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12192000"/>
  <p:notesSz cx="6858000" cy="9144000"/>
  <p:embeddedFontLst>
    <p:embeddedFont>
      <p:font typeface="Roboto"/>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9" roundtripDataSignature="AMtx7miJCO0bA8uFS4EhSJPvsH6JiPAST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Roboto-regular.fntdata"/><Relationship Id="rId14" Type="http://schemas.openxmlformats.org/officeDocument/2006/relationships/slide" Target="slides/slide10.xml"/><Relationship Id="rId17" Type="http://schemas.openxmlformats.org/officeDocument/2006/relationships/font" Target="fonts/Roboto-italic.fntdata"/><Relationship Id="rId16" Type="http://schemas.openxmlformats.org/officeDocument/2006/relationships/font" Target="fonts/Roboto-bold.fntdata"/><Relationship Id="rId5" Type="http://schemas.openxmlformats.org/officeDocument/2006/relationships/slide" Target="slides/slide1.xml"/><Relationship Id="rId19" Type="http://customschemas.google.com/relationships/presentationmetadata" Target="metadata"/><Relationship Id="rId6" Type="http://schemas.openxmlformats.org/officeDocument/2006/relationships/slide" Target="slides/slide2.xml"/><Relationship Id="rId18" Type="http://schemas.openxmlformats.org/officeDocument/2006/relationships/font" Target="fonts/Roboto-bold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 name="Google Shape;7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73823d1835_0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4" name="Google Shape;144;g173823d1835_0_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 name="Google Shape;8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73823d1835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 name="Google Shape;91;g173823d1835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6f2322609c_0_1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 name="Google Shape;100;g16f2322609c_0_1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73823d1835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7" name="Google Shape;107;g173823d1835_0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8d5be9d2e1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 name="Google Shape;115;g18d5be9d2e1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73823d1835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 name="Google Shape;122;g173823d1835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73823d1835_0_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0" name="Google Shape;130;g173823d1835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6f2322609c_0_1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8" name="Google Shape;138;g16f2322609c_0_1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7.png"/><Relationship Id="rId6"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5" name="Shape 15"/>
        <p:cNvGrpSpPr/>
        <p:nvPr/>
      </p:nvGrpSpPr>
      <p:grpSpPr>
        <a:xfrm>
          <a:off x="0" y="0"/>
          <a:ext cx="0" cy="0"/>
          <a:chOff x="0" y="0"/>
          <a:chExt cx="0" cy="0"/>
        </a:xfrm>
      </p:grpSpPr>
      <p:pic>
        <p:nvPicPr>
          <p:cNvPr id="16" name="Google Shape;16;p15"/>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7" name="Google Shape;17;p15"/>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8" name="Google Shape;18;p15"/>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9" name="Google Shape;19;p15"/>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 name="Google Shape;20;p15"/>
          <p:cNvSpPr/>
          <p:nvPr/>
        </p:nvSpPr>
        <p:spPr>
          <a:xfrm flipH="1">
            <a:off x="-4784" y="-14542"/>
            <a:ext cx="12199163"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21" name="Google Shape;21;p15"/>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22" name="Google Shape;22;p15"/>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23" name="Google Shape;23;p15"/>
          <p:cNvPicPr preferRelativeResize="0"/>
          <p:nvPr/>
        </p:nvPicPr>
        <p:blipFill rotWithShape="1">
          <a:blip r:embed="rId6">
            <a:alphaModFix amt="34000"/>
          </a:blip>
          <a:srcRect b="671" l="54016" r="11355" t="36081"/>
          <a:stretch/>
        </p:blipFill>
        <p:spPr>
          <a:xfrm rot="-5400000">
            <a:off x="5792642" y="4819952"/>
            <a:ext cx="1719709" cy="2366806"/>
          </a:xfrm>
          <a:prstGeom prst="rtTriangle">
            <a:avLst/>
          </a:prstGeom>
          <a:noFill/>
          <a:ln>
            <a:noFill/>
          </a:ln>
        </p:spPr>
      </p:pic>
      <p:sp>
        <p:nvSpPr>
          <p:cNvPr id="24" name="Google Shape;24;p15"/>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Arial"/>
              <a:buNone/>
              <a:defRPr b="0" i="0" sz="8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5" name="Shape 25"/>
        <p:cNvGrpSpPr/>
        <p:nvPr/>
      </p:nvGrpSpPr>
      <p:grpSpPr>
        <a:xfrm>
          <a:off x="0" y="0"/>
          <a:ext cx="0" cy="0"/>
          <a:chOff x="0" y="0"/>
          <a:chExt cx="0" cy="0"/>
        </a:xfrm>
      </p:grpSpPr>
      <p:sp>
        <p:nvSpPr>
          <p:cNvPr id="26" name="Google Shape;26;p1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7" name="Google Shape;27;p1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8" name="Google Shape;28;p1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9" name="Google Shape;29;p1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0" name="Google Shape;30;p1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1" name="Google Shape;31;p1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32" name="Google Shape;32;p16"/>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CEOS Plenary, 30 Nov - 1 Dec 2022</a:t>
            </a:r>
            <a:endParaRPr b="0" i="0" sz="1400" u="none" cap="none" strike="noStrike">
              <a:solidFill>
                <a:srgbClr val="000000"/>
              </a:solidFill>
              <a:latin typeface="Arial"/>
              <a:ea typeface="Arial"/>
              <a:cs typeface="Arial"/>
              <a:sym typeface="Arial"/>
            </a:endParaRPr>
          </a:p>
        </p:txBody>
      </p:sp>
      <p:sp>
        <p:nvSpPr>
          <p:cNvPr id="33" name="Google Shape;33;p16"/>
          <p:cNvSpPr txBox="1"/>
          <p:nvPr>
            <p:ph idx="1" type="body"/>
          </p:nvPr>
        </p:nvSpPr>
        <p:spPr>
          <a:xfrm>
            <a:off x="324233" y="1558533"/>
            <a:ext cx="11495400" cy="466287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4" name="Google Shape;34;p1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type="title">
  <p:cSld name="TITLE">
    <p:spTree>
      <p:nvGrpSpPr>
        <p:cNvPr id="35" name="Shape 35"/>
        <p:cNvGrpSpPr/>
        <p:nvPr/>
      </p:nvGrpSpPr>
      <p:grpSpPr>
        <a:xfrm>
          <a:off x="0" y="0"/>
          <a:ext cx="0" cy="0"/>
          <a:chOff x="0" y="0"/>
          <a:chExt cx="0" cy="0"/>
        </a:xfrm>
      </p:grpSpPr>
      <p:sp>
        <p:nvSpPr>
          <p:cNvPr id="36" name="Google Shape;36;g16f2322609c_0_975"/>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marR="0" rtl="0" algn="ctr">
              <a:lnSpc>
                <a:spcPct val="90000"/>
              </a:lnSpc>
              <a:spcBef>
                <a:spcPts val="0"/>
              </a:spcBef>
              <a:spcAft>
                <a:spcPts val="0"/>
              </a:spcAft>
              <a:buClr>
                <a:schemeClr val="dk1"/>
              </a:buClr>
              <a:buSzPts val="6000"/>
              <a:buFont typeface="Calibri"/>
              <a:buChar char="●"/>
              <a:defRPr b="0" i="0" sz="60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7" name="Google Shape;37;g16f2322609c_0_975"/>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rgbClr val="000000"/>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rgbClr val="000000"/>
                </a:solidFill>
                <a:latin typeface="Arial"/>
                <a:ea typeface="Arial"/>
                <a:cs typeface="Arial"/>
                <a:sym typeface="Arial"/>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rgbClr val="000000"/>
                </a:solidFill>
                <a:latin typeface="Arial"/>
                <a:ea typeface="Arial"/>
                <a:cs typeface="Arial"/>
                <a:sym typeface="Arial"/>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9pPr>
          </a:lstStyle>
          <a:p/>
        </p:txBody>
      </p:sp>
      <p:sp>
        <p:nvSpPr>
          <p:cNvPr id="38" name="Google Shape;38;g16f2322609c_0_97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9" name="Google Shape;39;g16f2322609c_0_97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0" name="Google Shape;40;g16f2322609c_0_97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EAR2">
  <p:cSld name="CLEAR2">
    <p:spTree>
      <p:nvGrpSpPr>
        <p:cNvPr id="41" name="Shape 41"/>
        <p:cNvGrpSpPr/>
        <p:nvPr/>
      </p:nvGrpSpPr>
      <p:grpSpPr>
        <a:xfrm>
          <a:off x="0" y="0"/>
          <a:ext cx="0" cy="0"/>
          <a:chOff x="0" y="0"/>
          <a:chExt cx="0" cy="0"/>
        </a:xfrm>
      </p:grpSpPr>
      <p:sp>
        <p:nvSpPr>
          <p:cNvPr id="42" name="Google Shape;42;g16f2322609c_0_981"/>
          <p:cNvSpPr txBox="1"/>
          <p:nvPr>
            <p:ph type="title"/>
          </p:nvPr>
        </p:nvSpPr>
        <p:spPr>
          <a:xfrm>
            <a:off x="216425" y="156382"/>
            <a:ext cx="10108800" cy="563700"/>
          </a:xfrm>
          <a:prstGeom prst="rect">
            <a:avLst/>
          </a:prstGeom>
          <a:noFill/>
          <a:ln>
            <a:noFill/>
          </a:ln>
        </p:spPr>
        <p:txBody>
          <a:bodyPr anchorCtr="0" anchor="ctr" bIns="45700" lIns="0" spcFirstLastPara="1" rIns="0" wrap="square" tIns="45700">
            <a:norm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3" name="Google Shape;43;g16f2322609c_0_981"/>
          <p:cNvSpPr txBox="1"/>
          <p:nvPr>
            <p:ph idx="1" type="body"/>
          </p:nvPr>
        </p:nvSpPr>
        <p:spPr>
          <a:xfrm>
            <a:off x="218263" y="882193"/>
            <a:ext cx="11732700" cy="532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9000"/>
              </a:lnSpc>
              <a:spcBef>
                <a:spcPts val="359"/>
              </a:spcBef>
              <a:spcAft>
                <a:spcPts val="0"/>
              </a:spcAft>
              <a:buClr>
                <a:srgbClr val="000000"/>
              </a:buClr>
              <a:buSzPts val="1400"/>
              <a:buFont typeface="Arial"/>
              <a:buNone/>
              <a:defRPr b="0" i="0" sz="1795" u="none" cap="none" strike="noStrike">
                <a:solidFill>
                  <a:srgbClr val="000000"/>
                </a:solidFill>
                <a:latin typeface="Arial"/>
                <a:ea typeface="Arial"/>
                <a:cs typeface="Arial"/>
                <a:sym typeface="Arial"/>
              </a:defRPr>
            </a:lvl1pPr>
            <a:lvl2pPr indent="-228600" lvl="1" marL="914400" marR="0" rtl="0" algn="l">
              <a:lnSpc>
                <a:spcPct val="119000"/>
              </a:lnSpc>
              <a:spcBef>
                <a:spcPts val="359"/>
              </a:spcBef>
              <a:spcAft>
                <a:spcPts val="0"/>
              </a:spcAft>
              <a:buClr>
                <a:srgbClr val="000000"/>
              </a:buClr>
              <a:buSzPts val="1400"/>
              <a:buFont typeface="Arial"/>
              <a:buNone/>
              <a:defRPr b="0" i="0" sz="1795" u="none" cap="none" strike="noStrike">
                <a:solidFill>
                  <a:srgbClr val="000000"/>
                </a:solidFill>
                <a:latin typeface="Arial"/>
                <a:ea typeface="Arial"/>
                <a:cs typeface="Arial"/>
                <a:sym typeface="Arial"/>
              </a:defRPr>
            </a:lvl2pPr>
            <a:lvl3pPr indent="-228600" lvl="2" marL="1371600" marR="0" rtl="0" algn="l">
              <a:lnSpc>
                <a:spcPct val="119000"/>
              </a:lnSpc>
              <a:spcBef>
                <a:spcPts val="359"/>
              </a:spcBef>
              <a:spcAft>
                <a:spcPts val="0"/>
              </a:spcAft>
              <a:buClr>
                <a:srgbClr val="000000"/>
              </a:buClr>
              <a:buSzPts val="1400"/>
              <a:buFont typeface="Arial"/>
              <a:buNone/>
              <a:defRPr b="0" i="0" sz="1795" u="none" cap="none" strike="noStrike">
                <a:solidFill>
                  <a:srgbClr val="000000"/>
                </a:solidFill>
                <a:latin typeface="Arial"/>
                <a:ea typeface="Arial"/>
                <a:cs typeface="Arial"/>
                <a:sym typeface="Arial"/>
              </a:defRPr>
            </a:lvl3pPr>
            <a:lvl4pPr indent="-228600" lvl="3" marL="1828800" marR="0" rtl="0" algn="l">
              <a:lnSpc>
                <a:spcPct val="119000"/>
              </a:lnSpc>
              <a:spcBef>
                <a:spcPts val="359"/>
              </a:spcBef>
              <a:spcAft>
                <a:spcPts val="0"/>
              </a:spcAft>
              <a:buClr>
                <a:srgbClr val="000000"/>
              </a:buClr>
              <a:buSzPts val="1400"/>
              <a:buFont typeface="Arial"/>
              <a:buNone/>
              <a:defRPr b="0" i="0" sz="1795" u="none" cap="none" strike="noStrike">
                <a:solidFill>
                  <a:srgbClr val="000000"/>
                </a:solidFill>
                <a:latin typeface="Arial"/>
                <a:ea typeface="Arial"/>
                <a:cs typeface="Arial"/>
                <a:sym typeface="Arial"/>
              </a:defRPr>
            </a:lvl4pPr>
            <a:lvl5pPr indent="-228600" lvl="4" marL="2286000" marR="0" rtl="0" algn="l">
              <a:lnSpc>
                <a:spcPct val="119000"/>
              </a:lnSpc>
              <a:spcBef>
                <a:spcPts val="359"/>
              </a:spcBef>
              <a:spcAft>
                <a:spcPts val="0"/>
              </a:spcAft>
              <a:buClr>
                <a:srgbClr val="000000"/>
              </a:buClr>
              <a:buSzPts val="1400"/>
              <a:buFont typeface="Arial"/>
              <a:buNone/>
              <a:defRPr b="0" i="0" sz="1795" u="none" cap="none" strike="noStrike">
                <a:solidFill>
                  <a:srgbClr val="000000"/>
                </a:solidFill>
                <a:latin typeface="Arial"/>
                <a:ea typeface="Arial"/>
                <a:cs typeface="Arial"/>
                <a:sym typeface="Arial"/>
              </a:defRPr>
            </a:lvl5pPr>
            <a:lvl6pPr indent="-342900" lvl="5" marL="2743200" marR="0" rtl="0" algn="l">
              <a:lnSpc>
                <a:spcPct val="119000"/>
              </a:lnSpc>
              <a:spcBef>
                <a:spcPts val="36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119000"/>
              </a:lnSpc>
              <a:spcBef>
                <a:spcPts val="36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119000"/>
              </a:lnSpc>
              <a:spcBef>
                <a:spcPts val="36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119000"/>
              </a:lnSpc>
              <a:spcBef>
                <a:spcPts val="36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9pPr>
          </a:lstStyle>
          <a:p/>
        </p:txBody>
      </p:sp>
      <p:cxnSp>
        <p:nvCxnSpPr>
          <p:cNvPr id="44" name="Google Shape;44;g16f2322609c_0_981"/>
          <p:cNvCxnSpPr/>
          <p:nvPr/>
        </p:nvCxnSpPr>
        <p:spPr>
          <a:xfrm>
            <a:off x="220831" y="6422971"/>
            <a:ext cx="11703900" cy="0"/>
          </a:xfrm>
          <a:prstGeom prst="straightConnector1">
            <a:avLst/>
          </a:prstGeom>
          <a:noFill/>
          <a:ln cap="flat" cmpd="sng" w="9525">
            <a:solidFill>
              <a:srgbClr val="003249"/>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5" name="Shape 45"/>
        <p:cNvGrpSpPr/>
        <p:nvPr/>
      </p:nvGrpSpPr>
      <p:grpSpPr>
        <a:xfrm>
          <a:off x="0" y="0"/>
          <a:ext cx="0" cy="0"/>
          <a:chOff x="0" y="0"/>
          <a:chExt cx="0" cy="0"/>
        </a:xfrm>
      </p:grpSpPr>
      <p:sp>
        <p:nvSpPr>
          <p:cNvPr id="46" name="Google Shape;46;p18"/>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7" name="Google Shape;47;p18"/>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8" name="Google Shape;48;p18"/>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9" name="Google Shape;49;p18"/>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0" name="Google Shape;50;p18"/>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1" name="Google Shape;51;p18"/>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52" name="Google Shape;52;p1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3" name="Google Shape;53;p18"/>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CEOS Plenary, 1-4  November 2021</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54" name="Shape 54"/>
        <p:cNvGrpSpPr/>
        <p:nvPr/>
      </p:nvGrpSpPr>
      <p:grpSpPr>
        <a:xfrm>
          <a:off x="0" y="0"/>
          <a:ext cx="0" cy="0"/>
          <a:chOff x="0" y="0"/>
          <a:chExt cx="0" cy="0"/>
        </a:xfrm>
      </p:grpSpPr>
      <p:sp>
        <p:nvSpPr>
          <p:cNvPr id="55" name="Google Shape;55;p17"/>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6" name="Google Shape;56;p17"/>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7" name="Google Shape;57;p17"/>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8" name="Google Shape;58;p17"/>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9" name="Google Shape;59;p17"/>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60" name="Google Shape;60;p17"/>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1" name="Google Shape;61;p17"/>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2" name="Google Shape;62;p17"/>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63" name="Google Shape;63;p1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4" name="Google Shape;64;p17"/>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CEOS Plenary, 1-4  November 2021</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65" name="Shape 65"/>
        <p:cNvGrpSpPr/>
        <p:nvPr/>
      </p:nvGrpSpPr>
      <p:grpSpPr>
        <a:xfrm>
          <a:off x="0" y="0"/>
          <a:ext cx="0" cy="0"/>
          <a:chOff x="0" y="0"/>
          <a:chExt cx="0" cy="0"/>
        </a:xfrm>
      </p:grpSpPr>
      <p:sp>
        <p:nvSpPr>
          <p:cNvPr id="66" name="Google Shape;66;p19"/>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67" name="Google Shape;67;p19"/>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68" name="Google Shape;68;p19"/>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69" name="Google Shape;69;p19"/>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70" name="Google Shape;70;p19"/>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71" name="Google Shape;71;p19"/>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Noto Sans"/>
              <a:buChar char="❖"/>
              <a:defRPr b="0" i="0" sz="3200" u="none" cap="none" strike="noStrike">
                <a:solidFill>
                  <a:schemeClr val="dk1"/>
                </a:solidFill>
                <a:latin typeface="Arial"/>
                <a:ea typeface="Arial"/>
                <a:cs typeface="Arial"/>
                <a:sym typeface="Arial"/>
              </a:defRPr>
            </a:lvl1pPr>
            <a:lvl2pPr indent="-406400" lvl="1" marL="914400" marR="0" rtl="0" algn="l">
              <a:lnSpc>
                <a:spcPct val="90000"/>
              </a:lnSpc>
              <a:spcBef>
                <a:spcPts val="500"/>
              </a:spcBef>
              <a:spcAft>
                <a:spcPts val="0"/>
              </a:spcAft>
              <a:buClr>
                <a:schemeClr val="dk1"/>
              </a:buClr>
              <a:buSzPts val="2800"/>
              <a:buFont typeface="Noto Sans"/>
              <a:buChar char="▪"/>
              <a:defRPr b="0" i="0" sz="2800" u="none" cap="none" strike="noStrike">
                <a:solidFill>
                  <a:schemeClr val="dk1"/>
                </a:solidFill>
                <a:latin typeface="Arial"/>
                <a:ea typeface="Arial"/>
                <a:cs typeface="Arial"/>
                <a:sym typeface="Arial"/>
              </a:defRPr>
            </a:lvl2pPr>
            <a:lvl3pPr indent="-381000" lvl="2" marL="1371600" marR="0" rtl="0" algn="l">
              <a:lnSpc>
                <a:spcPct val="90000"/>
              </a:lnSpc>
              <a:spcBef>
                <a:spcPts val="500"/>
              </a:spcBef>
              <a:spcAft>
                <a:spcPts val="0"/>
              </a:spcAft>
              <a:buClr>
                <a:schemeClr val="dk1"/>
              </a:buClr>
              <a:buSzPts val="2400"/>
              <a:buFont typeface="Courier New"/>
              <a:buChar char="o"/>
              <a:defRPr b="0" i="0" sz="24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2" name="Google Shape;72;p19"/>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
        <p:nvSpPr>
          <p:cNvPr id="73" name="Google Shape;73;p19"/>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74" name="Google Shape;74;p1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5" name="Google Shape;75;p19"/>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CEOS Plenary, 1-4  November 2021</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10" Type="http://schemas.openxmlformats.org/officeDocument/2006/relationships/theme" Target="../theme/theme1.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11" name="Google Shape;11;p14"/>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12" name="Google Shape;12;p14"/>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13" name="Google Shape;13;p1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4" name="Google Shape;14;p1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15.png"/><Relationship Id="rId5"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7.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drive.google.com/file/d/1FaKzsb-tJzfTAw-PwI-mXu7tb5_Wifm6/view"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8000"/>
              <a:buFont typeface="Arial"/>
              <a:buNone/>
            </a:pPr>
            <a:r>
              <a:rPr lang="en-GB" sz="6000"/>
              <a:t>CEOS-IMEO</a:t>
            </a:r>
            <a:endParaRPr sz="6000"/>
          </a:p>
          <a:p>
            <a:pPr indent="0" lvl="0" marL="0" rtl="0" algn="l">
              <a:lnSpc>
                <a:spcPct val="90000"/>
              </a:lnSpc>
              <a:spcBef>
                <a:spcPts val="0"/>
              </a:spcBef>
              <a:spcAft>
                <a:spcPts val="0"/>
              </a:spcAft>
              <a:buClr>
                <a:schemeClr val="lt1"/>
              </a:buClr>
              <a:buSzPts val="8000"/>
              <a:buFont typeface="Arial"/>
              <a:buNone/>
            </a:pPr>
            <a:r>
              <a:rPr lang="en-GB" sz="6000"/>
              <a:t>Cooperation</a:t>
            </a:r>
            <a:endParaRPr sz="6000"/>
          </a:p>
          <a:p>
            <a:pPr indent="0" lvl="0" marL="0" rtl="0" algn="l">
              <a:lnSpc>
                <a:spcPct val="90000"/>
              </a:lnSpc>
              <a:spcBef>
                <a:spcPts val="0"/>
              </a:spcBef>
              <a:spcAft>
                <a:spcPts val="0"/>
              </a:spcAft>
              <a:buClr>
                <a:schemeClr val="lt1"/>
              </a:buClr>
              <a:buSzPts val="8000"/>
              <a:buFont typeface="Arial"/>
              <a:buNone/>
            </a:pPr>
            <a:r>
              <a:t/>
            </a:r>
            <a:endParaRPr sz="6000"/>
          </a:p>
          <a:p>
            <a:pPr indent="0" lvl="0" marL="0" rtl="0" algn="l">
              <a:lnSpc>
                <a:spcPct val="90000"/>
              </a:lnSpc>
              <a:spcBef>
                <a:spcPts val="0"/>
              </a:spcBef>
              <a:spcAft>
                <a:spcPts val="0"/>
              </a:spcAft>
              <a:buClr>
                <a:schemeClr val="lt1"/>
              </a:buClr>
              <a:buSzPts val="8000"/>
              <a:buFont typeface="Arial"/>
              <a:buNone/>
            </a:pPr>
            <a:r>
              <a:t/>
            </a:r>
            <a:endParaRPr sz="5200">
              <a:solidFill>
                <a:schemeClr val="accent2"/>
              </a:solidFill>
            </a:endParaRPr>
          </a:p>
        </p:txBody>
      </p:sp>
      <p:sp>
        <p:nvSpPr>
          <p:cNvPr id="81" name="Google Shape;81;p1"/>
          <p:cNvSpPr/>
          <p:nvPr/>
        </p:nvSpPr>
        <p:spPr>
          <a:xfrm>
            <a:off x="7359057" y="3844120"/>
            <a:ext cx="4832943" cy="2605318"/>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Clr>
                <a:srgbClr val="000000"/>
              </a:buClr>
              <a:buSzPts val="1800"/>
              <a:buFont typeface="Arial"/>
              <a:buNone/>
            </a:pPr>
            <a:r>
              <a:rPr b="1" lang="en-GB" sz="1800">
                <a:solidFill>
                  <a:schemeClr val="accent1"/>
                </a:solidFill>
              </a:rPr>
              <a:t>Stephen Briggs</a:t>
            </a:r>
            <a:br>
              <a:rPr b="1" i="0" lang="en-GB" sz="2200" u="none" cap="none" strike="noStrike">
                <a:solidFill>
                  <a:schemeClr val="accent1"/>
                </a:solidFill>
                <a:latin typeface="Arial"/>
                <a:ea typeface="Arial"/>
                <a:cs typeface="Arial"/>
                <a:sym typeface="Arial"/>
              </a:rPr>
            </a:br>
            <a:r>
              <a:rPr b="1" i="0" lang="en-GB" sz="2200" u="none" cap="none" strike="noStrike">
                <a:solidFill>
                  <a:schemeClr val="accent1"/>
                </a:solidFill>
                <a:latin typeface="Arial"/>
                <a:ea typeface="Arial"/>
                <a:cs typeface="Arial"/>
                <a:sym typeface="Arial"/>
              </a:rPr>
              <a:t>ESA SIT Chair</a:t>
            </a:r>
            <a:endParaRPr b="0" i="0" sz="1400" u="none" cap="none" strike="noStrike">
              <a:solidFill>
                <a:srgbClr val="000000"/>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Arial"/>
                <a:ea typeface="Arial"/>
                <a:cs typeface="Arial"/>
                <a:sym typeface="Arial"/>
              </a:rPr>
              <a:t>Agenda Item 1.</a:t>
            </a:r>
            <a:r>
              <a:rPr b="1" lang="en-GB" sz="2200">
                <a:solidFill>
                  <a:schemeClr val="accent1"/>
                </a:solidFill>
              </a:rPr>
              <a:t>11</a:t>
            </a:r>
            <a:endParaRPr b="1" i="0" sz="22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Arial"/>
                <a:ea typeface="Arial"/>
                <a:cs typeface="Arial"/>
                <a:sym typeface="Arial"/>
              </a:rPr>
              <a:t>2022 CEOS Plenary, Biarritz</a:t>
            </a:r>
            <a:endParaRPr b="1" i="0" sz="22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Arial"/>
                <a:ea typeface="Arial"/>
                <a:cs typeface="Arial"/>
                <a:sym typeface="Arial"/>
              </a:rPr>
              <a:t>29 Nov - 1 Dec 2022</a:t>
            </a:r>
            <a:endParaRPr b="1" i="0" sz="2200" u="none" cap="none" strike="noStrike">
              <a:solidFill>
                <a:schemeClr val="accen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173823d1835_0_50"/>
          <p:cNvSpPr txBox="1"/>
          <p:nvPr>
            <p:ph idx="1" type="body"/>
          </p:nvPr>
        </p:nvSpPr>
        <p:spPr>
          <a:xfrm>
            <a:off x="502500" y="1360975"/>
            <a:ext cx="7433700" cy="2761200"/>
          </a:xfrm>
          <a:prstGeom prst="rect">
            <a:avLst/>
          </a:prstGeom>
          <a:noFill/>
          <a:ln>
            <a:noFill/>
          </a:ln>
        </p:spPr>
        <p:txBody>
          <a:bodyPr anchorCtr="0" anchor="t" bIns="45700" lIns="91425" spcFirstLastPara="1" rIns="91425" wrap="square" tIns="45700">
            <a:noAutofit/>
          </a:bodyPr>
          <a:lstStyle/>
          <a:p>
            <a:pPr indent="-323850" lvl="0" marL="520700" rtl="0" algn="l">
              <a:lnSpc>
                <a:spcPct val="90000"/>
              </a:lnSpc>
              <a:spcBef>
                <a:spcPts val="0"/>
              </a:spcBef>
              <a:spcAft>
                <a:spcPts val="0"/>
              </a:spcAft>
              <a:buSzPts val="2500"/>
              <a:buFont typeface="Noto Sans"/>
              <a:buChar char="❖"/>
            </a:pPr>
            <a:r>
              <a:rPr b="1" lang="en-GB" sz="2100"/>
              <a:t>DLR and IMEO in constructive discussion around EnMAP data access for MARS support - “open to discuss an optimal provision of EnMAP data supporting IMEO, e.g. the MARS activity”. DLR positive and seeking clarification of IMEO requirements. Dialogue continues as MARS enters operational phase</a:t>
            </a:r>
            <a:endParaRPr b="1" sz="2100"/>
          </a:p>
          <a:p>
            <a:pPr indent="0" lvl="0" marL="0" rtl="0" algn="l">
              <a:lnSpc>
                <a:spcPct val="90000"/>
              </a:lnSpc>
              <a:spcBef>
                <a:spcPts val="0"/>
              </a:spcBef>
              <a:spcAft>
                <a:spcPts val="0"/>
              </a:spcAft>
              <a:buNone/>
            </a:pPr>
            <a:r>
              <a:t/>
            </a:r>
            <a:endParaRPr b="1" sz="2100"/>
          </a:p>
          <a:p>
            <a:pPr indent="0" lvl="0" marL="0" rtl="0" algn="l">
              <a:lnSpc>
                <a:spcPct val="90000"/>
              </a:lnSpc>
              <a:spcBef>
                <a:spcPts val="0"/>
              </a:spcBef>
              <a:spcAft>
                <a:spcPts val="0"/>
              </a:spcAft>
              <a:buNone/>
            </a:pPr>
            <a:r>
              <a:t/>
            </a:r>
            <a:endParaRPr b="1" sz="2100"/>
          </a:p>
          <a:p>
            <a:pPr indent="0" lvl="0" marL="0" rtl="0" algn="l">
              <a:lnSpc>
                <a:spcPct val="90000"/>
              </a:lnSpc>
              <a:spcBef>
                <a:spcPts val="0"/>
              </a:spcBef>
              <a:spcAft>
                <a:spcPts val="0"/>
              </a:spcAft>
              <a:buNone/>
            </a:pPr>
            <a:r>
              <a:t/>
            </a:r>
            <a:endParaRPr b="1" sz="2100"/>
          </a:p>
          <a:p>
            <a:pPr indent="0" lvl="0" marL="457200" rtl="0" algn="l">
              <a:lnSpc>
                <a:spcPct val="90000"/>
              </a:lnSpc>
              <a:spcBef>
                <a:spcPts val="0"/>
              </a:spcBef>
              <a:spcAft>
                <a:spcPts val="0"/>
              </a:spcAft>
              <a:buNone/>
            </a:pPr>
            <a:r>
              <a:t/>
            </a:r>
            <a:endParaRPr b="1" sz="2100"/>
          </a:p>
          <a:p>
            <a:pPr indent="0" lvl="0" marL="457200" rtl="0" algn="l">
              <a:lnSpc>
                <a:spcPct val="90000"/>
              </a:lnSpc>
              <a:spcBef>
                <a:spcPts val="0"/>
              </a:spcBef>
              <a:spcAft>
                <a:spcPts val="0"/>
              </a:spcAft>
              <a:buNone/>
            </a:pPr>
            <a:r>
              <a:t/>
            </a:r>
            <a:endParaRPr b="1" sz="2100"/>
          </a:p>
          <a:p>
            <a:pPr indent="-165100" lvl="0" marL="520700" rtl="0" algn="l">
              <a:lnSpc>
                <a:spcPct val="90000"/>
              </a:lnSpc>
              <a:spcBef>
                <a:spcPts val="0"/>
              </a:spcBef>
              <a:spcAft>
                <a:spcPts val="0"/>
              </a:spcAft>
              <a:buSzPts val="2800"/>
              <a:buFont typeface="Noto Sans"/>
              <a:buNone/>
            </a:pPr>
            <a:r>
              <a:t/>
            </a:r>
            <a:endParaRPr sz="2100"/>
          </a:p>
          <a:p>
            <a:pPr indent="0" lvl="0" marL="0" rtl="0" algn="l">
              <a:lnSpc>
                <a:spcPct val="90000"/>
              </a:lnSpc>
              <a:spcBef>
                <a:spcPts val="0"/>
              </a:spcBef>
              <a:spcAft>
                <a:spcPts val="0"/>
              </a:spcAft>
              <a:buNone/>
            </a:pPr>
            <a:r>
              <a:t/>
            </a:r>
            <a:endParaRPr sz="2500"/>
          </a:p>
          <a:p>
            <a:pPr indent="-165100" lvl="0" marL="520700" rtl="0" algn="l">
              <a:lnSpc>
                <a:spcPct val="90000"/>
              </a:lnSpc>
              <a:spcBef>
                <a:spcPts val="0"/>
              </a:spcBef>
              <a:spcAft>
                <a:spcPts val="0"/>
              </a:spcAft>
              <a:buSzPts val="2800"/>
              <a:buFont typeface="Noto Sans"/>
              <a:buNone/>
            </a:pPr>
            <a:r>
              <a:t/>
            </a:r>
            <a:endParaRPr sz="2100"/>
          </a:p>
          <a:p>
            <a:pPr indent="-165100" lvl="0" marL="520700" rtl="0" algn="l">
              <a:lnSpc>
                <a:spcPct val="90000"/>
              </a:lnSpc>
              <a:spcBef>
                <a:spcPts val="0"/>
              </a:spcBef>
              <a:spcAft>
                <a:spcPts val="0"/>
              </a:spcAft>
              <a:buSzPts val="2800"/>
              <a:buNone/>
            </a:pPr>
            <a:r>
              <a:t/>
            </a:r>
            <a:endParaRPr i="1" sz="2100" u="sng"/>
          </a:p>
          <a:p>
            <a:pPr indent="-165100" lvl="0" marL="520700" rtl="0" algn="l">
              <a:lnSpc>
                <a:spcPct val="90000"/>
              </a:lnSpc>
              <a:spcBef>
                <a:spcPts val="0"/>
              </a:spcBef>
              <a:spcAft>
                <a:spcPts val="0"/>
              </a:spcAft>
              <a:buSzPts val="2800"/>
              <a:buNone/>
            </a:pPr>
            <a:r>
              <a:t/>
            </a:r>
            <a:endParaRPr sz="2100" u="sng"/>
          </a:p>
        </p:txBody>
      </p:sp>
      <p:sp>
        <p:nvSpPr>
          <p:cNvPr id="147" name="Google Shape;147;g173823d1835_0_50"/>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a:buNone/>
            </a:pPr>
            <a:r>
              <a:rPr lang="en-GB"/>
              <a:t>IMEO Requests - progress</a:t>
            </a:r>
            <a:endParaRPr/>
          </a:p>
        </p:txBody>
      </p:sp>
      <p:pic>
        <p:nvPicPr>
          <p:cNvPr id="148" name="Google Shape;148;g173823d1835_0_50"/>
          <p:cNvPicPr preferRelativeResize="0"/>
          <p:nvPr/>
        </p:nvPicPr>
        <p:blipFill>
          <a:blip r:embed="rId3">
            <a:alphaModFix/>
          </a:blip>
          <a:stretch>
            <a:fillRect/>
          </a:stretch>
        </p:blipFill>
        <p:spPr>
          <a:xfrm>
            <a:off x="9491850" y="1360975"/>
            <a:ext cx="1905000" cy="1771650"/>
          </a:xfrm>
          <a:prstGeom prst="rect">
            <a:avLst/>
          </a:prstGeom>
          <a:noFill/>
          <a:ln>
            <a:noFill/>
          </a:ln>
        </p:spPr>
      </p:pic>
      <p:sp>
        <p:nvSpPr>
          <p:cNvPr id="149" name="Google Shape;149;g173823d1835_0_50"/>
          <p:cNvSpPr txBox="1"/>
          <p:nvPr/>
        </p:nvSpPr>
        <p:spPr>
          <a:xfrm>
            <a:off x="9087450" y="3207325"/>
            <a:ext cx="29709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solidFill>
                  <a:srgbClr val="6C757D"/>
                </a:solidFill>
                <a:highlight>
                  <a:srgbClr val="FFFFFF"/>
                </a:highlight>
                <a:latin typeface="Roboto"/>
                <a:ea typeface="Roboto"/>
                <a:cs typeface="Roboto"/>
                <a:sym typeface="Roboto"/>
              </a:rPr>
              <a:t>EnMAP image acquired over Dubai, the Palm on July 1st, 2022. Principle Component Analysis (RGB: PC1, PC2, PC3)</a:t>
            </a:r>
            <a:endParaRPr/>
          </a:p>
        </p:txBody>
      </p:sp>
      <p:pic>
        <p:nvPicPr>
          <p:cNvPr id="150" name="Google Shape;150;g173823d1835_0_50"/>
          <p:cNvPicPr preferRelativeResize="0"/>
          <p:nvPr/>
        </p:nvPicPr>
        <p:blipFill>
          <a:blip r:embed="rId4">
            <a:alphaModFix/>
          </a:blip>
          <a:stretch>
            <a:fillRect/>
          </a:stretch>
        </p:blipFill>
        <p:spPr>
          <a:xfrm>
            <a:off x="866425" y="3563525"/>
            <a:ext cx="2666851" cy="2653175"/>
          </a:xfrm>
          <a:prstGeom prst="rect">
            <a:avLst/>
          </a:prstGeom>
          <a:noFill/>
          <a:ln>
            <a:noFill/>
          </a:ln>
          <a:effectLst>
            <a:outerShdw blurRad="57150" rotWithShape="0" algn="bl" dir="5400000" dist="19050">
              <a:srgbClr val="000000">
                <a:alpha val="50000"/>
              </a:srgbClr>
            </a:outerShdw>
          </a:effectLst>
        </p:spPr>
      </p:pic>
      <p:sp>
        <p:nvSpPr>
          <p:cNvPr id="151" name="Google Shape;151;g173823d1835_0_50"/>
          <p:cNvSpPr txBox="1"/>
          <p:nvPr/>
        </p:nvSpPr>
        <p:spPr>
          <a:xfrm>
            <a:off x="4214750" y="3847850"/>
            <a:ext cx="4669800" cy="1514700"/>
          </a:xfrm>
          <a:prstGeom prst="rect">
            <a:avLst/>
          </a:prstGeom>
          <a:noFill/>
          <a:ln>
            <a:noFill/>
          </a:ln>
        </p:spPr>
        <p:txBody>
          <a:bodyPr anchorCtr="0" anchor="t" bIns="91425" lIns="91425" spcFirstLastPara="1" rIns="91425" wrap="square" tIns="91425">
            <a:spAutoFit/>
          </a:bodyPr>
          <a:lstStyle/>
          <a:p>
            <a:pPr indent="-317500" lvl="0" marL="520700" rtl="0" algn="l">
              <a:lnSpc>
                <a:spcPct val="90000"/>
              </a:lnSpc>
              <a:spcBef>
                <a:spcPts val="0"/>
              </a:spcBef>
              <a:spcAft>
                <a:spcPts val="0"/>
              </a:spcAft>
              <a:buClr>
                <a:schemeClr val="dk1"/>
              </a:buClr>
              <a:buSzPts val="2400"/>
              <a:buFont typeface="Noto Sans"/>
              <a:buChar char="❖"/>
            </a:pPr>
            <a:r>
              <a:rPr b="1" lang="en-GB" sz="2400">
                <a:solidFill>
                  <a:schemeClr val="dk1"/>
                </a:solidFill>
              </a:rPr>
              <a:t>ESA has invited &amp; received a formal letter from IMEO requesting TROPOMI NRT product </a:t>
            </a:r>
            <a:endParaRPr/>
          </a:p>
        </p:txBody>
      </p:sp>
      <p:pic>
        <p:nvPicPr>
          <p:cNvPr id="152" name="Google Shape;152;g173823d1835_0_50"/>
          <p:cNvPicPr preferRelativeResize="0"/>
          <p:nvPr/>
        </p:nvPicPr>
        <p:blipFill>
          <a:blip r:embed="rId5">
            <a:alphaModFix/>
          </a:blip>
          <a:stretch>
            <a:fillRect/>
          </a:stretch>
        </p:blipFill>
        <p:spPr>
          <a:xfrm>
            <a:off x="9000275" y="4052425"/>
            <a:ext cx="1873286" cy="2653174"/>
          </a:xfrm>
          <a:prstGeom prst="rect">
            <a:avLst/>
          </a:prstGeom>
          <a:noFill/>
          <a:ln cap="flat" cmpd="sng" w="9525">
            <a:solidFill>
              <a:schemeClr val="dk2"/>
            </a:solidFill>
            <a:prstDash val="solid"/>
            <a:round/>
            <a:headEnd len="sm" w="sm" type="none"/>
            <a:tailEnd len="sm" w="sm" type="none"/>
          </a:ln>
        </p:spPr>
      </p:pic>
      <p:cxnSp>
        <p:nvCxnSpPr>
          <p:cNvPr id="153" name="Google Shape;153;g173823d1835_0_50"/>
          <p:cNvCxnSpPr/>
          <p:nvPr/>
        </p:nvCxnSpPr>
        <p:spPr>
          <a:xfrm>
            <a:off x="8077675" y="5360150"/>
            <a:ext cx="748800" cy="3210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7"/>
          <p:cNvSpPr txBox="1"/>
          <p:nvPr/>
        </p:nvSpPr>
        <p:spPr>
          <a:xfrm>
            <a:off x="94020" y="103248"/>
            <a:ext cx="8668500" cy="2401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lang="en-GB" sz="3200">
                <a:solidFill>
                  <a:schemeClr val="lt1"/>
                </a:solidFill>
              </a:rPr>
              <a:t>Heritage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400"/>
              <a:buFont typeface="Arial"/>
              <a:buNone/>
            </a:pPr>
            <a:r>
              <a:t/>
            </a:r>
            <a:endParaRPr b="0" i="0" sz="5400" u="none" cap="none" strike="noStrike">
              <a:solidFill>
                <a:schemeClr val="lt1"/>
              </a:solidFill>
              <a:latin typeface="Arial"/>
              <a:ea typeface="Arial"/>
              <a:cs typeface="Arial"/>
              <a:sym typeface="Arial"/>
            </a:endParaRPr>
          </a:p>
        </p:txBody>
      </p:sp>
      <p:sp>
        <p:nvSpPr>
          <p:cNvPr id="87" name="Google Shape;87;p7"/>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88" name="Google Shape;88;p7"/>
          <p:cNvSpPr txBox="1"/>
          <p:nvPr/>
        </p:nvSpPr>
        <p:spPr>
          <a:xfrm>
            <a:off x="343050" y="1287250"/>
            <a:ext cx="11749500" cy="6249300"/>
          </a:xfrm>
          <a:prstGeom prst="rect">
            <a:avLst/>
          </a:prstGeom>
          <a:noFill/>
          <a:ln>
            <a:noFill/>
          </a:ln>
        </p:spPr>
        <p:txBody>
          <a:bodyPr anchorCtr="0" anchor="t" bIns="45700" lIns="91425" spcFirstLastPara="1" rIns="91425" wrap="square" tIns="45700">
            <a:spAutoFit/>
          </a:bodyPr>
          <a:lstStyle/>
          <a:p>
            <a:pPr indent="-214312" lvl="0" marL="214312" marR="0" rtl="0" algn="l">
              <a:lnSpc>
                <a:spcPct val="150000"/>
              </a:lnSpc>
              <a:spcBef>
                <a:spcPts val="0"/>
              </a:spcBef>
              <a:spcAft>
                <a:spcPts val="0"/>
              </a:spcAft>
              <a:buClr>
                <a:schemeClr val="dk1"/>
              </a:buClr>
              <a:buSzPts val="1600"/>
              <a:buFont typeface="Noto Sans"/>
              <a:buChar char="❖"/>
            </a:pPr>
            <a:r>
              <a:rPr b="1" i="1" lang="en-GB" sz="1600">
                <a:solidFill>
                  <a:schemeClr val="dk1"/>
                </a:solidFill>
              </a:rPr>
              <a:t>Australian SIT Chair Team first reached out to International Methane Emissions Observatory (IMEO) for a report on their work to SIT TW 2021, recognising:</a:t>
            </a:r>
            <a:endParaRPr b="1" i="1" sz="1600">
              <a:solidFill>
                <a:schemeClr val="dk1"/>
              </a:solidFill>
            </a:endParaRPr>
          </a:p>
          <a:p>
            <a:pPr indent="-330200" lvl="1" marL="914400" marR="0" rtl="0" algn="l">
              <a:lnSpc>
                <a:spcPct val="150000"/>
              </a:lnSpc>
              <a:spcBef>
                <a:spcPts val="0"/>
              </a:spcBef>
              <a:spcAft>
                <a:spcPts val="0"/>
              </a:spcAft>
              <a:buClr>
                <a:schemeClr val="dk1"/>
              </a:buClr>
              <a:buSzPts val="1600"/>
              <a:buChar char="❖"/>
            </a:pPr>
            <a:r>
              <a:rPr b="1" i="1" lang="en-GB" sz="1600">
                <a:solidFill>
                  <a:schemeClr val="dk1"/>
                </a:solidFill>
              </a:rPr>
              <a:t>the central role of satellite EO in their work</a:t>
            </a:r>
            <a:endParaRPr b="1" i="1" sz="1600">
              <a:solidFill>
                <a:schemeClr val="dk1"/>
              </a:solidFill>
            </a:endParaRPr>
          </a:p>
          <a:p>
            <a:pPr indent="-330200" lvl="1" marL="914400" marR="0" rtl="0" algn="l">
              <a:lnSpc>
                <a:spcPct val="150000"/>
              </a:lnSpc>
              <a:spcBef>
                <a:spcPts val="0"/>
              </a:spcBef>
              <a:spcAft>
                <a:spcPts val="0"/>
              </a:spcAft>
              <a:buClr>
                <a:schemeClr val="dk1"/>
              </a:buClr>
              <a:buSzPts val="1600"/>
              <a:buChar char="❖"/>
            </a:pPr>
            <a:r>
              <a:rPr b="1" i="1" lang="en-GB" sz="1600">
                <a:solidFill>
                  <a:schemeClr val="dk1"/>
                </a:solidFill>
              </a:rPr>
              <a:t>the potential high impact of EO on emissions reduction</a:t>
            </a:r>
            <a:endParaRPr b="1" i="1" sz="1600">
              <a:solidFill>
                <a:schemeClr val="dk1"/>
              </a:solidFill>
            </a:endParaRPr>
          </a:p>
          <a:p>
            <a:pPr indent="-330200" lvl="1" marL="914400" marR="0" rtl="0" algn="l">
              <a:lnSpc>
                <a:spcPct val="150000"/>
              </a:lnSpc>
              <a:spcBef>
                <a:spcPts val="0"/>
              </a:spcBef>
              <a:spcAft>
                <a:spcPts val="0"/>
              </a:spcAft>
              <a:buClr>
                <a:schemeClr val="dk1"/>
              </a:buClr>
              <a:buSzPts val="1600"/>
              <a:buChar char="❖"/>
            </a:pPr>
            <a:r>
              <a:rPr b="1" i="1" lang="en-GB" sz="1600">
                <a:solidFill>
                  <a:schemeClr val="dk1"/>
                </a:solidFill>
              </a:rPr>
              <a:t>IMEO is a data-driven, action-focused initiative by the UN Environment Programme (UNEP) with support from the European Commission  - both CEOS agencies</a:t>
            </a:r>
            <a:endParaRPr b="1" i="1" sz="1600">
              <a:solidFill>
                <a:schemeClr val="dk1"/>
              </a:solidFill>
            </a:endParaRPr>
          </a:p>
          <a:p>
            <a:pPr indent="0" lvl="0" marL="457200" marR="0" rtl="0" algn="l">
              <a:lnSpc>
                <a:spcPct val="150000"/>
              </a:lnSpc>
              <a:spcBef>
                <a:spcPts val="0"/>
              </a:spcBef>
              <a:spcAft>
                <a:spcPts val="0"/>
              </a:spcAft>
              <a:buClr>
                <a:srgbClr val="000000"/>
              </a:buClr>
              <a:buSzPts val="1600"/>
              <a:buFont typeface="Arial"/>
              <a:buNone/>
            </a:pPr>
            <a:r>
              <a:t/>
            </a:r>
            <a:endParaRPr b="1" i="1" sz="1600" u="none" cap="none" strike="noStrike">
              <a:solidFill>
                <a:schemeClr val="dk1"/>
              </a:solidFill>
              <a:latin typeface="Arial"/>
              <a:ea typeface="Arial"/>
              <a:cs typeface="Arial"/>
              <a:sym typeface="Arial"/>
            </a:endParaRPr>
          </a:p>
          <a:p>
            <a:pPr indent="-214312" lvl="0" marL="214312" marR="0" rtl="0" algn="l">
              <a:lnSpc>
                <a:spcPct val="150000"/>
              </a:lnSpc>
              <a:spcBef>
                <a:spcPts val="0"/>
              </a:spcBef>
              <a:spcAft>
                <a:spcPts val="0"/>
              </a:spcAft>
              <a:buClr>
                <a:schemeClr val="dk1"/>
              </a:buClr>
              <a:buSzPts val="1600"/>
              <a:buFont typeface="Arial"/>
              <a:buChar char="❖"/>
            </a:pPr>
            <a:r>
              <a:rPr b="1" i="1" lang="en-GB" sz="1600">
                <a:solidFill>
                  <a:schemeClr val="dk1"/>
                </a:solidFill>
              </a:rPr>
              <a:t>ESA SIT Chair agreed the importance of CEOS-IMEO cooperation and undertook to provide continuity </a:t>
            </a:r>
            <a:endParaRPr b="1" i="1" sz="1600">
              <a:solidFill>
                <a:schemeClr val="dk1"/>
              </a:solidFill>
            </a:endParaRPr>
          </a:p>
          <a:p>
            <a:pPr indent="0" lvl="0" marL="457200" marR="0" rtl="0" algn="l">
              <a:lnSpc>
                <a:spcPct val="150000"/>
              </a:lnSpc>
              <a:spcBef>
                <a:spcPts val="0"/>
              </a:spcBef>
              <a:spcAft>
                <a:spcPts val="0"/>
              </a:spcAft>
              <a:buNone/>
            </a:pPr>
            <a:r>
              <a:t/>
            </a:r>
            <a:endParaRPr b="1" i="1" sz="1600">
              <a:solidFill>
                <a:schemeClr val="dk1"/>
              </a:solidFill>
            </a:endParaRPr>
          </a:p>
          <a:p>
            <a:pPr indent="-214312" lvl="0" marL="214312" marR="0" rtl="0" algn="l">
              <a:lnSpc>
                <a:spcPct val="150000"/>
              </a:lnSpc>
              <a:spcBef>
                <a:spcPts val="0"/>
              </a:spcBef>
              <a:spcAft>
                <a:spcPts val="0"/>
              </a:spcAft>
              <a:buClr>
                <a:schemeClr val="dk1"/>
              </a:buClr>
              <a:buSzPts val="1600"/>
              <a:buFont typeface="Arial"/>
              <a:buChar char="❖"/>
            </a:pPr>
            <a:r>
              <a:rPr b="1" i="1" lang="en-GB" sz="1600">
                <a:solidFill>
                  <a:schemeClr val="dk1"/>
                </a:solidFill>
              </a:rPr>
              <a:t>IMEO team has since participated in a number of CEOS groups and meetings, including:</a:t>
            </a:r>
            <a:endParaRPr b="1" i="1" sz="1600">
              <a:solidFill>
                <a:schemeClr val="dk1"/>
              </a:solidFill>
            </a:endParaRPr>
          </a:p>
          <a:p>
            <a:pPr indent="-330200" lvl="1" marL="914400" marR="0" rtl="0" algn="l">
              <a:lnSpc>
                <a:spcPct val="150000"/>
              </a:lnSpc>
              <a:spcBef>
                <a:spcPts val="0"/>
              </a:spcBef>
              <a:spcAft>
                <a:spcPts val="0"/>
              </a:spcAft>
              <a:buClr>
                <a:schemeClr val="dk1"/>
              </a:buClr>
              <a:buSzPts val="1600"/>
              <a:buFont typeface="Arial"/>
              <a:buChar char="❖"/>
            </a:pPr>
            <a:r>
              <a:rPr i="1" lang="en-GB" sz="1600">
                <a:solidFill>
                  <a:schemeClr val="dk1"/>
                </a:solidFill>
              </a:rPr>
              <a:t>SIT-36</a:t>
            </a:r>
            <a:endParaRPr i="1" sz="1600">
              <a:solidFill>
                <a:schemeClr val="dk1"/>
              </a:solidFill>
            </a:endParaRPr>
          </a:p>
          <a:p>
            <a:pPr indent="-330200" lvl="1" marL="914400" marR="0" rtl="0" algn="l">
              <a:lnSpc>
                <a:spcPct val="150000"/>
              </a:lnSpc>
              <a:spcBef>
                <a:spcPts val="0"/>
              </a:spcBef>
              <a:spcAft>
                <a:spcPts val="0"/>
              </a:spcAft>
              <a:buClr>
                <a:schemeClr val="dk1"/>
              </a:buClr>
              <a:buSzPts val="1600"/>
              <a:buFont typeface="Arial"/>
              <a:buChar char="❖"/>
            </a:pPr>
            <a:r>
              <a:rPr i="1" lang="en-GB" sz="1600">
                <a:solidFill>
                  <a:schemeClr val="dk1"/>
                </a:solidFill>
              </a:rPr>
              <a:t>AC-VC</a:t>
            </a:r>
            <a:endParaRPr i="1" sz="1600">
              <a:solidFill>
                <a:schemeClr val="dk1"/>
              </a:solidFill>
            </a:endParaRPr>
          </a:p>
          <a:p>
            <a:pPr indent="-330200" lvl="1" marL="914400" marR="0" rtl="0" algn="l">
              <a:lnSpc>
                <a:spcPct val="150000"/>
              </a:lnSpc>
              <a:spcBef>
                <a:spcPts val="0"/>
              </a:spcBef>
              <a:spcAft>
                <a:spcPts val="0"/>
              </a:spcAft>
              <a:buClr>
                <a:schemeClr val="dk1"/>
              </a:buClr>
              <a:buSzPts val="1600"/>
              <a:buFont typeface="Arial"/>
              <a:buChar char="❖"/>
            </a:pPr>
            <a:r>
              <a:rPr i="1" lang="en-GB" sz="1600">
                <a:solidFill>
                  <a:schemeClr val="dk1"/>
                </a:solidFill>
              </a:rPr>
              <a:t>WGClimate</a:t>
            </a:r>
            <a:endParaRPr i="1" sz="1600">
              <a:solidFill>
                <a:schemeClr val="dk1"/>
              </a:solidFill>
            </a:endParaRPr>
          </a:p>
          <a:p>
            <a:pPr indent="-330200" lvl="1" marL="914400" marR="0" rtl="0" algn="l">
              <a:lnSpc>
                <a:spcPct val="150000"/>
              </a:lnSpc>
              <a:spcBef>
                <a:spcPts val="0"/>
              </a:spcBef>
              <a:spcAft>
                <a:spcPts val="0"/>
              </a:spcAft>
              <a:buClr>
                <a:schemeClr val="dk1"/>
              </a:buClr>
              <a:buSzPts val="1600"/>
              <a:buFont typeface="Arial"/>
              <a:buChar char="❖"/>
            </a:pPr>
            <a:r>
              <a:rPr i="1" lang="en-GB" sz="1600">
                <a:solidFill>
                  <a:schemeClr val="dk1"/>
                </a:solidFill>
              </a:rPr>
              <a:t>SIT TW 2022</a:t>
            </a:r>
            <a:br>
              <a:rPr b="0" i="1" lang="en-GB" sz="1600" u="none" cap="none" strike="noStrike">
                <a:solidFill>
                  <a:schemeClr val="dk1"/>
                </a:solidFill>
                <a:latin typeface="Arial"/>
                <a:ea typeface="Arial"/>
                <a:cs typeface="Arial"/>
                <a:sym typeface="Arial"/>
              </a:rPr>
            </a:br>
            <a:endParaRPr b="0" i="1" sz="1600" u="none" cap="none" strike="noStrike">
              <a:solidFill>
                <a:schemeClr val="dk1"/>
              </a:solidFill>
              <a:latin typeface="Arial"/>
              <a:ea typeface="Arial"/>
              <a:cs typeface="Arial"/>
              <a:sym typeface="Arial"/>
            </a:endParaRPr>
          </a:p>
          <a:p>
            <a:pPr indent="-112713" lvl="0" marL="214313" marR="0" rtl="0" algn="l">
              <a:lnSpc>
                <a:spcPct val="150000"/>
              </a:lnSpc>
              <a:spcBef>
                <a:spcPts val="0"/>
              </a:spcBef>
              <a:spcAft>
                <a:spcPts val="0"/>
              </a:spcAft>
              <a:buClr>
                <a:schemeClr val="dk1"/>
              </a:buClr>
              <a:buSzPts val="1600"/>
              <a:buFont typeface="Noto Sans"/>
              <a:buNone/>
            </a:pPr>
            <a:r>
              <a:t/>
            </a:r>
            <a:endParaRPr b="0" i="1" sz="1600" u="none" cap="none" strike="noStrike">
              <a:solidFill>
                <a:schemeClr val="dk1"/>
              </a:solidFill>
              <a:latin typeface="Arial"/>
              <a:ea typeface="Arial"/>
              <a:cs typeface="Arial"/>
              <a:sym typeface="Arial"/>
            </a:endParaRPr>
          </a:p>
          <a:p>
            <a:pPr indent="-112713" lvl="0" marL="214313" marR="0" rtl="0" algn="l">
              <a:lnSpc>
                <a:spcPct val="150000"/>
              </a:lnSpc>
              <a:spcBef>
                <a:spcPts val="0"/>
              </a:spcBef>
              <a:spcAft>
                <a:spcPts val="0"/>
              </a:spcAft>
              <a:buClr>
                <a:schemeClr val="dk1"/>
              </a:buClr>
              <a:buSzPts val="1600"/>
              <a:buFont typeface="Noto Sans"/>
              <a:buNone/>
            </a:pPr>
            <a:r>
              <a:t/>
            </a:r>
            <a:endParaRPr b="0" i="1" sz="16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2" name="Shape 92"/>
        <p:cNvGrpSpPr/>
        <p:nvPr/>
      </p:nvGrpSpPr>
      <p:grpSpPr>
        <a:xfrm>
          <a:off x="0" y="0"/>
          <a:ext cx="0" cy="0"/>
          <a:chOff x="0" y="0"/>
          <a:chExt cx="0" cy="0"/>
        </a:xfrm>
      </p:grpSpPr>
      <p:sp>
        <p:nvSpPr>
          <p:cNvPr id="93" name="Google Shape;93;g173823d1835_0_1"/>
          <p:cNvSpPr txBox="1"/>
          <p:nvPr/>
        </p:nvSpPr>
        <p:spPr>
          <a:xfrm>
            <a:off x="94020" y="103248"/>
            <a:ext cx="8668500" cy="2401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lang="en-GB" sz="3200">
                <a:solidFill>
                  <a:schemeClr val="lt1"/>
                </a:solidFill>
              </a:rPr>
              <a:t>What is IMEO?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400"/>
              <a:buFont typeface="Arial"/>
              <a:buNone/>
            </a:pPr>
            <a:r>
              <a:t/>
            </a:r>
            <a:endParaRPr b="0" i="0" sz="5400" u="none" cap="none" strike="noStrike">
              <a:solidFill>
                <a:schemeClr val="lt1"/>
              </a:solidFill>
              <a:latin typeface="Arial"/>
              <a:ea typeface="Arial"/>
              <a:cs typeface="Arial"/>
              <a:sym typeface="Arial"/>
            </a:endParaRPr>
          </a:p>
        </p:txBody>
      </p:sp>
      <p:sp>
        <p:nvSpPr>
          <p:cNvPr id="94" name="Google Shape;94;g173823d1835_0_1"/>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95" name="Google Shape;95;g173823d1835_0_1"/>
          <p:cNvSpPr txBox="1"/>
          <p:nvPr/>
        </p:nvSpPr>
        <p:spPr>
          <a:xfrm>
            <a:off x="343050" y="1438600"/>
            <a:ext cx="7375800" cy="5448900"/>
          </a:xfrm>
          <a:prstGeom prst="rect">
            <a:avLst/>
          </a:prstGeom>
          <a:noFill/>
          <a:ln>
            <a:noFill/>
          </a:ln>
        </p:spPr>
        <p:txBody>
          <a:bodyPr anchorCtr="0" anchor="t" bIns="45700" lIns="91425" spcFirstLastPara="1" rIns="91425" wrap="square" tIns="45700">
            <a:spAutoFit/>
          </a:bodyPr>
          <a:lstStyle/>
          <a:p>
            <a:pPr indent="-323850" lvl="0" marL="457200" rtl="0" algn="l">
              <a:lnSpc>
                <a:spcPct val="115000"/>
              </a:lnSpc>
              <a:spcBef>
                <a:spcPts val="0"/>
              </a:spcBef>
              <a:spcAft>
                <a:spcPts val="0"/>
              </a:spcAft>
              <a:buClr>
                <a:schemeClr val="dk1"/>
              </a:buClr>
              <a:buSzPts val="1500"/>
              <a:buFont typeface="Noto Sans"/>
              <a:buChar char="❖"/>
            </a:pPr>
            <a:r>
              <a:rPr b="1" i="1" lang="en-GB" sz="1500">
                <a:solidFill>
                  <a:schemeClr val="dk1"/>
                </a:solidFill>
              </a:rPr>
              <a:t>Launched at the G20 Summit (Oct 21), the International Methane Emissions Observatory (IMEO) is a data-driven, action-focused initiative by the UN Environment Programme (UNEP) with support from the European Commission to catalyse dramatic reduction of methane emissions, starting with the energy sector.  </a:t>
            </a:r>
            <a:endParaRPr b="1" i="1" sz="1500">
              <a:solidFill>
                <a:schemeClr val="dk1"/>
              </a:solidFill>
            </a:endParaRPr>
          </a:p>
          <a:p>
            <a:pPr indent="0" lvl="0" marL="457200" rtl="0" algn="l">
              <a:lnSpc>
                <a:spcPct val="115000"/>
              </a:lnSpc>
              <a:spcBef>
                <a:spcPts val="0"/>
              </a:spcBef>
              <a:spcAft>
                <a:spcPts val="0"/>
              </a:spcAft>
              <a:buNone/>
            </a:pPr>
            <a:r>
              <a:t/>
            </a:r>
            <a:endParaRPr b="1" i="1" sz="1500">
              <a:solidFill>
                <a:schemeClr val="dk1"/>
              </a:solidFill>
            </a:endParaRPr>
          </a:p>
          <a:p>
            <a:pPr indent="-323850" lvl="0" marL="457200" rtl="0" algn="l">
              <a:lnSpc>
                <a:spcPct val="115000"/>
              </a:lnSpc>
              <a:spcBef>
                <a:spcPts val="0"/>
              </a:spcBef>
              <a:spcAft>
                <a:spcPts val="0"/>
              </a:spcAft>
              <a:buClr>
                <a:schemeClr val="dk1"/>
              </a:buClr>
              <a:buSzPts val="1500"/>
              <a:buFont typeface="Noto Sans"/>
              <a:buChar char="❖"/>
            </a:pPr>
            <a:r>
              <a:rPr b="1" i="1" lang="en-GB" sz="1500">
                <a:solidFill>
                  <a:schemeClr val="dk1"/>
                </a:solidFill>
              </a:rPr>
              <a:t>IMEO aims to revolutionize methane reduction by interconnecting data with action on research, reporting, and implementation. IMEO will collect &amp; integrate diverse methane emissions data streams to establish a global public record of empirically verified methane emissions at an unprecedented level of accuracy and granularity.</a:t>
            </a:r>
            <a:endParaRPr b="1" i="1" sz="1500">
              <a:solidFill>
                <a:schemeClr val="dk1"/>
              </a:solidFill>
            </a:endParaRPr>
          </a:p>
          <a:p>
            <a:pPr indent="0" lvl="0" marL="457200" rtl="0" algn="l">
              <a:lnSpc>
                <a:spcPct val="115000"/>
              </a:lnSpc>
              <a:spcBef>
                <a:spcPts val="0"/>
              </a:spcBef>
              <a:spcAft>
                <a:spcPts val="0"/>
              </a:spcAft>
              <a:buNone/>
            </a:pPr>
            <a:r>
              <a:t/>
            </a:r>
            <a:endParaRPr b="1" i="1" sz="1500">
              <a:solidFill>
                <a:schemeClr val="dk1"/>
              </a:solidFill>
            </a:endParaRPr>
          </a:p>
          <a:p>
            <a:pPr indent="-323850" lvl="0" marL="457200" rtl="0" algn="l">
              <a:lnSpc>
                <a:spcPct val="115000"/>
              </a:lnSpc>
              <a:spcBef>
                <a:spcPts val="0"/>
              </a:spcBef>
              <a:spcAft>
                <a:spcPts val="0"/>
              </a:spcAft>
              <a:buClr>
                <a:schemeClr val="dk1"/>
              </a:buClr>
              <a:buSzPts val="1500"/>
              <a:buFont typeface="Noto Sans"/>
              <a:buChar char="❖"/>
            </a:pPr>
            <a:r>
              <a:rPr b="1" i="1" lang="en-GB" sz="1500">
                <a:solidFill>
                  <a:schemeClr val="dk1"/>
                </a:solidFill>
              </a:rPr>
              <a:t>By providing near-real time, reliable, and granular data on the locations and quantity of methane emissions that targets strategic mitigation action, IMEO will catalyse strategic mitigation actions that are urgently needed to achieve the Paris agreement goals.</a:t>
            </a:r>
            <a:endParaRPr b="1" i="1" sz="1500">
              <a:solidFill>
                <a:schemeClr val="dk1"/>
              </a:solidFill>
            </a:endParaRPr>
          </a:p>
          <a:p>
            <a:pPr indent="0" lvl="0" marL="0" rtl="0" algn="l">
              <a:lnSpc>
                <a:spcPct val="115000"/>
              </a:lnSpc>
              <a:spcBef>
                <a:spcPts val="0"/>
              </a:spcBef>
              <a:spcAft>
                <a:spcPts val="0"/>
              </a:spcAft>
              <a:buNone/>
            </a:pPr>
            <a:br>
              <a:rPr b="0" i="1" lang="en-GB" sz="1500" u="none" cap="none" strike="noStrike">
                <a:solidFill>
                  <a:schemeClr val="dk1"/>
                </a:solidFill>
                <a:latin typeface="Arial"/>
                <a:ea typeface="Arial"/>
                <a:cs typeface="Arial"/>
                <a:sym typeface="Arial"/>
              </a:rPr>
            </a:br>
            <a:endParaRPr b="0" i="1" sz="1500" u="none" cap="none" strike="noStrike">
              <a:solidFill>
                <a:schemeClr val="dk1"/>
              </a:solidFill>
              <a:latin typeface="Arial"/>
              <a:ea typeface="Arial"/>
              <a:cs typeface="Arial"/>
              <a:sym typeface="Arial"/>
            </a:endParaRPr>
          </a:p>
          <a:p>
            <a:pPr indent="-112712" lvl="0" marL="214312" marR="0" rtl="0" algn="l">
              <a:lnSpc>
                <a:spcPct val="150000"/>
              </a:lnSpc>
              <a:spcBef>
                <a:spcPts val="0"/>
              </a:spcBef>
              <a:spcAft>
                <a:spcPts val="0"/>
              </a:spcAft>
              <a:buClr>
                <a:schemeClr val="dk1"/>
              </a:buClr>
              <a:buSzPts val="1600"/>
              <a:buFont typeface="Noto Sans"/>
              <a:buNone/>
            </a:pPr>
            <a:r>
              <a:t/>
            </a:r>
            <a:endParaRPr b="0" i="1" sz="1500" u="none" cap="none" strike="noStrike">
              <a:solidFill>
                <a:schemeClr val="dk1"/>
              </a:solidFill>
              <a:latin typeface="Arial"/>
              <a:ea typeface="Arial"/>
              <a:cs typeface="Arial"/>
              <a:sym typeface="Arial"/>
            </a:endParaRPr>
          </a:p>
          <a:p>
            <a:pPr indent="-112712" lvl="0" marL="214312" marR="0" rtl="0" algn="l">
              <a:lnSpc>
                <a:spcPct val="150000"/>
              </a:lnSpc>
              <a:spcBef>
                <a:spcPts val="0"/>
              </a:spcBef>
              <a:spcAft>
                <a:spcPts val="0"/>
              </a:spcAft>
              <a:buClr>
                <a:schemeClr val="dk1"/>
              </a:buClr>
              <a:buSzPts val="1600"/>
              <a:buFont typeface="Noto Sans"/>
              <a:buNone/>
            </a:pPr>
            <a:r>
              <a:t/>
            </a:r>
            <a:endParaRPr b="0" i="1" sz="1500" u="none" cap="none" strike="noStrike">
              <a:solidFill>
                <a:schemeClr val="dk1"/>
              </a:solidFill>
              <a:latin typeface="Arial"/>
              <a:ea typeface="Arial"/>
              <a:cs typeface="Arial"/>
              <a:sym typeface="Arial"/>
            </a:endParaRPr>
          </a:p>
        </p:txBody>
      </p:sp>
      <p:pic>
        <p:nvPicPr>
          <p:cNvPr id="96" name="Google Shape;96;g173823d1835_0_1"/>
          <p:cNvPicPr preferRelativeResize="0"/>
          <p:nvPr/>
        </p:nvPicPr>
        <p:blipFill>
          <a:blip r:embed="rId3">
            <a:alphaModFix/>
          </a:blip>
          <a:stretch>
            <a:fillRect/>
          </a:stretch>
        </p:blipFill>
        <p:spPr>
          <a:xfrm>
            <a:off x="7851100" y="1475725"/>
            <a:ext cx="3949899" cy="1960526"/>
          </a:xfrm>
          <a:prstGeom prst="rect">
            <a:avLst/>
          </a:prstGeom>
          <a:noFill/>
          <a:ln>
            <a:noFill/>
          </a:ln>
        </p:spPr>
      </p:pic>
      <p:pic>
        <p:nvPicPr>
          <p:cNvPr id="97" name="Google Shape;97;g173823d1835_0_1"/>
          <p:cNvPicPr preferRelativeResize="0"/>
          <p:nvPr/>
        </p:nvPicPr>
        <p:blipFill>
          <a:blip r:embed="rId4">
            <a:alphaModFix/>
          </a:blip>
          <a:stretch>
            <a:fillRect/>
          </a:stretch>
        </p:blipFill>
        <p:spPr>
          <a:xfrm>
            <a:off x="7741875" y="3907951"/>
            <a:ext cx="4168351" cy="184197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g16f2322609c_0_104"/>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a:buNone/>
            </a:pPr>
            <a:r>
              <a:rPr lang="en-GB"/>
              <a:t>Methane reduction</a:t>
            </a:r>
            <a:endParaRPr/>
          </a:p>
        </p:txBody>
      </p:sp>
      <p:pic>
        <p:nvPicPr>
          <p:cNvPr id="103" name="Google Shape;103;g16f2322609c_0_104"/>
          <p:cNvPicPr preferRelativeResize="0"/>
          <p:nvPr/>
        </p:nvPicPr>
        <p:blipFill>
          <a:blip r:embed="rId3">
            <a:alphaModFix/>
          </a:blip>
          <a:stretch>
            <a:fillRect/>
          </a:stretch>
        </p:blipFill>
        <p:spPr>
          <a:xfrm>
            <a:off x="520300" y="1142149"/>
            <a:ext cx="5831001" cy="5079501"/>
          </a:xfrm>
          <a:prstGeom prst="rect">
            <a:avLst/>
          </a:prstGeom>
          <a:noFill/>
          <a:ln>
            <a:noFill/>
          </a:ln>
        </p:spPr>
      </p:pic>
      <p:pic>
        <p:nvPicPr>
          <p:cNvPr id="104" name="Google Shape;104;g16f2322609c_0_104"/>
          <p:cNvPicPr preferRelativeResize="0"/>
          <p:nvPr/>
        </p:nvPicPr>
        <p:blipFill>
          <a:blip r:embed="rId4">
            <a:alphaModFix/>
          </a:blip>
          <a:stretch>
            <a:fillRect/>
          </a:stretch>
        </p:blipFill>
        <p:spPr>
          <a:xfrm>
            <a:off x="6462051" y="1405914"/>
            <a:ext cx="5535899" cy="469190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8" name="Shape 108"/>
        <p:cNvGrpSpPr/>
        <p:nvPr/>
      </p:nvGrpSpPr>
      <p:grpSpPr>
        <a:xfrm>
          <a:off x="0" y="0"/>
          <a:ext cx="0" cy="0"/>
          <a:chOff x="0" y="0"/>
          <a:chExt cx="0" cy="0"/>
        </a:xfrm>
      </p:grpSpPr>
      <p:sp>
        <p:nvSpPr>
          <p:cNvPr id="109" name="Google Shape;109;g173823d1835_0_13"/>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a:buNone/>
            </a:pPr>
            <a:r>
              <a:rPr lang="en-GB"/>
              <a:t>Methane reduction</a:t>
            </a:r>
            <a:endParaRPr/>
          </a:p>
        </p:txBody>
      </p:sp>
      <p:pic>
        <p:nvPicPr>
          <p:cNvPr id="110" name="Google Shape;110;g173823d1835_0_13"/>
          <p:cNvPicPr preferRelativeResize="0"/>
          <p:nvPr/>
        </p:nvPicPr>
        <p:blipFill>
          <a:blip r:embed="rId3">
            <a:alphaModFix/>
          </a:blip>
          <a:stretch>
            <a:fillRect/>
          </a:stretch>
        </p:blipFill>
        <p:spPr>
          <a:xfrm>
            <a:off x="152400" y="1107447"/>
            <a:ext cx="4241450" cy="2822800"/>
          </a:xfrm>
          <a:prstGeom prst="rect">
            <a:avLst/>
          </a:prstGeom>
          <a:noFill/>
          <a:ln>
            <a:noFill/>
          </a:ln>
        </p:spPr>
      </p:pic>
      <p:pic>
        <p:nvPicPr>
          <p:cNvPr id="111" name="Google Shape;111;g173823d1835_0_13"/>
          <p:cNvPicPr preferRelativeResize="0"/>
          <p:nvPr/>
        </p:nvPicPr>
        <p:blipFill>
          <a:blip r:embed="rId4">
            <a:alphaModFix/>
          </a:blip>
          <a:stretch>
            <a:fillRect/>
          </a:stretch>
        </p:blipFill>
        <p:spPr>
          <a:xfrm>
            <a:off x="5456100" y="1294864"/>
            <a:ext cx="6153148" cy="4494853"/>
          </a:xfrm>
          <a:prstGeom prst="rect">
            <a:avLst/>
          </a:prstGeom>
          <a:noFill/>
          <a:ln>
            <a:noFill/>
          </a:ln>
        </p:spPr>
      </p:pic>
      <p:sp>
        <p:nvSpPr>
          <p:cNvPr id="112" name="Google Shape;112;g173823d1835_0_13"/>
          <p:cNvSpPr txBox="1"/>
          <p:nvPr/>
        </p:nvSpPr>
        <p:spPr>
          <a:xfrm>
            <a:off x="298475" y="4143950"/>
            <a:ext cx="52893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US &amp; EU launched the </a:t>
            </a:r>
            <a:r>
              <a:rPr b="1" lang="en-GB"/>
              <a:t>Global Methane Pledge</a:t>
            </a:r>
            <a:r>
              <a:rPr lang="en-GB"/>
              <a:t> at COP-21 and 125 countries have since joined - agreeing to take voluntary actions to contribute to a collective effort to reduce global methane emissions at least 30 percent from 2020 levels by 2030, which could eliminate over 0.2˚C warming by 2050.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g18d5be9d2e1_0_6"/>
          <p:cNvSpPr txBox="1"/>
          <p:nvPr/>
        </p:nvSpPr>
        <p:spPr>
          <a:xfrm>
            <a:off x="94020" y="103248"/>
            <a:ext cx="8668500" cy="2401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lang="en-GB" sz="3200">
                <a:solidFill>
                  <a:schemeClr val="lt1"/>
                </a:solidFill>
              </a:rPr>
              <a:t>IMEO MARS launch at COP-27</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400"/>
              <a:buFont typeface="Arial"/>
              <a:buNone/>
            </a:pPr>
            <a:r>
              <a:t/>
            </a:r>
            <a:endParaRPr b="0" i="0" sz="5400" u="none" cap="none" strike="noStrike">
              <a:solidFill>
                <a:schemeClr val="lt1"/>
              </a:solidFill>
              <a:latin typeface="Arial"/>
              <a:ea typeface="Arial"/>
              <a:cs typeface="Arial"/>
              <a:sym typeface="Arial"/>
            </a:endParaRPr>
          </a:p>
        </p:txBody>
      </p:sp>
      <p:sp>
        <p:nvSpPr>
          <p:cNvPr id="118" name="Google Shape;118;g18d5be9d2e1_0_6"/>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pic>
        <p:nvPicPr>
          <p:cNvPr id="119" name="Google Shape;119;g18d5be9d2e1_0_6" title="MARS_UNEP_SD.mp4">
            <a:hlinkClick r:id="rId3"/>
          </p:cNvPr>
          <p:cNvPicPr preferRelativeResize="0"/>
          <p:nvPr/>
        </p:nvPicPr>
        <p:blipFill>
          <a:blip r:embed="rId4">
            <a:alphaModFix/>
          </a:blip>
          <a:stretch>
            <a:fillRect/>
          </a:stretch>
        </p:blipFill>
        <p:spPr>
          <a:xfrm>
            <a:off x="2239625" y="1038652"/>
            <a:ext cx="7381267" cy="5535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g173823d1835_0_23"/>
          <p:cNvSpPr txBox="1"/>
          <p:nvPr/>
        </p:nvSpPr>
        <p:spPr>
          <a:xfrm>
            <a:off x="94020" y="103248"/>
            <a:ext cx="8668500" cy="2401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lang="en-GB" sz="3200">
                <a:solidFill>
                  <a:schemeClr val="lt1"/>
                </a:solidFill>
              </a:rPr>
              <a:t>IMEO MARS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400"/>
              <a:buFont typeface="Arial"/>
              <a:buNone/>
            </a:pPr>
            <a:r>
              <a:t/>
            </a:r>
            <a:endParaRPr b="0" i="0" sz="5400" u="none" cap="none" strike="noStrike">
              <a:solidFill>
                <a:schemeClr val="lt1"/>
              </a:solidFill>
              <a:latin typeface="Arial"/>
              <a:ea typeface="Arial"/>
              <a:cs typeface="Arial"/>
              <a:sym typeface="Arial"/>
            </a:endParaRPr>
          </a:p>
        </p:txBody>
      </p:sp>
      <p:sp>
        <p:nvSpPr>
          <p:cNvPr id="125" name="Google Shape;125;g173823d1835_0_23"/>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126" name="Google Shape;126;g173823d1835_0_23"/>
          <p:cNvSpPr txBox="1"/>
          <p:nvPr/>
        </p:nvSpPr>
        <p:spPr>
          <a:xfrm>
            <a:off x="94025" y="1112350"/>
            <a:ext cx="7375800" cy="6529800"/>
          </a:xfrm>
          <a:prstGeom prst="rect">
            <a:avLst/>
          </a:prstGeom>
          <a:noFill/>
          <a:ln>
            <a:noFill/>
          </a:ln>
        </p:spPr>
        <p:txBody>
          <a:bodyPr anchorCtr="0" anchor="t" bIns="45700" lIns="91425" spcFirstLastPara="1" rIns="91425" wrap="square" tIns="45700">
            <a:spAutoFit/>
          </a:bodyPr>
          <a:lstStyle/>
          <a:p>
            <a:pPr indent="-323850" lvl="0" marL="457200" rtl="0" algn="l">
              <a:lnSpc>
                <a:spcPct val="115000"/>
              </a:lnSpc>
              <a:spcBef>
                <a:spcPts val="0"/>
              </a:spcBef>
              <a:spcAft>
                <a:spcPts val="0"/>
              </a:spcAft>
              <a:buClr>
                <a:schemeClr val="dk1"/>
              </a:buClr>
              <a:buSzPts val="1500"/>
              <a:buFont typeface="Noto Sans"/>
              <a:buChar char="❖"/>
            </a:pPr>
            <a:r>
              <a:rPr b="1" i="1" lang="en-GB" sz="1500">
                <a:solidFill>
                  <a:schemeClr val="dk1"/>
                </a:solidFill>
              </a:rPr>
              <a:t>Methane Alert and Response System (MARS) – IMEO’s data product</a:t>
            </a:r>
            <a:endParaRPr b="1" i="1" sz="1500">
              <a:solidFill>
                <a:schemeClr val="dk1"/>
              </a:solidFill>
            </a:endParaRPr>
          </a:p>
          <a:p>
            <a:pPr indent="-323850" lvl="0" marL="457200" rtl="0" algn="l">
              <a:lnSpc>
                <a:spcPct val="115000"/>
              </a:lnSpc>
              <a:spcBef>
                <a:spcPts val="0"/>
              </a:spcBef>
              <a:spcAft>
                <a:spcPts val="0"/>
              </a:spcAft>
              <a:buClr>
                <a:schemeClr val="dk1"/>
              </a:buClr>
              <a:buSzPts val="1500"/>
              <a:buFont typeface="Noto Sans"/>
              <a:buChar char="❖"/>
            </a:pPr>
            <a:r>
              <a:rPr b="1" i="1" lang="en-GB" sz="1500">
                <a:solidFill>
                  <a:schemeClr val="dk1"/>
                </a:solidFill>
              </a:rPr>
              <a:t>The first phase of MARS system will use satellite remote sensing for detection and attribution of methane plumes from point-sources (energy sector) AND will also include notification and mitigation-tracking workflows.</a:t>
            </a:r>
            <a:endParaRPr b="1" i="1" sz="1500">
              <a:solidFill>
                <a:schemeClr val="dk1"/>
              </a:solidFill>
            </a:endParaRPr>
          </a:p>
          <a:p>
            <a:pPr indent="-317500" lvl="1" marL="914400" rtl="0" algn="l">
              <a:lnSpc>
                <a:spcPct val="115000"/>
              </a:lnSpc>
              <a:spcBef>
                <a:spcPts val="0"/>
              </a:spcBef>
              <a:spcAft>
                <a:spcPts val="0"/>
              </a:spcAft>
              <a:buClr>
                <a:schemeClr val="dk1"/>
              </a:buClr>
              <a:buSzPts val="1400"/>
              <a:buFont typeface="Noto Sans"/>
              <a:buChar char="❖"/>
            </a:pPr>
            <a:r>
              <a:rPr i="1" lang="en-GB">
                <a:solidFill>
                  <a:schemeClr val="dk1"/>
                </a:solidFill>
              </a:rPr>
              <a:t>Component 1: Detection, localization, and – where possible – attribution</a:t>
            </a:r>
            <a:endParaRPr i="1">
              <a:solidFill>
                <a:schemeClr val="dk1"/>
              </a:solidFill>
            </a:endParaRPr>
          </a:p>
          <a:p>
            <a:pPr indent="-317500" lvl="1" marL="914400" rtl="0" algn="l">
              <a:lnSpc>
                <a:spcPct val="115000"/>
              </a:lnSpc>
              <a:spcBef>
                <a:spcPts val="0"/>
              </a:spcBef>
              <a:spcAft>
                <a:spcPts val="0"/>
              </a:spcAft>
              <a:buClr>
                <a:schemeClr val="dk1"/>
              </a:buClr>
              <a:buSzPts val="1400"/>
              <a:buFont typeface="Noto Sans"/>
              <a:buChar char="❖"/>
            </a:pPr>
            <a:r>
              <a:rPr i="1" lang="en-GB">
                <a:solidFill>
                  <a:schemeClr val="dk1"/>
                </a:solidFill>
              </a:rPr>
              <a:t>Component 2: Notification to OGMP 2.0 companies and governments</a:t>
            </a:r>
            <a:endParaRPr i="1">
              <a:solidFill>
                <a:schemeClr val="dk1"/>
              </a:solidFill>
            </a:endParaRPr>
          </a:p>
          <a:p>
            <a:pPr indent="-317500" lvl="1" marL="914400" rtl="0" algn="l">
              <a:lnSpc>
                <a:spcPct val="115000"/>
              </a:lnSpc>
              <a:spcBef>
                <a:spcPts val="0"/>
              </a:spcBef>
              <a:spcAft>
                <a:spcPts val="0"/>
              </a:spcAft>
              <a:buClr>
                <a:schemeClr val="dk1"/>
              </a:buClr>
              <a:buSzPts val="1400"/>
              <a:buFont typeface="Noto Sans"/>
              <a:buChar char="❖"/>
            </a:pPr>
            <a:r>
              <a:rPr i="1" lang="en-GB">
                <a:solidFill>
                  <a:schemeClr val="dk1"/>
                </a:solidFill>
              </a:rPr>
              <a:t>Component 3: Mitigation and Tracking</a:t>
            </a:r>
            <a:endParaRPr i="1">
              <a:solidFill>
                <a:schemeClr val="dk1"/>
              </a:solidFill>
            </a:endParaRPr>
          </a:p>
          <a:p>
            <a:pPr indent="0" lvl="0" marL="914400" rtl="0" algn="l">
              <a:lnSpc>
                <a:spcPct val="115000"/>
              </a:lnSpc>
              <a:spcBef>
                <a:spcPts val="0"/>
              </a:spcBef>
              <a:spcAft>
                <a:spcPts val="0"/>
              </a:spcAft>
              <a:buNone/>
            </a:pPr>
            <a:r>
              <a:t/>
            </a:r>
            <a:endParaRPr b="1" i="1">
              <a:solidFill>
                <a:schemeClr val="dk1"/>
              </a:solidFill>
            </a:endParaRPr>
          </a:p>
          <a:p>
            <a:pPr indent="0" lvl="0" marL="0" rtl="0" algn="l">
              <a:lnSpc>
                <a:spcPct val="115000"/>
              </a:lnSpc>
              <a:spcBef>
                <a:spcPts val="700"/>
              </a:spcBef>
              <a:spcAft>
                <a:spcPts val="0"/>
              </a:spcAft>
              <a:buNone/>
            </a:pPr>
            <a:r>
              <a:rPr b="1" lang="en-GB" sz="1500">
                <a:solidFill>
                  <a:srgbClr val="C00000"/>
                </a:solidFill>
                <a:latin typeface="Verdana"/>
                <a:ea typeface="Verdana"/>
                <a:cs typeface="Verdana"/>
                <a:sym typeface="Verdana"/>
              </a:rPr>
              <a:t>MARS-Detection, objectives:</a:t>
            </a:r>
            <a:endParaRPr b="1" sz="1500">
              <a:solidFill>
                <a:srgbClr val="C00000"/>
              </a:solidFill>
              <a:latin typeface="Verdana"/>
              <a:ea typeface="Verdana"/>
              <a:cs typeface="Verdana"/>
              <a:sym typeface="Verdana"/>
            </a:endParaRPr>
          </a:p>
          <a:p>
            <a:pPr indent="-323850" lvl="0" marL="457200" rtl="0" algn="l">
              <a:lnSpc>
                <a:spcPct val="115000"/>
              </a:lnSpc>
              <a:spcBef>
                <a:spcPts val="0"/>
              </a:spcBef>
              <a:spcAft>
                <a:spcPts val="0"/>
              </a:spcAft>
              <a:buClr>
                <a:schemeClr val="dk1"/>
              </a:buClr>
              <a:buSzPts val="1500"/>
              <a:buFont typeface="Noto Sans"/>
              <a:buChar char="❖"/>
            </a:pPr>
            <a:r>
              <a:rPr b="1" lang="en-GB" sz="1500">
                <a:solidFill>
                  <a:schemeClr val="dk1"/>
                </a:solidFill>
                <a:latin typeface="Verdana"/>
                <a:ea typeface="Verdana"/>
                <a:cs typeface="Verdana"/>
                <a:sym typeface="Verdana"/>
              </a:rPr>
              <a:t>First phase: use satellites to identify large point-source emissions from the energy sector</a:t>
            </a:r>
            <a:endParaRPr b="1" sz="1500">
              <a:solidFill>
                <a:schemeClr val="dk1"/>
              </a:solidFill>
              <a:latin typeface="Verdana"/>
              <a:ea typeface="Verdana"/>
              <a:cs typeface="Verdana"/>
              <a:sym typeface="Verdana"/>
            </a:endParaRPr>
          </a:p>
          <a:p>
            <a:pPr indent="-323850" lvl="0" marL="457200" rtl="0" algn="l">
              <a:lnSpc>
                <a:spcPct val="115000"/>
              </a:lnSpc>
              <a:spcBef>
                <a:spcPts val="0"/>
              </a:spcBef>
              <a:spcAft>
                <a:spcPts val="0"/>
              </a:spcAft>
              <a:buClr>
                <a:schemeClr val="dk1"/>
              </a:buClr>
              <a:buSzPts val="1500"/>
              <a:buFont typeface="Noto Sans"/>
              <a:buChar char="❖"/>
            </a:pPr>
            <a:r>
              <a:rPr i="1" lang="en-GB" sz="1500">
                <a:solidFill>
                  <a:schemeClr val="dk1"/>
                </a:solidFill>
                <a:latin typeface="Verdana"/>
                <a:ea typeface="Verdana"/>
                <a:cs typeface="Verdana"/>
                <a:sym typeface="Verdana"/>
              </a:rPr>
              <a:t>Next phases (~2023-2024): improve detection limits and include area sources</a:t>
            </a:r>
            <a:endParaRPr i="1" sz="1500">
              <a:solidFill>
                <a:schemeClr val="dk1"/>
              </a:solidFill>
              <a:latin typeface="Verdana"/>
              <a:ea typeface="Verdana"/>
              <a:cs typeface="Verdana"/>
              <a:sym typeface="Verdana"/>
            </a:endParaRPr>
          </a:p>
          <a:p>
            <a:pPr indent="-323850" lvl="0" marL="457200" rtl="0" algn="l">
              <a:lnSpc>
                <a:spcPct val="115000"/>
              </a:lnSpc>
              <a:spcBef>
                <a:spcPts val="0"/>
              </a:spcBef>
              <a:spcAft>
                <a:spcPts val="0"/>
              </a:spcAft>
              <a:buClr>
                <a:schemeClr val="dk1"/>
              </a:buClr>
              <a:buSzPts val="1500"/>
              <a:buFont typeface="Noto Sans"/>
              <a:buChar char="❖"/>
            </a:pPr>
            <a:r>
              <a:rPr lang="en-GB" sz="1500">
                <a:solidFill>
                  <a:schemeClr val="dk1"/>
                </a:solidFill>
                <a:latin typeface="Verdana"/>
                <a:ea typeface="Verdana"/>
                <a:cs typeface="Verdana"/>
                <a:sym typeface="Verdana"/>
              </a:rPr>
              <a:t>Results will be made public through a data portal and used to guide mitigation efforts</a:t>
            </a:r>
            <a:endParaRPr sz="1450">
              <a:solidFill>
                <a:srgbClr val="004D94"/>
              </a:solidFill>
            </a:endParaRPr>
          </a:p>
          <a:p>
            <a:pPr indent="-323850" lvl="0" marL="457200" rtl="0" algn="l">
              <a:lnSpc>
                <a:spcPct val="115000"/>
              </a:lnSpc>
              <a:spcBef>
                <a:spcPts val="0"/>
              </a:spcBef>
              <a:spcAft>
                <a:spcPts val="0"/>
              </a:spcAft>
              <a:buClr>
                <a:schemeClr val="dk1"/>
              </a:buClr>
              <a:buSzPts val="1500"/>
              <a:buFont typeface="Noto Sans"/>
              <a:buChar char="❖"/>
            </a:pPr>
            <a:r>
              <a:rPr b="1" lang="en-GB" sz="1500">
                <a:solidFill>
                  <a:srgbClr val="C00000"/>
                </a:solidFill>
                <a:latin typeface="Verdana"/>
                <a:ea typeface="Verdana"/>
                <a:cs typeface="Verdana"/>
                <a:sym typeface="Verdana"/>
              </a:rPr>
              <a:t>Satellite Data:</a:t>
            </a:r>
            <a:endParaRPr b="1" sz="1500">
              <a:solidFill>
                <a:srgbClr val="C00000"/>
              </a:solidFill>
              <a:latin typeface="Verdana"/>
              <a:ea typeface="Verdana"/>
              <a:cs typeface="Verdana"/>
              <a:sym typeface="Verdana"/>
            </a:endParaRPr>
          </a:p>
          <a:p>
            <a:pPr indent="-323850" lvl="0" marL="457200" marR="76200" rtl="0" algn="l">
              <a:lnSpc>
                <a:spcPct val="115000"/>
              </a:lnSpc>
              <a:spcBef>
                <a:spcPts val="0"/>
              </a:spcBef>
              <a:spcAft>
                <a:spcPts val="0"/>
              </a:spcAft>
              <a:buClr>
                <a:schemeClr val="dk1"/>
              </a:buClr>
              <a:buSzPts val="1500"/>
              <a:buFont typeface="Noto Sans"/>
              <a:buChar char="❖"/>
            </a:pPr>
            <a:r>
              <a:rPr lang="en-GB" sz="1500">
                <a:solidFill>
                  <a:schemeClr val="dk1"/>
                </a:solidFill>
                <a:latin typeface="Verdana"/>
                <a:ea typeface="Verdana"/>
                <a:cs typeface="Verdana"/>
                <a:sym typeface="Verdana"/>
              </a:rPr>
              <a:t>Ecosystem of methane-sensitive satellite missions is very heterogeneous in terms of: Detection limits; Spatial and temporal sampling; Availability of analysis-ready methane data products</a:t>
            </a:r>
            <a:endParaRPr sz="1500">
              <a:solidFill>
                <a:schemeClr val="dk1"/>
              </a:solidFill>
              <a:latin typeface="Verdana"/>
              <a:ea typeface="Verdana"/>
              <a:cs typeface="Verdana"/>
              <a:sym typeface="Verdana"/>
            </a:endParaRPr>
          </a:p>
          <a:p>
            <a:pPr indent="0" lvl="0" marL="0" rtl="0" algn="l">
              <a:lnSpc>
                <a:spcPct val="115000"/>
              </a:lnSpc>
              <a:spcBef>
                <a:spcPts val="0"/>
              </a:spcBef>
              <a:spcAft>
                <a:spcPts val="0"/>
              </a:spcAft>
              <a:buNone/>
            </a:pPr>
            <a:br>
              <a:rPr b="0" i="1" lang="en-GB" sz="1500" u="none" cap="none" strike="noStrike">
                <a:solidFill>
                  <a:schemeClr val="dk1"/>
                </a:solidFill>
                <a:latin typeface="Arial"/>
                <a:ea typeface="Arial"/>
                <a:cs typeface="Arial"/>
                <a:sym typeface="Arial"/>
              </a:rPr>
            </a:br>
            <a:endParaRPr b="0" i="1" sz="1500" u="none" cap="none" strike="noStrike">
              <a:solidFill>
                <a:schemeClr val="dk1"/>
              </a:solidFill>
              <a:latin typeface="Arial"/>
              <a:ea typeface="Arial"/>
              <a:cs typeface="Arial"/>
              <a:sym typeface="Arial"/>
            </a:endParaRPr>
          </a:p>
          <a:p>
            <a:pPr indent="-112712" lvl="0" marL="214312" marR="0" rtl="0" algn="l">
              <a:lnSpc>
                <a:spcPct val="150000"/>
              </a:lnSpc>
              <a:spcBef>
                <a:spcPts val="0"/>
              </a:spcBef>
              <a:spcAft>
                <a:spcPts val="0"/>
              </a:spcAft>
              <a:buClr>
                <a:schemeClr val="dk1"/>
              </a:buClr>
              <a:buSzPts val="1600"/>
              <a:buFont typeface="Noto Sans"/>
              <a:buNone/>
            </a:pPr>
            <a:r>
              <a:t/>
            </a:r>
            <a:endParaRPr b="0" i="1" sz="1500" u="none" cap="none" strike="noStrike">
              <a:solidFill>
                <a:schemeClr val="dk1"/>
              </a:solidFill>
              <a:latin typeface="Arial"/>
              <a:ea typeface="Arial"/>
              <a:cs typeface="Arial"/>
              <a:sym typeface="Arial"/>
            </a:endParaRPr>
          </a:p>
          <a:p>
            <a:pPr indent="-112712" lvl="0" marL="214312" marR="0" rtl="0" algn="l">
              <a:lnSpc>
                <a:spcPct val="150000"/>
              </a:lnSpc>
              <a:spcBef>
                <a:spcPts val="0"/>
              </a:spcBef>
              <a:spcAft>
                <a:spcPts val="0"/>
              </a:spcAft>
              <a:buClr>
                <a:schemeClr val="dk1"/>
              </a:buClr>
              <a:buSzPts val="1600"/>
              <a:buFont typeface="Noto Sans"/>
              <a:buNone/>
            </a:pPr>
            <a:r>
              <a:t/>
            </a:r>
            <a:endParaRPr b="0" i="1" sz="1500" u="none" cap="none" strike="noStrike">
              <a:solidFill>
                <a:schemeClr val="dk1"/>
              </a:solidFill>
              <a:latin typeface="Arial"/>
              <a:ea typeface="Arial"/>
              <a:cs typeface="Arial"/>
              <a:sym typeface="Arial"/>
            </a:endParaRPr>
          </a:p>
        </p:txBody>
      </p:sp>
      <p:pic>
        <p:nvPicPr>
          <p:cNvPr id="127" name="Google Shape;127;g173823d1835_0_23"/>
          <p:cNvPicPr preferRelativeResize="0"/>
          <p:nvPr/>
        </p:nvPicPr>
        <p:blipFill>
          <a:blip r:embed="rId3">
            <a:alphaModFix/>
          </a:blip>
          <a:stretch>
            <a:fillRect/>
          </a:stretch>
        </p:blipFill>
        <p:spPr>
          <a:xfrm>
            <a:off x="7587500" y="1692023"/>
            <a:ext cx="4417373" cy="329452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g173823d1835_0_37"/>
          <p:cNvSpPr txBox="1"/>
          <p:nvPr/>
        </p:nvSpPr>
        <p:spPr>
          <a:xfrm>
            <a:off x="94020" y="103248"/>
            <a:ext cx="8668500" cy="2401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lang="en-GB" sz="3200">
                <a:solidFill>
                  <a:schemeClr val="lt1"/>
                </a:solidFill>
              </a:rPr>
              <a:t>IMEO MARS - </a:t>
            </a:r>
            <a:r>
              <a:rPr lang="en-GB" sz="3200">
                <a:solidFill>
                  <a:schemeClr val="lt1"/>
                </a:solidFill>
              </a:rPr>
              <a:t>Current</a:t>
            </a:r>
            <a:r>
              <a:rPr lang="en-GB" sz="3200">
                <a:solidFill>
                  <a:schemeClr val="lt1"/>
                </a:solidFill>
              </a:rPr>
              <a:t> Satellites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400"/>
              <a:buFont typeface="Arial"/>
              <a:buNone/>
            </a:pPr>
            <a:r>
              <a:t/>
            </a:r>
            <a:endParaRPr b="0" i="0" sz="5400" u="none" cap="none" strike="noStrike">
              <a:solidFill>
                <a:schemeClr val="lt1"/>
              </a:solidFill>
              <a:latin typeface="Arial"/>
              <a:ea typeface="Arial"/>
              <a:cs typeface="Arial"/>
              <a:sym typeface="Arial"/>
            </a:endParaRPr>
          </a:p>
        </p:txBody>
      </p:sp>
      <p:sp>
        <p:nvSpPr>
          <p:cNvPr id="133" name="Google Shape;133;g173823d1835_0_37"/>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134" name="Google Shape;134;g173823d1835_0_37"/>
          <p:cNvSpPr txBox="1"/>
          <p:nvPr/>
        </p:nvSpPr>
        <p:spPr>
          <a:xfrm>
            <a:off x="94025" y="1112350"/>
            <a:ext cx="7375800" cy="57075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00"/>
              </a:spcBef>
              <a:spcAft>
                <a:spcPts val="0"/>
              </a:spcAft>
              <a:buNone/>
            </a:pPr>
            <a:r>
              <a:rPr b="1" lang="en-GB">
                <a:solidFill>
                  <a:srgbClr val="C00000"/>
                </a:solidFill>
                <a:latin typeface="Verdana"/>
                <a:ea typeface="Verdana"/>
                <a:cs typeface="Verdana"/>
                <a:sym typeface="Verdana"/>
              </a:rPr>
              <a:t>Area flux mappers:</a:t>
            </a:r>
            <a:endParaRPr b="1">
              <a:solidFill>
                <a:srgbClr val="C00000"/>
              </a:solidFill>
              <a:latin typeface="Verdana"/>
              <a:ea typeface="Verdana"/>
              <a:cs typeface="Verdana"/>
              <a:sym typeface="Verdana"/>
            </a:endParaRPr>
          </a:p>
          <a:p>
            <a:pPr indent="-323850" lvl="0" marL="457200" rtl="0" algn="l">
              <a:lnSpc>
                <a:spcPct val="115000"/>
              </a:lnSpc>
              <a:spcBef>
                <a:spcPts val="0"/>
              </a:spcBef>
              <a:spcAft>
                <a:spcPts val="0"/>
              </a:spcAft>
              <a:buClr>
                <a:schemeClr val="dk1"/>
              </a:buClr>
              <a:buSzPts val="1500"/>
              <a:buFont typeface="Noto Sans"/>
              <a:buChar char="❖"/>
            </a:pPr>
            <a:r>
              <a:rPr b="1" lang="en-GB">
                <a:solidFill>
                  <a:schemeClr val="dk1"/>
                </a:solidFill>
                <a:latin typeface="Verdana"/>
                <a:ea typeface="Verdana"/>
                <a:cs typeface="Verdana"/>
                <a:sym typeface="Verdana"/>
              </a:rPr>
              <a:t>TROPOMI</a:t>
            </a:r>
            <a:r>
              <a:rPr lang="en-GB">
                <a:solidFill>
                  <a:schemeClr val="dk1"/>
                </a:solidFill>
                <a:latin typeface="Verdana"/>
                <a:ea typeface="Verdana"/>
                <a:cs typeface="Verdana"/>
                <a:sym typeface="Verdana"/>
              </a:rPr>
              <a:t>: 7 km/pixel, global daily coverage, &gt;10 t/h emissions, no attribution to sources</a:t>
            </a:r>
            <a:endParaRPr>
              <a:solidFill>
                <a:schemeClr val="dk1"/>
              </a:solidFill>
              <a:latin typeface="Verdana"/>
              <a:ea typeface="Verdana"/>
              <a:cs typeface="Verdana"/>
              <a:sym typeface="Verdana"/>
            </a:endParaRPr>
          </a:p>
          <a:p>
            <a:pPr indent="-323850" lvl="0" marL="457200" rtl="0" algn="l">
              <a:lnSpc>
                <a:spcPct val="115000"/>
              </a:lnSpc>
              <a:spcBef>
                <a:spcPts val="0"/>
              </a:spcBef>
              <a:spcAft>
                <a:spcPts val="0"/>
              </a:spcAft>
              <a:buClr>
                <a:schemeClr val="dk1"/>
              </a:buClr>
              <a:buSzPts val="1500"/>
              <a:buFont typeface="Noto Sans"/>
              <a:buChar char="❖"/>
            </a:pPr>
            <a:r>
              <a:rPr lang="en-GB">
                <a:solidFill>
                  <a:schemeClr val="dk1"/>
                </a:solidFill>
                <a:latin typeface="Verdana"/>
                <a:ea typeface="Verdana"/>
                <a:cs typeface="Verdana"/>
                <a:sym typeface="Verdana"/>
              </a:rPr>
              <a:t>A number of other missions coming up in the next 2-3 years</a:t>
            </a:r>
            <a:endParaRPr>
              <a:solidFill>
                <a:schemeClr val="dk1"/>
              </a:solidFill>
              <a:latin typeface="Verdana"/>
              <a:ea typeface="Verdana"/>
              <a:cs typeface="Verdana"/>
              <a:sym typeface="Verdana"/>
            </a:endParaRPr>
          </a:p>
          <a:p>
            <a:pPr indent="0" lvl="0" marL="457200" rtl="0" algn="l">
              <a:lnSpc>
                <a:spcPct val="115000"/>
              </a:lnSpc>
              <a:spcBef>
                <a:spcPts val="0"/>
              </a:spcBef>
              <a:spcAft>
                <a:spcPts val="0"/>
              </a:spcAft>
              <a:buNone/>
            </a:pPr>
            <a:r>
              <a:t/>
            </a:r>
            <a:endParaRPr b="1" i="1" sz="1500">
              <a:solidFill>
                <a:schemeClr val="dk1"/>
              </a:solidFill>
            </a:endParaRPr>
          </a:p>
          <a:p>
            <a:pPr indent="0" lvl="0" marL="914400" rtl="0" algn="l">
              <a:lnSpc>
                <a:spcPct val="115000"/>
              </a:lnSpc>
              <a:spcBef>
                <a:spcPts val="0"/>
              </a:spcBef>
              <a:spcAft>
                <a:spcPts val="0"/>
              </a:spcAft>
              <a:buNone/>
            </a:pPr>
            <a:r>
              <a:t/>
            </a:r>
            <a:endParaRPr b="1" i="1">
              <a:solidFill>
                <a:schemeClr val="dk1"/>
              </a:solidFill>
            </a:endParaRPr>
          </a:p>
          <a:p>
            <a:pPr indent="0" lvl="0" marL="0" marR="1295400" rtl="0" algn="l">
              <a:lnSpc>
                <a:spcPct val="148363"/>
              </a:lnSpc>
              <a:spcBef>
                <a:spcPts val="100"/>
              </a:spcBef>
              <a:spcAft>
                <a:spcPts val="0"/>
              </a:spcAft>
              <a:buNone/>
            </a:pPr>
            <a:r>
              <a:rPr b="1" lang="en-GB">
                <a:solidFill>
                  <a:srgbClr val="C00000"/>
                </a:solidFill>
                <a:latin typeface="Verdana"/>
                <a:ea typeface="Verdana"/>
                <a:cs typeface="Verdana"/>
                <a:sym typeface="Verdana"/>
              </a:rPr>
              <a:t>Point Source Imagers: </a:t>
            </a:r>
            <a:endParaRPr b="1">
              <a:solidFill>
                <a:srgbClr val="C00000"/>
              </a:solidFill>
              <a:latin typeface="Verdana"/>
              <a:ea typeface="Verdana"/>
              <a:cs typeface="Verdana"/>
              <a:sym typeface="Verdana"/>
            </a:endParaRPr>
          </a:p>
          <a:p>
            <a:pPr indent="0" lvl="0" marL="0" marR="1295400" rtl="0" algn="l">
              <a:lnSpc>
                <a:spcPct val="148363"/>
              </a:lnSpc>
              <a:spcBef>
                <a:spcPts val="100"/>
              </a:spcBef>
              <a:spcAft>
                <a:spcPts val="0"/>
              </a:spcAft>
              <a:buNone/>
            </a:pPr>
            <a:r>
              <a:rPr b="1" lang="en-GB">
                <a:solidFill>
                  <a:schemeClr val="dk1"/>
                </a:solidFill>
                <a:latin typeface="Verdana"/>
                <a:ea typeface="Verdana"/>
                <a:cs typeface="Verdana"/>
                <a:sym typeface="Verdana"/>
              </a:rPr>
              <a:t>Hyperspectral missions</a:t>
            </a:r>
            <a:r>
              <a:rPr lang="en-GB">
                <a:solidFill>
                  <a:schemeClr val="dk1"/>
                </a:solidFill>
                <a:latin typeface="Verdana"/>
                <a:ea typeface="Verdana"/>
                <a:cs typeface="Verdana"/>
                <a:sym typeface="Verdana"/>
              </a:rPr>
              <a:t>:</a:t>
            </a:r>
            <a:endParaRPr>
              <a:solidFill>
                <a:schemeClr val="dk1"/>
              </a:solidFill>
              <a:latin typeface="Verdana"/>
              <a:ea typeface="Verdana"/>
              <a:cs typeface="Verdana"/>
              <a:sym typeface="Verdana"/>
            </a:endParaRPr>
          </a:p>
          <a:p>
            <a:pPr indent="-323850" lvl="0" marL="457200" rtl="0" algn="l">
              <a:lnSpc>
                <a:spcPct val="115000"/>
              </a:lnSpc>
              <a:spcBef>
                <a:spcPts val="0"/>
              </a:spcBef>
              <a:spcAft>
                <a:spcPts val="0"/>
              </a:spcAft>
              <a:buClr>
                <a:schemeClr val="dk1"/>
              </a:buClr>
              <a:buSzPts val="1500"/>
              <a:buFont typeface="Noto Sans"/>
              <a:buChar char="❖"/>
            </a:pPr>
            <a:r>
              <a:rPr b="1" lang="en-GB">
                <a:solidFill>
                  <a:schemeClr val="dk1"/>
                </a:solidFill>
                <a:latin typeface="Verdana"/>
                <a:ea typeface="Verdana"/>
                <a:cs typeface="Verdana"/>
                <a:sym typeface="Verdana"/>
              </a:rPr>
              <a:t>GHGSat </a:t>
            </a:r>
            <a:r>
              <a:rPr lang="en-GB">
                <a:solidFill>
                  <a:schemeClr val="dk1"/>
                </a:solidFill>
                <a:latin typeface="Verdana"/>
                <a:ea typeface="Verdana"/>
                <a:cs typeface="Verdana"/>
                <a:sym typeface="Verdana"/>
              </a:rPr>
              <a:t>(private): 25/50 m resolution, high sensitivity, sporadic acquisitions,12 km coverage</a:t>
            </a:r>
            <a:endParaRPr>
              <a:solidFill>
                <a:schemeClr val="dk1"/>
              </a:solidFill>
              <a:latin typeface="Verdana"/>
              <a:ea typeface="Verdana"/>
              <a:cs typeface="Verdana"/>
              <a:sym typeface="Verdana"/>
            </a:endParaRPr>
          </a:p>
          <a:p>
            <a:pPr indent="-323850" lvl="0" marL="457200" rtl="0" algn="l">
              <a:lnSpc>
                <a:spcPct val="115000"/>
              </a:lnSpc>
              <a:spcBef>
                <a:spcPts val="0"/>
              </a:spcBef>
              <a:spcAft>
                <a:spcPts val="0"/>
              </a:spcAft>
              <a:buClr>
                <a:schemeClr val="dk1"/>
              </a:buClr>
              <a:buSzPts val="1500"/>
              <a:buFont typeface="Noto Sans"/>
              <a:buChar char="❖"/>
            </a:pPr>
            <a:r>
              <a:rPr lang="en-GB">
                <a:solidFill>
                  <a:schemeClr val="dk1"/>
                </a:solidFill>
                <a:latin typeface="Verdana"/>
                <a:ea typeface="Verdana"/>
                <a:cs typeface="Verdana"/>
                <a:sym typeface="Verdana"/>
              </a:rPr>
              <a:t>Imaging spectrometers (</a:t>
            </a:r>
            <a:r>
              <a:rPr b="1" lang="en-GB">
                <a:solidFill>
                  <a:schemeClr val="dk1"/>
                </a:solidFill>
                <a:latin typeface="Verdana"/>
                <a:ea typeface="Verdana"/>
                <a:cs typeface="Verdana"/>
                <a:sym typeface="Verdana"/>
              </a:rPr>
              <a:t>PRISMA, EnMAP, EMIT, AHSI</a:t>
            </a:r>
            <a:r>
              <a:rPr lang="en-GB">
                <a:solidFill>
                  <a:schemeClr val="dk1"/>
                </a:solidFill>
                <a:latin typeface="Verdana"/>
                <a:ea typeface="Verdana"/>
                <a:cs typeface="Verdana"/>
                <a:sym typeface="Verdana"/>
              </a:rPr>
              <a:t>): 30 m</a:t>
            </a:r>
            <a:endParaRPr>
              <a:solidFill>
                <a:schemeClr val="dk1"/>
              </a:solidFill>
              <a:latin typeface="Verdana"/>
              <a:ea typeface="Verdana"/>
              <a:cs typeface="Verdana"/>
              <a:sym typeface="Verdana"/>
            </a:endParaRPr>
          </a:p>
          <a:p>
            <a:pPr indent="-323850" lvl="0" marL="457200" marR="101600" rtl="0" algn="l">
              <a:lnSpc>
                <a:spcPct val="115000"/>
              </a:lnSpc>
              <a:spcBef>
                <a:spcPts val="0"/>
              </a:spcBef>
              <a:spcAft>
                <a:spcPts val="0"/>
              </a:spcAft>
              <a:buClr>
                <a:schemeClr val="dk1"/>
              </a:buClr>
              <a:buSzPts val="1500"/>
              <a:buFont typeface="Noto Sans"/>
              <a:buChar char="❖"/>
            </a:pPr>
            <a:r>
              <a:rPr lang="en-GB">
                <a:solidFill>
                  <a:schemeClr val="dk1"/>
                </a:solidFill>
                <a:latin typeface="Verdana"/>
                <a:ea typeface="Verdana"/>
                <a:cs typeface="Verdana"/>
                <a:sym typeface="Verdana"/>
              </a:rPr>
              <a:t>resolution, medium sensitivity, 30- 60 km coverage, require tasking</a:t>
            </a:r>
            <a:endParaRPr>
              <a:solidFill>
                <a:schemeClr val="dk1"/>
              </a:solidFill>
              <a:latin typeface="Verdana"/>
              <a:ea typeface="Verdana"/>
              <a:cs typeface="Verdana"/>
              <a:sym typeface="Verdana"/>
            </a:endParaRPr>
          </a:p>
          <a:p>
            <a:pPr indent="0" lvl="0" marL="0" rtl="0" algn="l">
              <a:lnSpc>
                <a:spcPct val="115000"/>
              </a:lnSpc>
              <a:spcBef>
                <a:spcPts val="1200"/>
              </a:spcBef>
              <a:spcAft>
                <a:spcPts val="0"/>
              </a:spcAft>
              <a:buNone/>
            </a:pPr>
            <a:r>
              <a:rPr b="1" lang="en-GB">
                <a:solidFill>
                  <a:schemeClr val="dk1"/>
                </a:solidFill>
                <a:latin typeface="Verdana"/>
                <a:ea typeface="Verdana"/>
                <a:cs typeface="Verdana"/>
                <a:sym typeface="Verdana"/>
              </a:rPr>
              <a:t>Multispectral missions</a:t>
            </a:r>
            <a:r>
              <a:rPr lang="en-GB">
                <a:solidFill>
                  <a:schemeClr val="dk1"/>
                </a:solidFill>
                <a:latin typeface="Verdana"/>
                <a:ea typeface="Verdana"/>
                <a:cs typeface="Verdana"/>
                <a:sym typeface="Verdana"/>
              </a:rPr>
              <a:t>:</a:t>
            </a:r>
            <a:endParaRPr>
              <a:solidFill>
                <a:schemeClr val="dk1"/>
              </a:solidFill>
              <a:latin typeface="Verdana"/>
              <a:ea typeface="Verdana"/>
              <a:cs typeface="Verdana"/>
              <a:sym typeface="Verdana"/>
            </a:endParaRPr>
          </a:p>
          <a:p>
            <a:pPr indent="-323850" lvl="0" marL="457200" rtl="0" algn="l">
              <a:lnSpc>
                <a:spcPct val="115000"/>
              </a:lnSpc>
              <a:spcBef>
                <a:spcPts val="0"/>
              </a:spcBef>
              <a:spcAft>
                <a:spcPts val="0"/>
              </a:spcAft>
              <a:buClr>
                <a:schemeClr val="dk1"/>
              </a:buClr>
              <a:buSzPts val="1500"/>
              <a:buFont typeface="Noto Sans"/>
              <a:buChar char="❖"/>
            </a:pPr>
            <a:r>
              <a:rPr b="1" lang="en-GB">
                <a:solidFill>
                  <a:schemeClr val="dk1"/>
                </a:solidFill>
                <a:latin typeface="Verdana"/>
                <a:ea typeface="Verdana"/>
                <a:cs typeface="Verdana"/>
                <a:sym typeface="Verdana"/>
              </a:rPr>
              <a:t>S-2/Landsat</a:t>
            </a:r>
            <a:r>
              <a:rPr lang="en-GB">
                <a:solidFill>
                  <a:schemeClr val="dk1"/>
                </a:solidFill>
                <a:latin typeface="Verdana"/>
                <a:ea typeface="Verdana"/>
                <a:cs typeface="Verdana"/>
                <a:sym typeface="Verdana"/>
              </a:rPr>
              <a:t>: 20-30 m resolution, low sensitivity, but “monitoring” with frequent and global coverage</a:t>
            </a:r>
            <a:endParaRPr>
              <a:solidFill>
                <a:schemeClr val="dk1"/>
              </a:solidFill>
              <a:latin typeface="Verdana"/>
              <a:ea typeface="Verdana"/>
              <a:cs typeface="Verdana"/>
              <a:sym typeface="Verdana"/>
            </a:endParaRPr>
          </a:p>
          <a:p>
            <a:pPr indent="0" lvl="0" marL="457200" marR="76200" rtl="0" algn="l">
              <a:lnSpc>
                <a:spcPct val="115000"/>
              </a:lnSpc>
              <a:spcBef>
                <a:spcPts val="600"/>
              </a:spcBef>
              <a:spcAft>
                <a:spcPts val="0"/>
              </a:spcAft>
              <a:buNone/>
            </a:pPr>
            <a:r>
              <a:t/>
            </a:r>
            <a:endParaRPr b="1" sz="1500">
              <a:solidFill>
                <a:srgbClr val="C00000"/>
              </a:solidFill>
              <a:latin typeface="Verdana"/>
              <a:ea typeface="Verdana"/>
              <a:cs typeface="Verdana"/>
              <a:sym typeface="Verdana"/>
            </a:endParaRPr>
          </a:p>
          <a:p>
            <a:pPr indent="0" lvl="0" marL="0" rtl="0" algn="l">
              <a:lnSpc>
                <a:spcPct val="115000"/>
              </a:lnSpc>
              <a:spcBef>
                <a:spcPts val="0"/>
              </a:spcBef>
              <a:spcAft>
                <a:spcPts val="0"/>
              </a:spcAft>
              <a:buNone/>
            </a:pPr>
            <a:br>
              <a:rPr b="0" i="1" lang="en-GB" sz="1500" u="none" cap="none" strike="noStrike">
                <a:solidFill>
                  <a:schemeClr val="dk1"/>
                </a:solidFill>
                <a:latin typeface="Arial"/>
                <a:ea typeface="Arial"/>
                <a:cs typeface="Arial"/>
                <a:sym typeface="Arial"/>
              </a:rPr>
            </a:br>
            <a:endParaRPr b="0" i="1" sz="1500" u="none" cap="none" strike="noStrike">
              <a:solidFill>
                <a:schemeClr val="dk1"/>
              </a:solidFill>
              <a:latin typeface="Arial"/>
              <a:ea typeface="Arial"/>
              <a:cs typeface="Arial"/>
              <a:sym typeface="Arial"/>
            </a:endParaRPr>
          </a:p>
          <a:p>
            <a:pPr indent="-112712" lvl="0" marL="214312" marR="0" rtl="0" algn="l">
              <a:lnSpc>
                <a:spcPct val="150000"/>
              </a:lnSpc>
              <a:spcBef>
                <a:spcPts val="0"/>
              </a:spcBef>
              <a:spcAft>
                <a:spcPts val="0"/>
              </a:spcAft>
              <a:buClr>
                <a:schemeClr val="dk1"/>
              </a:buClr>
              <a:buSzPts val="1600"/>
              <a:buFont typeface="Noto Sans"/>
              <a:buNone/>
            </a:pPr>
            <a:r>
              <a:t/>
            </a:r>
            <a:endParaRPr b="0" i="1" sz="1500" u="none" cap="none" strike="noStrike">
              <a:solidFill>
                <a:schemeClr val="dk1"/>
              </a:solidFill>
              <a:latin typeface="Arial"/>
              <a:ea typeface="Arial"/>
              <a:cs typeface="Arial"/>
              <a:sym typeface="Arial"/>
            </a:endParaRPr>
          </a:p>
          <a:p>
            <a:pPr indent="-112712" lvl="0" marL="214312" marR="0" rtl="0" algn="l">
              <a:lnSpc>
                <a:spcPct val="150000"/>
              </a:lnSpc>
              <a:spcBef>
                <a:spcPts val="0"/>
              </a:spcBef>
              <a:spcAft>
                <a:spcPts val="0"/>
              </a:spcAft>
              <a:buClr>
                <a:schemeClr val="dk1"/>
              </a:buClr>
              <a:buSzPts val="1600"/>
              <a:buFont typeface="Noto Sans"/>
              <a:buNone/>
            </a:pPr>
            <a:r>
              <a:t/>
            </a:r>
            <a:endParaRPr b="0" i="1" sz="1500" u="none" cap="none" strike="noStrike">
              <a:solidFill>
                <a:schemeClr val="dk1"/>
              </a:solidFill>
              <a:latin typeface="Arial"/>
              <a:ea typeface="Arial"/>
              <a:cs typeface="Arial"/>
              <a:sym typeface="Arial"/>
            </a:endParaRPr>
          </a:p>
        </p:txBody>
      </p:sp>
      <p:pic>
        <p:nvPicPr>
          <p:cNvPr id="135" name="Google Shape;135;g173823d1835_0_37"/>
          <p:cNvPicPr preferRelativeResize="0"/>
          <p:nvPr/>
        </p:nvPicPr>
        <p:blipFill>
          <a:blip r:embed="rId3">
            <a:alphaModFix/>
          </a:blip>
          <a:stretch>
            <a:fillRect/>
          </a:stretch>
        </p:blipFill>
        <p:spPr>
          <a:xfrm>
            <a:off x="7587500" y="1692023"/>
            <a:ext cx="4417373" cy="329452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16f2322609c_0_120"/>
          <p:cNvSpPr txBox="1"/>
          <p:nvPr>
            <p:ph idx="1" type="body"/>
          </p:nvPr>
        </p:nvSpPr>
        <p:spPr>
          <a:xfrm>
            <a:off x="324225" y="1285875"/>
            <a:ext cx="11495400" cy="4935600"/>
          </a:xfrm>
          <a:prstGeom prst="rect">
            <a:avLst/>
          </a:prstGeom>
          <a:noFill/>
          <a:ln>
            <a:noFill/>
          </a:ln>
        </p:spPr>
        <p:txBody>
          <a:bodyPr anchorCtr="0" anchor="t" bIns="45700" lIns="91425" spcFirstLastPara="1" rIns="91425" wrap="square" tIns="45700">
            <a:noAutofit/>
          </a:bodyPr>
          <a:lstStyle/>
          <a:p>
            <a:pPr indent="-342900" lvl="0" marL="520700" rtl="0" algn="l">
              <a:lnSpc>
                <a:spcPct val="90000"/>
              </a:lnSpc>
              <a:spcBef>
                <a:spcPts val="0"/>
              </a:spcBef>
              <a:spcAft>
                <a:spcPts val="0"/>
              </a:spcAft>
              <a:buSzPts val="2800"/>
              <a:buFont typeface="Noto Sans"/>
              <a:buAutoNum type="arabicPeriod"/>
            </a:pPr>
            <a:r>
              <a:rPr b="1" lang="en-GB" sz="2400"/>
              <a:t>Access to hyperspectral imaging missions</a:t>
            </a:r>
            <a:r>
              <a:rPr lang="en-GB" sz="2400"/>
              <a:t> to explore their plume measurement capabilities</a:t>
            </a:r>
            <a:endParaRPr sz="2400"/>
          </a:p>
          <a:p>
            <a:pPr indent="-393700" lvl="1" marL="914400" rtl="0" algn="l">
              <a:lnSpc>
                <a:spcPct val="115000"/>
              </a:lnSpc>
              <a:spcBef>
                <a:spcPts val="0"/>
              </a:spcBef>
              <a:spcAft>
                <a:spcPts val="0"/>
              </a:spcAft>
              <a:buSzPts val="2600"/>
              <a:buChar char="▪"/>
            </a:pPr>
            <a:r>
              <a:rPr lang="en-GB" sz="2200"/>
              <a:t>PRISMA (ASI), EnMAP (DLR), EMIT (NASA), Gaofen 5-2 AHSI (China, MEE), GHGSat (via CSA)</a:t>
            </a:r>
            <a:endParaRPr sz="2200"/>
          </a:p>
          <a:p>
            <a:pPr indent="-368300" lvl="1" marL="914400" rtl="0" algn="l">
              <a:lnSpc>
                <a:spcPct val="115000"/>
              </a:lnSpc>
              <a:spcBef>
                <a:spcPts val="0"/>
              </a:spcBef>
              <a:spcAft>
                <a:spcPts val="0"/>
              </a:spcAft>
              <a:buSzPts val="2200"/>
              <a:buChar char="▪"/>
            </a:pPr>
            <a:r>
              <a:rPr lang="en-GB" sz="2200"/>
              <a:t>Discussion ongoing between </a:t>
            </a:r>
            <a:r>
              <a:rPr lang="en-GB" sz="2200"/>
              <a:t>DLR and IMEO, to assess how EnMAP could address IMEO’s data needs. DLR request clarification on their </a:t>
            </a:r>
            <a:r>
              <a:rPr lang="en-GB" sz="2200"/>
              <a:t>requirements</a:t>
            </a:r>
            <a:r>
              <a:rPr lang="en-GB" sz="2200"/>
              <a:t>.</a:t>
            </a:r>
            <a:endParaRPr sz="2200"/>
          </a:p>
          <a:p>
            <a:pPr indent="0" lvl="0" marL="457200" rtl="0" algn="l">
              <a:lnSpc>
                <a:spcPct val="90000"/>
              </a:lnSpc>
              <a:spcBef>
                <a:spcPts val="0"/>
              </a:spcBef>
              <a:spcAft>
                <a:spcPts val="0"/>
              </a:spcAft>
              <a:buNone/>
            </a:pPr>
            <a:r>
              <a:t/>
            </a:r>
            <a:endParaRPr sz="800"/>
          </a:p>
          <a:p>
            <a:pPr indent="-342900" lvl="0" marL="520700" rtl="0" algn="l">
              <a:lnSpc>
                <a:spcPct val="90000"/>
              </a:lnSpc>
              <a:spcBef>
                <a:spcPts val="0"/>
              </a:spcBef>
              <a:spcAft>
                <a:spcPts val="0"/>
              </a:spcAft>
              <a:buSzPts val="2800"/>
              <a:buFont typeface="Noto Sans"/>
              <a:buAutoNum type="arabicPeriod"/>
            </a:pPr>
            <a:r>
              <a:rPr lang="en-GB" sz="2400"/>
              <a:t>D</a:t>
            </a:r>
            <a:r>
              <a:rPr lang="en-GB" sz="2400"/>
              <a:t>ialogue with ESA/EC regarding expediting a </a:t>
            </a:r>
            <a:r>
              <a:rPr b="1" lang="en-GB" sz="2400"/>
              <a:t>TROPOMI Near Real Time Methane product </a:t>
            </a:r>
            <a:r>
              <a:rPr lang="en-GB" sz="2400"/>
              <a:t>to support the rapid timescales involved in MARS.</a:t>
            </a:r>
            <a:endParaRPr sz="2400"/>
          </a:p>
          <a:p>
            <a:pPr indent="0" lvl="0" marL="457200" rtl="0" algn="l">
              <a:lnSpc>
                <a:spcPct val="90000"/>
              </a:lnSpc>
              <a:spcBef>
                <a:spcPts val="0"/>
              </a:spcBef>
              <a:spcAft>
                <a:spcPts val="0"/>
              </a:spcAft>
              <a:buNone/>
            </a:pPr>
            <a:r>
              <a:t/>
            </a:r>
            <a:endParaRPr sz="800"/>
          </a:p>
          <a:p>
            <a:pPr indent="-342900" lvl="0" marL="520700" rtl="0" algn="l">
              <a:lnSpc>
                <a:spcPct val="90000"/>
              </a:lnSpc>
              <a:spcBef>
                <a:spcPts val="0"/>
              </a:spcBef>
              <a:spcAft>
                <a:spcPts val="0"/>
              </a:spcAft>
              <a:buSzPts val="2800"/>
              <a:buFont typeface="Noto Sans"/>
              <a:buAutoNum type="arabicPeriod"/>
            </a:pPr>
            <a:r>
              <a:rPr b="1" lang="en-GB" sz="2400"/>
              <a:t>SWIR band selection</a:t>
            </a:r>
            <a:r>
              <a:rPr lang="en-GB" sz="2400"/>
              <a:t> for global imaging multispectral missions (eg Landsat Next and Sentinel-2 series) - take into consideration the potential for methane detection and measurement</a:t>
            </a:r>
            <a:endParaRPr sz="2400"/>
          </a:p>
          <a:p>
            <a:pPr indent="0" lvl="0" marL="0" rtl="0" algn="l">
              <a:lnSpc>
                <a:spcPct val="90000"/>
              </a:lnSpc>
              <a:spcBef>
                <a:spcPts val="0"/>
              </a:spcBef>
              <a:spcAft>
                <a:spcPts val="0"/>
              </a:spcAft>
              <a:buNone/>
            </a:pPr>
            <a:r>
              <a:t/>
            </a:r>
            <a:endParaRPr sz="800"/>
          </a:p>
          <a:p>
            <a:pPr indent="-165100" lvl="0" marL="520700" rtl="0" algn="l">
              <a:lnSpc>
                <a:spcPct val="90000"/>
              </a:lnSpc>
              <a:spcBef>
                <a:spcPts val="0"/>
              </a:spcBef>
              <a:spcAft>
                <a:spcPts val="0"/>
              </a:spcAft>
              <a:buSzPts val="2800"/>
              <a:buFont typeface="Noto Sans"/>
              <a:buNone/>
            </a:pPr>
            <a:r>
              <a:t/>
            </a:r>
            <a:endParaRPr sz="800"/>
          </a:p>
          <a:p>
            <a:pPr indent="-165100" lvl="0" marL="520700" rtl="0" algn="l">
              <a:lnSpc>
                <a:spcPct val="90000"/>
              </a:lnSpc>
              <a:spcBef>
                <a:spcPts val="0"/>
              </a:spcBef>
              <a:spcAft>
                <a:spcPts val="0"/>
              </a:spcAft>
              <a:buSzPts val="2800"/>
              <a:buFont typeface="Noto Sans"/>
              <a:buNone/>
            </a:pPr>
            <a:r>
              <a:rPr i="1" lang="en-GB" sz="2400"/>
              <a:t>SIT Chair Letter 22 July 2022</a:t>
            </a:r>
            <a:endParaRPr i="1" sz="2400"/>
          </a:p>
          <a:p>
            <a:pPr indent="0" lvl="0" marL="0" rtl="0" algn="l">
              <a:lnSpc>
                <a:spcPct val="90000"/>
              </a:lnSpc>
              <a:spcBef>
                <a:spcPts val="0"/>
              </a:spcBef>
              <a:spcAft>
                <a:spcPts val="0"/>
              </a:spcAft>
              <a:buNone/>
            </a:pPr>
            <a:r>
              <a:t/>
            </a:r>
            <a:endParaRPr/>
          </a:p>
          <a:p>
            <a:pPr indent="-165100" lvl="0" marL="520700" rtl="0" algn="l">
              <a:lnSpc>
                <a:spcPct val="90000"/>
              </a:lnSpc>
              <a:spcBef>
                <a:spcPts val="0"/>
              </a:spcBef>
              <a:spcAft>
                <a:spcPts val="0"/>
              </a:spcAft>
              <a:buSzPts val="2800"/>
              <a:buFont typeface="Noto Sans"/>
              <a:buNone/>
            </a:pPr>
            <a:r>
              <a:t/>
            </a:r>
            <a:endParaRPr sz="2400"/>
          </a:p>
          <a:p>
            <a:pPr indent="-165100" lvl="0" marL="520700" rtl="0" algn="l">
              <a:lnSpc>
                <a:spcPct val="90000"/>
              </a:lnSpc>
              <a:spcBef>
                <a:spcPts val="0"/>
              </a:spcBef>
              <a:spcAft>
                <a:spcPts val="0"/>
              </a:spcAft>
              <a:buSzPts val="2800"/>
              <a:buNone/>
            </a:pPr>
            <a:r>
              <a:t/>
            </a:r>
            <a:endParaRPr i="1" sz="2400" u="sng"/>
          </a:p>
          <a:p>
            <a:pPr indent="-165100" lvl="0" marL="520700" rtl="0" algn="l">
              <a:lnSpc>
                <a:spcPct val="90000"/>
              </a:lnSpc>
              <a:spcBef>
                <a:spcPts val="0"/>
              </a:spcBef>
              <a:spcAft>
                <a:spcPts val="0"/>
              </a:spcAft>
              <a:buSzPts val="2800"/>
              <a:buNone/>
            </a:pPr>
            <a:r>
              <a:t/>
            </a:r>
            <a:endParaRPr sz="2400" u="sng"/>
          </a:p>
        </p:txBody>
      </p:sp>
      <p:sp>
        <p:nvSpPr>
          <p:cNvPr id="141" name="Google Shape;141;g16f2322609c_0_120"/>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a:buNone/>
            </a:pPr>
            <a:r>
              <a:rPr lang="en-GB"/>
              <a:t>IMEO Requests to CEOS Agencies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2021-10-07T09:33:41Z</dcterms:created>
  <dc:creator>Elizabeth Marion Rose</dc:creator>
</cp:coreProperties>
</file>