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6858000" cx="12192000"/>
  <p:notesSz cx="6858000" cy="9144000"/>
  <p:embeddedFontLst>
    <p:embeddedFont>
      <p:font typeface="Noto Sans Symbols"/>
      <p:regular r:id="rId26"/>
      <p:bold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NotoSansSymbols-regular.fntdata"/><Relationship Id="rId25" Type="http://schemas.openxmlformats.org/officeDocument/2006/relationships/slide" Target="slides/slide21.xml"/><Relationship Id="rId27" Type="http://schemas.openxmlformats.org/officeDocument/2006/relationships/font" Target="fonts/NotoSansSymbols-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8c31eb9dd0_0_1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30" name="Google Shape;130;g18c31eb9dd0_0_130: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8c31eb9dd0_0_1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36" name="Google Shape;136;g18c31eb9dd0_0_115: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8c31eb9dd0_0_1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42" name="Google Shape;142;g18c31eb9dd0_0_120: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8c31eb9dd0_0_1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48" name="Google Shape;148;g18c31eb9dd0_0_141: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8c31eb9dd0_0_2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54" name="Google Shape;154;g18c31eb9dd0_0_241: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8c31eb9dd0_0_2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61" name="Google Shape;161;g18c31eb9dd0_0_257: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a3dbe6029f_2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GB" sz="1900">
                <a:solidFill>
                  <a:schemeClr val="dk1"/>
                </a:solidFill>
                <a:latin typeface="Noto Sans Symbols"/>
                <a:ea typeface="Noto Sans Symbols"/>
                <a:cs typeface="Noto Sans Symbols"/>
                <a:sym typeface="Noto Sans Symbols"/>
              </a:rPr>
              <a:t>❖ </a:t>
            </a:r>
            <a:r>
              <a:rPr lang="en-GB">
                <a:solidFill>
                  <a:schemeClr val="dk1"/>
                </a:solidFill>
                <a:highlight>
                  <a:srgbClr val="FFFFFF"/>
                </a:highlight>
              </a:rPr>
              <a:t>Participation on Mitigation Panel </a:t>
            </a:r>
            <a:r>
              <a:rPr lang="en-GB">
                <a:solidFill>
                  <a:schemeClr val="dk1"/>
                </a:solidFill>
                <a:highlight>
                  <a:srgbClr val="FFFFFF"/>
                </a:highlight>
              </a:rPr>
              <a:t>(ESA, DLR) </a:t>
            </a:r>
            <a:endParaRPr>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sz="1900">
                <a:solidFill>
                  <a:schemeClr val="dk1"/>
                </a:solidFill>
                <a:latin typeface="Noto Sans Symbols"/>
                <a:ea typeface="Noto Sans Symbols"/>
                <a:cs typeface="Noto Sans Symbols"/>
                <a:sym typeface="Noto Sans Symbols"/>
              </a:rPr>
              <a:t>❖ </a:t>
            </a:r>
            <a:r>
              <a:rPr lang="en-GB">
                <a:solidFill>
                  <a:schemeClr val="dk1"/>
                </a:solidFill>
                <a:highlight>
                  <a:srgbClr val="FFFFFF"/>
                </a:highlight>
              </a:rPr>
              <a:t>Four poster related to GHG, AFOLU, and modelling for climate action</a:t>
            </a:r>
            <a:endParaRPr>
              <a:solidFill>
                <a:schemeClr val="dk1"/>
              </a:solidFill>
              <a:highlight>
                <a:srgbClr val="FFFFFF"/>
              </a:highlight>
            </a:endParaRPr>
          </a:p>
          <a:p>
            <a:pPr indent="0" lvl="0" marL="0" rtl="0" algn="l">
              <a:lnSpc>
                <a:spcPct val="125000"/>
              </a:lnSpc>
              <a:spcBef>
                <a:spcPts val="0"/>
              </a:spcBef>
              <a:spcAft>
                <a:spcPts val="0"/>
              </a:spcAft>
              <a:buSzPts val="1400"/>
              <a:buNone/>
            </a:pPr>
            <a:r>
              <a:t/>
            </a:r>
            <a:endParaRPr/>
          </a:p>
        </p:txBody>
      </p:sp>
      <p:sp>
        <p:nvSpPr>
          <p:cNvPr id="169" name="Google Shape;169;g1a3dbe6029f_2_1: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a3dbe6029f_2_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75" name="Google Shape;175;g1a3dbe6029f_2_20: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8c31eb9dd0_0_2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85" name="Google Shape;185;g18c31eb9dd0_0_263: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8c31eb9dd0_0_2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91" name="Google Shape;191;g18c31eb9dd0_0_268: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8c31eb9dd0_0_1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97" name="Google Shape;197;g18c31eb9dd0_0_146: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8c31eb9dd0_0_2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203" name="Google Shape;203;g18c31eb9dd0_0_273: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18c31eb9dd0_0_1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83" name="Google Shape;83;g18c31eb9dd0_0_110: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9b1bac4dca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9b1bac4dca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9b1bac4dca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9b1bac4dc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9b1bac4dca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9b1bac4dc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9b1bac4dca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19b1bac4dca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9b1bac4dca_0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9b1bac4dca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9b1bac4dca_0_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19b1bac4dca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jpg"/><Relationship Id="rId4" Type="http://schemas.openxmlformats.org/officeDocument/2006/relationships/image" Target="../media/image10.jpg"/><Relationship Id="rId5" Type="http://schemas.openxmlformats.org/officeDocument/2006/relationships/image" Target="../media/image4.png"/><Relationship Id="rId6"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2"/>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2"/>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b="673" l="54016" r="11355" t="36081"/>
          <a:stretch/>
        </p:blipFill>
        <p:spPr>
          <a:xfrm rot="-5400000">
            <a:off x="5792642" y="4819952"/>
            <a:ext cx="1719709" cy="2366806"/>
          </a:xfrm>
          <a:prstGeom prst="rtTriangle">
            <a:avLst/>
          </a:prstGeom>
          <a:noFill/>
          <a:ln>
            <a:noFill/>
          </a:ln>
        </p:spPr>
      </p:pic>
      <p:sp>
        <p:nvSpPr>
          <p:cNvPr id="20" name="Google Shape;20;p2"/>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26" name="Google Shape;26;p3"/>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8" name="Google Shape;28;p3"/>
          <p:cNvSpPr txBox="1"/>
          <p:nvPr/>
        </p:nvSpPr>
        <p:spPr>
          <a:xfrm>
            <a:off x="-24372" y="6562800"/>
            <a:ext cx="6448800" cy="1169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Arial"/>
              <a:buNone/>
            </a:pPr>
            <a:r>
              <a:rPr b="1" lang="en-GB">
                <a:solidFill>
                  <a:schemeClr val="accent1"/>
                </a:solidFill>
              </a:rPr>
              <a:t>2022 CEOS Plenary	Biarritz, France	Nov. 29 – Dec. 1</a:t>
            </a:r>
            <a:endParaRPr b="1">
              <a:solidFill>
                <a:schemeClr val="accent1"/>
              </a:solidFill>
            </a:endParaRPr>
          </a:p>
          <a:p>
            <a:pPr indent="0" lvl="0" marL="0" marR="0" rtl="0" algn="l">
              <a:spcBef>
                <a:spcPts val="0"/>
              </a:spcBef>
              <a:spcAft>
                <a:spcPts val="0"/>
              </a:spcAft>
              <a:buClr>
                <a:schemeClr val="dk1"/>
              </a:buClr>
              <a:buSzPts val="1100"/>
              <a:buFont typeface="Arial"/>
              <a:buNone/>
            </a:pPr>
            <a:r>
              <a:t/>
            </a:r>
            <a:endParaRPr b="1">
              <a:solidFill>
                <a:schemeClr val="accent1"/>
              </a:solidFill>
            </a:endParaRPr>
          </a:p>
          <a:p>
            <a:pPr indent="0" lvl="0" marL="0" marR="0" rtl="0" algn="l">
              <a:spcBef>
                <a:spcPts val="0"/>
              </a:spcBef>
              <a:spcAft>
                <a:spcPts val="0"/>
              </a:spcAft>
              <a:buNone/>
            </a:pPr>
            <a:r>
              <a:t/>
            </a:r>
            <a:endParaRPr b="1">
              <a:solidFill>
                <a:schemeClr val="accent1"/>
              </a:solidFill>
            </a:endParaRPr>
          </a:p>
          <a:p>
            <a:pPr indent="0" lvl="0" marL="0" marR="0" rtl="0" algn="l">
              <a:spcBef>
                <a:spcPts val="0"/>
              </a:spcBef>
              <a:spcAft>
                <a:spcPts val="0"/>
              </a:spcAft>
              <a:buClr>
                <a:schemeClr val="dk1"/>
              </a:buClr>
              <a:buSzPts val="1100"/>
              <a:buFont typeface="Arial"/>
              <a:buNone/>
            </a:pPr>
            <a:r>
              <a:t/>
            </a:r>
            <a:endParaRPr b="1">
              <a:solidFill>
                <a:schemeClr val="accent1"/>
              </a:solidFill>
            </a:endParaRPr>
          </a:p>
          <a:p>
            <a:pPr indent="0" lvl="0" marL="0" marR="0" rtl="0" algn="l">
              <a:spcBef>
                <a:spcPts val="0"/>
              </a:spcBef>
              <a:spcAft>
                <a:spcPts val="0"/>
              </a:spcAft>
              <a:buNone/>
            </a:pPr>
            <a:r>
              <a:t/>
            </a:r>
            <a:endParaRPr b="1">
              <a:solidFill>
                <a:schemeClr val="accent1"/>
              </a:solidFill>
            </a:endParaRPr>
          </a:p>
        </p:txBody>
      </p:sp>
      <p:sp>
        <p:nvSpPr>
          <p:cNvPr id="29" name="Google Shape;29;p3"/>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0" name="Google Shape;30;p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36" name="Google Shape;36;p4"/>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37" name="Google Shape;37;p4"/>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8" name="Google Shape;38;p4"/>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9" name="Google Shape;39;p4"/>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Arial"/>
                <a:ea typeface="Arial"/>
                <a:cs typeface="Arial"/>
                <a:sym typeface="Arial"/>
              </a:rPr>
              <a:t>Slide </a:t>
            </a:r>
            <a:fld id="{00000000-1234-1234-1234-123412341234}" type="slidenum">
              <a:rPr b="1" lang="en-GB"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40" name="Google Shape;40;p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1" name="Google Shape;41;p4"/>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b="1" lang="en-GB">
                <a:solidFill>
                  <a:schemeClr val="accent1"/>
                </a:solidFill>
              </a:rPr>
              <a:t>2022 CEOS Plenary	Biarritz, France	Nov. 29 – Dec. 1</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2"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47" name="Google Shape;47;p5"/>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Arial"/>
                <a:ea typeface="Arial"/>
                <a:cs typeface="Arial"/>
                <a:sym typeface="Arial"/>
              </a:rPr>
              <a:t>Slide </a:t>
            </a:r>
            <a:fld id="{00000000-1234-1234-1234-123412341234}" type="slidenum">
              <a:rPr b="1" lang="en-GB"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49" name="Google Shape;49;p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0" name="Google Shape;50;p5"/>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b="1" lang="en-GB">
                <a:solidFill>
                  <a:schemeClr val="accent1"/>
                </a:solidFill>
              </a:rPr>
              <a:t>2022 CEOS Plenary	Biarritz, France	Nov. 29 – Dec. 1</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56" name="Google Shape;56;p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57" name="Google Shape;57;p6"/>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8" name="Google Shape;58;p6"/>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59" name="Google Shape;59;p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Arial"/>
                <a:ea typeface="Arial"/>
                <a:cs typeface="Arial"/>
                <a:sym typeface="Arial"/>
              </a:rPr>
              <a:t>Slide </a:t>
            </a:r>
            <a:fld id="{00000000-1234-1234-1234-123412341234}" type="slidenum">
              <a:rPr b="1" lang="en-GB"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60" name="Google Shape;60;p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1" name="Google Shape;61;p6"/>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b="1" lang="en-GB">
                <a:solidFill>
                  <a:schemeClr val="accent1"/>
                </a:solidFill>
              </a:rPr>
              <a:t>2022 CEOS Plenary	Biarritz, France	Nov. 29 – Dec. 1</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62" name="Shape 62"/>
        <p:cNvGrpSpPr/>
        <p:nvPr/>
      </p:nvGrpSpPr>
      <p:grpSpPr>
        <a:xfrm>
          <a:off x="0" y="0"/>
          <a:ext cx="0" cy="0"/>
          <a:chOff x="0" y="0"/>
          <a:chExt cx="0" cy="0"/>
        </a:xfrm>
      </p:grpSpPr>
      <p:sp>
        <p:nvSpPr>
          <p:cNvPr id="63" name="Google Shape;63;p7"/>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Char char="●"/>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4" name="Google Shape;64;p7"/>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65" name="Google Shape;65;p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6" name="Google Shape;66;p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7" name="Google Shape;67;p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5.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theme" Target="../theme/theme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pic>
        <p:nvPicPr>
          <p:cNvPr id="7" name="Google Shape;7;p1"/>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10" name="Google Shape;10;p1"/>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docs.google.com/document/d/1HHQg3e7MXsCjkYut79xjxPdKifzctUIT0m1F3oK6dCU/edit?usp=sharing" TargetMode="External"/><Relationship Id="rId4" Type="http://schemas.openxmlformats.org/officeDocument/2006/relationships/hyperlink" Target="https://ceos.org/observations/documents/CEOS_CGMS_GHG_Constellation_Roadmap_V2.3_cleaned.pdf" TargetMode="External"/><Relationship Id="rId5" Type="http://schemas.openxmlformats.org/officeDocument/2006/relationships/hyperlink" Target="https://ceos.org/gst/" TargetMode="External"/><Relationship Id="rId6" Type="http://schemas.openxmlformats.org/officeDocument/2006/relationships/hyperlink" Target="https://www4.unfccc.int/sites/SubmissionsStaging/Documents/202203012343---SO-in-GST-2022-final.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8"/>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7500"/>
              <a:t>CEOS AFOLU Roadmap</a:t>
            </a:r>
            <a:endParaRPr sz="7500"/>
          </a:p>
          <a:p>
            <a:pPr indent="0" lvl="0" marL="0" rtl="0" algn="l">
              <a:lnSpc>
                <a:spcPct val="90000"/>
              </a:lnSpc>
              <a:spcBef>
                <a:spcPts val="0"/>
              </a:spcBef>
              <a:spcAft>
                <a:spcPts val="0"/>
              </a:spcAft>
              <a:buClr>
                <a:schemeClr val="lt1"/>
              </a:buClr>
              <a:buSzPts val="8000"/>
              <a:buFont typeface="Arial"/>
              <a:buNone/>
            </a:pPr>
            <a:r>
              <a:t/>
            </a:r>
            <a:endParaRPr i="1" sz="4000"/>
          </a:p>
          <a:p>
            <a:pPr indent="0" lvl="0" marL="0" rtl="0" algn="l">
              <a:lnSpc>
                <a:spcPct val="90000"/>
              </a:lnSpc>
              <a:spcBef>
                <a:spcPts val="0"/>
              </a:spcBef>
              <a:spcAft>
                <a:spcPts val="0"/>
              </a:spcAft>
              <a:buClr>
                <a:schemeClr val="lt1"/>
              </a:buClr>
              <a:buSzPts val="8000"/>
              <a:buFont typeface="Arial"/>
              <a:buNone/>
            </a:pPr>
            <a:r>
              <a:rPr i="1" lang="en-GB" sz="4000"/>
              <a:t>Update</a:t>
            </a:r>
            <a:endParaRPr i="1" sz="4000"/>
          </a:p>
        </p:txBody>
      </p:sp>
      <p:sp>
        <p:nvSpPr>
          <p:cNvPr id="73" name="Google Shape;73;p8"/>
          <p:cNvSpPr/>
          <p:nvPr/>
        </p:nvSpPr>
        <p:spPr>
          <a:xfrm>
            <a:off x="7282800" y="3996174"/>
            <a:ext cx="4833000" cy="28617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None/>
            </a:pPr>
            <a:r>
              <a:t/>
            </a:r>
            <a:endParaRPr b="1" sz="2200">
              <a:solidFill>
                <a:schemeClr val="accent1"/>
              </a:solidFill>
            </a:endParaRPr>
          </a:p>
          <a:p>
            <a:pPr indent="0" lvl="0" marL="0" marR="0" rtl="0" algn="r">
              <a:lnSpc>
                <a:spcPct val="100000"/>
              </a:lnSpc>
              <a:spcBef>
                <a:spcPts val="0"/>
              </a:spcBef>
              <a:spcAft>
                <a:spcPts val="0"/>
              </a:spcAft>
              <a:buNone/>
            </a:pPr>
            <a:r>
              <a:rPr b="1" lang="en-GB" sz="1600">
                <a:solidFill>
                  <a:schemeClr val="accent1"/>
                </a:solidFill>
              </a:rPr>
              <a:t>Ben Poulter (Lead Author, NASA)</a:t>
            </a:r>
            <a:endParaRPr b="1" sz="1600">
              <a:solidFill>
                <a:schemeClr val="accent1"/>
              </a:solidFill>
            </a:endParaRPr>
          </a:p>
          <a:p>
            <a:pPr indent="0" lvl="0" marL="0" marR="0" rtl="0" algn="r">
              <a:lnSpc>
                <a:spcPct val="100000"/>
              </a:lnSpc>
              <a:spcBef>
                <a:spcPts val="0"/>
              </a:spcBef>
              <a:spcAft>
                <a:spcPts val="0"/>
              </a:spcAft>
              <a:buNone/>
            </a:pPr>
            <a:r>
              <a:rPr b="1" lang="en-GB" sz="1600">
                <a:solidFill>
                  <a:schemeClr val="accent1"/>
                </a:solidFill>
              </a:rPr>
              <a:t>Osamu Ochiai (JAXA, Co-Lead) </a:t>
            </a:r>
            <a:br>
              <a:rPr b="1" lang="en-GB" sz="1600">
                <a:solidFill>
                  <a:schemeClr val="accent1"/>
                </a:solidFill>
              </a:rPr>
            </a:br>
            <a:r>
              <a:rPr b="1" lang="en-GB" sz="1600">
                <a:solidFill>
                  <a:schemeClr val="accent1"/>
                </a:solidFill>
              </a:rPr>
              <a:t>Frank Martin Seifert (ESA, Co-Lead)</a:t>
            </a:r>
            <a:endParaRPr b="1" sz="1600">
              <a:solidFill>
                <a:schemeClr val="accent1"/>
              </a:solidFill>
            </a:endParaRPr>
          </a:p>
          <a:p>
            <a:pPr indent="0" lvl="0" marL="0" marR="0" rtl="0" algn="r">
              <a:lnSpc>
                <a:spcPct val="100000"/>
              </a:lnSpc>
              <a:spcBef>
                <a:spcPts val="0"/>
              </a:spcBef>
              <a:spcAft>
                <a:spcPts val="0"/>
              </a:spcAft>
              <a:buNone/>
            </a:pPr>
            <a:r>
              <a:t/>
            </a:r>
            <a:endParaRPr b="1" sz="2200">
              <a:solidFill>
                <a:schemeClr val="accent1"/>
              </a:solidFill>
            </a:endParaRPr>
          </a:p>
          <a:p>
            <a:pPr indent="0" lvl="0" marL="0" marR="0" rtl="0" algn="r">
              <a:lnSpc>
                <a:spcPct val="100000"/>
              </a:lnSpc>
              <a:spcBef>
                <a:spcPts val="0"/>
              </a:spcBef>
              <a:spcAft>
                <a:spcPts val="0"/>
              </a:spcAft>
              <a:buNone/>
            </a:pPr>
            <a:r>
              <a:rPr b="1" i="0" lang="en-GB" sz="2200" u="none" cap="none" strike="noStrike">
                <a:solidFill>
                  <a:schemeClr val="accent1"/>
                </a:solidFill>
                <a:latin typeface="Arial"/>
                <a:ea typeface="Arial"/>
                <a:cs typeface="Arial"/>
                <a:sym typeface="Arial"/>
              </a:rPr>
              <a:t>Agenda Item </a:t>
            </a:r>
            <a:r>
              <a:rPr b="1" lang="en-GB" sz="2200">
                <a:solidFill>
                  <a:schemeClr val="accent1"/>
                </a:solidFill>
              </a:rPr>
              <a:t>1.10</a:t>
            </a:r>
            <a:endParaRPr/>
          </a:p>
          <a:p>
            <a:pPr indent="0" lvl="0" marL="0" marR="0" rtl="0" algn="r">
              <a:lnSpc>
                <a:spcPct val="100000"/>
              </a:lnSpc>
              <a:spcBef>
                <a:spcPts val="0"/>
              </a:spcBef>
              <a:spcAft>
                <a:spcPts val="0"/>
              </a:spcAft>
              <a:buNone/>
            </a:pPr>
            <a:r>
              <a:rPr b="1" lang="en-GB" sz="2200">
                <a:solidFill>
                  <a:schemeClr val="accent1"/>
                </a:solidFill>
              </a:rPr>
              <a:t>2022 CEOS Plenary</a:t>
            </a:r>
            <a:endParaRPr b="1" i="0" sz="2200" u="none" cap="none" strike="noStrike">
              <a:solidFill>
                <a:schemeClr val="accent1"/>
              </a:solidFill>
              <a:latin typeface="Arial"/>
              <a:ea typeface="Arial"/>
              <a:cs typeface="Arial"/>
              <a:sym typeface="Arial"/>
            </a:endParaRPr>
          </a:p>
          <a:p>
            <a:pPr indent="0" lvl="0" marL="0" marR="0" rtl="0" algn="r">
              <a:lnSpc>
                <a:spcPct val="100000"/>
              </a:lnSpc>
              <a:spcBef>
                <a:spcPts val="0"/>
              </a:spcBef>
              <a:spcAft>
                <a:spcPts val="0"/>
              </a:spcAft>
              <a:buNone/>
            </a:pPr>
            <a:r>
              <a:rPr b="1" lang="en-GB" sz="2200">
                <a:solidFill>
                  <a:schemeClr val="accent1"/>
                </a:solidFill>
              </a:rPr>
              <a:t>Biarritz, France</a:t>
            </a:r>
            <a:endParaRPr b="1" sz="2200">
              <a:solidFill>
                <a:schemeClr val="accent1"/>
              </a:solidFill>
            </a:endParaRPr>
          </a:p>
          <a:p>
            <a:pPr indent="0" lvl="0" marL="0" marR="0" rtl="0" algn="r">
              <a:lnSpc>
                <a:spcPct val="100000"/>
              </a:lnSpc>
              <a:spcBef>
                <a:spcPts val="0"/>
              </a:spcBef>
              <a:spcAft>
                <a:spcPts val="0"/>
              </a:spcAft>
              <a:buNone/>
            </a:pPr>
            <a:r>
              <a:rPr b="1" lang="en-GB" sz="2200">
                <a:solidFill>
                  <a:schemeClr val="accent1"/>
                </a:solidFill>
              </a:rPr>
              <a:t>Nov. 29 – Dec. 1</a:t>
            </a:r>
            <a:endParaRPr b="1" i="0" sz="2200" u="none" cap="none" strike="noStrike">
              <a:solidFill>
                <a:schemeClr val="accen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7"/>
          <p:cNvSpPr txBox="1"/>
          <p:nvPr/>
        </p:nvSpPr>
        <p:spPr>
          <a:xfrm>
            <a:off x="94025" y="228275"/>
            <a:ext cx="94683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lang="en-GB" sz="4400">
                <a:solidFill>
                  <a:schemeClr val="lt1"/>
                </a:solidFill>
              </a:rPr>
              <a:t>Progress update: </a:t>
            </a:r>
            <a:r>
              <a:rPr lang="en-GB" sz="2500">
                <a:solidFill>
                  <a:schemeClr val="lt1"/>
                </a:solidFill>
              </a:rPr>
              <a:t>CEOS-TOPC AFOLU </a:t>
            </a:r>
            <a:r>
              <a:rPr b="0" i="0" lang="en-GB" sz="2500" u="none" cap="none" strike="noStrike">
                <a:solidFill>
                  <a:schemeClr val="lt1"/>
                </a:solidFill>
                <a:latin typeface="Arial"/>
                <a:ea typeface="Arial"/>
                <a:cs typeface="Arial"/>
                <a:sym typeface="Arial"/>
              </a:rPr>
              <a:t>Workshop</a:t>
            </a:r>
            <a:endParaRPr b="0" i="0" sz="100" u="none" cap="none" strike="noStrike">
              <a:solidFill>
                <a:srgbClr val="000000"/>
              </a:solidFill>
              <a:latin typeface="Arial"/>
              <a:ea typeface="Arial"/>
              <a:cs typeface="Arial"/>
              <a:sym typeface="Arial"/>
            </a:endParaRPr>
          </a:p>
        </p:txBody>
      </p:sp>
      <p:sp>
        <p:nvSpPr>
          <p:cNvPr id="133" name="Google Shape;133;p17"/>
          <p:cNvSpPr txBox="1"/>
          <p:nvPr/>
        </p:nvSpPr>
        <p:spPr>
          <a:xfrm>
            <a:off x="94025" y="1185050"/>
            <a:ext cx="12018900" cy="5197500"/>
          </a:xfrm>
          <a:prstGeom prst="rect">
            <a:avLst/>
          </a:prstGeom>
          <a:noFill/>
          <a:ln>
            <a:noFill/>
          </a:ln>
        </p:spPr>
        <p:txBody>
          <a:bodyPr anchorCtr="0" anchor="t" bIns="45700" lIns="91425" spcFirstLastPara="1" rIns="91425" wrap="square" tIns="45700">
            <a:spAutoFit/>
          </a:bodyPr>
          <a:lstStyle/>
          <a:p>
            <a:pPr indent="-234950" lvl="0" marL="215900" marR="0" rtl="0" algn="l">
              <a:lnSpc>
                <a:spcPct val="100000"/>
              </a:lnSpc>
              <a:spcBef>
                <a:spcPts val="0"/>
              </a:spcBef>
              <a:spcAft>
                <a:spcPts val="0"/>
              </a:spcAft>
              <a:buClr>
                <a:schemeClr val="dk1"/>
              </a:buClr>
              <a:buSzPts val="1900"/>
              <a:buFont typeface="Noto Sans Symbols"/>
              <a:buChar char="❖"/>
            </a:pPr>
            <a:r>
              <a:rPr b="1" lang="en-GB" sz="1900">
                <a:solidFill>
                  <a:schemeClr val="dk1"/>
                </a:solidFill>
                <a:highlight>
                  <a:schemeClr val="lt1"/>
                </a:highlight>
              </a:rPr>
              <a:t>Brought</a:t>
            </a:r>
            <a:r>
              <a:rPr b="1" i="0" lang="en-GB" sz="1900" u="none" cap="none" strike="noStrike">
                <a:solidFill>
                  <a:schemeClr val="dk1"/>
                </a:solidFill>
                <a:highlight>
                  <a:schemeClr val="lt1"/>
                </a:highlight>
                <a:latin typeface="Arial"/>
                <a:ea typeface="Arial"/>
                <a:cs typeface="Arial"/>
                <a:sym typeface="Arial"/>
              </a:rPr>
              <a:t> together AFOLU Roadmap Team </a:t>
            </a:r>
            <a:r>
              <a:rPr b="1" lang="en-GB" sz="1900">
                <a:solidFill>
                  <a:schemeClr val="dk1"/>
                </a:solidFill>
                <a:highlight>
                  <a:schemeClr val="lt1"/>
                </a:highlight>
              </a:rPr>
              <a:t>&amp;</a:t>
            </a:r>
            <a:r>
              <a:rPr b="1" i="0" lang="en-GB" sz="1900" u="none" cap="none" strike="noStrike">
                <a:solidFill>
                  <a:schemeClr val="dk1"/>
                </a:solidFill>
                <a:highlight>
                  <a:schemeClr val="lt1"/>
                </a:highlight>
                <a:latin typeface="Arial"/>
                <a:ea typeface="Arial"/>
                <a:cs typeface="Arial"/>
                <a:sym typeface="Arial"/>
              </a:rPr>
              <a:t> Terrestrial Observation Panel for Climate (TOPC) of GCOS. </a:t>
            </a:r>
            <a:endParaRPr b="1" i="0" sz="1900" u="none" cap="none" strike="noStrike">
              <a:solidFill>
                <a:schemeClr val="dk1"/>
              </a:solidFill>
              <a:highlight>
                <a:schemeClr val="lt1"/>
              </a:highlight>
              <a:latin typeface="Arial"/>
              <a:ea typeface="Arial"/>
              <a:cs typeface="Arial"/>
              <a:sym typeface="Arial"/>
            </a:endParaRPr>
          </a:p>
          <a:p>
            <a:pPr indent="-234950" lvl="0" marL="215900" marR="0" rtl="0" algn="l">
              <a:lnSpc>
                <a:spcPct val="150000"/>
              </a:lnSpc>
              <a:spcBef>
                <a:spcPts val="1000"/>
              </a:spcBef>
              <a:spcAft>
                <a:spcPts val="0"/>
              </a:spcAft>
              <a:buClr>
                <a:schemeClr val="dk1"/>
              </a:buClr>
              <a:buSzPts val="1900"/>
              <a:buFont typeface="Noto Sans Symbols"/>
              <a:buChar char="❖"/>
            </a:pPr>
            <a:r>
              <a:rPr b="1" i="0" lang="en-GB" sz="1900" u="none" cap="none" strike="noStrike">
                <a:solidFill>
                  <a:schemeClr val="dk1"/>
                </a:solidFill>
                <a:highlight>
                  <a:schemeClr val="lt1"/>
                </a:highlight>
                <a:latin typeface="Arial"/>
                <a:ea typeface="Arial"/>
                <a:cs typeface="Arial"/>
                <a:sym typeface="Arial"/>
              </a:rPr>
              <a:t>Objectives: </a:t>
            </a:r>
            <a:endParaRPr b="1" i="0" sz="1900" u="none" cap="none" strike="noStrike">
              <a:solidFill>
                <a:schemeClr val="dk1"/>
              </a:solidFill>
              <a:highlight>
                <a:schemeClr val="lt1"/>
              </a:highlight>
              <a:latin typeface="Arial"/>
              <a:ea typeface="Arial"/>
              <a:cs typeface="Arial"/>
              <a:sym typeface="Arial"/>
            </a:endParaRPr>
          </a:p>
          <a:p>
            <a:pPr indent="-349250" lvl="1" marL="914400" marR="0" rtl="0" algn="l">
              <a:lnSpc>
                <a:spcPct val="100000"/>
              </a:lnSpc>
              <a:spcBef>
                <a:spcPts val="0"/>
              </a:spcBef>
              <a:spcAft>
                <a:spcPts val="0"/>
              </a:spcAft>
              <a:buClr>
                <a:schemeClr val="dk1"/>
              </a:buClr>
              <a:buSzPts val="1900"/>
              <a:buFont typeface="Noto Sans Symbols"/>
              <a:buChar char="○"/>
            </a:pPr>
            <a:r>
              <a:rPr b="0" i="0" lang="en-GB" sz="1900" u="none" cap="none" strike="noStrike">
                <a:solidFill>
                  <a:schemeClr val="dk1"/>
                </a:solidFill>
                <a:highlight>
                  <a:schemeClr val="lt1"/>
                </a:highlight>
                <a:latin typeface="Arial"/>
                <a:ea typeface="Arial"/>
                <a:cs typeface="Arial"/>
                <a:sym typeface="Arial"/>
              </a:rPr>
              <a:t>make a start on defining how society’s needs for information related to AFOLU and its reporting for GST can be expected to evolve in the coming years</a:t>
            </a:r>
            <a:endParaRPr b="0" i="0" sz="1900" u="none" cap="none" strike="noStrike">
              <a:solidFill>
                <a:schemeClr val="dk1"/>
              </a:solidFill>
              <a:highlight>
                <a:schemeClr val="lt1"/>
              </a:highlight>
              <a:latin typeface="Arial"/>
              <a:ea typeface="Arial"/>
              <a:cs typeface="Arial"/>
              <a:sym typeface="Arial"/>
            </a:endParaRPr>
          </a:p>
          <a:p>
            <a:pPr indent="-349250" lvl="1" marL="914400" marR="0" rtl="0" algn="l">
              <a:lnSpc>
                <a:spcPct val="100000"/>
              </a:lnSpc>
              <a:spcBef>
                <a:spcPts val="800"/>
              </a:spcBef>
              <a:spcAft>
                <a:spcPts val="0"/>
              </a:spcAft>
              <a:buClr>
                <a:schemeClr val="dk1"/>
              </a:buClr>
              <a:buSzPts val="1900"/>
              <a:buFont typeface="Noto Sans Symbols"/>
              <a:buChar char="○"/>
            </a:pPr>
            <a:r>
              <a:rPr b="0" i="0" lang="en-GB" sz="1900" u="none" cap="none" strike="noStrike">
                <a:solidFill>
                  <a:schemeClr val="dk1"/>
                </a:solidFill>
                <a:highlight>
                  <a:schemeClr val="lt1"/>
                </a:highlight>
                <a:latin typeface="Arial"/>
                <a:ea typeface="Arial"/>
                <a:cs typeface="Arial"/>
                <a:sym typeface="Arial"/>
              </a:rPr>
              <a:t>consider the policy needs and assumed AFOLU information needs in the 2035 timeframe on the assumption that this foundation can inspire and drive the generation of the CEOS AFOLU Roadmap</a:t>
            </a:r>
            <a:endParaRPr b="0" i="0" sz="1900" u="none" cap="none" strike="noStrike">
              <a:solidFill>
                <a:schemeClr val="dk1"/>
              </a:solidFill>
              <a:highlight>
                <a:schemeClr val="lt1"/>
              </a:highlight>
              <a:latin typeface="Arial"/>
              <a:ea typeface="Arial"/>
              <a:cs typeface="Arial"/>
              <a:sym typeface="Arial"/>
            </a:endParaRPr>
          </a:p>
          <a:p>
            <a:pPr indent="-234950" lvl="0" marL="215900" marR="0" rtl="0" algn="l">
              <a:lnSpc>
                <a:spcPct val="150000"/>
              </a:lnSpc>
              <a:spcBef>
                <a:spcPts val="1000"/>
              </a:spcBef>
              <a:spcAft>
                <a:spcPts val="0"/>
              </a:spcAft>
              <a:buClr>
                <a:schemeClr val="dk1"/>
              </a:buClr>
              <a:buSzPts val="1900"/>
              <a:buFont typeface="Noto Sans Symbols"/>
              <a:buChar char="❖"/>
            </a:pPr>
            <a:r>
              <a:rPr b="1" i="0" lang="en-GB" sz="1900" u="none" cap="none" strike="noStrike">
                <a:solidFill>
                  <a:schemeClr val="dk1"/>
                </a:solidFill>
                <a:highlight>
                  <a:schemeClr val="lt1"/>
                </a:highlight>
                <a:latin typeface="Arial"/>
                <a:ea typeface="Arial"/>
                <a:cs typeface="Arial"/>
                <a:sym typeface="Arial"/>
              </a:rPr>
              <a:t>Structured along the lines of </a:t>
            </a:r>
            <a:r>
              <a:rPr b="1" lang="en-GB" sz="1900">
                <a:solidFill>
                  <a:schemeClr val="dk1"/>
                </a:solidFill>
                <a:highlight>
                  <a:schemeClr val="lt1"/>
                </a:highlight>
              </a:rPr>
              <a:t>existing</a:t>
            </a:r>
            <a:r>
              <a:rPr b="1" i="0" lang="en-GB" sz="1900" u="none" cap="none" strike="noStrike">
                <a:solidFill>
                  <a:schemeClr val="dk1"/>
                </a:solidFill>
                <a:highlight>
                  <a:schemeClr val="lt1"/>
                </a:highlight>
                <a:latin typeface="Arial"/>
                <a:ea typeface="Arial"/>
                <a:cs typeface="Arial"/>
                <a:sym typeface="Arial"/>
              </a:rPr>
              <a:t> AFOLU thematic expert teams:</a:t>
            </a:r>
            <a:endParaRPr b="1" sz="1900">
              <a:solidFill>
                <a:schemeClr val="dk1"/>
              </a:solidFill>
              <a:highlight>
                <a:schemeClr val="lt1"/>
              </a:highlight>
            </a:endParaRPr>
          </a:p>
          <a:p>
            <a:pPr indent="-349250" lvl="1" marL="914400" marR="0" rtl="0" algn="l">
              <a:lnSpc>
                <a:spcPct val="100000"/>
              </a:lnSpc>
              <a:spcBef>
                <a:spcPts val="0"/>
              </a:spcBef>
              <a:spcAft>
                <a:spcPts val="0"/>
              </a:spcAft>
              <a:buClr>
                <a:schemeClr val="dk1"/>
              </a:buClr>
              <a:buSzPts val="1900"/>
              <a:buFont typeface="Noto Sans Symbols"/>
              <a:buChar char="○"/>
            </a:pPr>
            <a:r>
              <a:rPr lang="en-GB" sz="1900">
                <a:solidFill>
                  <a:schemeClr val="dk1"/>
                </a:solidFill>
                <a:highlight>
                  <a:schemeClr val="lt1"/>
                </a:highlight>
              </a:rPr>
              <a:t>Forests &amp; Biomass, Agriculture, OLU (mangroves, wetlands..)</a:t>
            </a:r>
            <a:endParaRPr sz="1900">
              <a:solidFill>
                <a:schemeClr val="dk1"/>
              </a:solidFill>
              <a:highlight>
                <a:schemeClr val="lt1"/>
              </a:highlight>
            </a:endParaRPr>
          </a:p>
          <a:p>
            <a:pPr indent="-349250" lvl="1" marL="914400" marR="0" rtl="0" algn="l">
              <a:lnSpc>
                <a:spcPct val="100000"/>
              </a:lnSpc>
              <a:spcBef>
                <a:spcPts val="800"/>
              </a:spcBef>
              <a:spcAft>
                <a:spcPts val="0"/>
              </a:spcAft>
              <a:buClr>
                <a:schemeClr val="dk1"/>
              </a:buClr>
              <a:buSzPts val="1900"/>
              <a:buFont typeface="Noto Sans Symbols"/>
              <a:buChar char="○"/>
            </a:pPr>
            <a:r>
              <a:rPr lang="en-GB" sz="1900">
                <a:solidFill>
                  <a:schemeClr val="dk1"/>
                </a:solidFill>
                <a:highlight>
                  <a:schemeClr val="lt1"/>
                </a:highlight>
              </a:rPr>
              <a:t>And the dimensions of: global assessments and syntheses; national climate policy and actions; GHG inventories</a:t>
            </a:r>
            <a:endParaRPr b="1" sz="1700">
              <a:solidFill>
                <a:schemeClr val="dk1"/>
              </a:solidFill>
              <a:highlight>
                <a:schemeClr val="lt1"/>
              </a:highlight>
            </a:endParaRPr>
          </a:p>
          <a:p>
            <a:pPr indent="-234950" lvl="0" marL="215900" marR="0" rtl="0" algn="l">
              <a:lnSpc>
                <a:spcPct val="100000"/>
              </a:lnSpc>
              <a:spcBef>
                <a:spcPts val="1000"/>
              </a:spcBef>
              <a:spcAft>
                <a:spcPts val="0"/>
              </a:spcAft>
              <a:buClr>
                <a:srgbClr val="00B050"/>
              </a:buClr>
              <a:buSzPts val="1900"/>
              <a:buFont typeface="Noto Sans Symbols"/>
              <a:buChar char="❖"/>
            </a:pPr>
            <a:r>
              <a:rPr b="1" lang="en-GB" sz="1900">
                <a:solidFill>
                  <a:srgbClr val="00B050"/>
                </a:solidFill>
                <a:highlight>
                  <a:schemeClr val="lt1"/>
                </a:highlight>
              </a:rPr>
              <a:t>Key outcome</a:t>
            </a:r>
            <a:endParaRPr b="1" sz="1900">
              <a:solidFill>
                <a:srgbClr val="00B050"/>
              </a:solidFill>
              <a:highlight>
                <a:schemeClr val="lt1"/>
              </a:highlight>
            </a:endParaRPr>
          </a:p>
          <a:p>
            <a:pPr indent="-349250" lvl="1" marL="914400" marR="0" rtl="0" algn="l">
              <a:lnSpc>
                <a:spcPct val="100000"/>
              </a:lnSpc>
              <a:spcBef>
                <a:spcPts val="1000"/>
              </a:spcBef>
              <a:spcAft>
                <a:spcPts val="0"/>
              </a:spcAft>
              <a:buClr>
                <a:srgbClr val="00B050"/>
              </a:buClr>
              <a:buSzPts val="1900"/>
              <a:buFont typeface="Noto Sans Symbols"/>
              <a:buChar char="○"/>
            </a:pPr>
            <a:r>
              <a:rPr b="1" lang="en-GB" sz="1900">
                <a:solidFill>
                  <a:srgbClr val="00B050"/>
                </a:solidFill>
                <a:highlight>
                  <a:schemeClr val="lt1"/>
                </a:highlight>
              </a:rPr>
              <a:t>Identified a workflow for integrating the GHG and AFOLU roadmaps and activities of CEOS, IPCC and WMO for an operational GHG monitoring, reporting and verification (MRV) system</a:t>
            </a:r>
            <a:endParaRPr b="0" i="0" sz="16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8"/>
          <p:cNvSpPr txBox="1"/>
          <p:nvPr/>
        </p:nvSpPr>
        <p:spPr>
          <a:xfrm>
            <a:off x="94025" y="228275"/>
            <a:ext cx="94683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lang="en-GB" sz="4400">
                <a:solidFill>
                  <a:schemeClr val="lt1"/>
                </a:solidFill>
              </a:rPr>
              <a:t>Emerging Grand Vision for Roadmap</a:t>
            </a:r>
            <a:endParaRPr b="0" i="0" sz="4400" u="none" cap="none" strike="noStrike">
              <a:solidFill>
                <a:srgbClr val="000000"/>
              </a:solidFill>
              <a:latin typeface="Arial"/>
              <a:ea typeface="Arial"/>
              <a:cs typeface="Arial"/>
              <a:sym typeface="Arial"/>
            </a:endParaRPr>
          </a:p>
        </p:txBody>
      </p:sp>
      <p:sp>
        <p:nvSpPr>
          <p:cNvPr id="139" name="Google Shape;139;p18"/>
          <p:cNvSpPr txBox="1"/>
          <p:nvPr/>
        </p:nvSpPr>
        <p:spPr>
          <a:xfrm>
            <a:off x="311408" y="1201075"/>
            <a:ext cx="11569200" cy="4702200"/>
          </a:xfrm>
          <a:prstGeom prst="rect">
            <a:avLst/>
          </a:prstGeom>
          <a:noFill/>
          <a:ln>
            <a:noFill/>
          </a:ln>
        </p:spPr>
        <p:txBody>
          <a:bodyPr anchorCtr="0" anchor="t" bIns="45700" lIns="91425" spcFirstLastPara="1" rIns="91425" wrap="square" tIns="45700">
            <a:spAutoFit/>
          </a:bodyPr>
          <a:lstStyle/>
          <a:p>
            <a:pPr indent="-247650" lvl="0" marL="215900" marR="0" rtl="0" algn="l">
              <a:lnSpc>
                <a:spcPct val="150000"/>
              </a:lnSpc>
              <a:spcBef>
                <a:spcPts val="0"/>
              </a:spcBef>
              <a:spcAft>
                <a:spcPts val="0"/>
              </a:spcAft>
              <a:buClr>
                <a:schemeClr val="dk1"/>
              </a:buClr>
              <a:buSzPts val="2100"/>
              <a:buFont typeface="Noto Sans Symbols"/>
              <a:buChar char="❖"/>
            </a:pPr>
            <a:r>
              <a:rPr b="1" i="0" lang="en-GB" sz="2100" u="none" cap="none" strike="noStrike">
                <a:solidFill>
                  <a:schemeClr val="dk1"/>
                </a:solidFill>
                <a:highlight>
                  <a:schemeClr val="lt1"/>
                </a:highlight>
                <a:latin typeface="Arial"/>
                <a:ea typeface="Arial"/>
                <a:cs typeface="Arial"/>
                <a:sym typeface="Arial"/>
              </a:rPr>
              <a:t>Focus in 2022 &amp; 2023 is the development of a CEOS AFOLU Roadmap document</a:t>
            </a:r>
            <a:endParaRPr b="1" i="0" sz="2100" u="none" cap="none" strike="noStrike">
              <a:solidFill>
                <a:schemeClr val="dk1"/>
              </a:solidFill>
              <a:highlight>
                <a:schemeClr val="lt1"/>
              </a:highlight>
              <a:latin typeface="Arial"/>
              <a:ea typeface="Arial"/>
              <a:cs typeface="Arial"/>
              <a:sym typeface="Arial"/>
            </a:endParaRPr>
          </a:p>
          <a:p>
            <a:pPr indent="0" lvl="0" marL="457200" marR="0" rtl="0" algn="l">
              <a:lnSpc>
                <a:spcPct val="150000"/>
              </a:lnSpc>
              <a:spcBef>
                <a:spcPts val="0"/>
              </a:spcBef>
              <a:spcAft>
                <a:spcPts val="0"/>
              </a:spcAft>
              <a:buClr>
                <a:srgbClr val="000000"/>
              </a:buClr>
              <a:buSzPts val="1600"/>
              <a:buFont typeface="Arial"/>
              <a:buNone/>
            </a:pPr>
            <a:r>
              <a:t/>
            </a:r>
            <a:endParaRPr b="1" i="0" sz="2100" u="none" cap="none" strike="noStrike">
              <a:solidFill>
                <a:schemeClr val="dk1"/>
              </a:solidFill>
              <a:highlight>
                <a:schemeClr val="lt1"/>
              </a:highlight>
              <a:latin typeface="Arial"/>
              <a:ea typeface="Arial"/>
              <a:cs typeface="Arial"/>
              <a:sym typeface="Arial"/>
            </a:endParaRPr>
          </a:p>
          <a:p>
            <a:pPr indent="-247650" lvl="0" marL="215900" marR="0" rtl="0" algn="l">
              <a:lnSpc>
                <a:spcPct val="150000"/>
              </a:lnSpc>
              <a:spcBef>
                <a:spcPts val="0"/>
              </a:spcBef>
              <a:spcAft>
                <a:spcPts val="0"/>
              </a:spcAft>
              <a:buClr>
                <a:schemeClr val="dk1"/>
              </a:buClr>
              <a:buSzPts val="2100"/>
              <a:buFont typeface="Noto Sans Symbols"/>
              <a:buChar char="❖"/>
            </a:pPr>
            <a:r>
              <a:rPr b="1" i="0" lang="en-GB" sz="2100" u="none" cap="none" strike="noStrike">
                <a:solidFill>
                  <a:schemeClr val="dk1"/>
                </a:solidFill>
                <a:highlight>
                  <a:schemeClr val="lt1"/>
                </a:highlight>
                <a:latin typeface="Arial"/>
                <a:ea typeface="Arial"/>
                <a:cs typeface="Arial"/>
                <a:sym typeface="Arial"/>
              </a:rPr>
              <a:t>Objectives:</a:t>
            </a:r>
            <a:endParaRPr b="1" i="0" sz="2100" u="none" cap="none" strike="noStrike">
              <a:solidFill>
                <a:schemeClr val="dk1"/>
              </a:solidFill>
              <a:highlight>
                <a:schemeClr val="lt1"/>
              </a:highlight>
              <a:latin typeface="Arial"/>
              <a:ea typeface="Arial"/>
              <a:cs typeface="Arial"/>
              <a:sym typeface="Arial"/>
            </a:endParaRPr>
          </a:p>
          <a:p>
            <a:pPr indent="-355600" lvl="0" marL="457200" marR="0" rtl="0" algn="l">
              <a:lnSpc>
                <a:spcPct val="100000"/>
              </a:lnSpc>
              <a:spcBef>
                <a:spcPts val="0"/>
              </a:spcBef>
              <a:spcAft>
                <a:spcPts val="0"/>
              </a:spcAft>
              <a:buClr>
                <a:schemeClr val="dk1"/>
              </a:buClr>
              <a:buSzPts val="2000"/>
              <a:buFont typeface="Arial"/>
              <a:buAutoNum type="arabicPeriod"/>
            </a:pPr>
            <a:r>
              <a:rPr b="1" i="0" lang="en-GB" sz="2000" u="none" cap="none" strike="noStrike">
                <a:solidFill>
                  <a:schemeClr val="dk1"/>
                </a:solidFill>
                <a:highlight>
                  <a:schemeClr val="lt1"/>
                </a:highlight>
                <a:latin typeface="Arial"/>
                <a:ea typeface="Arial"/>
                <a:cs typeface="Arial"/>
                <a:sym typeface="Arial"/>
              </a:rPr>
              <a:t>Provide a framework for long-term (~ 15+ years) coordination</a:t>
            </a:r>
            <a:r>
              <a:rPr b="0" i="0" lang="en-GB" sz="2000" u="none" cap="none" strike="noStrike">
                <a:solidFill>
                  <a:schemeClr val="dk1"/>
                </a:solidFill>
                <a:highlight>
                  <a:schemeClr val="lt1"/>
                </a:highlight>
                <a:latin typeface="Arial"/>
                <a:ea typeface="Arial"/>
                <a:cs typeface="Arial"/>
                <a:sym typeface="Arial"/>
              </a:rPr>
              <a:t> of CEOS agency observing programmes in support of the needs of society for AFOLU-related information, with a focus on the needs and ambition cycle of the Global Stocktake of the Paris Climate Agreement. </a:t>
            </a:r>
            <a:endParaRPr b="0" i="0" sz="2000" u="none" cap="none" strike="noStrike">
              <a:solidFill>
                <a:schemeClr val="dk1"/>
              </a:solidFill>
              <a:highlight>
                <a:schemeClr val="lt1"/>
              </a:highlight>
              <a:latin typeface="Arial"/>
              <a:ea typeface="Arial"/>
              <a:cs typeface="Arial"/>
              <a:sym typeface="Arial"/>
            </a:endParaRPr>
          </a:p>
          <a:p>
            <a:pPr indent="-355600" lvl="0" marL="457200" marR="0" rtl="0" algn="l">
              <a:lnSpc>
                <a:spcPct val="100000"/>
              </a:lnSpc>
              <a:spcBef>
                <a:spcPts val="1000"/>
              </a:spcBef>
              <a:spcAft>
                <a:spcPts val="0"/>
              </a:spcAft>
              <a:buClr>
                <a:schemeClr val="dk1"/>
              </a:buClr>
              <a:buSzPts val="2000"/>
              <a:buFont typeface="Arial"/>
              <a:buAutoNum type="arabicPeriod"/>
            </a:pPr>
            <a:r>
              <a:rPr b="1" i="0" lang="en-GB" sz="2000" u="none" cap="none" strike="noStrike">
                <a:solidFill>
                  <a:schemeClr val="dk1"/>
                </a:solidFill>
                <a:highlight>
                  <a:schemeClr val="lt1"/>
                </a:highlight>
                <a:latin typeface="Arial"/>
                <a:ea typeface="Arial"/>
                <a:cs typeface="Arial"/>
                <a:sym typeface="Arial"/>
              </a:rPr>
              <a:t>A guiding vision for long</a:t>
            </a:r>
            <a:r>
              <a:rPr b="1" lang="en-GB" sz="2000">
                <a:solidFill>
                  <a:schemeClr val="dk1"/>
                </a:solidFill>
                <a:highlight>
                  <a:schemeClr val="lt1"/>
                </a:highlight>
              </a:rPr>
              <a:t>-</a:t>
            </a:r>
            <a:r>
              <a:rPr b="1" i="0" lang="en-GB" sz="2000" u="none" cap="none" strike="noStrike">
                <a:solidFill>
                  <a:schemeClr val="dk1"/>
                </a:solidFill>
                <a:highlight>
                  <a:schemeClr val="lt1"/>
                </a:highlight>
                <a:latin typeface="Arial"/>
                <a:ea typeface="Arial"/>
                <a:cs typeface="Arial"/>
                <a:sym typeface="Arial"/>
              </a:rPr>
              <a:t>term space agency coordination around AFOLU. </a:t>
            </a:r>
            <a:r>
              <a:rPr b="0" i="0" lang="en-GB" sz="2000" u="none" cap="none" strike="noStrike">
                <a:solidFill>
                  <a:schemeClr val="dk1"/>
                </a:solidFill>
                <a:highlight>
                  <a:schemeClr val="lt1"/>
                </a:highlight>
                <a:latin typeface="Arial"/>
                <a:ea typeface="Arial"/>
                <a:cs typeface="Arial"/>
                <a:sym typeface="Arial"/>
              </a:rPr>
              <a:t>Characterises the needs, the services and applications required, the products and observing systems that can support. Explain the need to plan for ground segment, space segment and services. </a:t>
            </a:r>
            <a:endParaRPr b="0" i="0" sz="1900" u="none" cap="none" strike="noStrike">
              <a:solidFill>
                <a:schemeClr val="dk1"/>
              </a:solidFill>
              <a:highlight>
                <a:schemeClr val="lt1"/>
              </a:highlight>
              <a:latin typeface="Arial"/>
              <a:ea typeface="Arial"/>
              <a:cs typeface="Arial"/>
              <a:sym typeface="Arial"/>
            </a:endParaRPr>
          </a:p>
          <a:p>
            <a:pPr indent="-355600" lvl="0" marL="457200" marR="0" rtl="0" algn="l">
              <a:lnSpc>
                <a:spcPct val="100000"/>
              </a:lnSpc>
              <a:spcBef>
                <a:spcPts val="1000"/>
              </a:spcBef>
              <a:spcAft>
                <a:spcPts val="0"/>
              </a:spcAft>
              <a:buClr>
                <a:schemeClr val="dk1"/>
              </a:buClr>
              <a:buSzPts val="2000"/>
              <a:buFont typeface="Arial"/>
              <a:buAutoNum type="arabicPeriod"/>
            </a:pPr>
            <a:r>
              <a:rPr b="1" i="0" lang="en-GB" sz="2000" u="none" cap="none" strike="noStrike">
                <a:solidFill>
                  <a:schemeClr val="dk1"/>
                </a:solidFill>
                <a:highlight>
                  <a:schemeClr val="lt1"/>
                </a:highlight>
                <a:latin typeface="Arial"/>
                <a:ea typeface="Arial"/>
                <a:cs typeface="Arial"/>
                <a:sym typeface="Arial"/>
              </a:rPr>
              <a:t>An</a:t>
            </a:r>
            <a:r>
              <a:rPr b="0" i="0" lang="en-GB" sz="2000" u="none" cap="none" strike="noStrike">
                <a:solidFill>
                  <a:schemeClr val="dk1"/>
                </a:solidFill>
                <a:highlight>
                  <a:schemeClr val="lt1"/>
                </a:highlight>
                <a:latin typeface="Arial"/>
                <a:ea typeface="Arial"/>
                <a:cs typeface="Arial"/>
                <a:sym typeface="Arial"/>
              </a:rPr>
              <a:t> </a:t>
            </a:r>
            <a:r>
              <a:rPr b="1" i="0" lang="en-GB" sz="2000" u="none" cap="none" strike="noStrike">
                <a:solidFill>
                  <a:schemeClr val="dk1"/>
                </a:solidFill>
                <a:highlight>
                  <a:schemeClr val="lt1"/>
                </a:highlight>
                <a:latin typeface="Arial"/>
                <a:ea typeface="Arial"/>
                <a:cs typeface="Arial"/>
                <a:sym typeface="Arial"/>
              </a:rPr>
              <a:t>effective means for communicating our intentions</a:t>
            </a:r>
            <a:r>
              <a:rPr b="0" i="0" lang="en-GB" sz="2000" u="none" cap="none" strike="noStrike">
                <a:solidFill>
                  <a:schemeClr val="dk1"/>
                </a:solidFill>
                <a:highlight>
                  <a:schemeClr val="lt1"/>
                </a:highlight>
                <a:latin typeface="Arial"/>
                <a:ea typeface="Arial"/>
                <a:cs typeface="Arial"/>
                <a:sym typeface="Arial"/>
              </a:rPr>
              <a:t> to society, UNFCCC, national inventory community etc</a:t>
            </a:r>
            <a:endParaRPr b="0" i="0" sz="2000" u="none" cap="none" strike="noStrike">
              <a:solidFill>
                <a:schemeClr val="dk1"/>
              </a:solidFill>
              <a:highlight>
                <a:schemeClr val="lt1"/>
              </a:highlight>
              <a:latin typeface="Arial"/>
              <a:ea typeface="Arial"/>
              <a:cs typeface="Arial"/>
              <a:sym typeface="Arial"/>
            </a:endParaRPr>
          </a:p>
          <a:p>
            <a:pPr indent="-323850" lvl="0" marL="457200" marR="0" rtl="0" algn="l">
              <a:lnSpc>
                <a:spcPct val="100000"/>
              </a:lnSpc>
              <a:spcBef>
                <a:spcPts val="1000"/>
              </a:spcBef>
              <a:spcAft>
                <a:spcPts val="0"/>
              </a:spcAft>
              <a:buClr>
                <a:schemeClr val="dk1"/>
              </a:buClr>
              <a:buSzPts val="1500"/>
              <a:buAutoNum type="arabicPeriod"/>
            </a:pPr>
            <a:r>
              <a:rPr b="1" lang="en-GB" sz="600">
                <a:solidFill>
                  <a:schemeClr val="dk1"/>
                </a:solidFill>
                <a:highlight>
                  <a:schemeClr val="lt1"/>
                </a:highlight>
              </a:rPr>
              <a:t> </a:t>
            </a:r>
            <a:r>
              <a:rPr b="0" i="0" lang="en-GB" sz="2000" u="none" cap="none" strike="noStrike">
                <a:solidFill>
                  <a:schemeClr val="dk1"/>
                </a:solidFill>
                <a:highlight>
                  <a:schemeClr val="lt1"/>
                </a:highlight>
                <a:latin typeface="Arial"/>
                <a:ea typeface="Arial"/>
                <a:cs typeface="Arial"/>
                <a:sym typeface="Arial"/>
              </a:rPr>
              <a:t>Addresses basic observation </a:t>
            </a:r>
            <a:r>
              <a:rPr b="1" i="0" lang="en-GB" sz="2000" u="none" cap="none" strike="noStrike">
                <a:solidFill>
                  <a:schemeClr val="dk1"/>
                </a:solidFill>
                <a:highlight>
                  <a:schemeClr val="lt1"/>
                </a:highlight>
                <a:latin typeface="Arial"/>
                <a:ea typeface="Arial"/>
                <a:cs typeface="Arial"/>
                <a:sym typeface="Arial"/>
              </a:rPr>
              <a:t>continuity and the necessary agency coordination</a:t>
            </a:r>
            <a:endParaRPr b="0" i="0" sz="20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19"/>
          <p:cNvSpPr txBox="1"/>
          <p:nvPr/>
        </p:nvSpPr>
        <p:spPr>
          <a:xfrm>
            <a:off x="94025" y="228275"/>
            <a:ext cx="9468300" cy="769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4000"/>
              <a:buFont typeface="Arial"/>
              <a:buNone/>
            </a:pPr>
            <a:r>
              <a:rPr lang="en-GB" sz="4400">
                <a:solidFill>
                  <a:schemeClr val="lt1"/>
                </a:solidFill>
              </a:rPr>
              <a:t>Emerging Grand Vision for Roadmap</a:t>
            </a:r>
            <a:endParaRPr sz="4400">
              <a:solidFill>
                <a:schemeClr val="lt1"/>
              </a:solidFill>
            </a:endParaRPr>
          </a:p>
        </p:txBody>
      </p:sp>
      <p:sp>
        <p:nvSpPr>
          <p:cNvPr id="145" name="Google Shape;145;p19"/>
          <p:cNvSpPr txBox="1"/>
          <p:nvPr/>
        </p:nvSpPr>
        <p:spPr>
          <a:xfrm>
            <a:off x="183300" y="1168150"/>
            <a:ext cx="11825400" cy="5536200"/>
          </a:xfrm>
          <a:prstGeom prst="rect">
            <a:avLst/>
          </a:prstGeom>
          <a:noFill/>
          <a:ln>
            <a:noFill/>
          </a:ln>
        </p:spPr>
        <p:txBody>
          <a:bodyPr anchorCtr="0" anchor="t" bIns="45700" lIns="91425" spcFirstLastPara="1" rIns="91425" wrap="square" tIns="45700">
            <a:spAutoFit/>
          </a:bodyPr>
          <a:lstStyle/>
          <a:p>
            <a:pPr indent="-304800" lvl="0" marL="215900" marR="0" rtl="0" algn="l">
              <a:lnSpc>
                <a:spcPct val="150000"/>
              </a:lnSpc>
              <a:spcBef>
                <a:spcPts val="0"/>
              </a:spcBef>
              <a:spcAft>
                <a:spcPts val="0"/>
              </a:spcAft>
              <a:buClr>
                <a:schemeClr val="dk1"/>
              </a:buClr>
              <a:buSzPts val="3000"/>
              <a:buFont typeface="Noto Sans Symbols"/>
              <a:buChar char="❖"/>
            </a:pPr>
            <a:r>
              <a:rPr b="1" lang="en-GB" sz="3000">
                <a:solidFill>
                  <a:schemeClr val="dk1"/>
                </a:solidFill>
                <a:highlight>
                  <a:schemeClr val="lt1"/>
                </a:highlight>
              </a:rPr>
              <a:t>Revised</a:t>
            </a:r>
            <a:r>
              <a:rPr b="1" i="0" lang="en-GB" sz="3000" u="none" cap="none" strike="noStrike">
                <a:solidFill>
                  <a:schemeClr val="dk1"/>
                </a:solidFill>
                <a:highlight>
                  <a:schemeClr val="lt1"/>
                </a:highlight>
                <a:latin typeface="Arial"/>
                <a:ea typeface="Arial"/>
                <a:cs typeface="Arial"/>
                <a:sym typeface="Arial"/>
              </a:rPr>
              <a:t> contents:</a:t>
            </a:r>
            <a:endParaRPr b="1" i="0" sz="3000" u="none" cap="none" strike="noStrike">
              <a:solidFill>
                <a:schemeClr val="dk1"/>
              </a:solidFill>
              <a:highlight>
                <a:schemeClr val="lt1"/>
              </a:highlight>
              <a:latin typeface="Arial"/>
              <a:ea typeface="Arial"/>
              <a:cs typeface="Arial"/>
              <a:sym typeface="Arial"/>
            </a:endParaRPr>
          </a:p>
          <a:p>
            <a:pPr indent="-349250" lvl="0" marL="457200" marR="0" rtl="0" algn="l">
              <a:lnSpc>
                <a:spcPct val="100000"/>
              </a:lnSpc>
              <a:spcBef>
                <a:spcPts val="1000"/>
              </a:spcBef>
              <a:spcAft>
                <a:spcPts val="0"/>
              </a:spcAft>
              <a:buClr>
                <a:schemeClr val="dk1"/>
              </a:buClr>
              <a:buSzPts val="1900"/>
              <a:buFont typeface="Arial"/>
              <a:buAutoNum type="arabicPeriod"/>
            </a:pPr>
            <a:r>
              <a:rPr lang="en-GB" sz="1900">
                <a:solidFill>
                  <a:schemeClr val="dk1"/>
                </a:solidFill>
                <a:highlight>
                  <a:schemeClr val="lt1"/>
                </a:highlight>
              </a:rPr>
              <a:t>D</a:t>
            </a:r>
            <a:r>
              <a:rPr b="0" i="0" lang="en-GB" sz="1900" u="none" cap="none" strike="noStrike">
                <a:solidFill>
                  <a:schemeClr val="dk1"/>
                </a:solidFill>
                <a:highlight>
                  <a:schemeClr val="lt1"/>
                </a:highlight>
                <a:latin typeface="Arial"/>
                <a:ea typeface="Arial"/>
                <a:cs typeface="Arial"/>
                <a:sym typeface="Arial"/>
              </a:rPr>
              <a:t>efine the </a:t>
            </a:r>
            <a:r>
              <a:rPr b="1" i="0" lang="en-GB" sz="1900" u="none" cap="none" strike="noStrike">
                <a:solidFill>
                  <a:schemeClr val="dk1"/>
                </a:solidFill>
                <a:highlight>
                  <a:schemeClr val="lt1"/>
                </a:highlight>
                <a:latin typeface="Arial"/>
                <a:ea typeface="Arial"/>
                <a:cs typeface="Arial"/>
                <a:sym typeface="Arial"/>
              </a:rPr>
              <a:t>2035 observing system</a:t>
            </a:r>
            <a:r>
              <a:rPr b="0" i="0" lang="en-GB" sz="1900" u="none" cap="none" strike="noStrike">
                <a:solidFill>
                  <a:schemeClr val="dk1"/>
                </a:solidFill>
                <a:highlight>
                  <a:schemeClr val="lt1"/>
                </a:highlight>
                <a:latin typeface="Arial"/>
                <a:ea typeface="Arial"/>
                <a:cs typeface="Arial"/>
                <a:sym typeface="Arial"/>
              </a:rPr>
              <a:t> required to address the AFOLU information needs of society</a:t>
            </a:r>
            <a:endParaRPr b="0" i="0" sz="1900" u="none" cap="none" strike="noStrike">
              <a:solidFill>
                <a:schemeClr val="dk1"/>
              </a:solidFill>
              <a:highlight>
                <a:schemeClr val="lt1"/>
              </a:highlight>
              <a:latin typeface="Arial"/>
              <a:ea typeface="Arial"/>
              <a:cs typeface="Arial"/>
              <a:sym typeface="Arial"/>
            </a:endParaRPr>
          </a:p>
          <a:p>
            <a:pPr indent="-349250" lvl="0" marL="457200" marR="0" rtl="0" algn="l">
              <a:lnSpc>
                <a:spcPct val="100000"/>
              </a:lnSpc>
              <a:spcBef>
                <a:spcPts val="1000"/>
              </a:spcBef>
              <a:spcAft>
                <a:spcPts val="0"/>
              </a:spcAft>
              <a:buClr>
                <a:schemeClr val="dk1"/>
              </a:buClr>
              <a:buSzPts val="1900"/>
              <a:buFont typeface="Arial"/>
              <a:buAutoNum type="arabicPeriod"/>
            </a:pPr>
            <a:r>
              <a:rPr lang="en-GB" sz="1900">
                <a:solidFill>
                  <a:schemeClr val="dk1"/>
                </a:solidFill>
                <a:highlight>
                  <a:schemeClr val="lt1"/>
                </a:highlight>
              </a:rPr>
              <a:t>C</a:t>
            </a:r>
            <a:r>
              <a:rPr b="0" i="0" lang="en-GB" sz="1900" u="none" cap="none" strike="noStrike">
                <a:solidFill>
                  <a:schemeClr val="dk1"/>
                </a:solidFill>
                <a:highlight>
                  <a:schemeClr val="lt1"/>
                </a:highlight>
                <a:latin typeface="Arial"/>
                <a:ea typeface="Arial"/>
                <a:cs typeface="Arial"/>
                <a:sym typeface="Arial"/>
              </a:rPr>
              <a:t>onsider the</a:t>
            </a:r>
            <a:r>
              <a:rPr b="1" i="0" lang="en-GB" sz="1900" u="none" cap="none" strike="noStrike">
                <a:solidFill>
                  <a:schemeClr val="dk1"/>
                </a:solidFill>
                <a:highlight>
                  <a:schemeClr val="lt1"/>
                </a:highlight>
              </a:rPr>
              <a:t> technologies and systems </a:t>
            </a:r>
            <a:r>
              <a:rPr b="0" i="0" lang="en-GB" sz="1900" u="none" cap="none" strike="noStrike">
                <a:solidFill>
                  <a:schemeClr val="dk1"/>
                </a:solidFill>
                <a:highlight>
                  <a:schemeClr val="lt1"/>
                </a:highlight>
                <a:latin typeface="Arial"/>
                <a:ea typeface="Arial"/>
                <a:cs typeface="Arial"/>
                <a:sym typeface="Arial"/>
              </a:rPr>
              <a:t>needed to realise this observing system</a:t>
            </a:r>
            <a:endParaRPr b="0" i="0" sz="1900" u="none" cap="none" strike="noStrike">
              <a:solidFill>
                <a:schemeClr val="dk1"/>
              </a:solidFill>
              <a:highlight>
                <a:schemeClr val="lt1"/>
              </a:highlight>
              <a:latin typeface="Arial"/>
              <a:ea typeface="Arial"/>
              <a:cs typeface="Arial"/>
              <a:sym typeface="Arial"/>
            </a:endParaRPr>
          </a:p>
          <a:p>
            <a:pPr indent="-349250" lvl="0" marL="457200" marR="0" rtl="0" algn="l">
              <a:lnSpc>
                <a:spcPct val="100000"/>
              </a:lnSpc>
              <a:spcBef>
                <a:spcPts val="1000"/>
              </a:spcBef>
              <a:spcAft>
                <a:spcPts val="0"/>
              </a:spcAft>
              <a:buClr>
                <a:schemeClr val="dk1"/>
              </a:buClr>
              <a:buSzPts val="1900"/>
              <a:buFont typeface="Arial"/>
              <a:buAutoNum type="arabicPeriod"/>
            </a:pPr>
            <a:r>
              <a:rPr lang="en-GB" sz="1900">
                <a:solidFill>
                  <a:schemeClr val="dk1"/>
                </a:solidFill>
                <a:highlight>
                  <a:schemeClr val="lt1"/>
                </a:highlight>
              </a:rPr>
              <a:t>I</a:t>
            </a:r>
            <a:r>
              <a:rPr b="0" i="0" lang="en-GB" sz="1900" u="none" cap="none" strike="noStrike">
                <a:solidFill>
                  <a:schemeClr val="dk1"/>
                </a:solidFill>
                <a:highlight>
                  <a:schemeClr val="lt1"/>
                </a:highlight>
                <a:latin typeface="Arial"/>
                <a:ea typeface="Arial"/>
                <a:cs typeface="Arial"/>
                <a:sym typeface="Arial"/>
              </a:rPr>
              <a:t>dentify the </a:t>
            </a:r>
            <a:r>
              <a:rPr b="1" i="0" lang="en-GB" sz="1900" u="none" cap="none" strike="noStrike">
                <a:solidFill>
                  <a:schemeClr val="dk1"/>
                </a:solidFill>
                <a:highlight>
                  <a:schemeClr val="lt1"/>
                </a:highlight>
              </a:rPr>
              <a:t>stakeholders required at different stages of the value chain t</a:t>
            </a:r>
            <a:r>
              <a:rPr b="0" i="0" lang="en-GB" sz="1900" u="none" cap="none" strike="noStrike">
                <a:solidFill>
                  <a:schemeClr val="dk1"/>
                </a:solidFill>
                <a:highlight>
                  <a:schemeClr val="lt1"/>
                </a:highlight>
                <a:latin typeface="Arial"/>
                <a:ea typeface="Arial"/>
                <a:cs typeface="Arial"/>
                <a:sym typeface="Arial"/>
              </a:rPr>
              <a:t>o ensure it can be sustained in the long-term (i.e. users- service providers, - data product producers-observation providers)</a:t>
            </a:r>
            <a:endParaRPr b="0" i="0" sz="1900" u="none" cap="none" strike="noStrike">
              <a:solidFill>
                <a:schemeClr val="dk1"/>
              </a:solidFill>
              <a:highlight>
                <a:schemeClr val="lt1"/>
              </a:highlight>
              <a:latin typeface="Arial"/>
              <a:ea typeface="Arial"/>
              <a:cs typeface="Arial"/>
              <a:sym typeface="Arial"/>
            </a:endParaRPr>
          </a:p>
          <a:p>
            <a:pPr indent="-349250" lvl="0" marL="457200" marR="0" rtl="0" algn="l">
              <a:lnSpc>
                <a:spcPct val="100000"/>
              </a:lnSpc>
              <a:spcBef>
                <a:spcPts val="1000"/>
              </a:spcBef>
              <a:spcAft>
                <a:spcPts val="0"/>
              </a:spcAft>
              <a:buClr>
                <a:schemeClr val="dk1"/>
              </a:buClr>
              <a:buSzPts val="1900"/>
              <a:buFont typeface="Arial"/>
              <a:buAutoNum type="arabicPeriod"/>
            </a:pPr>
            <a:r>
              <a:rPr lang="en-GB" sz="1900">
                <a:solidFill>
                  <a:schemeClr val="dk1"/>
                </a:solidFill>
                <a:highlight>
                  <a:schemeClr val="lt1"/>
                </a:highlight>
              </a:rPr>
              <a:t>T</a:t>
            </a:r>
            <a:r>
              <a:rPr b="0" i="0" lang="en-GB" sz="1900" u="none" cap="none" strike="noStrike">
                <a:solidFill>
                  <a:schemeClr val="dk1"/>
                </a:solidFill>
                <a:highlight>
                  <a:schemeClr val="lt1"/>
                </a:highlight>
                <a:latin typeface="Arial"/>
                <a:ea typeface="Arial"/>
                <a:cs typeface="Arial"/>
                <a:sym typeface="Arial"/>
              </a:rPr>
              <a:t>he </a:t>
            </a:r>
            <a:r>
              <a:rPr b="1" i="0" lang="en-GB" sz="1900" u="none" cap="none" strike="noStrike">
                <a:solidFill>
                  <a:schemeClr val="dk1"/>
                </a:solidFill>
                <a:highlight>
                  <a:schemeClr val="lt1"/>
                </a:highlight>
              </a:rPr>
              <a:t>technology development programmes and investments</a:t>
            </a:r>
            <a:r>
              <a:rPr b="0" i="0" lang="en-GB" sz="1900" u="none" cap="none" strike="noStrike">
                <a:solidFill>
                  <a:schemeClr val="dk1"/>
                </a:solidFill>
                <a:highlight>
                  <a:schemeClr val="lt1"/>
                </a:highlight>
                <a:latin typeface="Arial"/>
                <a:ea typeface="Arial"/>
                <a:cs typeface="Arial"/>
                <a:sym typeface="Arial"/>
              </a:rPr>
              <a:t> needed by space agencies to achieve them</a:t>
            </a:r>
            <a:endParaRPr b="0" i="0" sz="1900" u="none" cap="none" strike="noStrike">
              <a:solidFill>
                <a:schemeClr val="dk1"/>
              </a:solidFill>
              <a:highlight>
                <a:schemeClr val="lt1"/>
              </a:highlight>
              <a:latin typeface="Arial"/>
              <a:ea typeface="Arial"/>
              <a:cs typeface="Arial"/>
              <a:sym typeface="Arial"/>
            </a:endParaRPr>
          </a:p>
          <a:p>
            <a:pPr indent="-349250" lvl="0" marL="457200" marR="0" rtl="0" algn="l">
              <a:lnSpc>
                <a:spcPct val="100000"/>
              </a:lnSpc>
              <a:spcBef>
                <a:spcPts val="1000"/>
              </a:spcBef>
              <a:spcAft>
                <a:spcPts val="0"/>
              </a:spcAft>
              <a:buClr>
                <a:schemeClr val="dk1"/>
              </a:buClr>
              <a:buSzPts val="1900"/>
              <a:buFont typeface="Arial"/>
              <a:buAutoNum type="arabicPeriod"/>
            </a:pPr>
            <a:r>
              <a:rPr lang="en-GB" sz="1900">
                <a:solidFill>
                  <a:schemeClr val="dk1"/>
                </a:solidFill>
                <a:highlight>
                  <a:schemeClr val="lt1"/>
                </a:highlight>
              </a:rPr>
              <a:t>T</a:t>
            </a:r>
            <a:r>
              <a:rPr b="0" i="0" lang="en-GB" sz="1900" u="none" cap="none" strike="noStrike">
                <a:solidFill>
                  <a:schemeClr val="dk1"/>
                </a:solidFill>
                <a:highlight>
                  <a:schemeClr val="lt1"/>
                </a:highlight>
                <a:latin typeface="Arial"/>
                <a:ea typeface="Arial"/>
                <a:cs typeface="Arial"/>
                <a:sym typeface="Arial"/>
              </a:rPr>
              <a:t>he programmatic commitments that will be needed to get there</a:t>
            </a:r>
            <a:endParaRPr b="0" i="0" sz="1900" u="none" cap="none" strike="noStrike">
              <a:solidFill>
                <a:schemeClr val="dk1"/>
              </a:solidFill>
              <a:highlight>
                <a:schemeClr val="lt1"/>
              </a:highlight>
              <a:latin typeface="Arial"/>
              <a:ea typeface="Arial"/>
              <a:cs typeface="Arial"/>
              <a:sym typeface="Arial"/>
            </a:endParaRPr>
          </a:p>
          <a:p>
            <a:pPr indent="0" lvl="0" marL="0" marR="0" rtl="0" algn="l">
              <a:lnSpc>
                <a:spcPct val="100000"/>
              </a:lnSpc>
              <a:spcBef>
                <a:spcPts val="1000"/>
              </a:spcBef>
              <a:spcAft>
                <a:spcPts val="0"/>
              </a:spcAft>
              <a:buClr>
                <a:srgbClr val="000000"/>
              </a:buClr>
              <a:buSzPts val="1500"/>
              <a:buFont typeface="Arial"/>
              <a:buNone/>
            </a:pPr>
            <a:r>
              <a:t/>
            </a:r>
            <a:endParaRPr b="0" i="0" u="none" cap="none" strike="noStrike">
              <a:solidFill>
                <a:schemeClr val="dk1"/>
              </a:solidFill>
              <a:highlight>
                <a:schemeClr val="lt1"/>
              </a:highlight>
              <a:latin typeface="Arial"/>
              <a:ea typeface="Arial"/>
              <a:cs typeface="Arial"/>
              <a:sym typeface="Arial"/>
            </a:endParaRPr>
          </a:p>
          <a:p>
            <a:pPr indent="0" lvl="0" marL="0" marR="0" rtl="0" algn="l">
              <a:lnSpc>
                <a:spcPct val="100000"/>
              </a:lnSpc>
              <a:spcBef>
                <a:spcPts val="1000"/>
              </a:spcBef>
              <a:spcAft>
                <a:spcPts val="0"/>
              </a:spcAft>
              <a:buClr>
                <a:schemeClr val="dk1"/>
              </a:buClr>
              <a:buSzPts val="1100"/>
              <a:buFont typeface="Arial"/>
              <a:buNone/>
            </a:pPr>
            <a:r>
              <a:rPr b="1" i="0" lang="en-GB" sz="1900" u="none" cap="none" strike="noStrike">
                <a:solidFill>
                  <a:srgbClr val="00B050"/>
                </a:solidFill>
                <a:highlight>
                  <a:schemeClr val="lt1"/>
                </a:highlight>
                <a:latin typeface="Arial"/>
                <a:ea typeface="Arial"/>
                <a:cs typeface="Arial"/>
                <a:sym typeface="Arial"/>
              </a:rPr>
              <a:t>Addressing three different dimensions of GHG </a:t>
            </a:r>
            <a:r>
              <a:rPr b="1" lang="en-GB" sz="1900">
                <a:solidFill>
                  <a:srgbClr val="00B050"/>
                </a:solidFill>
                <a:highlight>
                  <a:schemeClr val="lt1"/>
                </a:highlight>
              </a:rPr>
              <a:t>emissions and removals accounting</a:t>
            </a:r>
            <a:r>
              <a:rPr b="1" i="0" lang="en-GB" sz="1900" u="none" cap="none" strike="noStrike">
                <a:solidFill>
                  <a:srgbClr val="00B050"/>
                </a:solidFill>
                <a:highlight>
                  <a:schemeClr val="lt1"/>
                </a:highlight>
                <a:latin typeface="Arial"/>
                <a:ea typeface="Arial"/>
                <a:cs typeface="Arial"/>
                <a:sym typeface="Arial"/>
              </a:rPr>
              <a:t>: </a:t>
            </a:r>
            <a:endParaRPr b="1" i="0" sz="1900" u="none" cap="none" strike="noStrike">
              <a:solidFill>
                <a:srgbClr val="00B050"/>
              </a:solidFill>
              <a:highlight>
                <a:schemeClr val="lt1"/>
              </a:highlight>
              <a:latin typeface="Arial"/>
              <a:ea typeface="Arial"/>
              <a:cs typeface="Arial"/>
              <a:sym typeface="Arial"/>
            </a:endParaRPr>
          </a:p>
          <a:p>
            <a:pPr indent="-349250" lvl="0" marL="457200" marR="0" rtl="0" algn="l">
              <a:lnSpc>
                <a:spcPct val="100000"/>
              </a:lnSpc>
              <a:spcBef>
                <a:spcPts val="1000"/>
              </a:spcBef>
              <a:spcAft>
                <a:spcPts val="0"/>
              </a:spcAft>
              <a:buClr>
                <a:srgbClr val="00B050"/>
              </a:buClr>
              <a:buSzPts val="1900"/>
              <a:buFont typeface="Arial"/>
              <a:buAutoNum type="arabicPeriod"/>
            </a:pPr>
            <a:r>
              <a:rPr lang="en-GB" sz="1900">
                <a:solidFill>
                  <a:srgbClr val="00B050"/>
                </a:solidFill>
                <a:highlight>
                  <a:schemeClr val="lt1"/>
                </a:highlight>
              </a:rPr>
              <a:t>G</a:t>
            </a:r>
            <a:r>
              <a:rPr b="0" i="0" lang="en-GB" sz="1900" u="none" cap="none" strike="noStrike">
                <a:solidFill>
                  <a:srgbClr val="00B050"/>
                </a:solidFill>
                <a:highlight>
                  <a:schemeClr val="lt1"/>
                </a:highlight>
                <a:latin typeface="Arial"/>
                <a:ea typeface="Arial"/>
                <a:cs typeface="Arial"/>
                <a:sym typeface="Arial"/>
              </a:rPr>
              <a:t>lobal assessments and syntheses</a:t>
            </a:r>
            <a:endParaRPr b="0" i="0" sz="1900" u="none" cap="none" strike="noStrike">
              <a:solidFill>
                <a:srgbClr val="00B050"/>
              </a:solidFill>
              <a:highlight>
                <a:schemeClr val="lt1"/>
              </a:highlight>
              <a:latin typeface="Arial"/>
              <a:ea typeface="Arial"/>
              <a:cs typeface="Arial"/>
              <a:sym typeface="Arial"/>
            </a:endParaRPr>
          </a:p>
          <a:p>
            <a:pPr indent="-349250" lvl="0" marL="457200" marR="0" rtl="0" algn="l">
              <a:lnSpc>
                <a:spcPct val="100000"/>
              </a:lnSpc>
              <a:spcBef>
                <a:spcPts val="0"/>
              </a:spcBef>
              <a:spcAft>
                <a:spcPts val="0"/>
              </a:spcAft>
              <a:buClr>
                <a:srgbClr val="00B050"/>
              </a:buClr>
              <a:buSzPts val="1900"/>
              <a:buFont typeface="Arial"/>
              <a:buAutoNum type="arabicPeriod"/>
            </a:pPr>
            <a:r>
              <a:rPr lang="en-GB" sz="1900">
                <a:solidFill>
                  <a:srgbClr val="00B050"/>
                </a:solidFill>
                <a:highlight>
                  <a:schemeClr val="lt1"/>
                </a:highlight>
              </a:rPr>
              <a:t>N</a:t>
            </a:r>
            <a:r>
              <a:rPr b="0" i="0" lang="en-GB" sz="1900" u="none" cap="none" strike="noStrike">
                <a:solidFill>
                  <a:srgbClr val="00B050"/>
                </a:solidFill>
                <a:highlight>
                  <a:schemeClr val="lt1"/>
                </a:highlight>
                <a:latin typeface="Arial"/>
                <a:ea typeface="Arial"/>
                <a:cs typeface="Arial"/>
                <a:sym typeface="Arial"/>
              </a:rPr>
              <a:t>ational climate policy and actions</a:t>
            </a:r>
            <a:endParaRPr b="0" i="0" sz="1900" u="none" cap="none" strike="noStrike">
              <a:solidFill>
                <a:srgbClr val="00B050"/>
              </a:solidFill>
              <a:highlight>
                <a:schemeClr val="lt1"/>
              </a:highlight>
              <a:latin typeface="Arial"/>
              <a:ea typeface="Arial"/>
              <a:cs typeface="Arial"/>
              <a:sym typeface="Arial"/>
            </a:endParaRPr>
          </a:p>
          <a:p>
            <a:pPr indent="-349250" lvl="0" marL="457200" marR="0" rtl="0" algn="l">
              <a:lnSpc>
                <a:spcPct val="100000"/>
              </a:lnSpc>
              <a:spcBef>
                <a:spcPts val="0"/>
              </a:spcBef>
              <a:spcAft>
                <a:spcPts val="0"/>
              </a:spcAft>
              <a:buClr>
                <a:srgbClr val="00B050"/>
              </a:buClr>
              <a:buSzPts val="1900"/>
              <a:buFont typeface="Arial"/>
              <a:buAutoNum type="arabicPeriod"/>
            </a:pPr>
            <a:r>
              <a:rPr b="0" i="0" lang="en-GB" sz="1900" u="none" cap="none" strike="noStrike">
                <a:solidFill>
                  <a:srgbClr val="00B050"/>
                </a:solidFill>
                <a:highlight>
                  <a:schemeClr val="lt1"/>
                </a:highlight>
                <a:latin typeface="Arial"/>
                <a:ea typeface="Arial"/>
                <a:cs typeface="Arial"/>
                <a:sym typeface="Arial"/>
              </a:rPr>
              <a:t>GHG inventories</a:t>
            </a:r>
            <a:endParaRPr b="0" i="0" sz="1900" u="none" cap="none" strike="noStrike">
              <a:solidFill>
                <a:schemeClr val="dk1"/>
              </a:solidFill>
              <a:highlight>
                <a:schemeClr val="lt1"/>
              </a:highlight>
              <a:latin typeface="Arial"/>
              <a:ea typeface="Arial"/>
              <a:cs typeface="Arial"/>
              <a:sym typeface="Arial"/>
            </a:endParaRPr>
          </a:p>
          <a:p>
            <a:pPr indent="0" lvl="0" marL="609600" marR="0" rtl="0" algn="l">
              <a:lnSpc>
                <a:spcPct val="150000"/>
              </a:lnSpc>
              <a:spcBef>
                <a:spcPts val="0"/>
              </a:spcBef>
              <a:spcAft>
                <a:spcPts val="0"/>
              </a:spcAft>
              <a:buClr>
                <a:srgbClr val="000000"/>
              </a:buClr>
              <a:buSzPts val="1500"/>
              <a:buFont typeface="Arial"/>
              <a:buNone/>
            </a:pPr>
            <a:r>
              <a:t/>
            </a:r>
            <a:endParaRPr b="0" i="0" sz="19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0"/>
          <p:cNvSpPr txBox="1"/>
          <p:nvPr/>
        </p:nvSpPr>
        <p:spPr>
          <a:xfrm>
            <a:off x="94025" y="228275"/>
            <a:ext cx="9468300" cy="19239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4000"/>
              <a:buFont typeface="Arial"/>
              <a:buNone/>
            </a:pPr>
            <a:r>
              <a:rPr lang="en-GB" sz="4400">
                <a:solidFill>
                  <a:schemeClr val="lt1"/>
                </a:solidFill>
              </a:rPr>
              <a:t>Emerging Grand Vision for Roadmap</a:t>
            </a:r>
            <a:endParaRPr sz="4400">
              <a:solidFill>
                <a:schemeClr val="dk1"/>
              </a:solidFill>
            </a:endParaRPr>
          </a:p>
          <a:p>
            <a:pPr indent="0" lvl="0" marL="0" rtl="0" algn="l">
              <a:spcBef>
                <a:spcPts val="0"/>
              </a:spcBef>
              <a:spcAft>
                <a:spcPts val="0"/>
              </a:spcAft>
              <a:buClr>
                <a:schemeClr val="dk1"/>
              </a:buClr>
              <a:buSzPts val="4000"/>
              <a:buFont typeface="Arial"/>
              <a:buNone/>
            </a:pPr>
            <a:r>
              <a:t/>
            </a:r>
            <a:endParaRPr sz="4400">
              <a:solidFill>
                <a:schemeClr val="lt1"/>
              </a:solidFill>
            </a:endParaRPr>
          </a:p>
          <a:p>
            <a:pPr indent="0" lvl="0" marL="0" marR="0" rtl="0" algn="l">
              <a:lnSpc>
                <a:spcPct val="100000"/>
              </a:lnSpc>
              <a:spcBef>
                <a:spcPts val="0"/>
              </a:spcBef>
              <a:spcAft>
                <a:spcPts val="0"/>
              </a:spcAft>
              <a:buClr>
                <a:srgbClr val="000000"/>
              </a:buClr>
              <a:buSzPts val="4000"/>
              <a:buFont typeface="Arial"/>
              <a:buNone/>
            </a:pPr>
            <a:r>
              <a:t/>
            </a:r>
            <a:endParaRPr sz="3100">
              <a:solidFill>
                <a:schemeClr val="lt1"/>
              </a:solidFill>
            </a:endParaRPr>
          </a:p>
        </p:txBody>
      </p:sp>
      <p:sp>
        <p:nvSpPr>
          <p:cNvPr id="151" name="Google Shape;151;p20"/>
          <p:cNvSpPr txBox="1"/>
          <p:nvPr/>
        </p:nvSpPr>
        <p:spPr>
          <a:xfrm>
            <a:off x="218333" y="1492575"/>
            <a:ext cx="11569200" cy="5002500"/>
          </a:xfrm>
          <a:prstGeom prst="rect">
            <a:avLst/>
          </a:prstGeom>
          <a:noFill/>
          <a:ln>
            <a:noFill/>
          </a:ln>
        </p:spPr>
        <p:txBody>
          <a:bodyPr anchorCtr="0" anchor="t" bIns="45700" lIns="91425" spcFirstLastPara="1" rIns="91425" wrap="square" tIns="45700">
            <a:spAutoFit/>
          </a:bodyPr>
          <a:lstStyle/>
          <a:p>
            <a:pPr indent="-234950" lvl="0" marL="215900" marR="0" rtl="0" algn="l">
              <a:lnSpc>
                <a:spcPct val="100000"/>
              </a:lnSpc>
              <a:spcBef>
                <a:spcPts val="0"/>
              </a:spcBef>
              <a:spcAft>
                <a:spcPts val="0"/>
              </a:spcAft>
              <a:buClr>
                <a:schemeClr val="dk1"/>
              </a:buClr>
              <a:buSzPts val="1900"/>
              <a:buFont typeface="Noto Sans Symbols"/>
              <a:buChar char="❖"/>
            </a:pPr>
            <a:r>
              <a:rPr lang="en-GB" sz="1900">
                <a:solidFill>
                  <a:schemeClr val="dk1"/>
                </a:solidFill>
                <a:highlight>
                  <a:schemeClr val="lt1"/>
                </a:highlight>
              </a:rPr>
              <a:t>Affirmed that an AFOLU Roadmap is a generational challenge that CEOS and public EO programmes must rise to!</a:t>
            </a:r>
            <a:endParaRPr sz="1900">
              <a:solidFill>
                <a:schemeClr val="dk1"/>
              </a:solidFill>
              <a:highlight>
                <a:schemeClr val="lt1"/>
              </a:highlight>
            </a:endParaRPr>
          </a:p>
          <a:p>
            <a:pPr indent="0" lvl="0" marL="457200" marR="0" rtl="0" algn="l">
              <a:lnSpc>
                <a:spcPct val="100000"/>
              </a:lnSpc>
              <a:spcBef>
                <a:spcPts val="0"/>
              </a:spcBef>
              <a:spcAft>
                <a:spcPts val="0"/>
              </a:spcAft>
              <a:buNone/>
            </a:pPr>
            <a:r>
              <a:t/>
            </a:r>
            <a:endParaRPr sz="1900">
              <a:solidFill>
                <a:schemeClr val="dk1"/>
              </a:solidFill>
              <a:highlight>
                <a:schemeClr val="lt1"/>
              </a:highlight>
            </a:endParaRPr>
          </a:p>
          <a:p>
            <a:pPr indent="-234950" lvl="0" marL="215900" marR="0" rtl="0" algn="l">
              <a:lnSpc>
                <a:spcPct val="100000"/>
              </a:lnSpc>
              <a:spcBef>
                <a:spcPts val="0"/>
              </a:spcBef>
              <a:spcAft>
                <a:spcPts val="0"/>
              </a:spcAft>
              <a:buClr>
                <a:schemeClr val="dk1"/>
              </a:buClr>
              <a:buSzPts val="1900"/>
              <a:buChar char="❖"/>
            </a:pPr>
            <a:r>
              <a:rPr lang="en-GB" sz="1900">
                <a:solidFill>
                  <a:schemeClr val="dk1"/>
                </a:solidFill>
                <a:highlight>
                  <a:schemeClr val="lt1"/>
                </a:highlight>
              </a:rPr>
              <a:t>Provide a framework for long-term (~ 15+ years) coordination of CEOS agency observing programmes in support of the needs of society for AFOLU-related information, with a focus on (but not limited to) the needs and ambition cycle of the Global Stocktake of the Paris Agreement.</a:t>
            </a:r>
            <a:endParaRPr sz="1900">
              <a:solidFill>
                <a:schemeClr val="dk1"/>
              </a:solidFill>
              <a:highlight>
                <a:schemeClr val="lt1"/>
              </a:highlight>
            </a:endParaRPr>
          </a:p>
          <a:p>
            <a:pPr indent="0" lvl="0" marL="457200" marR="0" rtl="0" algn="l">
              <a:lnSpc>
                <a:spcPct val="100000"/>
              </a:lnSpc>
              <a:spcBef>
                <a:spcPts val="0"/>
              </a:spcBef>
              <a:spcAft>
                <a:spcPts val="0"/>
              </a:spcAft>
              <a:buNone/>
            </a:pPr>
            <a:r>
              <a:t/>
            </a:r>
            <a:endParaRPr sz="1900">
              <a:solidFill>
                <a:schemeClr val="dk1"/>
              </a:solidFill>
              <a:highlight>
                <a:schemeClr val="lt1"/>
              </a:highlight>
            </a:endParaRPr>
          </a:p>
          <a:p>
            <a:pPr indent="-234950" lvl="0" marL="215900" marR="0" rtl="0" algn="l">
              <a:lnSpc>
                <a:spcPct val="100000"/>
              </a:lnSpc>
              <a:spcBef>
                <a:spcPts val="0"/>
              </a:spcBef>
              <a:spcAft>
                <a:spcPts val="0"/>
              </a:spcAft>
              <a:buClr>
                <a:schemeClr val="dk1"/>
              </a:buClr>
              <a:buSzPts val="1900"/>
              <a:buChar char="❖"/>
            </a:pPr>
            <a:r>
              <a:rPr lang="en-GB" sz="1900">
                <a:solidFill>
                  <a:schemeClr val="dk1"/>
                </a:solidFill>
                <a:highlight>
                  <a:schemeClr val="lt1"/>
                </a:highlight>
              </a:rPr>
              <a:t>A guiding vision for long term space agency coordination around AFOLU. Characterises the needs, the services and applications required, the products and observing systems that can support. Explain the need to plan for ground segment, space segment and services. </a:t>
            </a:r>
            <a:endParaRPr sz="1900">
              <a:solidFill>
                <a:schemeClr val="dk1"/>
              </a:solidFill>
              <a:highlight>
                <a:schemeClr val="lt1"/>
              </a:highlight>
            </a:endParaRPr>
          </a:p>
          <a:p>
            <a:pPr indent="0" lvl="0" marL="457200" marR="0" rtl="0" algn="l">
              <a:lnSpc>
                <a:spcPct val="100000"/>
              </a:lnSpc>
              <a:spcBef>
                <a:spcPts val="0"/>
              </a:spcBef>
              <a:spcAft>
                <a:spcPts val="0"/>
              </a:spcAft>
              <a:buNone/>
            </a:pPr>
            <a:r>
              <a:t/>
            </a:r>
            <a:endParaRPr sz="1900">
              <a:solidFill>
                <a:schemeClr val="dk1"/>
              </a:solidFill>
              <a:highlight>
                <a:schemeClr val="lt1"/>
              </a:highlight>
            </a:endParaRPr>
          </a:p>
          <a:p>
            <a:pPr indent="-234950" lvl="0" marL="215900" marR="0" rtl="0" algn="l">
              <a:lnSpc>
                <a:spcPct val="100000"/>
              </a:lnSpc>
              <a:spcBef>
                <a:spcPts val="0"/>
              </a:spcBef>
              <a:spcAft>
                <a:spcPts val="0"/>
              </a:spcAft>
              <a:buClr>
                <a:schemeClr val="dk1"/>
              </a:buClr>
              <a:buSzPts val="1900"/>
              <a:buChar char="❖"/>
            </a:pPr>
            <a:r>
              <a:rPr lang="en-GB" sz="1900">
                <a:solidFill>
                  <a:schemeClr val="dk1"/>
                </a:solidFill>
                <a:highlight>
                  <a:schemeClr val="lt1"/>
                </a:highlight>
              </a:rPr>
              <a:t>Confirmed horizon of 2035 and interim milestones of GST1, GST2 and GST3.</a:t>
            </a:r>
            <a:endParaRPr sz="1900">
              <a:solidFill>
                <a:schemeClr val="dk1"/>
              </a:solidFill>
              <a:highlight>
                <a:schemeClr val="lt1"/>
              </a:highlight>
            </a:endParaRPr>
          </a:p>
          <a:p>
            <a:pPr indent="0" lvl="0" marL="457200" marR="0" rtl="0" algn="l">
              <a:lnSpc>
                <a:spcPct val="100000"/>
              </a:lnSpc>
              <a:spcBef>
                <a:spcPts val="0"/>
              </a:spcBef>
              <a:spcAft>
                <a:spcPts val="0"/>
              </a:spcAft>
              <a:buNone/>
            </a:pPr>
            <a:r>
              <a:t/>
            </a:r>
            <a:endParaRPr sz="1900">
              <a:solidFill>
                <a:schemeClr val="dk1"/>
              </a:solidFill>
              <a:highlight>
                <a:schemeClr val="lt1"/>
              </a:highlight>
            </a:endParaRPr>
          </a:p>
          <a:p>
            <a:pPr indent="-234950" lvl="0" marL="215900" marR="0" rtl="0" algn="l">
              <a:lnSpc>
                <a:spcPct val="100000"/>
              </a:lnSpc>
              <a:spcBef>
                <a:spcPts val="0"/>
              </a:spcBef>
              <a:spcAft>
                <a:spcPts val="0"/>
              </a:spcAft>
              <a:buClr>
                <a:schemeClr val="dk1"/>
              </a:buClr>
              <a:buSzPts val="1900"/>
              <a:buChar char="❖"/>
            </a:pPr>
            <a:r>
              <a:rPr lang="en-GB" sz="1900">
                <a:solidFill>
                  <a:schemeClr val="dk1"/>
                </a:solidFill>
                <a:highlight>
                  <a:schemeClr val="lt1"/>
                </a:highlight>
              </a:rPr>
              <a:t>Seeking to re-engage the key agencies and individuals using increased intensity process and individual assignments - ideally under a lead author.</a:t>
            </a:r>
            <a:endParaRPr sz="1900">
              <a:solidFill>
                <a:schemeClr val="dk1"/>
              </a:solidFill>
              <a:highlight>
                <a:schemeClr val="lt1"/>
              </a:highlight>
            </a:endParaRPr>
          </a:p>
          <a:p>
            <a:pPr indent="0" lvl="0" marL="0" marR="0" rtl="0" algn="l">
              <a:lnSpc>
                <a:spcPct val="100000"/>
              </a:lnSpc>
              <a:spcBef>
                <a:spcPts val="0"/>
              </a:spcBef>
              <a:spcAft>
                <a:spcPts val="0"/>
              </a:spcAft>
              <a:buNone/>
            </a:pPr>
            <a:r>
              <a:t/>
            </a:r>
            <a:endParaRPr sz="1900">
              <a:solidFill>
                <a:schemeClr val="dk1"/>
              </a:solidFill>
              <a:highlight>
                <a:schemeClr val="lt1"/>
              </a:highlight>
            </a:endParaRPr>
          </a:p>
          <a:p>
            <a:pPr indent="0" lvl="0" marL="609600" marR="0" rtl="0" algn="l">
              <a:lnSpc>
                <a:spcPct val="150000"/>
              </a:lnSpc>
              <a:spcBef>
                <a:spcPts val="0"/>
              </a:spcBef>
              <a:spcAft>
                <a:spcPts val="0"/>
              </a:spcAft>
              <a:buClr>
                <a:srgbClr val="000000"/>
              </a:buClr>
              <a:buSzPts val="1500"/>
              <a:buFont typeface="Arial"/>
              <a:buNone/>
            </a:pPr>
            <a:r>
              <a:t/>
            </a:r>
            <a:endParaRPr i="0" sz="1500" u="none" cap="none" strike="noStrike">
              <a:solidFill>
                <a:schemeClr val="dk1"/>
              </a:solidFill>
              <a:highlight>
                <a:schemeClr val="lt1"/>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1"/>
          <p:cNvSpPr txBox="1"/>
          <p:nvPr/>
        </p:nvSpPr>
        <p:spPr>
          <a:xfrm>
            <a:off x="94025" y="228275"/>
            <a:ext cx="9468300" cy="769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4000"/>
              <a:buFont typeface="Arial"/>
              <a:buNone/>
            </a:pPr>
            <a:r>
              <a:rPr lang="en-GB" sz="4400">
                <a:solidFill>
                  <a:schemeClr val="lt1"/>
                </a:solidFill>
              </a:rPr>
              <a:t>Emerging Grand Vision</a:t>
            </a:r>
            <a:endParaRPr sz="3100">
              <a:solidFill>
                <a:schemeClr val="lt1"/>
              </a:solidFill>
            </a:endParaRPr>
          </a:p>
        </p:txBody>
      </p:sp>
      <p:pic>
        <p:nvPicPr>
          <p:cNvPr id="157" name="Google Shape;157;p21"/>
          <p:cNvPicPr preferRelativeResize="0"/>
          <p:nvPr/>
        </p:nvPicPr>
        <p:blipFill>
          <a:blip r:embed="rId3">
            <a:alphaModFix/>
          </a:blip>
          <a:stretch>
            <a:fillRect/>
          </a:stretch>
        </p:blipFill>
        <p:spPr>
          <a:xfrm>
            <a:off x="765600" y="997775"/>
            <a:ext cx="9724365" cy="5555423"/>
          </a:xfrm>
          <a:prstGeom prst="rect">
            <a:avLst/>
          </a:prstGeom>
          <a:noFill/>
          <a:ln>
            <a:noFill/>
          </a:ln>
        </p:spPr>
      </p:pic>
      <p:sp>
        <p:nvSpPr>
          <p:cNvPr id="158" name="Google Shape;158;p21"/>
          <p:cNvSpPr txBox="1"/>
          <p:nvPr/>
        </p:nvSpPr>
        <p:spPr>
          <a:xfrm>
            <a:off x="5334400" y="3745150"/>
            <a:ext cx="6567300" cy="20319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Char char="●"/>
            </a:pPr>
            <a:r>
              <a:rPr lang="en-GB" sz="2000"/>
              <a:t>Integration</a:t>
            </a:r>
            <a:r>
              <a:rPr lang="en-GB" sz="2000"/>
              <a:t> of existing and planned satellite missions</a:t>
            </a:r>
            <a:endParaRPr sz="2000"/>
          </a:p>
          <a:p>
            <a:pPr indent="-355600" lvl="0" marL="457200" rtl="0" algn="l">
              <a:spcBef>
                <a:spcPts val="0"/>
              </a:spcBef>
              <a:spcAft>
                <a:spcPts val="0"/>
              </a:spcAft>
              <a:buSzPts val="2000"/>
              <a:buChar char="●"/>
            </a:pPr>
            <a:r>
              <a:rPr lang="en-GB" sz="2000"/>
              <a:t>Synergies with ground-based and space-based networks</a:t>
            </a:r>
            <a:endParaRPr sz="2000"/>
          </a:p>
          <a:p>
            <a:pPr indent="-355600" lvl="0" marL="457200" rtl="0" algn="l">
              <a:spcBef>
                <a:spcPts val="0"/>
              </a:spcBef>
              <a:spcAft>
                <a:spcPts val="0"/>
              </a:spcAft>
              <a:buSzPts val="2000"/>
              <a:buChar char="●"/>
            </a:pPr>
            <a:r>
              <a:rPr lang="en-GB" sz="2000"/>
              <a:t>Informing UNFCCC/IPCC reporting guidelines</a:t>
            </a:r>
            <a:endParaRPr sz="2000"/>
          </a:p>
          <a:p>
            <a:pPr indent="-355600" lvl="0" marL="457200" rtl="0" algn="l">
              <a:spcBef>
                <a:spcPts val="0"/>
              </a:spcBef>
              <a:spcAft>
                <a:spcPts val="0"/>
              </a:spcAft>
              <a:buSzPts val="2000"/>
              <a:buChar char="●"/>
            </a:pPr>
            <a:r>
              <a:rPr lang="en-GB" sz="2000"/>
              <a:t>Inclusion on climate-carbon feedbacks</a:t>
            </a:r>
            <a:endParaRPr sz="20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2" name="Shape 162"/>
        <p:cNvGrpSpPr/>
        <p:nvPr/>
      </p:nvGrpSpPr>
      <p:grpSpPr>
        <a:xfrm>
          <a:off x="0" y="0"/>
          <a:ext cx="0" cy="0"/>
          <a:chOff x="0" y="0"/>
          <a:chExt cx="0" cy="0"/>
        </a:xfrm>
      </p:grpSpPr>
      <p:sp>
        <p:nvSpPr>
          <p:cNvPr id="163" name="Google Shape;163;p22"/>
          <p:cNvSpPr txBox="1"/>
          <p:nvPr/>
        </p:nvSpPr>
        <p:spPr>
          <a:xfrm>
            <a:off x="94025" y="228275"/>
            <a:ext cx="9937800" cy="14160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lang="en-GB" sz="4000">
                <a:solidFill>
                  <a:schemeClr val="lt1"/>
                </a:solidFill>
              </a:rPr>
              <a:t>COP-27 Summary of AFOLU engagement</a:t>
            </a:r>
            <a:endParaRPr sz="4000">
              <a:solidFill>
                <a:schemeClr val="lt1"/>
              </a:solidFill>
            </a:endParaRPr>
          </a:p>
          <a:p>
            <a:pPr indent="0" lvl="0" marL="0" marR="0" rtl="0" algn="l">
              <a:lnSpc>
                <a:spcPct val="100000"/>
              </a:lnSpc>
              <a:spcBef>
                <a:spcPts val="0"/>
              </a:spcBef>
              <a:spcAft>
                <a:spcPts val="0"/>
              </a:spcAft>
              <a:buClr>
                <a:srgbClr val="000000"/>
              </a:buClr>
              <a:buSzPts val="4000"/>
              <a:buFont typeface="Arial"/>
              <a:buNone/>
            </a:pPr>
            <a:r>
              <a:t/>
            </a:r>
            <a:endParaRPr sz="4000">
              <a:solidFill>
                <a:schemeClr val="lt1"/>
              </a:solidFill>
            </a:endParaRPr>
          </a:p>
        </p:txBody>
      </p:sp>
      <p:sp>
        <p:nvSpPr>
          <p:cNvPr id="164" name="Google Shape;164;p22"/>
          <p:cNvSpPr txBox="1"/>
          <p:nvPr/>
        </p:nvSpPr>
        <p:spPr>
          <a:xfrm>
            <a:off x="94033" y="1116125"/>
            <a:ext cx="11569200" cy="1215900"/>
          </a:xfrm>
          <a:prstGeom prst="rect">
            <a:avLst/>
          </a:prstGeom>
          <a:noFill/>
          <a:ln>
            <a:noFill/>
          </a:ln>
        </p:spPr>
        <p:txBody>
          <a:bodyPr anchorCtr="0" anchor="t" bIns="45700" lIns="91425" spcFirstLastPara="1" rIns="91425" wrap="square" tIns="45700">
            <a:spAutoFit/>
          </a:bodyPr>
          <a:lstStyle/>
          <a:p>
            <a:pPr indent="-234950" lvl="0" marL="215900" marR="0" rtl="0" algn="l">
              <a:lnSpc>
                <a:spcPct val="100000"/>
              </a:lnSpc>
              <a:spcBef>
                <a:spcPts val="0"/>
              </a:spcBef>
              <a:spcAft>
                <a:spcPts val="0"/>
              </a:spcAft>
              <a:buClr>
                <a:schemeClr val="dk1"/>
              </a:buClr>
              <a:buSzPts val="1900"/>
              <a:buFont typeface="Noto Sans Symbols"/>
              <a:buChar char="❖"/>
            </a:pPr>
            <a:r>
              <a:rPr b="1" lang="en-GB" sz="1900">
                <a:solidFill>
                  <a:schemeClr val="dk1"/>
                </a:solidFill>
                <a:highlight>
                  <a:schemeClr val="lt1"/>
                </a:highlight>
              </a:rPr>
              <a:t>Earth Information Day (Nov 9, 2022)</a:t>
            </a:r>
            <a:endParaRPr b="1" sz="1900">
              <a:solidFill>
                <a:schemeClr val="dk1"/>
              </a:solidFill>
              <a:highlight>
                <a:schemeClr val="lt1"/>
              </a:highlight>
            </a:endParaRPr>
          </a:p>
          <a:p>
            <a:pPr indent="-349250" lvl="2" marL="1371600" marR="0" rtl="0" algn="l">
              <a:lnSpc>
                <a:spcPct val="100000"/>
              </a:lnSpc>
              <a:spcBef>
                <a:spcPts val="0"/>
              </a:spcBef>
              <a:spcAft>
                <a:spcPts val="0"/>
              </a:spcAft>
              <a:buClr>
                <a:schemeClr val="dk1"/>
              </a:buClr>
              <a:buSzPts val="1900"/>
              <a:buChar char="■"/>
            </a:pPr>
            <a:r>
              <a:rPr lang="en-GB" sz="1900">
                <a:solidFill>
                  <a:schemeClr val="dk1"/>
                </a:solidFill>
                <a:highlight>
                  <a:schemeClr val="lt1"/>
                </a:highlight>
              </a:rPr>
              <a:t>AFOLU roadmap reported in the CEOS/CGMS WGClimate Poster </a:t>
            </a:r>
            <a:endParaRPr sz="1900">
              <a:solidFill>
                <a:schemeClr val="dk1"/>
              </a:solidFill>
              <a:highlight>
                <a:schemeClr val="lt1"/>
              </a:highlight>
            </a:endParaRPr>
          </a:p>
          <a:p>
            <a:pPr indent="-349250" lvl="2" marL="1371600" marR="0" rtl="0" algn="l">
              <a:lnSpc>
                <a:spcPct val="100000"/>
              </a:lnSpc>
              <a:spcBef>
                <a:spcPts val="0"/>
              </a:spcBef>
              <a:spcAft>
                <a:spcPts val="0"/>
              </a:spcAft>
              <a:buClr>
                <a:schemeClr val="dk1"/>
              </a:buClr>
              <a:buSzPts val="1900"/>
              <a:buChar char="■"/>
            </a:pPr>
            <a:r>
              <a:rPr lang="en-GB" sz="1900">
                <a:solidFill>
                  <a:schemeClr val="dk1"/>
                </a:solidFill>
                <a:highlight>
                  <a:schemeClr val="lt1"/>
                </a:highlight>
              </a:rPr>
              <a:t>IPCC TFI Eduardo Calvo Buendia presented and well noted as below</a:t>
            </a:r>
            <a:endParaRPr sz="1900">
              <a:solidFill>
                <a:schemeClr val="dk1"/>
              </a:solidFill>
              <a:highlight>
                <a:schemeClr val="lt1"/>
              </a:highlight>
            </a:endParaRPr>
          </a:p>
          <a:p>
            <a:pPr indent="0" lvl="0" marL="609600" marR="0" rtl="0" algn="l">
              <a:lnSpc>
                <a:spcPct val="150000"/>
              </a:lnSpc>
              <a:spcBef>
                <a:spcPts val="0"/>
              </a:spcBef>
              <a:spcAft>
                <a:spcPts val="0"/>
              </a:spcAft>
              <a:buClr>
                <a:srgbClr val="000000"/>
              </a:buClr>
              <a:buSzPts val="1500"/>
              <a:buFont typeface="Arial"/>
              <a:buNone/>
            </a:pPr>
            <a:r>
              <a:t/>
            </a:r>
            <a:endParaRPr b="0" i="0" sz="1600" u="none" cap="none" strike="noStrike">
              <a:solidFill>
                <a:schemeClr val="dk1"/>
              </a:solidFill>
              <a:highlight>
                <a:schemeClr val="lt1"/>
              </a:highlight>
              <a:latin typeface="Arial"/>
              <a:ea typeface="Arial"/>
              <a:cs typeface="Arial"/>
              <a:sym typeface="Arial"/>
            </a:endParaRPr>
          </a:p>
        </p:txBody>
      </p:sp>
      <p:pic>
        <p:nvPicPr>
          <p:cNvPr id="165" name="Google Shape;165;p22"/>
          <p:cNvPicPr preferRelativeResize="0"/>
          <p:nvPr/>
        </p:nvPicPr>
        <p:blipFill>
          <a:blip r:embed="rId3">
            <a:alphaModFix/>
          </a:blip>
          <a:stretch>
            <a:fillRect/>
          </a:stretch>
        </p:blipFill>
        <p:spPr>
          <a:xfrm>
            <a:off x="311400" y="2397200"/>
            <a:ext cx="5496275" cy="3870976"/>
          </a:xfrm>
          <a:prstGeom prst="rect">
            <a:avLst/>
          </a:prstGeom>
          <a:noFill/>
          <a:ln>
            <a:noFill/>
          </a:ln>
        </p:spPr>
      </p:pic>
      <p:pic>
        <p:nvPicPr>
          <p:cNvPr id="166" name="Google Shape;166;p22"/>
          <p:cNvPicPr preferRelativeResize="0"/>
          <p:nvPr/>
        </p:nvPicPr>
        <p:blipFill>
          <a:blip r:embed="rId4">
            <a:alphaModFix/>
          </a:blip>
          <a:stretch>
            <a:fillRect/>
          </a:stretch>
        </p:blipFill>
        <p:spPr>
          <a:xfrm>
            <a:off x="6532900" y="2397200"/>
            <a:ext cx="5496276" cy="394333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3"/>
          <p:cNvSpPr txBox="1"/>
          <p:nvPr/>
        </p:nvSpPr>
        <p:spPr>
          <a:xfrm>
            <a:off x="94025" y="228275"/>
            <a:ext cx="9937800" cy="7080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lang="en-GB" sz="4000">
                <a:solidFill>
                  <a:schemeClr val="lt1"/>
                </a:solidFill>
              </a:rPr>
              <a:t>COP-27 Earth Information Day</a:t>
            </a:r>
            <a:endParaRPr sz="4000">
              <a:solidFill>
                <a:schemeClr val="lt1"/>
              </a:solidFill>
            </a:endParaRPr>
          </a:p>
        </p:txBody>
      </p:sp>
      <p:pic>
        <p:nvPicPr>
          <p:cNvPr id="172" name="Google Shape;172;p23"/>
          <p:cNvPicPr preferRelativeResize="0"/>
          <p:nvPr/>
        </p:nvPicPr>
        <p:blipFill>
          <a:blip r:embed="rId3">
            <a:alphaModFix/>
          </a:blip>
          <a:stretch>
            <a:fillRect/>
          </a:stretch>
        </p:blipFill>
        <p:spPr>
          <a:xfrm>
            <a:off x="152400" y="1088675"/>
            <a:ext cx="11887200" cy="534044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6" name="Shape 176"/>
        <p:cNvGrpSpPr/>
        <p:nvPr/>
      </p:nvGrpSpPr>
      <p:grpSpPr>
        <a:xfrm>
          <a:off x="0" y="0"/>
          <a:ext cx="0" cy="0"/>
          <a:chOff x="0" y="0"/>
          <a:chExt cx="0" cy="0"/>
        </a:xfrm>
      </p:grpSpPr>
      <p:sp>
        <p:nvSpPr>
          <p:cNvPr id="177" name="Google Shape;177;p24"/>
          <p:cNvSpPr txBox="1"/>
          <p:nvPr/>
        </p:nvSpPr>
        <p:spPr>
          <a:xfrm>
            <a:off x="94025" y="228275"/>
            <a:ext cx="9937800" cy="14160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lang="en-GB" sz="4000">
                <a:solidFill>
                  <a:schemeClr val="lt1"/>
                </a:solidFill>
              </a:rPr>
              <a:t>COP-27 Summary of AFOLU engagement</a:t>
            </a:r>
            <a:endParaRPr sz="4000">
              <a:solidFill>
                <a:schemeClr val="lt1"/>
              </a:solidFill>
            </a:endParaRPr>
          </a:p>
          <a:p>
            <a:pPr indent="0" lvl="0" marL="0" marR="0" rtl="0" algn="l">
              <a:lnSpc>
                <a:spcPct val="100000"/>
              </a:lnSpc>
              <a:spcBef>
                <a:spcPts val="0"/>
              </a:spcBef>
              <a:spcAft>
                <a:spcPts val="0"/>
              </a:spcAft>
              <a:buClr>
                <a:srgbClr val="000000"/>
              </a:buClr>
              <a:buSzPts val="4000"/>
              <a:buFont typeface="Arial"/>
              <a:buNone/>
            </a:pPr>
            <a:r>
              <a:t/>
            </a:r>
            <a:endParaRPr sz="4000">
              <a:solidFill>
                <a:schemeClr val="lt1"/>
              </a:solidFill>
            </a:endParaRPr>
          </a:p>
        </p:txBody>
      </p:sp>
      <p:sp>
        <p:nvSpPr>
          <p:cNvPr id="178" name="Google Shape;178;p24"/>
          <p:cNvSpPr txBox="1"/>
          <p:nvPr/>
        </p:nvSpPr>
        <p:spPr>
          <a:xfrm>
            <a:off x="94033" y="1116125"/>
            <a:ext cx="11569200" cy="1215900"/>
          </a:xfrm>
          <a:prstGeom prst="rect">
            <a:avLst/>
          </a:prstGeom>
          <a:noFill/>
          <a:ln>
            <a:noFill/>
          </a:ln>
        </p:spPr>
        <p:txBody>
          <a:bodyPr anchorCtr="0" anchor="t" bIns="45700" lIns="91425" spcFirstLastPara="1" rIns="91425" wrap="square" tIns="45700">
            <a:spAutoFit/>
          </a:bodyPr>
          <a:lstStyle/>
          <a:p>
            <a:pPr indent="-234950" lvl="0" marL="215900" marR="0" rtl="0" algn="l">
              <a:lnSpc>
                <a:spcPct val="100000"/>
              </a:lnSpc>
              <a:spcBef>
                <a:spcPts val="0"/>
              </a:spcBef>
              <a:spcAft>
                <a:spcPts val="0"/>
              </a:spcAft>
              <a:buClr>
                <a:schemeClr val="dk1"/>
              </a:buClr>
              <a:buSzPts val="1900"/>
              <a:buFont typeface="Noto Sans Symbols"/>
              <a:buChar char="❖"/>
            </a:pPr>
            <a:r>
              <a:rPr b="1" lang="en-GB" sz="1900">
                <a:solidFill>
                  <a:schemeClr val="dk1"/>
                </a:solidFill>
                <a:highlight>
                  <a:schemeClr val="lt1"/>
                </a:highlight>
              </a:rPr>
              <a:t>Earth Information Day (Nov 9, 2022)</a:t>
            </a:r>
            <a:endParaRPr b="1" sz="1900">
              <a:solidFill>
                <a:schemeClr val="dk1"/>
              </a:solidFill>
              <a:highlight>
                <a:schemeClr val="lt1"/>
              </a:highlight>
            </a:endParaRPr>
          </a:p>
          <a:p>
            <a:pPr indent="-349250" lvl="2" marL="1371600" marR="0" rtl="0" algn="l">
              <a:lnSpc>
                <a:spcPct val="100000"/>
              </a:lnSpc>
              <a:spcBef>
                <a:spcPts val="0"/>
              </a:spcBef>
              <a:spcAft>
                <a:spcPts val="0"/>
              </a:spcAft>
              <a:buClr>
                <a:schemeClr val="dk1"/>
              </a:buClr>
              <a:buSzPts val="1900"/>
              <a:buChar char="■"/>
            </a:pPr>
            <a:r>
              <a:rPr lang="en-GB" sz="1900">
                <a:solidFill>
                  <a:schemeClr val="dk1"/>
                </a:solidFill>
                <a:highlight>
                  <a:schemeClr val="lt1"/>
                </a:highlight>
              </a:rPr>
              <a:t>AFOLU roadmap reported in the CEOS/CGMS WGClimate Poster </a:t>
            </a:r>
            <a:endParaRPr sz="1900">
              <a:solidFill>
                <a:schemeClr val="dk1"/>
              </a:solidFill>
              <a:highlight>
                <a:schemeClr val="lt1"/>
              </a:highlight>
            </a:endParaRPr>
          </a:p>
          <a:p>
            <a:pPr indent="-349250" lvl="2" marL="1371600" marR="0" rtl="0" algn="l">
              <a:lnSpc>
                <a:spcPct val="100000"/>
              </a:lnSpc>
              <a:spcBef>
                <a:spcPts val="0"/>
              </a:spcBef>
              <a:spcAft>
                <a:spcPts val="0"/>
              </a:spcAft>
              <a:buClr>
                <a:schemeClr val="dk1"/>
              </a:buClr>
              <a:buSzPts val="1900"/>
              <a:buChar char="■"/>
            </a:pPr>
            <a:r>
              <a:rPr lang="en-GB" sz="1900">
                <a:solidFill>
                  <a:schemeClr val="dk1"/>
                </a:solidFill>
                <a:highlight>
                  <a:schemeClr val="lt1"/>
                </a:highlight>
              </a:rPr>
              <a:t>IPCC TFI Eduardo Calvo Buendia presented and well noted as below</a:t>
            </a:r>
            <a:endParaRPr sz="1900">
              <a:solidFill>
                <a:schemeClr val="dk1"/>
              </a:solidFill>
              <a:highlight>
                <a:schemeClr val="lt1"/>
              </a:highlight>
            </a:endParaRPr>
          </a:p>
          <a:p>
            <a:pPr indent="0" lvl="0" marL="609600" marR="0" rtl="0" algn="l">
              <a:lnSpc>
                <a:spcPct val="150000"/>
              </a:lnSpc>
              <a:spcBef>
                <a:spcPts val="0"/>
              </a:spcBef>
              <a:spcAft>
                <a:spcPts val="0"/>
              </a:spcAft>
              <a:buClr>
                <a:srgbClr val="000000"/>
              </a:buClr>
              <a:buSzPts val="1500"/>
              <a:buFont typeface="Arial"/>
              <a:buNone/>
            </a:pPr>
            <a:r>
              <a:t/>
            </a:r>
            <a:endParaRPr b="0" i="0" sz="1600" u="none" cap="none" strike="noStrike">
              <a:solidFill>
                <a:schemeClr val="dk1"/>
              </a:solidFill>
              <a:highlight>
                <a:schemeClr val="lt1"/>
              </a:highlight>
              <a:latin typeface="Arial"/>
              <a:ea typeface="Arial"/>
              <a:cs typeface="Arial"/>
              <a:sym typeface="Arial"/>
            </a:endParaRPr>
          </a:p>
        </p:txBody>
      </p:sp>
      <p:pic>
        <p:nvPicPr>
          <p:cNvPr id="179" name="Google Shape;179;p24"/>
          <p:cNvPicPr preferRelativeResize="0"/>
          <p:nvPr/>
        </p:nvPicPr>
        <p:blipFill>
          <a:blip r:embed="rId3">
            <a:alphaModFix/>
          </a:blip>
          <a:stretch>
            <a:fillRect/>
          </a:stretch>
        </p:blipFill>
        <p:spPr>
          <a:xfrm>
            <a:off x="311400" y="2549600"/>
            <a:ext cx="5496275" cy="3870976"/>
          </a:xfrm>
          <a:prstGeom prst="rect">
            <a:avLst/>
          </a:prstGeom>
          <a:noFill/>
          <a:ln>
            <a:noFill/>
          </a:ln>
        </p:spPr>
      </p:pic>
      <p:pic>
        <p:nvPicPr>
          <p:cNvPr id="180" name="Google Shape;180;p24"/>
          <p:cNvPicPr preferRelativeResize="0"/>
          <p:nvPr/>
        </p:nvPicPr>
        <p:blipFill>
          <a:blip r:embed="rId4">
            <a:alphaModFix/>
          </a:blip>
          <a:stretch>
            <a:fillRect/>
          </a:stretch>
        </p:blipFill>
        <p:spPr>
          <a:xfrm>
            <a:off x="6532900" y="2549600"/>
            <a:ext cx="5496276" cy="3943330"/>
          </a:xfrm>
          <a:prstGeom prst="rect">
            <a:avLst/>
          </a:prstGeom>
          <a:noFill/>
          <a:ln>
            <a:noFill/>
          </a:ln>
        </p:spPr>
      </p:pic>
      <p:pic>
        <p:nvPicPr>
          <p:cNvPr id="181" name="Google Shape;181;p24"/>
          <p:cNvPicPr preferRelativeResize="0"/>
          <p:nvPr/>
        </p:nvPicPr>
        <p:blipFill>
          <a:blip r:embed="rId5">
            <a:alphaModFix/>
          </a:blip>
          <a:stretch>
            <a:fillRect/>
          </a:stretch>
        </p:blipFill>
        <p:spPr>
          <a:xfrm>
            <a:off x="2708025" y="2708136"/>
            <a:ext cx="12192000" cy="6816328"/>
          </a:xfrm>
          <a:prstGeom prst="rect">
            <a:avLst/>
          </a:prstGeom>
          <a:noFill/>
          <a:ln>
            <a:noFill/>
          </a:ln>
        </p:spPr>
      </p:pic>
      <p:pic>
        <p:nvPicPr>
          <p:cNvPr id="182" name="Google Shape;182;p24"/>
          <p:cNvPicPr preferRelativeResize="0"/>
          <p:nvPr/>
        </p:nvPicPr>
        <p:blipFill>
          <a:blip r:embed="rId6">
            <a:alphaModFix/>
          </a:blip>
          <a:stretch>
            <a:fillRect/>
          </a:stretch>
        </p:blipFill>
        <p:spPr>
          <a:xfrm>
            <a:off x="4637825" y="3032952"/>
            <a:ext cx="12192000" cy="685204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6" name="Shape 186"/>
        <p:cNvGrpSpPr/>
        <p:nvPr/>
      </p:nvGrpSpPr>
      <p:grpSpPr>
        <a:xfrm>
          <a:off x="0" y="0"/>
          <a:ext cx="0" cy="0"/>
          <a:chOff x="0" y="0"/>
          <a:chExt cx="0" cy="0"/>
        </a:xfrm>
      </p:grpSpPr>
      <p:sp>
        <p:nvSpPr>
          <p:cNvPr id="187" name="Google Shape;187;p25"/>
          <p:cNvSpPr txBox="1"/>
          <p:nvPr/>
        </p:nvSpPr>
        <p:spPr>
          <a:xfrm>
            <a:off x="94025" y="228275"/>
            <a:ext cx="9468300" cy="16671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lang="en-GB" sz="3100">
                <a:solidFill>
                  <a:schemeClr val="lt1"/>
                </a:solidFill>
              </a:rPr>
              <a:t>Carbon From Space Workshop</a:t>
            </a:r>
            <a:endParaRPr sz="3100">
              <a:solidFill>
                <a:schemeClr val="lt1"/>
              </a:solidFill>
            </a:endParaRPr>
          </a:p>
          <a:p>
            <a:pPr indent="0" lvl="0" marL="0" rtl="0" algn="l">
              <a:lnSpc>
                <a:spcPct val="115000"/>
              </a:lnSpc>
              <a:spcBef>
                <a:spcPts val="0"/>
              </a:spcBef>
              <a:spcAft>
                <a:spcPts val="0"/>
              </a:spcAft>
              <a:buClr>
                <a:schemeClr val="dk1"/>
              </a:buClr>
              <a:buSzPts val="1100"/>
              <a:buFont typeface="Arial"/>
              <a:buNone/>
            </a:pPr>
            <a:r>
              <a:t/>
            </a:r>
            <a:endParaRPr sz="3100">
              <a:solidFill>
                <a:schemeClr val="lt1"/>
              </a:solidFill>
            </a:endParaRPr>
          </a:p>
          <a:p>
            <a:pPr indent="0" lvl="0" marL="0" marR="0" rtl="0" algn="l">
              <a:lnSpc>
                <a:spcPct val="100000"/>
              </a:lnSpc>
              <a:spcBef>
                <a:spcPts val="0"/>
              </a:spcBef>
              <a:spcAft>
                <a:spcPts val="0"/>
              </a:spcAft>
              <a:buClr>
                <a:srgbClr val="000000"/>
              </a:buClr>
              <a:buSzPts val="4000"/>
              <a:buFont typeface="Arial"/>
              <a:buNone/>
            </a:pPr>
            <a:r>
              <a:t/>
            </a:r>
            <a:endParaRPr sz="3100">
              <a:solidFill>
                <a:schemeClr val="lt1"/>
              </a:solidFill>
            </a:endParaRPr>
          </a:p>
        </p:txBody>
      </p:sp>
      <p:sp>
        <p:nvSpPr>
          <p:cNvPr id="188" name="Google Shape;188;p25"/>
          <p:cNvSpPr txBox="1"/>
          <p:nvPr/>
        </p:nvSpPr>
        <p:spPr>
          <a:xfrm>
            <a:off x="218333" y="1185050"/>
            <a:ext cx="11569200" cy="630900"/>
          </a:xfrm>
          <a:prstGeom prst="rect">
            <a:avLst/>
          </a:prstGeom>
          <a:noFill/>
          <a:ln>
            <a:noFill/>
          </a:ln>
        </p:spPr>
        <p:txBody>
          <a:bodyPr anchorCtr="0" anchor="t" bIns="45700" lIns="91425" spcFirstLastPara="1" rIns="91425" wrap="square" tIns="45700">
            <a:spAutoFit/>
          </a:bodyPr>
          <a:lstStyle/>
          <a:p>
            <a:pPr indent="-234950" lvl="0" marL="215900" marR="0" rtl="0" algn="l">
              <a:lnSpc>
                <a:spcPct val="100000"/>
              </a:lnSpc>
              <a:spcBef>
                <a:spcPts val="0"/>
              </a:spcBef>
              <a:spcAft>
                <a:spcPts val="0"/>
              </a:spcAft>
              <a:buClr>
                <a:schemeClr val="dk1"/>
              </a:buClr>
              <a:buSzPts val="1900"/>
              <a:buFont typeface="Noto Sans Symbols"/>
              <a:buChar char="❖"/>
            </a:pPr>
            <a:r>
              <a:rPr b="1" lang="en-GB" sz="1900">
                <a:solidFill>
                  <a:schemeClr val="dk1"/>
                </a:solidFill>
                <a:highlight>
                  <a:schemeClr val="lt1"/>
                </a:highlight>
              </a:rPr>
              <a:t>See S Briggs GST Strategy Update</a:t>
            </a:r>
            <a:endParaRPr b="1" i="0" sz="1900" u="none" cap="none" strike="noStrike">
              <a:solidFill>
                <a:schemeClr val="dk1"/>
              </a:solidFill>
              <a:highlight>
                <a:schemeClr val="lt1"/>
              </a:highlight>
              <a:latin typeface="Arial"/>
              <a:ea typeface="Arial"/>
              <a:cs typeface="Arial"/>
              <a:sym typeface="Arial"/>
            </a:endParaRPr>
          </a:p>
          <a:p>
            <a:pPr indent="0" lvl="0" marL="609600" marR="0" rtl="0" algn="l">
              <a:lnSpc>
                <a:spcPct val="150000"/>
              </a:lnSpc>
              <a:spcBef>
                <a:spcPts val="0"/>
              </a:spcBef>
              <a:spcAft>
                <a:spcPts val="0"/>
              </a:spcAft>
              <a:buClr>
                <a:srgbClr val="000000"/>
              </a:buClr>
              <a:buSzPts val="1500"/>
              <a:buFont typeface="Arial"/>
              <a:buNone/>
            </a:pPr>
            <a:r>
              <a:t/>
            </a:r>
            <a:endParaRPr b="0" i="0" sz="16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2" name="Shape 192"/>
        <p:cNvGrpSpPr/>
        <p:nvPr/>
      </p:nvGrpSpPr>
      <p:grpSpPr>
        <a:xfrm>
          <a:off x="0" y="0"/>
          <a:ext cx="0" cy="0"/>
          <a:chOff x="0" y="0"/>
          <a:chExt cx="0" cy="0"/>
        </a:xfrm>
      </p:grpSpPr>
      <p:sp>
        <p:nvSpPr>
          <p:cNvPr id="193" name="Google Shape;193;p26"/>
          <p:cNvSpPr txBox="1"/>
          <p:nvPr/>
        </p:nvSpPr>
        <p:spPr>
          <a:xfrm>
            <a:off x="94025" y="228275"/>
            <a:ext cx="9468300" cy="16671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lang="en-GB" sz="3100">
                <a:solidFill>
                  <a:schemeClr val="lt1"/>
                </a:solidFill>
              </a:rPr>
              <a:t>ESA Field Campaign</a:t>
            </a:r>
            <a:endParaRPr sz="3100">
              <a:solidFill>
                <a:schemeClr val="lt1"/>
              </a:solidFill>
            </a:endParaRPr>
          </a:p>
          <a:p>
            <a:pPr indent="0" lvl="0" marL="0" rtl="0" algn="l">
              <a:lnSpc>
                <a:spcPct val="115000"/>
              </a:lnSpc>
              <a:spcBef>
                <a:spcPts val="0"/>
              </a:spcBef>
              <a:spcAft>
                <a:spcPts val="0"/>
              </a:spcAft>
              <a:buClr>
                <a:schemeClr val="dk1"/>
              </a:buClr>
              <a:buSzPts val="1100"/>
              <a:buFont typeface="Arial"/>
              <a:buNone/>
            </a:pPr>
            <a:r>
              <a:t/>
            </a:r>
            <a:endParaRPr sz="3100">
              <a:solidFill>
                <a:schemeClr val="lt1"/>
              </a:solidFill>
            </a:endParaRPr>
          </a:p>
          <a:p>
            <a:pPr indent="0" lvl="0" marL="0" marR="0" rtl="0" algn="l">
              <a:lnSpc>
                <a:spcPct val="100000"/>
              </a:lnSpc>
              <a:spcBef>
                <a:spcPts val="0"/>
              </a:spcBef>
              <a:spcAft>
                <a:spcPts val="0"/>
              </a:spcAft>
              <a:buClr>
                <a:srgbClr val="000000"/>
              </a:buClr>
              <a:buSzPts val="4000"/>
              <a:buFont typeface="Arial"/>
              <a:buNone/>
            </a:pPr>
            <a:r>
              <a:t/>
            </a:r>
            <a:endParaRPr sz="3100">
              <a:solidFill>
                <a:schemeClr val="lt1"/>
              </a:solidFill>
            </a:endParaRPr>
          </a:p>
        </p:txBody>
      </p:sp>
      <p:sp>
        <p:nvSpPr>
          <p:cNvPr id="194" name="Google Shape;194;p26"/>
          <p:cNvSpPr txBox="1"/>
          <p:nvPr/>
        </p:nvSpPr>
        <p:spPr>
          <a:xfrm>
            <a:off x="218333" y="1185050"/>
            <a:ext cx="11569200" cy="630900"/>
          </a:xfrm>
          <a:prstGeom prst="rect">
            <a:avLst/>
          </a:prstGeom>
          <a:noFill/>
          <a:ln>
            <a:noFill/>
          </a:ln>
        </p:spPr>
        <p:txBody>
          <a:bodyPr anchorCtr="0" anchor="t" bIns="45700" lIns="91425" spcFirstLastPara="1" rIns="91425" wrap="square" tIns="45700">
            <a:spAutoFit/>
          </a:bodyPr>
          <a:lstStyle/>
          <a:p>
            <a:pPr indent="-349250" lvl="0" marL="457200" rtl="0" algn="l">
              <a:spcBef>
                <a:spcPts val="0"/>
              </a:spcBef>
              <a:spcAft>
                <a:spcPts val="0"/>
              </a:spcAft>
              <a:buClr>
                <a:schemeClr val="dk1"/>
              </a:buClr>
              <a:buSzPts val="1900"/>
              <a:buFont typeface="Noto Sans Symbols"/>
              <a:buChar char="❖"/>
            </a:pPr>
            <a:r>
              <a:rPr b="1" lang="en-GB" sz="1900">
                <a:solidFill>
                  <a:schemeClr val="dk1"/>
                </a:solidFill>
                <a:highlight>
                  <a:schemeClr val="lt1"/>
                </a:highlight>
              </a:rPr>
              <a:t>See S Briggs GST Strategy Update</a:t>
            </a:r>
            <a:endParaRPr b="1" i="0" sz="1900" u="none" cap="none" strike="noStrike">
              <a:solidFill>
                <a:schemeClr val="dk1"/>
              </a:solidFill>
              <a:highlight>
                <a:schemeClr val="lt1"/>
              </a:highlight>
              <a:latin typeface="Arial"/>
              <a:ea typeface="Arial"/>
              <a:cs typeface="Arial"/>
              <a:sym typeface="Arial"/>
            </a:endParaRPr>
          </a:p>
          <a:p>
            <a:pPr indent="0" lvl="0" marL="609600" marR="0" rtl="0" algn="l">
              <a:lnSpc>
                <a:spcPct val="150000"/>
              </a:lnSpc>
              <a:spcBef>
                <a:spcPts val="0"/>
              </a:spcBef>
              <a:spcAft>
                <a:spcPts val="0"/>
              </a:spcAft>
              <a:buClr>
                <a:srgbClr val="000000"/>
              </a:buClr>
              <a:buSzPts val="1500"/>
              <a:buFont typeface="Arial"/>
              <a:buNone/>
            </a:pPr>
            <a:r>
              <a:t/>
            </a:r>
            <a:endParaRPr b="0" i="0" sz="16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9"/>
          <p:cNvSpPr txBox="1"/>
          <p:nvPr/>
        </p:nvSpPr>
        <p:spPr>
          <a:xfrm>
            <a:off x="94020" y="103248"/>
            <a:ext cx="8668512"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4400">
                <a:solidFill>
                  <a:schemeClr val="lt1"/>
                </a:solidFill>
              </a:rPr>
              <a:t>Contents</a:t>
            </a:r>
            <a:endParaRPr/>
          </a:p>
        </p:txBody>
      </p:sp>
      <p:sp>
        <p:nvSpPr>
          <p:cNvPr id="79" name="Google Shape;79;p9"/>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Arial"/>
                <a:ea typeface="Arial"/>
                <a:cs typeface="Arial"/>
                <a:sym typeface="Arial"/>
              </a:rPr>
              <a:t>Slide </a:t>
            </a:r>
            <a:fld id="{00000000-1234-1234-1234-123412341234}" type="slidenum">
              <a:rPr b="1" lang="en-GB"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80" name="Google Shape;80;p9"/>
          <p:cNvSpPr txBox="1"/>
          <p:nvPr/>
        </p:nvSpPr>
        <p:spPr>
          <a:xfrm>
            <a:off x="228450" y="2242475"/>
            <a:ext cx="11735100" cy="3209400"/>
          </a:xfrm>
          <a:prstGeom prst="rect">
            <a:avLst/>
          </a:prstGeom>
          <a:noFill/>
          <a:ln>
            <a:noFill/>
          </a:ln>
        </p:spPr>
        <p:txBody>
          <a:bodyPr anchorCtr="0" anchor="t" bIns="45700" lIns="91425" spcFirstLastPara="1" rIns="91425" wrap="square" tIns="45700">
            <a:spAutoFit/>
          </a:bodyPr>
          <a:lstStyle/>
          <a:p>
            <a:pPr indent="-419100" lvl="0" marL="457200" rtl="0" algn="l">
              <a:lnSpc>
                <a:spcPct val="115000"/>
              </a:lnSpc>
              <a:spcBef>
                <a:spcPts val="0"/>
              </a:spcBef>
              <a:spcAft>
                <a:spcPts val="0"/>
              </a:spcAft>
              <a:buClr>
                <a:schemeClr val="dk1"/>
              </a:buClr>
              <a:buSzPts val="3000"/>
              <a:buChar char="❖"/>
            </a:pPr>
            <a:r>
              <a:rPr lang="en-GB" sz="3000">
                <a:solidFill>
                  <a:schemeClr val="dk1"/>
                </a:solidFill>
              </a:rPr>
              <a:t>Reminder of heritage &amp; objectives</a:t>
            </a:r>
            <a:endParaRPr sz="3000">
              <a:solidFill>
                <a:schemeClr val="dk1"/>
              </a:solidFill>
            </a:endParaRPr>
          </a:p>
          <a:p>
            <a:pPr indent="-419100" lvl="0" marL="457200" rtl="0" algn="l">
              <a:lnSpc>
                <a:spcPct val="115000"/>
              </a:lnSpc>
              <a:spcBef>
                <a:spcPts val="0"/>
              </a:spcBef>
              <a:spcAft>
                <a:spcPts val="0"/>
              </a:spcAft>
              <a:buClr>
                <a:schemeClr val="dk1"/>
              </a:buClr>
              <a:buSzPts val="3000"/>
              <a:buChar char="❖"/>
            </a:pPr>
            <a:r>
              <a:rPr lang="en-GB" sz="3000">
                <a:solidFill>
                  <a:schemeClr val="dk1"/>
                </a:solidFill>
              </a:rPr>
              <a:t>Progress update - outcomes from CEOS SIT TW-2022</a:t>
            </a:r>
            <a:endParaRPr sz="3000">
              <a:solidFill>
                <a:schemeClr val="dk1"/>
              </a:solidFill>
            </a:endParaRPr>
          </a:p>
          <a:p>
            <a:pPr indent="-419100" lvl="0" marL="457200" rtl="0" algn="l">
              <a:lnSpc>
                <a:spcPct val="115000"/>
              </a:lnSpc>
              <a:spcBef>
                <a:spcPts val="0"/>
              </a:spcBef>
              <a:spcAft>
                <a:spcPts val="0"/>
              </a:spcAft>
              <a:buClr>
                <a:schemeClr val="dk1"/>
              </a:buClr>
              <a:buSzPts val="3000"/>
              <a:buChar char="❖"/>
            </a:pPr>
            <a:r>
              <a:rPr lang="en-GB" sz="3000">
                <a:solidFill>
                  <a:schemeClr val="dk1"/>
                </a:solidFill>
              </a:rPr>
              <a:t>Emerging Grand Vision</a:t>
            </a:r>
            <a:endParaRPr sz="3000">
              <a:solidFill>
                <a:schemeClr val="dk1"/>
              </a:solidFill>
            </a:endParaRPr>
          </a:p>
          <a:p>
            <a:pPr indent="-419100" lvl="0" marL="457200" rtl="0" algn="l">
              <a:lnSpc>
                <a:spcPct val="115000"/>
              </a:lnSpc>
              <a:spcBef>
                <a:spcPts val="0"/>
              </a:spcBef>
              <a:spcAft>
                <a:spcPts val="0"/>
              </a:spcAft>
              <a:buClr>
                <a:schemeClr val="dk1"/>
              </a:buClr>
              <a:buSzPts val="3000"/>
              <a:buChar char="❖"/>
            </a:pPr>
            <a:r>
              <a:rPr lang="en-GB" sz="3000">
                <a:solidFill>
                  <a:schemeClr val="dk1"/>
                </a:solidFill>
              </a:rPr>
              <a:t>Summary of AFOLU engagement (COP27, Carbon from Space)</a:t>
            </a:r>
            <a:endParaRPr sz="3000">
              <a:solidFill>
                <a:schemeClr val="dk1"/>
              </a:solidFill>
            </a:endParaRPr>
          </a:p>
          <a:p>
            <a:pPr indent="-419100" lvl="0" marL="457200" rtl="0" algn="l">
              <a:lnSpc>
                <a:spcPct val="115000"/>
              </a:lnSpc>
              <a:spcBef>
                <a:spcPts val="0"/>
              </a:spcBef>
              <a:spcAft>
                <a:spcPts val="0"/>
              </a:spcAft>
              <a:buClr>
                <a:schemeClr val="dk1"/>
              </a:buClr>
              <a:buSzPts val="3000"/>
              <a:buChar char="❖"/>
            </a:pPr>
            <a:r>
              <a:rPr lang="en-GB" sz="3000">
                <a:solidFill>
                  <a:schemeClr val="dk1"/>
                </a:solidFill>
              </a:rPr>
              <a:t>Next steps &amp; schedule</a:t>
            </a:r>
            <a:endParaRPr sz="3000">
              <a:solidFill>
                <a:schemeClr val="dk1"/>
              </a:solidFill>
            </a:endParaRPr>
          </a:p>
          <a:p>
            <a:pPr indent="-419100" lvl="1" marL="914400" rtl="0" algn="l">
              <a:lnSpc>
                <a:spcPct val="115000"/>
              </a:lnSpc>
              <a:spcBef>
                <a:spcPts val="0"/>
              </a:spcBef>
              <a:spcAft>
                <a:spcPts val="0"/>
              </a:spcAft>
              <a:buClr>
                <a:schemeClr val="dk1"/>
              </a:buClr>
              <a:buSzPts val="3000"/>
              <a:buChar char="❖"/>
            </a:pPr>
            <a:r>
              <a:rPr lang="en-GB" sz="3000">
                <a:solidFill>
                  <a:schemeClr val="dk1"/>
                </a:solidFill>
              </a:rPr>
              <a:t>Request for support</a:t>
            </a:r>
            <a:endParaRPr sz="30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7"/>
          <p:cNvSpPr txBox="1"/>
          <p:nvPr/>
        </p:nvSpPr>
        <p:spPr>
          <a:xfrm>
            <a:off x="94025" y="228275"/>
            <a:ext cx="9468300" cy="7695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None/>
            </a:pPr>
            <a:r>
              <a:rPr lang="en-GB" sz="4400">
                <a:solidFill>
                  <a:schemeClr val="lt1"/>
                </a:solidFill>
              </a:rPr>
              <a:t>Next steps &amp; schedule</a:t>
            </a:r>
            <a:endParaRPr sz="4400">
              <a:solidFill>
                <a:schemeClr val="lt1"/>
              </a:solidFill>
            </a:endParaRPr>
          </a:p>
        </p:txBody>
      </p:sp>
      <p:sp>
        <p:nvSpPr>
          <p:cNvPr id="200" name="Google Shape;200;p27"/>
          <p:cNvSpPr txBox="1"/>
          <p:nvPr/>
        </p:nvSpPr>
        <p:spPr>
          <a:xfrm>
            <a:off x="240308" y="1217975"/>
            <a:ext cx="11569200" cy="5587500"/>
          </a:xfrm>
          <a:prstGeom prst="rect">
            <a:avLst/>
          </a:prstGeom>
          <a:noFill/>
          <a:ln>
            <a:noFill/>
          </a:ln>
        </p:spPr>
        <p:txBody>
          <a:bodyPr anchorCtr="0" anchor="t" bIns="45700" lIns="91425" spcFirstLastPara="1" rIns="91425" wrap="square" tIns="45700">
            <a:spAutoFit/>
          </a:bodyPr>
          <a:lstStyle/>
          <a:p>
            <a:pPr indent="-234950" lvl="0" marL="215900" marR="0" rtl="0" algn="l">
              <a:lnSpc>
                <a:spcPct val="100000"/>
              </a:lnSpc>
              <a:spcBef>
                <a:spcPts val="0"/>
              </a:spcBef>
              <a:spcAft>
                <a:spcPts val="0"/>
              </a:spcAft>
              <a:buClr>
                <a:schemeClr val="dk1"/>
              </a:buClr>
              <a:buSzPts val="1900"/>
              <a:buFont typeface="Noto Sans Symbols"/>
              <a:buChar char="❖"/>
            </a:pPr>
            <a:r>
              <a:rPr b="1" lang="en-GB" sz="1900">
                <a:solidFill>
                  <a:schemeClr val="dk1"/>
                </a:solidFill>
                <a:highlight>
                  <a:schemeClr val="lt1"/>
                </a:highlight>
              </a:rPr>
              <a:t>Thematic teams are already doing important relevant work (eg GEOGLAM for Ag) that we must harness for efficiency</a:t>
            </a:r>
            <a:endParaRPr b="1" sz="1900">
              <a:solidFill>
                <a:schemeClr val="dk1"/>
              </a:solidFill>
              <a:highlight>
                <a:schemeClr val="lt1"/>
              </a:highlight>
            </a:endParaRPr>
          </a:p>
          <a:p>
            <a:pPr indent="0" lvl="0" marL="457200" marR="0" rtl="0" algn="l">
              <a:lnSpc>
                <a:spcPct val="100000"/>
              </a:lnSpc>
              <a:spcBef>
                <a:spcPts val="0"/>
              </a:spcBef>
              <a:spcAft>
                <a:spcPts val="0"/>
              </a:spcAft>
              <a:buNone/>
            </a:pPr>
            <a:r>
              <a:t/>
            </a:r>
            <a:endParaRPr b="1" sz="1900">
              <a:solidFill>
                <a:schemeClr val="dk1"/>
              </a:solidFill>
              <a:highlight>
                <a:schemeClr val="lt1"/>
              </a:highlight>
            </a:endParaRPr>
          </a:p>
          <a:p>
            <a:pPr indent="-234950" lvl="0" marL="215900" marR="0" rtl="0" algn="l">
              <a:lnSpc>
                <a:spcPct val="100000"/>
              </a:lnSpc>
              <a:spcBef>
                <a:spcPts val="0"/>
              </a:spcBef>
              <a:spcAft>
                <a:spcPts val="0"/>
              </a:spcAft>
              <a:buClr>
                <a:schemeClr val="dk1"/>
              </a:buClr>
              <a:buSzPts val="1900"/>
              <a:buChar char="❖"/>
            </a:pPr>
            <a:r>
              <a:rPr b="1" lang="en-GB" sz="1900" u="sng">
                <a:solidFill>
                  <a:schemeClr val="dk1"/>
                </a:solidFill>
                <a:highlight>
                  <a:schemeClr val="lt1"/>
                </a:highlight>
              </a:rPr>
              <a:t>Timing of Roadmap delivery to meet</a:t>
            </a:r>
            <a:r>
              <a:rPr b="1" lang="en-GB" sz="1900" u="sng">
                <a:solidFill>
                  <a:schemeClr val="dk1"/>
                </a:solidFill>
                <a:highlight>
                  <a:schemeClr val="lt1"/>
                </a:highlight>
              </a:rPr>
              <a:t> 2023 (GST1)</a:t>
            </a:r>
            <a:endParaRPr b="1" sz="1900" u="sng">
              <a:solidFill>
                <a:schemeClr val="dk1"/>
              </a:solidFill>
              <a:highlight>
                <a:schemeClr val="lt1"/>
              </a:highlight>
            </a:endParaRPr>
          </a:p>
          <a:p>
            <a:pPr indent="0" lvl="0" marL="457200" marR="0" rtl="0" algn="l">
              <a:lnSpc>
                <a:spcPct val="100000"/>
              </a:lnSpc>
              <a:spcBef>
                <a:spcPts val="0"/>
              </a:spcBef>
              <a:spcAft>
                <a:spcPts val="0"/>
              </a:spcAft>
              <a:buNone/>
            </a:pPr>
            <a:r>
              <a:t/>
            </a:r>
            <a:endParaRPr b="1" sz="1900">
              <a:solidFill>
                <a:schemeClr val="dk1"/>
              </a:solidFill>
              <a:highlight>
                <a:schemeClr val="lt1"/>
              </a:highlight>
            </a:endParaRPr>
          </a:p>
          <a:p>
            <a:pPr indent="-234950" lvl="0" marL="215900" marR="0" rtl="0" algn="l">
              <a:lnSpc>
                <a:spcPct val="100000"/>
              </a:lnSpc>
              <a:spcBef>
                <a:spcPts val="0"/>
              </a:spcBef>
              <a:spcAft>
                <a:spcPts val="0"/>
              </a:spcAft>
              <a:buClr>
                <a:schemeClr val="dk1"/>
              </a:buClr>
              <a:buSzPts val="1900"/>
              <a:buChar char="❖"/>
            </a:pPr>
            <a:r>
              <a:rPr b="1" lang="en-GB" sz="1900">
                <a:solidFill>
                  <a:schemeClr val="dk1"/>
                </a:solidFill>
                <a:highlight>
                  <a:schemeClr val="lt1"/>
                </a:highlight>
              </a:rPr>
              <a:t>Primarily an internal document but also communicates our intent for public EO to serve society and these policy processes</a:t>
            </a:r>
            <a:endParaRPr b="1" sz="1900">
              <a:solidFill>
                <a:schemeClr val="dk1"/>
              </a:solidFill>
              <a:highlight>
                <a:schemeClr val="lt1"/>
              </a:highlight>
            </a:endParaRPr>
          </a:p>
          <a:p>
            <a:pPr indent="0" lvl="0" marL="457200" marR="0" rtl="0" algn="l">
              <a:lnSpc>
                <a:spcPct val="100000"/>
              </a:lnSpc>
              <a:spcBef>
                <a:spcPts val="0"/>
              </a:spcBef>
              <a:spcAft>
                <a:spcPts val="0"/>
              </a:spcAft>
              <a:buNone/>
            </a:pPr>
            <a:r>
              <a:t/>
            </a:r>
            <a:endParaRPr b="1" sz="1900">
              <a:solidFill>
                <a:schemeClr val="dk1"/>
              </a:solidFill>
              <a:highlight>
                <a:schemeClr val="lt1"/>
              </a:highlight>
            </a:endParaRPr>
          </a:p>
          <a:p>
            <a:pPr indent="-234950" lvl="0" marL="215900" marR="0" rtl="0" algn="l">
              <a:lnSpc>
                <a:spcPct val="100000"/>
              </a:lnSpc>
              <a:spcBef>
                <a:spcPts val="0"/>
              </a:spcBef>
              <a:spcAft>
                <a:spcPts val="0"/>
              </a:spcAft>
              <a:buClr>
                <a:schemeClr val="dk1"/>
              </a:buClr>
              <a:buSzPts val="1900"/>
              <a:buChar char="❖"/>
            </a:pPr>
            <a:r>
              <a:rPr b="1" lang="en-GB" sz="1900">
                <a:solidFill>
                  <a:schemeClr val="dk1"/>
                </a:solidFill>
                <a:highlight>
                  <a:schemeClr val="lt1"/>
                </a:highlight>
              </a:rPr>
              <a:t>A step up in capacity needed to realise the ambition now. We welcome support from:</a:t>
            </a:r>
            <a:endParaRPr b="1" sz="1900">
              <a:solidFill>
                <a:schemeClr val="dk1"/>
              </a:solidFill>
              <a:highlight>
                <a:schemeClr val="lt1"/>
              </a:highlight>
            </a:endParaRPr>
          </a:p>
          <a:p>
            <a:pPr indent="-349250" lvl="1" marL="914400" marR="0" rtl="0" algn="l">
              <a:lnSpc>
                <a:spcPct val="100000"/>
              </a:lnSpc>
              <a:spcBef>
                <a:spcPts val="0"/>
              </a:spcBef>
              <a:spcAft>
                <a:spcPts val="0"/>
              </a:spcAft>
              <a:buClr>
                <a:schemeClr val="dk1"/>
              </a:buClr>
              <a:buSzPts val="1900"/>
              <a:buChar char="○"/>
            </a:pPr>
            <a:r>
              <a:rPr lang="en-GB" sz="1900">
                <a:solidFill>
                  <a:schemeClr val="dk1"/>
                </a:solidFill>
                <a:highlight>
                  <a:schemeClr val="lt1"/>
                </a:highlight>
              </a:rPr>
              <a:t>DLR/HR (new team members added since Oct., 2022)</a:t>
            </a:r>
            <a:endParaRPr sz="1900">
              <a:solidFill>
                <a:schemeClr val="dk1"/>
              </a:solidFill>
              <a:highlight>
                <a:schemeClr val="lt1"/>
              </a:highlight>
            </a:endParaRPr>
          </a:p>
          <a:p>
            <a:pPr indent="-349250" lvl="1" marL="914400" marR="0" rtl="0" algn="l">
              <a:lnSpc>
                <a:spcPct val="100000"/>
              </a:lnSpc>
              <a:spcBef>
                <a:spcPts val="0"/>
              </a:spcBef>
              <a:spcAft>
                <a:spcPts val="0"/>
              </a:spcAft>
              <a:buClr>
                <a:schemeClr val="dk1"/>
              </a:buClr>
              <a:buSzPts val="1900"/>
              <a:buChar char="○"/>
            </a:pPr>
            <a:r>
              <a:rPr lang="en-GB" sz="1900">
                <a:solidFill>
                  <a:schemeClr val="dk1"/>
                </a:solidFill>
                <a:highlight>
                  <a:schemeClr val="lt1"/>
                </a:highlight>
              </a:rPr>
              <a:t>NASA</a:t>
            </a:r>
            <a:endParaRPr sz="1900">
              <a:solidFill>
                <a:schemeClr val="dk1"/>
              </a:solidFill>
              <a:highlight>
                <a:schemeClr val="lt1"/>
              </a:highlight>
            </a:endParaRPr>
          </a:p>
          <a:p>
            <a:pPr indent="-349250" lvl="1" marL="914400" marR="0" rtl="0" algn="l">
              <a:lnSpc>
                <a:spcPct val="100000"/>
              </a:lnSpc>
              <a:spcBef>
                <a:spcPts val="0"/>
              </a:spcBef>
              <a:spcAft>
                <a:spcPts val="0"/>
              </a:spcAft>
              <a:buClr>
                <a:schemeClr val="dk1"/>
              </a:buClr>
              <a:buSzPts val="1900"/>
              <a:buChar char="○"/>
            </a:pPr>
            <a:r>
              <a:rPr lang="en-GB" sz="1900">
                <a:solidFill>
                  <a:schemeClr val="dk1"/>
                </a:solidFill>
                <a:highlight>
                  <a:schemeClr val="lt1"/>
                </a:highlight>
              </a:rPr>
              <a:t>USGS</a:t>
            </a:r>
            <a:endParaRPr sz="1900">
              <a:solidFill>
                <a:schemeClr val="dk1"/>
              </a:solidFill>
              <a:highlight>
                <a:schemeClr val="lt1"/>
              </a:highlight>
            </a:endParaRPr>
          </a:p>
          <a:p>
            <a:pPr indent="-349250" lvl="1" marL="914400" marR="0" rtl="0" algn="l">
              <a:lnSpc>
                <a:spcPct val="100000"/>
              </a:lnSpc>
              <a:spcBef>
                <a:spcPts val="0"/>
              </a:spcBef>
              <a:spcAft>
                <a:spcPts val="0"/>
              </a:spcAft>
              <a:buClr>
                <a:schemeClr val="dk1"/>
              </a:buClr>
              <a:buSzPts val="1900"/>
              <a:buChar char="○"/>
            </a:pPr>
            <a:r>
              <a:rPr lang="en-GB" sz="1900">
                <a:solidFill>
                  <a:schemeClr val="dk1"/>
                </a:solidFill>
                <a:highlight>
                  <a:schemeClr val="lt1"/>
                </a:highlight>
              </a:rPr>
              <a:t>EC/JRC</a:t>
            </a:r>
            <a:endParaRPr sz="1900">
              <a:solidFill>
                <a:schemeClr val="dk1"/>
              </a:solidFill>
              <a:highlight>
                <a:schemeClr val="lt1"/>
              </a:highlight>
            </a:endParaRPr>
          </a:p>
          <a:p>
            <a:pPr indent="-349250" lvl="1" marL="914400" marR="0" rtl="0" algn="l">
              <a:lnSpc>
                <a:spcPct val="100000"/>
              </a:lnSpc>
              <a:spcBef>
                <a:spcPts val="0"/>
              </a:spcBef>
              <a:spcAft>
                <a:spcPts val="0"/>
              </a:spcAft>
              <a:buClr>
                <a:schemeClr val="dk1"/>
              </a:buClr>
              <a:buSzPts val="1900"/>
              <a:buChar char="○"/>
            </a:pPr>
            <a:r>
              <a:rPr lang="en-GB" sz="1900">
                <a:solidFill>
                  <a:schemeClr val="dk1"/>
                </a:solidFill>
                <a:highlight>
                  <a:schemeClr val="lt1"/>
                </a:highlight>
              </a:rPr>
              <a:t>ESA</a:t>
            </a:r>
            <a:endParaRPr sz="1900">
              <a:solidFill>
                <a:schemeClr val="dk1"/>
              </a:solidFill>
              <a:highlight>
                <a:schemeClr val="lt1"/>
              </a:highlight>
            </a:endParaRPr>
          </a:p>
          <a:p>
            <a:pPr indent="-349250" lvl="1" marL="914400" marR="0" rtl="0" algn="l">
              <a:lnSpc>
                <a:spcPct val="100000"/>
              </a:lnSpc>
              <a:spcBef>
                <a:spcPts val="0"/>
              </a:spcBef>
              <a:spcAft>
                <a:spcPts val="0"/>
              </a:spcAft>
              <a:buClr>
                <a:schemeClr val="dk1"/>
              </a:buClr>
              <a:buSzPts val="1900"/>
              <a:buChar char="○"/>
            </a:pPr>
            <a:r>
              <a:rPr lang="en-GB" sz="1900">
                <a:solidFill>
                  <a:schemeClr val="dk1"/>
                </a:solidFill>
                <a:highlight>
                  <a:schemeClr val="lt1"/>
                </a:highlight>
              </a:rPr>
              <a:t>JAXA</a:t>
            </a:r>
            <a:endParaRPr sz="1900">
              <a:solidFill>
                <a:schemeClr val="dk1"/>
              </a:solidFill>
              <a:highlight>
                <a:schemeClr val="lt1"/>
              </a:highlight>
            </a:endParaRPr>
          </a:p>
          <a:p>
            <a:pPr indent="-349250" lvl="1" marL="914400" marR="0" rtl="0" algn="l">
              <a:lnSpc>
                <a:spcPct val="100000"/>
              </a:lnSpc>
              <a:spcBef>
                <a:spcPts val="0"/>
              </a:spcBef>
              <a:spcAft>
                <a:spcPts val="0"/>
              </a:spcAft>
              <a:buClr>
                <a:schemeClr val="dk1"/>
              </a:buClr>
              <a:buSzPts val="1900"/>
              <a:buChar char="○"/>
            </a:pPr>
            <a:r>
              <a:rPr lang="en-GB" sz="1900">
                <a:solidFill>
                  <a:schemeClr val="dk1"/>
                </a:solidFill>
                <a:highlight>
                  <a:schemeClr val="lt1"/>
                </a:highlight>
              </a:rPr>
              <a:t>GEOGLAM team, GFOI team, Geotrees, SilvaCarbon, LPV - Biomass, LSI-VC </a:t>
            </a:r>
            <a:endParaRPr sz="1900">
              <a:solidFill>
                <a:schemeClr val="dk1"/>
              </a:solidFill>
              <a:highlight>
                <a:schemeClr val="lt1"/>
              </a:highlight>
            </a:endParaRPr>
          </a:p>
          <a:p>
            <a:pPr indent="-349250" lvl="1" marL="914400" marR="0" rtl="0" algn="l">
              <a:lnSpc>
                <a:spcPct val="100000"/>
              </a:lnSpc>
              <a:spcBef>
                <a:spcPts val="0"/>
              </a:spcBef>
              <a:spcAft>
                <a:spcPts val="0"/>
              </a:spcAft>
              <a:buClr>
                <a:schemeClr val="dk1"/>
              </a:buClr>
              <a:buSzPts val="1900"/>
              <a:buChar char="○"/>
            </a:pPr>
            <a:r>
              <a:rPr lang="en-GB" sz="1900">
                <a:solidFill>
                  <a:schemeClr val="dk1"/>
                </a:solidFill>
                <a:highlight>
                  <a:schemeClr val="lt1"/>
                </a:highlight>
              </a:rPr>
              <a:t>and more …</a:t>
            </a:r>
            <a:endParaRPr sz="1900">
              <a:solidFill>
                <a:schemeClr val="dk1"/>
              </a:solidFill>
              <a:highlight>
                <a:schemeClr val="lt1"/>
              </a:highlight>
            </a:endParaRPr>
          </a:p>
          <a:p>
            <a:pPr indent="0" lvl="0" marL="0" marR="0" rtl="0" algn="l">
              <a:lnSpc>
                <a:spcPct val="100000"/>
              </a:lnSpc>
              <a:spcBef>
                <a:spcPts val="0"/>
              </a:spcBef>
              <a:spcAft>
                <a:spcPts val="0"/>
              </a:spcAft>
              <a:buNone/>
            </a:pPr>
            <a:r>
              <a:t/>
            </a:r>
            <a:endParaRPr b="1" sz="1900">
              <a:solidFill>
                <a:schemeClr val="dk1"/>
              </a:solidFill>
              <a:highlight>
                <a:schemeClr val="lt1"/>
              </a:highlight>
            </a:endParaRPr>
          </a:p>
          <a:p>
            <a:pPr indent="0" lvl="0" marL="609600" marR="0" rtl="0" algn="l">
              <a:lnSpc>
                <a:spcPct val="150000"/>
              </a:lnSpc>
              <a:spcBef>
                <a:spcPts val="0"/>
              </a:spcBef>
              <a:spcAft>
                <a:spcPts val="0"/>
              </a:spcAft>
              <a:buClr>
                <a:srgbClr val="000000"/>
              </a:buClr>
              <a:buSzPts val="1500"/>
              <a:buFont typeface="Arial"/>
              <a:buNone/>
            </a:pPr>
            <a:r>
              <a:t/>
            </a:r>
            <a:endParaRPr b="0" i="0" sz="15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8"/>
          <p:cNvSpPr txBox="1"/>
          <p:nvPr/>
        </p:nvSpPr>
        <p:spPr>
          <a:xfrm>
            <a:off x="94025" y="228275"/>
            <a:ext cx="94683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lang="en-GB" sz="4400">
                <a:solidFill>
                  <a:schemeClr val="lt1"/>
                </a:solidFill>
              </a:rPr>
              <a:t>Thanks..</a:t>
            </a:r>
            <a:endParaRPr b="0" i="0" sz="4400" u="none" cap="none" strike="noStrike">
              <a:solidFill>
                <a:srgbClr val="000000"/>
              </a:solidFill>
              <a:latin typeface="Arial"/>
              <a:ea typeface="Arial"/>
              <a:cs typeface="Arial"/>
              <a:sym typeface="Arial"/>
            </a:endParaRPr>
          </a:p>
        </p:txBody>
      </p:sp>
      <p:sp>
        <p:nvSpPr>
          <p:cNvPr id="206" name="Google Shape;206;p28"/>
          <p:cNvSpPr txBox="1"/>
          <p:nvPr/>
        </p:nvSpPr>
        <p:spPr>
          <a:xfrm>
            <a:off x="2127779" y="2184375"/>
            <a:ext cx="6511800" cy="2926200"/>
          </a:xfrm>
          <a:prstGeom prst="rect">
            <a:avLst/>
          </a:prstGeom>
          <a:noFill/>
          <a:ln>
            <a:noFill/>
          </a:ln>
        </p:spPr>
        <p:txBody>
          <a:bodyPr anchorCtr="0" anchor="t" bIns="45700" lIns="91425" spcFirstLastPara="1" rIns="91425" wrap="square" tIns="45700">
            <a:spAutoFit/>
          </a:bodyPr>
          <a:lstStyle/>
          <a:p>
            <a:pPr indent="0" lvl="0" marL="457200" rtl="0" algn="l">
              <a:lnSpc>
                <a:spcPct val="115000"/>
              </a:lnSpc>
              <a:spcBef>
                <a:spcPts val="0"/>
              </a:spcBef>
              <a:spcAft>
                <a:spcPts val="0"/>
              </a:spcAft>
              <a:buNone/>
            </a:pPr>
            <a:r>
              <a:rPr b="1" lang="en-GB" sz="1900">
                <a:solidFill>
                  <a:schemeClr val="dk1"/>
                </a:solidFill>
                <a:highlight>
                  <a:schemeClr val="lt1"/>
                </a:highlight>
              </a:rPr>
              <a:t>Thanks to the many experts across CEOS structure and agencies who are supporting.</a:t>
            </a:r>
            <a:endParaRPr b="1" sz="1900">
              <a:solidFill>
                <a:schemeClr val="dk1"/>
              </a:solidFill>
              <a:highlight>
                <a:schemeClr val="lt1"/>
              </a:highlight>
            </a:endParaRPr>
          </a:p>
          <a:p>
            <a:pPr indent="0" lvl="0" marL="457200" rtl="0" algn="l">
              <a:lnSpc>
                <a:spcPct val="115000"/>
              </a:lnSpc>
              <a:spcBef>
                <a:spcPts val="0"/>
              </a:spcBef>
              <a:spcAft>
                <a:spcPts val="0"/>
              </a:spcAft>
              <a:buNone/>
            </a:pPr>
            <a:r>
              <a:t/>
            </a:r>
            <a:endParaRPr b="1" sz="1900">
              <a:solidFill>
                <a:schemeClr val="dk1"/>
              </a:solidFill>
              <a:highlight>
                <a:schemeClr val="lt1"/>
              </a:highlight>
            </a:endParaRPr>
          </a:p>
          <a:p>
            <a:pPr indent="0" lvl="0" marL="457200" rtl="0" algn="l">
              <a:lnSpc>
                <a:spcPct val="115000"/>
              </a:lnSpc>
              <a:spcBef>
                <a:spcPts val="0"/>
              </a:spcBef>
              <a:spcAft>
                <a:spcPts val="0"/>
              </a:spcAft>
              <a:buNone/>
            </a:pPr>
            <a:r>
              <a:rPr b="1" lang="en-GB" sz="1900">
                <a:solidFill>
                  <a:schemeClr val="dk1"/>
                </a:solidFill>
                <a:highlight>
                  <a:schemeClr val="lt1"/>
                </a:highlight>
              </a:rPr>
              <a:t>Thanks to SIT Chair Team for guidance and support</a:t>
            </a:r>
            <a:endParaRPr b="1" sz="1900">
              <a:solidFill>
                <a:schemeClr val="dk1"/>
              </a:solidFill>
              <a:highlight>
                <a:schemeClr val="lt1"/>
              </a:highlight>
            </a:endParaRPr>
          </a:p>
          <a:p>
            <a:pPr indent="0" lvl="0" marL="457200" rtl="0" algn="l">
              <a:lnSpc>
                <a:spcPct val="115000"/>
              </a:lnSpc>
              <a:spcBef>
                <a:spcPts val="0"/>
              </a:spcBef>
              <a:spcAft>
                <a:spcPts val="0"/>
              </a:spcAft>
              <a:buNone/>
            </a:pPr>
            <a:r>
              <a:t/>
            </a:r>
            <a:endParaRPr b="1" sz="1900">
              <a:solidFill>
                <a:schemeClr val="dk1"/>
              </a:solidFill>
              <a:highlight>
                <a:schemeClr val="lt1"/>
              </a:highlight>
            </a:endParaRPr>
          </a:p>
          <a:p>
            <a:pPr indent="0" lvl="0" marL="0" marR="0" rtl="0" algn="l">
              <a:lnSpc>
                <a:spcPct val="100000"/>
              </a:lnSpc>
              <a:spcBef>
                <a:spcPts val="0"/>
              </a:spcBef>
              <a:spcAft>
                <a:spcPts val="0"/>
              </a:spcAft>
              <a:buNone/>
            </a:pPr>
            <a:r>
              <a:t/>
            </a:r>
            <a:endParaRPr b="1" sz="1900">
              <a:solidFill>
                <a:schemeClr val="dk1"/>
              </a:solidFill>
              <a:highlight>
                <a:schemeClr val="lt1"/>
              </a:highlight>
            </a:endParaRPr>
          </a:p>
          <a:p>
            <a:pPr indent="0" lvl="0" marL="0" marR="0" rtl="0" algn="l">
              <a:lnSpc>
                <a:spcPct val="100000"/>
              </a:lnSpc>
              <a:spcBef>
                <a:spcPts val="0"/>
              </a:spcBef>
              <a:spcAft>
                <a:spcPts val="0"/>
              </a:spcAft>
              <a:buNone/>
            </a:pPr>
            <a:r>
              <a:t/>
            </a:r>
            <a:endParaRPr b="1" sz="1900">
              <a:solidFill>
                <a:schemeClr val="dk1"/>
              </a:solidFill>
              <a:highlight>
                <a:schemeClr val="lt1"/>
              </a:highlight>
            </a:endParaRPr>
          </a:p>
          <a:p>
            <a:pPr indent="0" lvl="0" marL="609600" marR="0" rtl="0" algn="l">
              <a:lnSpc>
                <a:spcPct val="150000"/>
              </a:lnSpc>
              <a:spcBef>
                <a:spcPts val="0"/>
              </a:spcBef>
              <a:spcAft>
                <a:spcPts val="0"/>
              </a:spcAft>
              <a:buClr>
                <a:srgbClr val="000000"/>
              </a:buClr>
              <a:buSzPts val="1500"/>
              <a:buFont typeface="Arial"/>
              <a:buNone/>
            </a:pPr>
            <a:r>
              <a:t/>
            </a:r>
            <a:endParaRPr b="0" i="0" sz="15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0"/>
          <p:cNvSpPr txBox="1"/>
          <p:nvPr/>
        </p:nvSpPr>
        <p:spPr>
          <a:xfrm>
            <a:off x="94020" y="103248"/>
            <a:ext cx="86685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Heritage &amp; objectives </a:t>
            </a:r>
            <a:endParaRPr b="0" i="0" sz="1100" u="none" cap="none" strike="noStrike">
              <a:solidFill>
                <a:srgbClr val="000000"/>
              </a:solidFill>
              <a:latin typeface="Arial"/>
              <a:ea typeface="Arial"/>
              <a:cs typeface="Arial"/>
              <a:sym typeface="Arial"/>
            </a:endParaRPr>
          </a:p>
        </p:txBody>
      </p:sp>
      <p:sp>
        <p:nvSpPr>
          <p:cNvPr id="86" name="Google Shape;86;p10"/>
          <p:cNvSpPr txBox="1"/>
          <p:nvPr/>
        </p:nvSpPr>
        <p:spPr>
          <a:xfrm>
            <a:off x="203425" y="1162900"/>
            <a:ext cx="11726700" cy="5171700"/>
          </a:xfrm>
          <a:prstGeom prst="rect">
            <a:avLst/>
          </a:prstGeom>
          <a:noFill/>
          <a:ln>
            <a:noFill/>
          </a:ln>
        </p:spPr>
        <p:txBody>
          <a:bodyPr anchorCtr="0" anchor="t" bIns="45700" lIns="91425" spcFirstLastPara="1" rIns="91425" wrap="square" tIns="45700">
            <a:spAutoFit/>
          </a:bodyPr>
          <a:lstStyle/>
          <a:p>
            <a:pPr indent="-298450" lvl="0" marL="304800" marR="0" rtl="0" algn="l">
              <a:lnSpc>
                <a:spcPct val="150000"/>
              </a:lnSpc>
              <a:spcBef>
                <a:spcPts val="0"/>
              </a:spcBef>
              <a:spcAft>
                <a:spcPts val="0"/>
              </a:spcAft>
              <a:buClr>
                <a:schemeClr val="dk1"/>
              </a:buClr>
              <a:buSzPts val="1500"/>
              <a:buFont typeface="Noto Sans Symbols"/>
              <a:buChar char="❖"/>
            </a:pPr>
            <a:r>
              <a:rPr b="1" i="0" lang="en-GB" sz="1500" u="none" cap="none" strike="noStrike">
                <a:solidFill>
                  <a:schemeClr val="dk1"/>
                </a:solidFill>
                <a:highlight>
                  <a:schemeClr val="lt1"/>
                </a:highlight>
                <a:latin typeface="Arial"/>
                <a:ea typeface="Arial"/>
                <a:cs typeface="Arial"/>
                <a:sym typeface="Arial"/>
              </a:rPr>
              <a:t>2020 CEOS Plenary 34 agreed to a CEOS AFOLU Roadmap, as an initiative </a:t>
            </a:r>
            <a:r>
              <a:rPr b="1" lang="en-GB" sz="1500">
                <a:solidFill>
                  <a:schemeClr val="dk1"/>
                </a:solidFill>
                <a:highlight>
                  <a:schemeClr val="lt1"/>
                </a:highlight>
              </a:rPr>
              <a:t>to</a:t>
            </a:r>
            <a:r>
              <a:rPr b="1" i="0" lang="en-GB" sz="1500" u="none" cap="none" strike="noStrike">
                <a:solidFill>
                  <a:schemeClr val="dk1"/>
                </a:solidFill>
                <a:highlight>
                  <a:schemeClr val="lt1"/>
                </a:highlight>
                <a:latin typeface="Arial"/>
                <a:ea typeface="Arial"/>
                <a:cs typeface="Arial"/>
                <a:sym typeface="Arial"/>
              </a:rPr>
              <a:t> support UNFCCC Global Stocktake Process</a:t>
            </a:r>
            <a:endParaRPr b="1" i="0" sz="1500" u="none" cap="none" strike="noStrike">
              <a:solidFill>
                <a:schemeClr val="dk1"/>
              </a:solidFill>
              <a:highlight>
                <a:schemeClr val="lt1"/>
              </a:highlight>
              <a:latin typeface="Arial"/>
              <a:ea typeface="Arial"/>
              <a:cs typeface="Arial"/>
              <a:sym typeface="Arial"/>
            </a:endParaRPr>
          </a:p>
          <a:p>
            <a:pPr indent="-323850" lvl="1" marL="914400" marR="0" rtl="0" algn="l">
              <a:lnSpc>
                <a:spcPct val="150000"/>
              </a:lnSpc>
              <a:spcBef>
                <a:spcPts val="0"/>
              </a:spcBef>
              <a:spcAft>
                <a:spcPts val="0"/>
              </a:spcAft>
              <a:buClr>
                <a:schemeClr val="dk1"/>
              </a:buClr>
              <a:buSzPts val="1500"/>
              <a:buFont typeface="Noto Sans Symbols"/>
              <a:buChar char="○"/>
            </a:pPr>
            <a:r>
              <a:rPr i="0" lang="en-GB" sz="1500" u="none" cap="none" strike="noStrike">
                <a:solidFill>
                  <a:schemeClr val="dk1"/>
                </a:solidFill>
                <a:highlight>
                  <a:schemeClr val="lt1"/>
                </a:highlight>
              </a:rPr>
              <a:t>Based on </a:t>
            </a:r>
            <a:r>
              <a:rPr b="0" i="0" lang="en-GB" sz="1500" u="sng" cap="none" strike="noStrike">
                <a:solidFill>
                  <a:schemeClr val="hlink"/>
                </a:solidFill>
                <a:highlight>
                  <a:schemeClr val="lt1"/>
                </a:highlight>
                <a:latin typeface="Arial"/>
                <a:ea typeface="Arial"/>
                <a:cs typeface="Arial"/>
                <a:sym typeface="Arial"/>
                <a:hlinkClick r:id="rId3"/>
              </a:rPr>
              <a:t>Discussion Paper</a:t>
            </a:r>
            <a:r>
              <a:rPr b="0" i="0" lang="en-GB" sz="1500" u="none" cap="none" strike="noStrike">
                <a:solidFill>
                  <a:schemeClr val="dk1"/>
                </a:solidFill>
                <a:highlight>
                  <a:schemeClr val="lt1"/>
                </a:highlight>
                <a:latin typeface="Arial"/>
                <a:ea typeface="Arial"/>
                <a:cs typeface="Arial"/>
                <a:sym typeface="Arial"/>
              </a:rPr>
              <a:t> prepared by LSI-VC Forest &amp; Biomass Team following SIT 35</a:t>
            </a:r>
            <a:endParaRPr b="0" i="0" sz="1500" u="none" cap="none" strike="noStrike">
              <a:solidFill>
                <a:schemeClr val="dk1"/>
              </a:solidFill>
              <a:highlight>
                <a:schemeClr val="lt1"/>
              </a:highlight>
              <a:latin typeface="Arial"/>
              <a:ea typeface="Arial"/>
              <a:cs typeface="Arial"/>
              <a:sym typeface="Arial"/>
            </a:endParaRPr>
          </a:p>
          <a:p>
            <a:pPr indent="-323850" lvl="1" marL="914400" marR="0" rtl="0" algn="l">
              <a:lnSpc>
                <a:spcPct val="150000"/>
              </a:lnSpc>
              <a:spcBef>
                <a:spcPts val="0"/>
              </a:spcBef>
              <a:spcAft>
                <a:spcPts val="0"/>
              </a:spcAft>
              <a:buClr>
                <a:schemeClr val="dk1"/>
              </a:buClr>
              <a:buSzPts val="1500"/>
              <a:buFont typeface="Noto Sans Symbols"/>
              <a:buChar char="○"/>
            </a:pPr>
            <a:r>
              <a:rPr b="0" i="0" lang="en-GB" sz="1500" u="none" cap="none" strike="noStrike">
                <a:solidFill>
                  <a:schemeClr val="dk1"/>
                </a:solidFill>
                <a:highlight>
                  <a:schemeClr val="lt1"/>
                </a:highlight>
                <a:latin typeface="Arial"/>
                <a:ea typeface="Arial"/>
                <a:cs typeface="Arial"/>
                <a:sym typeface="Arial"/>
              </a:rPr>
              <a:t>Recognising need for an AFOLU equivalent to the CEOS </a:t>
            </a:r>
            <a:r>
              <a:rPr b="0" i="0" lang="en-GB" sz="1500" u="sng" cap="none" strike="noStrike">
                <a:solidFill>
                  <a:schemeClr val="hlink"/>
                </a:solidFill>
                <a:highlight>
                  <a:schemeClr val="lt1"/>
                </a:highlight>
                <a:latin typeface="Arial"/>
                <a:ea typeface="Arial"/>
                <a:cs typeface="Arial"/>
                <a:sym typeface="Arial"/>
                <a:hlinkClick r:id="rId4"/>
              </a:rPr>
              <a:t>GHG Roadmap (with CGMS) </a:t>
            </a:r>
            <a:endParaRPr b="0" i="0" sz="1500" u="none" cap="none" strike="noStrike">
              <a:solidFill>
                <a:schemeClr val="dk1"/>
              </a:solidFill>
              <a:highlight>
                <a:schemeClr val="lt1"/>
              </a:highlight>
              <a:latin typeface="Arial"/>
              <a:ea typeface="Arial"/>
              <a:cs typeface="Arial"/>
              <a:sym typeface="Arial"/>
            </a:endParaRPr>
          </a:p>
          <a:p>
            <a:pPr indent="-323850" lvl="2" marL="1371600" marR="0" rtl="0" algn="l">
              <a:lnSpc>
                <a:spcPct val="150000"/>
              </a:lnSpc>
              <a:spcBef>
                <a:spcPts val="0"/>
              </a:spcBef>
              <a:spcAft>
                <a:spcPts val="0"/>
              </a:spcAft>
              <a:buClr>
                <a:schemeClr val="dk1"/>
              </a:buClr>
              <a:buSzPts val="1500"/>
              <a:buFont typeface="Arial"/>
              <a:buChar char="■"/>
            </a:pPr>
            <a:r>
              <a:rPr b="0" i="1" lang="en-GB" sz="1500" u="none" cap="none" strike="noStrike">
                <a:solidFill>
                  <a:schemeClr val="dk1"/>
                </a:solidFill>
                <a:highlight>
                  <a:schemeClr val="lt1"/>
                </a:highlight>
                <a:latin typeface="Arial"/>
                <a:ea typeface="Arial"/>
                <a:cs typeface="Arial"/>
                <a:sym typeface="Arial"/>
              </a:rPr>
              <a:t>“...if Land Use, Land Use Change and Forestry targets involved in the initial NDCs  were implemented in full, this would represent approximately a quarter of pledged mitigation efforts up to 2030“</a:t>
            </a:r>
            <a:endParaRPr b="0" i="1" sz="1500" u="none" cap="none" strike="noStrike">
              <a:solidFill>
                <a:schemeClr val="dk1"/>
              </a:solidFill>
              <a:highlight>
                <a:schemeClr val="lt1"/>
              </a:highlight>
              <a:latin typeface="Arial"/>
              <a:ea typeface="Arial"/>
              <a:cs typeface="Arial"/>
              <a:sym typeface="Arial"/>
            </a:endParaRPr>
          </a:p>
          <a:p>
            <a:pPr indent="-323850" lvl="1" marL="914400" marR="0" rtl="0" algn="l">
              <a:lnSpc>
                <a:spcPct val="150000"/>
              </a:lnSpc>
              <a:spcBef>
                <a:spcPts val="0"/>
              </a:spcBef>
              <a:spcAft>
                <a:spcPts val="0"/>
              </a:spcAft>
              <a:buClr>
                <a:schemeClr val="dk1"/>
              </a:buClr>
              <a:buSzPts val="1500"/>
              <a:buChar char="○"/>
            </a:pPr>
            <a:r>
              <a:rPr lang="en-GB" sz="1500">
                <a:solidFill>
                  <a:schemeClr val="dk1"/>
                </a:solidFill>
                <a:highlight>
                  <a:schemeClr val="lt1"/>
                </a:highlight>
              </a:rPr>
              <a:t>2021 CEOS Plenary 36, AFOLU Roadmap to be co-led by NASA, ESA, JAXA</a:t>
            </a:r>
            <a:endParaRPr sz="1500">
              <a:solidFill>
                <a:schemeClr val="dk1"/>
              </a:solidFill>
              <a:highlight>
                <a:schemeClr val="lt1"/>
              </a:highlight>
            </a:endParaRPr>
          </a:p>
          <a:p>
            <a:pPr indent="-196850" lvl="0" marL="215900" marR="0" rtl="0" algn="l">
              <a:lnSpc>
                <a:spcPct val="150000"/>
              </a:lnSpc>
              <a:spcBef>
                <a:spcPts val="0"/>
              </a:spcBef>
              <a:spcAft>
                <a:spcPts val="0"/>
              </a:spcAft>
              <a:buClr>
                <a:schemeClr val="dk1"/>
              </a:buClr>
              <a:buSzPts val="1500"/>
              <a:buFont typeface="Noto Sans Symbols"/>
              <a:buChar char="❖"/>
            </a:pPr>
            <a:r>
              <a:rPr b="1" i="0" lang="en-GB" sz="1500" u="none" cap="none" strike="noStrike">
                <a:solidFill>
                  <a:schemeClr val="dk1"/>
                </a:solidFill>
                <a:highlight>
                  <a:schemeClr val="lt1"/>
                </a:highlight>
                <a:latin typeface="Arial"/>
                <a:ea typeface="Arial"/>
                <a:cs typeface="Arial"/>
                <a:sym typeface="Arial"/>
              </a:rPr>
              <a:t>2021 / 2022 accomplishments</a:t>
            </a:r>
            <a:endParaRPr b="1" i="0" sz="1500" u="none" cap="none" strike="noStrike">
              <a:solidFill>
                <a:schemeClr val="dk1"/>
              </a:solidFill>
              <a:highlight>
                <a:schemeClr val="lt1"/>
              </a:highlight>
              <a:latin typeface="Arial"/>
              <a:ea typeface="Arial"/>
              <a:cs typeface="Arial"/>
              <a:sym typeface="Arial"/>
            </a:endParaRPr>
          </a:p>
          <a:p>
            <a:pPr indent="-317500" lvl="1" marL="914400" marR="0" rtl="0" algn="l">
              <a:lnSpc>
                <a:spcPct val="150000"/>
              </a:lnSpc>
              <a:spcBef>
                <a:spcPts val="0"/>
              </a:spcBef>
              <a:spcAft>
                <a:spcPts val="0"/>
              </a:spcAft>
              <a:buClr>
                <a:schemeClr val="dk1"/>
              </a:buClr>
              <a:buSzPts val="1400"/>
              <a:buFont typeface="Noto Sans Symbols"/>
              <a:buChar char="○"/>
            </a:pPr>
            <a:r>
              <a:rPr b="0" i="0" lang="en-GB" sz="1500" u="none" cap="none" strike="noStrike">
                <a:solidFill>
                  <a:schemeClr val="dk1"/>
                </a:solidFill>
                <a:highlight>
                  <a:schemeClr val="lt1"/>
                </a:highlight>
                <a:latin typeface="Arial"/>
                <a:ea typeface="Arial"/>
                <a:cs typeface="Arial"/>
                <a:sym typeface="Arial"/>
              </a:rPr>
              <a:t>Assessment of latest AFOLU products (land cover, agriculture</a:t>
            </a:r>
            <a:r>
              <a:rPr lang="en-GB" sz="1500">
                <a:solidFill>
                  <a:schemeClr val="dk1"/>
                </a:solidFill>
                <a:highlight>
                  <a:schemeClr val="lt1"/>
                </a:highlight>
              </a:rPr>
              <a:t> &amp;</a:t>
            </a:r>
            <a:r>
              <a:rPr b="0" i="0" lang="en-GB" sz="1500" u="none" cap="none" strike="noStrike">
                <a:solidFill>
                  <a:schemeClr val="dk1"/>
                </a:solidFill>
                <a:highlight>
                  <a:schemeClr val="lt1"/>
                </a:highlight>
                <a:latin typeface="Arial"/>
                <a:ea typeface="Arial"/>
                <a:cs typeface="Arial"/>
                <a:sym typeface="Arial"/>
              </a:rPr>
              <a:t> biomass) that could be readied for 2021 COP-26</a:t>
            </a:r>
            <a:endParaRPr b="0" i="0" sz="1500" u="none" cap="none" strike="noStrike">
              <a:solidFill>
                <a:schemeClr val="dk1"/>
              </a:solidFill>
              <a:highlight>
                <a:schemeClr val="lt1"/>
              </a:highlight>
              <a:latin typeface="Arial"/>
              <a:ea typeface="Arial"/>
              <a:cs typeface="Arial"/>
              <a:sym typeface="Arial"/>
            </a:endParaRPr>
          </a:p>
          <a:p>
            <a:pPr indent="-323850" lvl="1" marL="914400" marR="0" rtl="0" algn="l">
              <a:lnSpc>
                <a:spcPct val="150000"/>
              </a:lnSpc>
              <a:spcBef>
                <a:spcPts val="0"/>
              </a:spcBef>
              <a:spcAft>
                <a:spcPts val="0"/>
              </a:spcAft>
              <a:buClr>
                <a:schemeClr val="dk1"/>
              </a:buClr>
              <a:buSzPts val="1500"/>
              <a:buFont typeface="Arial"/>
              <a:buChar char="○"/>
            </a:pPr>
            <a:r>
              <a:rPr b="0" i="0" lang="en-GB" sz="1500" u="none" cap="none" strike="noStrike">
                <a:solidFill>
                  <a:schemeClr val="dk1"/>
                </a:solidFill>
                <a:highlight>
                  <a:schemeClr val="lt1"/>
                </a:highlight>
                <a:latin typeface="Arial"/>
                <a:ea typeface="Arial"/>
                <a:cs typeface="Arial"/>
                <a:sym typeface="Arial"/>
              </a:rPr>
              <a:t>Biomass Harmonisation Exercise on ESA/NASA MAAP</a:t>
            </a:r>
            <a:endParaRPr b="0" i="0" sz="1500" u="none" cap="none" strike="noStrike">
              <a:solidFill>
                <a:schemeClr val="dk1"/>
              </a:solidFill>
              <a:highlight>
                <a:schemeClr val="lt1"/>
              </a:highlight>
              <a:latin typeface="Arial"/>
              <a:ea typeface="Arial"/>
              <a:cs typeface="Arial"/>
              <a:sym typeface="Arial"/>
            </a:endParaRPr>
          </a:p>
          <a:p>
            <a:pPr indent="-317500" lvl="1" marL="914400" marR="0" rtl="0" algn="l">
              <a:lnSpc>
                <a:spcPct val="150000"/>
              </a:lnSpc>
              <a:spcBef>
                <a:spcPts val="0"/>
              </a:spcBef>
              <a:spcAft>
                <a:spcPts val="0"/>
              </a:spcAft>
              <a:buClr>
                <a:schemeClr val="dk1"/>
              </a:buClr>
              <a:buSzPts val="1400"/>
              <a:buFont typeface="Noto Sans Symbols"/>
              <a:buChar char="○"/>
            </a:pPr>
            <a:r>
              <a:rPr b="0" i="0" lang="en-GB" sz="1500" u="none" cap="none" strike="noStrike">
                <a:solidFill>
                  <a:schemeClr val="dk1"/>
                </a:solidFill>
                <a:highlight>
                  <a:schemeClr val="lt1"/>
                </a:highlight>
                <a:latin typeface="Arial"/>
                <a:ea typeface="Arial"/>
                <a:cs typeface="Arial"/>
                <a:sym typeface="Arial"/>
              </a:rPr>
              <a:t>Coordination with SIT Chair and GHG Team on new </a:t>
            </a:r>
            <a:r>
              <a:rPr b="0" i="0" lang="en-GB" sz="1500" u="sng" cap="none" strike="noStrike">
                <a:solidFill>
                  <a:schemeClr val="hlink"/>
                </a:solidFill>
                <a:highlight>
                  <a:schemeClr val="lt1"/>
                </a:highlight>
                <a:latin typeface="Arial"/>
                <a:ea typeface="Arial"/>
                <a:cs typeface="Arial"/>
                <a:sym typeface="Arial"/>
                <a:hlinkClick r:id="rId5"/>
              </a:rPr>
              <a:t>CEOS GST Portal</a:t>
            </a:r>
            <a:r>
              <a:rPr b="0" i="0" lang="en-GB" sz="1500" u="none" cap="none" strike="noStrike">
                <a:solidFill>
                  <a:schemeClr val="dk1"/>
                </a:solidFill>
                <a:highlight>
                  <a:schemeClr val="lt1"/>
                </a:highlight>
                <a:latin typeface="Arial"/>
                <a:ea typeface="Arial"/>
                <a:cs typeface="Arial"/>
                <a:sym typeface="Arial"/>
              </a:rPr>
              <a:t> – as a unified point of entry to explain </a:t>
            </a:r>
            <a:r>
              <a:rPr lang="en-GB" sz="1500">
                <a:solidFill>
                  <a:schemeClr val="dk1"/>
                </a:solidFill>
                <a:highlight>
                  <a:schemeClr val="lt1"/>
                </a:highlight>
              </a:rPr>
              <a:t>&amp;</a:t>
            </a:r>
            <a:r>
              <a:rPr b="0" i="0" lang="en-GB" sz="1500" u="none" cap="none" strike="noStrike">
                <a:solidFill>
                  <a:schemeClr val="dk1"/>
                </a:solidFill>
                <a:highlight>
                  <a:schemeClr val="lt1"/>
                </a:highlight>
                <a:latin typeface="Arial"/>
                <a:ea typeface="Arial"/>
                <a:cs typeface="Arial"/>
                <a:sym typeface="Arial"/>
              </a:rPr>
              <a:t> offer our data</a:t>
            </a:r>
            <a:endParaRPr b="0" i="0" sz="1500" u="none" cap="none" strike="noStrike">
              <a:solidFill>
                <a:schemeClr val="dk1"/>
              </a:solidFill>
              <a:highlight>
                <a:schemeClr val="lt1"/>
              </a:highlight>
              <a:latin typeface="Arial"/>
              <a:ea typeface="Arial"/>
              <a:cs typeface="Arial"/>
              <a:sym typeface="Arial"/>
            </a:endParaRPr>
          </a:p>
          <a:p>
            <a:pPr indent="-317500" lvl="1" marL="914400" marR="0" rtl="0" algn="l">
              <a:lnSpc>
                <a:spcPct val="150000"/>
              </a:lnSpc>
              <a:spcBef>
                <a:spcPts val="0"/>
              </a:spcBef>
              <a:spcAft>
                <a:spcPts val="0"/>
              </a:spcAft>
              <a:buClr>
                <a:schemeClr val="dk1"/>
              </a:buClr>
              <a:buSzPts val="1400"/>
              <a:buFont typeface="Noto Sans Symbols"/>
              <a:buChar char="○"/>
            </a:pPr>
            <a:r>
              <a:rPr b="0" i="0" lang="en-GB" sz="1500" u="none" cap="none" strike="noStrike">
                <a:solidFill>
                  <a:schemeClr val="dk1"/>
                </a:solidFill>
                <a:highlight>
                  <a:schemeClr val="lt1"/>
                </a:highlight>
                <a:latin typeface="Arial"/>
                <a:ea typeface="Arial"/>
                <a:cs typeface="Arial"/>
                <a:sym typeface="Arial"/>
              </a:rPr>
              <a:t>N</a:t>
            </a:r>
            <a:r>
              <a:rPr b="0" i="0" lang="en-GB" sz="1500" u="none" cap="none" strike="noStrike">
                <a:solidFill>
                  <a:schemeClr val="dk1"/>
                </a:solidFill>
                <a:highlight>
                  <a:schemeClr val="lt1"/>
                </a:highlight>
                <a:latin typeface="Arial"/>
                <a:ea typeface="Arial"/>
                <a:cs typeface="Arial"/>
                <a:sym typeface="Arial"/>
              </a:rPr>
              <a:t>ew engagement axis with national inventory users, building on our GFOI experience and in the spirit of the ambition cycle of the Paris Agreement to learn together and grow together</a:t>
            </a:r>
            <a:endParaRPr b="0" i="0" sz="1500" u="none" cap="none" strike="noStrike">
              <a:solidFill>
                <a:schemeClr val="dk1"/>
              </a:solidFill>
              <a:highlight>
                <a:schemeClr val="lt1"/>
              </a:highlight>
              <a:latin typeface="Arial"/>
              <a:ea typeface="Arial"/>
              <a:cs typeface="Arial"/>
              <a:sym typeface="Arial"/>
            </a:endParaRPr>
          </a:p>
          <a:p>
            <a:pPr indent="-317500" lvl="1" marL="914400" marR="0" rtl="0" algn="l">
              <a:lnSpc>
                <a:spcPct val="150000"/>
              </a:lnSpc>
              <a:spcBef>
                <a:spcPts val="0"/>
              </a:spcBef>
              <a:spcAft>
                <a:spcPts val="0"/>
              </a:spcAft>
              <a:buClr>
                <a:schemeClr val="dk1"/>
              </a:buClr>
              <a:buSzPts val="1400"/>
              <a:buFont typeface="Noto Sans Symbols"/>
              <a:buChar char="○"/>
            </a:pPr>
            <a:r>
              <a:rPr b="0" i="0" lang="en-GB" sz="1500" u="none" cap="none" strike="noStrike">
                <a:solidFill>
                  <a:schemeClr val="dk1"/>
                </a:solidFill>
                <a:highlight>
                  <a:schemeClr val="lt1"/>
                </a:highlight>
                <a:latin typeface="Arial"/>
                <a:ea typeface="Arial"/>
                <a:cs typeface="Arial"/>
                <a:sym typeface="Arial"/>
              </a:rPr>
              <a:t>Significant input to </a:t>
            </a:r>
            <a:r>
              <a:rPr lang="en-GB" sz="1500">
                <a:solidFill>
                  <a:schemeClr val="dk1"/>
                </a:solidFill>
                <a:highlight>
                  <a:srgbClr val="FFFFFF"/>
                </a:highlight>
              </a:rPr>
              <a:t>the </a:t>
            </a:r>
            <a:r>
              <a:rPr lang="en-GB" sz="1500">
                <a:solidFill>
                  <a:schemeClr val="dk1"/>
                </a:solidFill>
              </a:rPr>
              <a:t>synthesis report on “</a:t>
            </a:r>
            <a:r>
              <a:rPr lang="en-GB" sz="1500" u="sng">
                <a:solidFill>
                  <a:schemeClr val="hlink"/>
                </a:solidFill>
                <a:hlinkClick r:id="rId6"/>
              </a:rPr>
              <a:t>The Role of Systematic Earth Observations in the Global Stocktake</a:t>
            </a:r>
            <a:r>
              <a:rPr lang="en-GB" sz="1500">
                <a:solidFill>
                  <a:schemeClr val="dk1"/>
                </a:solidFill>
              </a:rPr>
              <a:t>” for UNFCCC</a:t>
            </a:r>
            <a:endParaRPr sz="1500">
              <a:solidFill>
                <a:schemeClr val="dk1"/>
              </a:solidFill>
            </a:endParaRPr>
          </a:p>
          <a:p>
            <a:pPr indent="-323850" lvl="1" marL="914400" marR="0" rtl="0" algn="l">
              <a:lnSpc>
                <a:spcPct val="150000"/>
              </a:lnSpc>
              <a:spcBef>
                <a:spcPts val="0"/>
              </a:spcBef>
              <a:spcAft>
                <a:spcPts val="0"/>
              </a:spcAft>
              <a:buClr>
                <a:schemeClr val="dk1"/>
              </a:buClr>
              <a:buSzPts val="1500"/>
              <a:buChar char="○"/>
            </a:pPr>
            <a:r>
              <a:rPr lang="en-GB" sz="1500">
                <a:solidFill>
                  <a:schemeClr val="dk1"/>
                </a:solidFill>
              </a:rPr>
              <a:t>Joint Workshop of CEOS AFOLU and GCOS Terrestrial Observation Panel for Climate at SIT-TW 2022</a:t>
            </a:r>
            <a:endParaRPr sz="1500">
              <a:solidFill>
                <a:schemeClr val="dk1"/>
              </a:solidFill>
            </a:endParaRPr>
          </a:p>
          <a:p>
            <a:pPr indent="-323850" lvl="1" marL="914400" marR="0" rtl="0" algn="l">
              <a:lnSpc>
                <a:spcPct val="150000"/>
              </a:lnSpc>
              <a:spcBef>
                <a:spcPts val="0"/>
              </a:spcBef>
              <a:spcAft>
                <a:spcPts val="0"/>
              </a:spcAft>
              <a:buClr>
                <a:schemeClr val="dk1"/>
              </a:buClr>
              <a:buSzPts val="1500"/>
              <a:buChar char="○"/>
            </a:pPr>
            <a:r>
              <a:rPr lang="en-GB" sz="1500">
                <a:solidFill>
                  <a:schemeClr val="dk1"/>
                </a:solidFill>
              </a:rPr>
              <a:t>Contributions to COP27 and Earth Information Day</a:t>
            </a:r>
            <a:endParaRPr sz="15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1"/>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GB" sz="4000"/>
              <a:t>Heritage &amp; objectives </a:t>
            </a:r>
            <a:endParaRPr/>
          </a:p>
        </p:txBody>
      </p:sp>
      <p:pic>
        <p:nvPicPr>
          <p:cNvPr id="92" name="Google Shape;92;p11"/>
          <p:cNvPicPr preferRelativeResize="0"/>
          <p:nvPr/>
        </p:nvPicPr>
        <p:blipFill>
          <a:blip r:embed="rId3">
            <a:alphaModFix/>
          </a:blip>
          <a:stretch>
            <a:fillRect/>
          </a:stretch>
        </p:blipFill>
        <p:spPr>
          <a:xfrm>
            <a:off x="2420375" y="1095800"/>
            <a:ext cx="9771628" cy="5401100"/>
          </a:xfrm>
          <a:prstGeom prst="rect">
            <a:avLst/>
          </a:prstGeom>
          <a:noFill/>
          <a:ln>
            <a:noFill/>
          </a:ln>
        </p:spPr>
      </p:pic>
      <p:pic>
        <p:nvPicPr>
          <p:cNvPr id="93" name="Google Shape;93;p11"/>
          <p:cNvPicPr preferRelativeResize="0"/>
          <p:nvPr/>
        </p:nvPicPr>
        <p:blipFill>
          <a:blip r:embed="rId4">
            <a:alphaModFix/>
          </a:blip>
          <a:stretch>
            <a:fillRect/>
          </a:stretch>
        </p:blipFill>
        <p:spPr>
          <a:xfrm>
            <a:off x="2420375" y="5947300"/>
            <a:ext cx="639075" cy="549600"/>
          </a:xfrm>
          <a:prstGeom prst="rect">
            <a:avLst/>
          </a:prstGeom>
          <a:noFill/>
          <a:ln>
            <a:noFill/>
          </a:ln>
        </p:spPr>
      </p:pic>
      <p:sp>
        <p:nvSpPr>
          <p:cNvPr id="94" name="Google Shape;94;p11"/>
          <p:cNvSpPr txBox="1"/>
          <p:nvPr/>
        </p:nvSpPr>
        <p:spPr>
          <a:xfrm>
            <a:off x="65250" y="1209500"/>
            <a:ext cx="120615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100"/>
              <a:t>Global Stocktake </a:t>
            </a:r>
            <a:endParaRPr b="1" sz="21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2"/>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Progress update</a:t>
            </a:r>
            <a:endParaRPr/>
          </a:p>
        </p:txBody>
      </p:sp>
      <p:pic>
        <p:nvPicPr>
          <p:cNvPr id="100" name="Google Shape;100;p12"/>
          <p:cNvPicPr preferRelativeResize="0"/>
          <p:nvPr/>
        </p:nvPicPr>
        <p:blipFill>
          <a:blip r:embed="rId3">
            <a:alphaModFix/>
          </a:blip>
          <a:stretch>
            <a:fillRect/>
          </a:stretch>
        </p:blipFill>
        <p:spPr>
          <a:xfrm>
            <a:off x="566000" y="1107450"/>
            <a:ext cx="11007201" cy="53954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3"/>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Progress update: biomass</a:t>
            </a:r>
            <a:endParaRPr/>
          </a:p>
        </p:txBody>
      </p:sp>
      <p:sp>
        <p:nvSpPr>
          <p:cNvPr id="106" name="Google Shape;106;p13"/>
          <p:cNvSpPr txBox="1"/>
          <p:nvPr/>
        </p:nvSpPr>
        <p:spPr>
          <a:xfrm>
            <a:off x="0" y="1091025"/>
            <a:ext cx="8003400" cy="5156400"/>
          </a:xfrm>
          <a:prstGeom prst="rect">
            <a:avLst/>
          </a:prstGeom>
          <a:noFill/>
          <a:ln>
            <a:noFill/>
          </a:ln>
        </p:spPr>
        <p:txBody>
          <a:bodyPr anchorCtr="0" anchor="t" bIns="91425" lIns="91425" spcFirstLastPara="1" rIns="91425" wrap="square" tIns="91425">
            <a:spAutoFit/>
          </a:bodyPr>
          <a:lstStyle/>
          <a:p>
            <a:pPr indent="0" lvl="0" marL="0" rtl="0" algn="l">
              <a:lnSpc>
                <a:spcPct val="98181"/>
              </a:lnSpc>
              <a:spcBef>
                <a:spcPts val="600"/>
              </a:spcBef>
              <a:spcAft>
                <a:spcPts val="0"/>
              </a:spcAft>
              <a:buNone/>
            </a:pPr>
            <a:r>
              <a:rPr b="1" lang="en-GB" sz="2000">
                <a:solidFill>
                  <a:schemeClr val="dk1"/>
                </a:solidFill>
                <a:latin typeface="Calibri"/>
                <a:ea typeface="Calibri"/>
                <a:cs typeface="Calibri"/>
                <a:sym typeface="Calibri"/>
              </a:rPr>
              <a:t>NASA and ESA researchers are collaborating on several activities related to the generation and validation of forest aboveground biomass products. </a:t>
            </a:r>
            <a:endParaRPr b="1" sz="2000">
              <a:solidFill>
                <a:schemeClr val="dk1"/>
              </a:solidFill>
              <a:latin typeface="Calibri"/>
              <a:ea typeface="Calibri"/>
              <a:cs typeface="Calibri"/>
              <a:sym typeface="Calibri"/>
            </a:endParaRPr>
          </a:p>
          <a:p>
            <a:pPr indent="0" lvl="0" marL="457200" rtl="0" algn="l">
              <a:lnSpc>
                <a:spcPct val="98181"/>
              </a:lnSpc>
              <a:spcBef>
                <a:spcPts val="600"/>
              </a:spcBef>
              <a:spcAft>
                <a:spcPts val="0"/>
              </a:spcAft>
              <a:buNone/>
            </a:pPr>
            <a:r>
              <a:rPr lang="en-GB">
                <a:solidFill>
                  <a:schemeClr val="dk1"/>
                </a:solidFill>
              </a:rPr>
              <a:t>1.</a:t>
            </a:r>
            <a:r>
              <a:rPr lang="en-GB">
                <a:solidFill>
                  <a:schemeClr val="dk1"/>
                </a:solidFill>
                <a:latin typeface="Calibri"/>
                <a:ea typeface="Calibri"/>
                <a:cs typeface="Calibri"/>
                <a:sym typeface="Calibri"/>
              </a:rPr>
              <a:t>Implementing the </a:t>
            </a:r>
            <a:r>
              <a:rPr b="1" lang="en-GB">
                <a:solidFill>
                  <a:schemeClr val="dk1"/>
                </a:solidFill>
                <a:latin typeface="Calibri"/>
                <a:ea typeface="Calibri"/>
                <a:cs typeface="Calibri"/>
                <a:sym typeface="Calibri"/>
              </a:rPr>
              <a:t>CEOS biomass protocol</a:t>
            </a:r>
            <a:r>
              <a:rPr lang="en-GB">
                <a:solidFill>
                  <a:schemeClr val="dk1"/>
                </a:solidFill>
                <a:latin typeface="Calibri"/>
                <a:ea typeface="Calibri"/>
                <a:cs typeface="Calibri"/>
                <a:sym typeface="Calibri"/>
              </a:rPr>
              <a:t>, a guiding document for biomass product validation (uptake by GEO-TREES and biomass harmonization)</a:t>
            </a:r>
            <a:endParaRPr>
              <a:solidFill>
                <a:schemeClr val="dk1"/>
              </a:solidFill>
              <a:latin typeface="Calibri"/>
              <a:ea typeface="Calibri"/>
              <a:cs typeface="Calibri"/>
              <a:sym typeface="Calibri"/>
            </a:endParaRPr>
          </a:p>
          <a:p>
            <a:pPr indent="0" lvl="0" marL="457200" rtl="0" algn="l">
              <a:lnSpc>
                <a:spcPct val="98181"/>
              </a:lnSpc>
              <a:spcBef>
                <a:spcPts val="600"/>
              </a:spcBef>
              <a:spcAft>
                <a:spcPts val="0"/>
              </a:spcAft>
              <a:buNone/>
            </a:pPr>
            <a:r>
              <a:rPr lang="en-GB">
                <a:solidFill>
                  <a:schemeClr val="dk1"/>
                </a:solidFill>
              </a:rPr>
              <a:t>2.</a:t>
            </a:r>
            <a:r>
              <a:rPr lang="en-GB">
                <a:solidFill>
                  <a:schemeClr val="dk1"/>
                </a:solidFill>
                <a:latin typeface="Calibri"/>
                <a:ea typeface="Calibri"/>
                <a:cs typeface="Calibri"/>
                <a:sym typeface="Calibri"/>
              </a:rPr>
              <a:t>Supporting </a:t>
            </a:r>
            <a:r>
              <a:rPr b="1" lang="en-GB">
                <a:solidFill>
                  <a:schemeClr val="dk1"/>
                </a:solidFill>
                <a:latin typeface="Calibri"/>
                <a:ea typeface="Calibri"/>
                <a:cs typeface="Calibri"/>
                <a:sym typeface="Calibri"/>
              </a:rPr>
              <a:t>GEO-TREES</a:t>
            </a:r>
            <a:r>
              <a:rPr lang="en-GB">
                <a:solidFill>
                  <a:schemeClr val="dk1"/>
                </a:solidFill>
                <a:latin typeface="Calibri"/>
                <a:ea typeface="Calibri"/>
                <a:cs typeface="Calibri"/>
                <a:sym typeface="Calibri"/>
              </a:rPr>
              <a:t>, a new ESA-led GEO activity aimed at coordinating new forest reference data, including field, TLS, and airborne lidar over a set of &gt;100 globally distributed research sites H</a:t>
            </a:r>
            <a:r>
              <a:rPr lang="en-GB">
                <a:solidFill>
                  <a:schemeClr val="dk1"/>
                </a:solidFill>
                <a:latin typeface="Calibri"/>
                <a:ea typeface="Calibri"/>
                <a:cs typeface="Calibri"/>
                <a:sym typeface="Calibri"/>
              </a:rPr>
              <a:t>osted by </a:t>
            </a:r>
            <a:r>
              <a:rPr lang="en-GB">
                <a:solidFill>
                  <a:srgbClr val="003249"/>
                </a:solidFill>
                <a:latin typeface="Calibri"/>
                <a:ea typeface="Calibri"/>
                <a:cs typeface="Calibri"/>
                <a:sym typeface="Calibri"/>
              </a:rPr>
              <a:t>Evolution et Diversité Biologique Lab at CNRS</a:t>
            </a:r>
            <a:r>
              <a:rPr lang="en-GB">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and</a:t>
            </a:r>
            <a:r>
              <a:rPr lang="en-GB">
                <a:solidFill>
                  <a:schemeClr val="dk1"/>
                </a:solidFill>
                <a:latin typeface="Calibri"/>
                <a:ea typeface="Calibri"/>
                <a:cs typeface="Calibri"/>
                <a:sym typeface="Calibri"/>
              </a:rPr>
              <a:t> Executive Officer funded by CNES</a:t>
            </a:r>
            <a:r>
              <a:rPr lang="en-GB">
                <a:solidFill>
                  <a:schemeClr val="dk1"/>
                </a:solidFill>
                <a:latin typeface="Calibri"/>
                <a:ea typeface="Calibri"/>
                <a:cs typeface="Calibri"/>
                <a:sym typeface="Calibri"/>
              </a:rPr>
              <a:t> for 2 y</a:t>
            </a:r>
            <a:endParaRPr>
              <a:solidFill>
                <a:schemeClr val="dk1"/>
              </a:solidFill>
              <a:latin typeface="Calibri"/>
              <a:ea typeface="Calibri"/>
              <a:cs typeface="Calibri"/>
              <a:sym typeface="Calibri"/>
            </a:endParaRPr>
          </a:p>
          <a:p>
            <a:pPr indent="0" lvl="0" marL="457200" rtl="0" algn="l">
              <a:lnSpc>
                <a:spcPct val="98181"/>
              </a:lnSpc>
              <a:spcBef>
                <a:spcPts val="600"/>
              </a:spcBef>
              <a:spcAft>
                <a:spcPts val="0"/>
              </a:spcAft>
              <a:buNone/>
            </a:pPr>
            <a:r>
              <a:rPr lang="en-GB">
                <a:solidFill>
                  <a:schemeClr val="dk1"/>
                </a:solidFill>
              </a:rPr>
              <a:t>3.</a:t>
            </a:r>
            <a:r>
              <a:rPr lang="en-GB">
                <a:solidFill>
                  <a:schemeClr val="dk1"/>
                </a:solidFill>
                <a:latin typeface="Calibri"/>
                <a:ea typeface="Calibri"/>
                <a:cs typeface="Calibri"/>
                <a:sym typeface="Calibri"/>
              </a:rPr>
              <a:t>Conducting a </a:t>
            </a:r>
            <a:r>
              <a:rPr b="1" lang="en-GB">
                <a:solidFill>
                  <a:schemeClr val="dk1"/>
                </a:solidFill>
                <a:latin typeface="Calibri"/>
                <a:ea typeface="Calibri"/>
                <a:cs typeface="Calibri"/>
                <a:sym typeface="Calibri"/>
              </a:rPr>
              <a:t>biomass product harmonization activity</a:t>
            </a:r>
            <a:r>
              <a:rPr lang="en-GB">
                <a:solidFill>
                  <a:schemeClr val="dk1"/>
                </a:solidFill>
                <a:latin typeface="Calibri"/>
                <a:ea typeface="Calibri"/>
                <a:cs typeface="Calibri"/>
                <a:sym typeface="Calibri"/>
              </a:rPr>
              <a:t>, with inputs from NASA GEDI, ICESat-2, and ESA CCI biomass. This CEOS AFOLU activity was presented at COP27 and will help increase product transparency and uptake for policy-relevant applications such as the UNFCCC’s Global Stocktake</a:t>
            </a:r>
            <a:endParaRPr>
              <a:solidFill>
                <a:schemeClr val="dk1"/>
              </a:solidFill>
              <a:latin typeface="Calibri"/>
              <a:ea typeface="Calibri"/>
              <a:cs typeface="Calibri"/>
              <a:sym typeface="Calibri"/>
            </a:endParaRPr>
          </a:p>
          <a:p>
            <a:pPr indent="0" lvl="0" marL="0" rtl="0" algn="l">
              <a:lnSpc>
                <a:spcPct val="98181"/>
              </a:lnSpc>
              <a:spcBef>
                <a:spcPts val="600"/>
              </a:spcBef>
              <a:spcAft>
                <a:spcPts val="0"/>
              </a:spcAft>
              <a:buNone/>
            </a:pPr>
            <a:r>
              <a:rPr lang="en-GB" sz="1600">
                <a:solidFill>
                  <a:schemeClr val="dk1"/>
                </a:solidFill>
                <a:latin typeface="Calibri"/>
                <a:ea typeface="Calibri"/>
                <a:cs typeface="Calibri"/>
                <a:sym typeface="Calibri"/>
              </a:rPr>
              <a:t>The ESA-NASA bilateral </a:t>
            </a:r>
            <a:r>
              <a:rPr b="1" lang="en-GB" sz="1600">
                <a:solidFill>
                  <a:schemeClr val="dk1"/>
                </a:solidFill>
                <a:latin typeface="Calibri"/>
                <a:ea typeface="Calibri"/>
                <a:cs typeface="Calibri"/>
                <a:sym typeface="Calibri"/>
              </a:rPr>
              <a:t>Multi-Mission Algorithm and Analysis Platform (MAAP) </a:t>
            </a:r>
            <a:r>
              <a:rPr lang="en-GB" sz="1600">
                <a:solidFill>
                  <a:schemeClr val="dk1"/>
                </a:solidFill>
                <a:latin typeface="Calibri"/>
                <a:ea typeface="Calibri"/>
                <a:cs typeface="Calibri"/>
                <a:sym typeface="Calibri"/>
              </a:rPr>
              <a:t>provides a new tool for open science biomass product development, and cross-agency collaboration.</a:t>
            </a:r>
            <a:endParaRPr sz="1600">
              <a:solidFill>
                <a:schemeClr val="dk1"/>
              </a:solidFill>
              <a:latin typeface="Calibri"/>
              <a:ea typeface="Calibri"/>
              <a:cs typeface="Calibri"/>
              <a:sym typeface="Calibri"/>
            </a:endParaRPr>
          </a:p>
          <a:p>
            <a:pPr indent="0" lvl="0" marL="457200" rtl="0" algn="l">
              <a:lnSpc>
                <a:spcPct val="98181"/>
              </a:lnSpc>
              <a:spcBef>
                <a:spcPts val="600"/>
              </a:spcBef>
              <a:spcAft>
                <a:spcPts val="0"/>
              </a:spcAft>
              <a:buNone/>
            </a:pPr>
            <a:r>
              <a:rPr lang="en-GB">
                <a:solidFill>
                  <a:schemeClr val="dk1"/>
                </a:solidFill>
              </a:rPr>
              <a:t>1.</a:t>
            </a:r>
            <a:r>
              <a:rPr lang="en-GB">
                <a:solidFill>
                  <a:schemeClr val="dk1"/>
                </a:solidFill>
                <a:latin typeface="Calibri"/>
                <a:ea typeface="Calibri"/>
                <a:cs typeface="Calibri"/>
                <a:sym typeface="Calibri"/>
              </a:rPr>
              <a:t>MAAP houses satellite and reference data relevant to biomass mapping (GEDI, ICESat-2, CCI Biomass, field and airborne lidar data)</a:t>
            </a:r>
            <a:endParaRPr>
              <a:solidFill>
                <a:schemeClr val="dk1"/>
              </a:solidFill>
              <a:latin typeface="Calibri"/>
              <a:ea typeface="Calibri"/>
              <a:cs typeface="Calibri"/>
              <a:sym typeface="Calibri"/>
            </a:endParaRPr>
          </a:p>
          <a:p>
            <a:pPr indent="0" lvl="0" marL="457200" rtl="0" algn="l">
              <a:lnSpc>
                <a:spcPct val="98181"/>
              </a:lnSpc>
              <a:spcBef>
                <a:spcPts val="600"/>
              </a:spcBef>
              <a:spcAft>
                <a:spcPts val="0"/>
              </a:spcAft>
              <a:buNone/>
            </a:pPr>
            <a:r>
              <a:rPr lang="en-GB">
                <a:solidFill>
                  <a:schemeClr val="dk1"/>
                </a:solidFill>
              </a:rPr>
              <a:t>2.</a:t>
            </a:r>
            <a:r>
              <a:rPr lang="en-GB">
                <a:solidFill>
                  <a:schemeClr val="dk1"/>
                </a:solidFill>
                <a:latin typeface="Calibri"/>
                <a:ea typeface="Calibri"/>
                <a:cs typeface="Calibri"/>
                <a:sym typeface="Calibri"/>
              </a:rPr>
              <a:t>Cloud compute allows big data processing and reproducibility of biomass products </a:t>
            </a:r>
            <a:endParaRPr>
              <a:solidFill>
                <a:schemeClr val="dk1"/>
              </a:solidFill>
              <a:latin typeface="Calibri"/>
              <a:ea typeface="Calibri"/>
              <a:cs typeface="Calibri"/>
              <a:sym typeface="Calibri"/>
            </a:endParaRPr>
          </a:p>
          <a:p>
            <a:pPr indent="0" lvl="0" marL="457200" rtl="0" algn="l">
              <a:lnSpc>
                <a:spcPct val="98181"/>
              </a:lnSpc>
              <a:spcBef>
                <a:spcPts val="600"/>
              </a:spcBef>
              <a:spcAft>
                <a:spcPts val="0"/>
              </a:spcAft>
              <a:buNone/>
            </a:pPr>
            <a:r>
              <a:rPr lang="en-GB">
                <a:solidFill>
                  <a:schemeClr val="dk1"/>
                </a:solidFill>
              </a:rPr>
              <a:t>3.</a:t>
            </a:r>
            <a:r>
              <a:rPr lang="en-GB">
                <a:solidFill>
                  <a:schemeClr val="dk1"/>
                </a:solidFill>
                <a:latin typeface="Calibri"/>
                <a:ea typeface="Calibri"/>
                <a:cs typeface="Calibri"/>
                <a:sym typeface="Calibri"/>
              </a:rPr>
              <a:t>MAAP provides tools for collaborating across agencies (and during COVID19); the biomass harmonization activity is being conducted as an </a:t>
            </a:r>
            <a:r>
              <a:rPr b="1" lang="en-GB">
                <a:solidFill>
                  <a:schemeClr val="dk1"/>
                </a:solidFill>
                <a:latin typeface="Calibri"/>
                <a:ea typeface="Calibri"/>
                <a:cs typeface="Calibri"/>
                <a:sym typeface="Calibri"/>
              </a:rPr>
              <a:t>Open Science </a:t>
            </a:r>
            <a:r>
              <a:rPr lang="en-GB">
                <a:solidFill>
                  <a:schemeClr val="dk1"/>
                </a:solidFill>
                <a:latin typeface="Calibri"/>
                <a:ea typeface="Calibri"/>
                <a:cs typeface="Calibri"/>
                <a:sym typeface="Calibri"/>
              </a:rPr>
              <a:t>activity on the MAAP</a:t>
            </a:r>
            <a:endParaRPr>
              <a:solidFill>
                <a:schemeClr val="dk1"/>
              </a:solidFill>
              <a:latin typeface="Calibri"/>
              <a:ea typeface="Calibri"/>
              <a:cs typeface="Calibri"/>
              <a:sym typeface="Calibri"/>
            </a:endParaRPr>
          </a:p>
        </p:txBody>
      </p:sp>
      <p:pic>
        <p:nvPicPr>
          <p:cNvPr id="107" name="Google Shape;107;p13"/>
          <p:cNvPicPr preferRelativeResize="0"/>
          <p:nvPr/>
        </p:nvPicPr>
        <p:blipFill>
          <a:blip r:embed="rId3">
            <a:alphaModFix/>
          </a:blip>
          <a:stretch>
            <a:fillRect/>
          </a:stretch>
        </p:blipFill>
        <p:spPr>
          <a:xfrm>
            <a:off x="8115600" y="1107439"/>
            <a:ext cx="3924000" cy="503641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4"/>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Progress update: land cover</a:t>
            </a:r>
            <a:endParaRPr/>
          </a:p>
        </p:txBody>
      </p:sp>
      <p:sp>
        <p:nvSpPr>
          <p:cNvPr id="113" name="Google Shape;113;p14"/>
          <p:cNvSpPr txBox="1"/>
          <p:nvPr/>
        </p:nvSpPr>
        <p:spPr>
          <a:xfrm>
            <a:off x="77025" y="1107450"/>
            <a:ext cx="7221600" cy="574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a:t>Identifying forest, land cover and wetland cover and change essential for national GHG inventories as ‘activity’ data inputs for global AFOLU modeling and assessments</a:t>
            </a:r>
            <a:endParaRPr sz="1900"/>
          </a:p>
          <a:p>
            <a:pPr indent="-330200" lvl="0" marL="457200" rtl="0" algn="l">
              <a:spcBef>
                <a:spcPts val="0"/>
              </a:spcBef>
              <a:spcAft>
                <a:spcPts val="0"/>
              </a:spcAft>
              <a:buSzPts val="1600"/>
              <a:buChar char="-"/>
            </a:pPr>
            <a:r>
              <a:rPr lang="en-GB" sz="1600"/>
              <a:t>Copernicus Land Cover</a:t>
            </a:r>
            <a:endParaRPr sz="1600"/>
          </a:p>
          <a:p>
            <a:pPr indent="-330200" lvl="0" marL="457200" rtl="0" algn="l">
              <a:spcBef>
                <a:spcPts val="0"/>
              </a:spcBef>
              <a:spcAft>
                <a:spcPts val="0"/>
              </a:spcAft>
              <a:buSzPts val="1600"/>
              <a:buChar char="-"/>
            </a:pPr>
            <a:r>
              <a:rPr lang="en-GB" sz="1600"/>
              <a:t>NASA Global Land Cover Estimation (GLANCE)</a:t>
            </a:r>
            <a:endParaRPr sz="1600"/>
          </a:p>
          <a:p>
            <a:pPr indent="-330200" lvl="0" marL="457200" rtl="0" algn="l">
              <a:spcBef>
                <a:spcPts val="0"/>
              </a:spcBef>
              <a:spcAft>
                <a:spcPts val="0"/>
              </a:spcAft>
              <a:buSzPts val="1600"/>
              <a:buChar char="-"/>
            </a:pPr>
            <a:r>
              <a:rPr lang="en-GB" sz="1600"/>
              <a:t>ESA CCi and C3S</a:t>
            </a:r>
            <a:endParaRPr sz="1600"/>
          </a:p>
          <a:p>
            <a:pPr indent="-330200" lvl="0" marL="457200" rtl="0" algn="l">
              <a:spcBef>
                <a:spcPts val="0"/>
              </a:spcBef>
              <a:spcAft>
                <a:spcPts val="0"/>
              </a:spcAft>
              <a:buSzPts val="1600"/>
              <a:buChar char="-"/>
            </a:pPr>
            <a:r>
              <a:rPr lang="en-GB" sz="1600"/>
              <a:t>WorldCover 2020 and just released 2021</a:t>
            </a:r>
            <a:endParaRPr sz="1600"/>
          </a:p>
          <a:p>
            <a:pPr indent="-330200" lvl="0" marL="457200" rtl="0" algn="l">
              <a:spcBef>
                <a:spcPts val="0"/>
              </a:spcBef>
              <a:spcAft>
                <a:spcPts val="0"/>
              </a:spcAft>
              <a:buSzPts val="1600"/>
              <a:buChar char="-"/>
            </a:pPr>
            <a:r>
              <a:rPr lang="en-GB" sz="1600"/>
              <a:t>Hilda+</a:t>
            </a:r>
            <a:endParaRPr sz="1600"/>
          </a:p>
          <a:p>
            <a:pPr indent="-330200" lvl="0" marL="457200" rtl="0" algn="l">
              <a:spcBef>
                <a:spcPts val="0"/>
              </a:spcBef>
              <a:spcAft>
                <a:spcPts val="0"/>
              </a:spcAft>
              <a:buSzPts val="1600"/>
              <a:buChar char="-"/>
            </a:pPr>
            <a:r>
              <a:rPr lang="en-GB" sz="1600"/>
              <a:t>Dynamic World</a:t>
            </a:r>
            <a:endParaRPr sz="1600"/>
          </a:p>
          <a:p>
            <a:pPr indent="-330200" lvl="0" marL="457200" rtl="0" algn="l">
              <a:spcBef>
                <a:spcPts val="0"/>
              </a:spcBef>
              <a:spcAft>
                <a:spcPts val="0"/>
              </a:spcAft>
              <a:buSzPts val="1600"/>
              <a:buChar char="-"/>
            </a:pPr>
            <a:r>
              <a:rPr lang="en-GB" sz="1600"/>
              <a:t>Global Forest Watch forest gain/loss</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GB" sz="1600"/>
              <a:t>Support national GHG inventories for activity data estimation by show-casing experiences of countries using satellite derived activity data</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GB" sz="1600"/>
              <a:t>Improved global land change data for AFOLU and modeling for harmonized global land cover change data and novel next generation global land cover/change products with higher spatial, thematic and temporal </a:t>
            </a:r>
            <a:r>
              <a:rPr lang="en-GB" sz="1600"/>
              <a:t>delta</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GB" sz="1600"/>
              <a:t>Enhance consistency and comparability of national GHG inventories and global GHG estimates</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GB" sz="1600"/>
              <a:t>	</a:t>
            </a:r>
            <a:endParaRPr sz="1600"/>
          </a:p>
        </p:txBody>
      </p:sp>
      <p:pic>
        <p:nvPicPr>
          <p:cNvPr id="114" name="Google Shape;114;p14"/>
          <p:cNvPicPr preferRelativeResize="0"/>
          <p:nvPr/>
        </p:nvPicPr>
        <p:blipFill>
          <a:blip r:embed="rId3">
            <a:alphaModFix/>
          </a:blip>
          <a:stretch>
            <a:fillRect/>
          </a:stretch>
        </p:blipFill>
        <p:spPr>
          <a:xfrm>
            <a:off x="7486700" y="1644025"/>
            <a:ext cx="4665099" cy="47266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5"/>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Progress update: Mangroves</a:t>
            </a:r>
            <a:endParaRPr/>
          </a:p>
        </p:txBody>
      </p:sp>
      <p:pic>
        <p:nvPicPr>
          <p:cNvPr id="120" name="Google Shape;120;p15"/>
          <p:cNvPicPr preferRelativeResize="0"/>
          <p:nvPr/>
        </p:nvPicPr>
        <p:blipFill>
          <a:blip r:embed="rId3">
            <a:alphaModFix/>
          </a:blip>
          <a:stretch>
            <a:fillRect/>
          </a:stretch>
        </p:blipFill>
        <p:spPr>
          <a:xfrm>
            <a:off x="1506450" y="1094914"/>
            <a:ext cx="9321404" cy="559816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6"/>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Progress update: Agriculture</a:t>
            </a:r>
            <a:endParaRPr/>
          </a:p>
        </p:txBody>
      </p:sp>
      <p:sp>
        <p:nvSpPr>
          <p:cNvPr id="126" name="Google Shape;126;p16"/>
          <p:cNvSpPr txBox="1"/>
          <p:nvPr/>
        </p:nvSpPr>
        <p:spPr>
          <a:xfrm>
            <a:off x="176050" y="1203575"/>
            <a:ext cx="11523300" cy="5340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700">
                <a:solidFill>
                  <a:schemeClr val="dk1"/>
                </a:solidFill>
                <a:latin typeface="Calibri"/>
                <a:ea typeface="Calibri"/>
                <a:cs typeface="Calibri"/>
                <a:sym typeface="Calibri"/>
              </a:rPr>
              <a:t>GEOGLAM is a coordinated global effort, encompassing major producers and food insecure Least Developed Countries (LDCs)</a:t>
            </a:r>
            <a:endParaRPr sz="17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700">
                <a:solidFill>
                  <a:schemeClr val="dk1"/>
                </a:solidFill>
                <a:latin typeface="Calibri"/>
                <a:ea typeface="Calibri"/>
                <a:cs typeface="Calibri"/>
                <a:sym typeface="Calibri"/>
              </a:rPr>
              <a:t>● Considerable effort directed at the development of global land cover products in recent decades</a:t>
            </a:r>
            <a:endParaRPr sz="17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700">
                <a:solidFill>
                  <a:schemeClr val="dk1"/>
                </a:solidFill>
                <a:latin typeface="Calibri"/>
                <a:ea typeface="Calibri"/>
                <a:cs typeface="Calibri"/>
                <a:sym typeface="Calibri"/>
              </a:rPr>
              <a:t>● Existing products are not suitable for assessments under the Global Stocktake, or NDC’s  in LDCs</a:t>
            </a:r>
            <a:endParaRPr sz="17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700">
                <a:solidFill>
                  <a:schemeClr val="dk1"/>
                </a:solidFill>
                <a:latin typeface="Calibri"/>
                <a:ea typeface="Calibri"/>
                <a:cs typeface="Calibri"/>
                <a:sym typeface="Calibri"/>
              </a:rPr>
              <a:t>● Open science is transforming the monitoring landscape and enabling new solutions and the WorldCereal initiative capitalizes on this</a:t>
            </a:r>
            <a:endParaRPr sz="1700">
              <a:solidFill>
                <a:schemeClr val="dk1"/>
              </a:solidFill>
              <a:latin typeface="Calibri"/>
              <a:ea typeface="Calibri"/>
              <a:cs typeface="Calibri"/>
              <a:sym typeface="Calibri"/>
            </a:endParaRPr>
          </a:p>
          <a:p>
            <a:pPr indent="0" lvl="0" marL="0" rtl="0" algn="l">
              <a:lnSpc>
                <a:spcPct val="125454"/>
              </a:lnSpc>
              <a:spcBef>
                <a:spcPts val="0"/>
              </a:spcBef>
              <a:spcAft>
                <a:spcPts val="0"/>
              </a:spcAft>
              <a:buNone/>
            </a:pPr>
            <a:r>
              <a:rPr b="1" lang="en-GB" sz="1800">
                <a:solidFill>
                  <a:schemeClr val="dk1"/>
                </a:solidFill>
                <a:latin typeface="Calibri"/>
                <a:ea typeface="Calibri"/>
                <a:cs typeface="Calibri"/>
                <a:sym typeface="Calibri"/>
              </a:rPr>
              <a:t>ESA </a:t>
            </a:r>
            <a:r>
              <a:rPr b="1" lang="en-GB" sz="1800">
                <a:solidFill>
                  <a:schemeClr val="dk1"/>
                </a:solidFill>
                <a:latin typeface="Calibri"/>
                <a:ea typeface="Calibri"/>
                <a:cs typeface="Calibri"/>
                <a:sym typeface="Calibri"/>
              </a:rPr>
              <a:t>WorldCereal project, A Major Step Forward</a:t>
            </a:r>
            <a:endParaRPr b="1"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700">
                <a:solidFill>
                  <a:schemeClr val="dk1"/>
                </a:solidFill>
                <a:latin typeface="Calibri"/>
                <a:ea typeface="Calibri"/>
                <a:cs typeface="Calibri"/>
                <a:sym typeface="Calibri"/>
              </a:rPr>
              <a:t>● WorldCereal is a consortium effort, funded by ESA, led by VITO and </a:t>
            </a:r>
            <a:endParaRPr sz="1700">
              <a:solidFill>
                <a:schemeClr val="dk1"/>
              </a:solidFill>
              <a:latin typeface="Calibri"/>
              <a:ea typeface="Calibri"/>
              <a:cs typeface="Calibri"/>
              <a:sym typeface="Calibri"/>
            </a:endParaRPr>
          </a:p>
          <a:p>
            <a:pPr indent="457200" lvl="0" marL="0" rtl="0" algn="l">
              <a:lnSpc>
                <a:spcPct val="115000"/>
              </a:lnSpc>
              <a:spcBef>
                <a:spcPts val="0"/>
              </a:spcBef>
              <a:spcAft>
                <a:spcPts val="0"/>
              </a:spcAft>
              <a:buNone/>
            </a:pPr>
            <a:r>
              <a:rPr lang="en-GB" sz="1700">
                <a:solidFill>
                  <a:schemeClr val="dk1"/>
                </a:solidFill>
                <a:latin typeface="Calibri"/>
                <a:ea typeface="Calibri"/>
                <a:cs typeface="Calibri"/>
                <a:sym typeface="Calibri"/>
              </a:rPr>
              <a:t>supported by the GEOGLAM community</a:t>
            </a:r>
            <a:endParaRPr sz="17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700">
                <a:solidFill>
                  <a:schemeClr val="dk1"/>
                </a:solidFill>
                <a:latin typeface="Calibri"/>
                <a:ea typeface="Calibri"/>
                <a:cs typeface="Calibri"/>
                <a:sym typeface="Calibri"/>
              </a:rPr>
              <a:t>● Most important, it is building a system, not just one-off products</a:t>
            </a:r>
            <a:endParaRPr sz="1700">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rPr lang="en-GB" sz="1700">
                <a:solidFill>
                  <a:schemeClr val="dk1"/>
                </a:solidFill>
                <a:latin typeface="Calibri"/>
                <a:ea typeface="Calibri"/>
                <a:cs typeface="Calibri"/>
                <a:sym typeface="Calibri"/>
              </a:rPr>
              <a:t>● WorldCereal system will:</a:t>
            </a:r>
            <a:endParaRPr sz="1700">
              <a:solidFill>
                <a:schemeClr val="dk1"/>
              </a:solidFill>
              <a:latin typeface="Calibri"/>
              <a:ea typeface="Calibri"/>
              <a:cs typeface="Calibri"/>
              <a:sym typeface="Calibri"/>
            </a:endParaRPr>
          </a:p>
          <a:p>
            <a:pPr indent="0" lvl="0" marL="914400" rtl="0" algn="l">
              <a:lnSpc>
                <a:spcPct val="115000"/>
              </a:lnSpc>
              <a:spcBef>
                <a:spcPts val="0"/>
              </a:spcBef>
              <a:spcAft>
                <a:spcPts val="0"/>
              </a:spcAft>
              <a:buNone/>
            </a:pPr>
            <a:r>
              <a:rPr lang="en-GB" sz="1700">
                <a:solidFill>
                  <a:schemeClr val="dk1"/>
                </a:solidFill>
                <a:latin typeface="Calibri"/>
                <a:ea typeface="Calibri"/>
                <a:cs typeface="Calibri"/>
                <a:sym typeface="Calibri"/>
              </a:rPr>
              <a:t>● Produce Global cropland maps at 10 m resolution, </a:t>
            </a:r>
            <a:endParaRPr sz="1700">
              <a:solidFill>
                <a:schemeClr val="dk1"/>
              </a:solidFill>
              <a:latin typeface="Calibri"/>
              <a:ea typeface="Calibri"/>
              <a:cs typeface="Calibri"/>
              <a:sym typeface="Calibri"/>
            </a:endParaRPr>
          </a:p>
          <a:p>
            <a:pPr indent="0" lvl="0" marL="914400" rtl="0" algn="l">
              <a:lnSpc>
                <a:spcPct val="115000"/>
              </a:lnSpc>
              <a:spcBef>
                <a:spcPts val="0"/>
              </a:spcBef>
              <a:spcAft>
                <a:spcPts val="0"/>
              </a:spcAft>
              <a:buNone/>
            </a:pPr>
            <a:r>
              <a:rPr lang="en-GB" sz="1700">
                <a:solidFill>
                  <a:schemeClr val="dk1"/>
                </a:solidFill>
                <a:latin typeface="Calibri"/>
                <a:ea typeface="Calibri"/>
                <a:cs typeface="Calibri"/>
                <a:sym typeface="Calibri"/>
              </a:rPr>
              <a:t>accuracies 80% +, on a seasonal basis (2022)</a:t>
            </a:r>
            <a:endParaRPr sz="1700">
              <a:solidFill>
                <a:schemeClr val="dk1"/>
              </a:solidFill>
              <a:latin typeface="Calibri"/>
              <a:ea typeface="Calibri"/>
              <a:cs typeface="Calibri"/>
              <a:sym typeface="Calibri"/>
            </a:endParaRPr>
          </a:p>
          <a:p>
            <a:pPr indent="0" lvl="0" marL="914400" rtl="0" algn="l">
              <a:lnSpc>
                <a:spcPct val="115000"/>
              </a:lnSpc>
              <a:spcBef>
                <a:spcPts val="0"/>
              </a:spcBef>
              <a:spcAft>
                <a:spcPts val="0"/>
              </a:spcAft>
              <a:buNone/>
            </a:pPr>
            <a:r>
              <a:rPr lang="en-GB" sz="1700">
                <a:solidFill>
                  <a:schemeClr val="dk1"/>
                </a:solidFill>
                <a:latin typeface="Calibri"/>
                <a:ea typeface="Calibri"/>
                <a:cs typeface="Calibri"/>
                <a:sym typeface="Calibri"/>
              </a:rPr>
              <a:t>● Focus on maize and wheat</a:t>
            </a:r>
            <a:endParaRPr sz="1700">
              <a:solidFill>
                <a:schemeClr val="dk1"/>
              </a:solidFill>
              <a:latin typeface="Calibri"/>
              <a:ea typeface="Calibri"/>
              <a:cs typeface="Calibri"/>
              <a:sym typeface="Calibri"/>
            </a:endParaRPr>
          </a:p>
          <a:p>
            <a:pPr indent="0" lvl="0" marL="914400" rtl="0" algn="l">
              <a:lnSpc>
                <a:spcPct val="115000"/>
              </a:lnSpc>
              <a:spcBef>
                <a:spcPts val="0"/>
              </a:spcBef>
              <a:spcAft>
                <a:spcPts val="0"/>
              </a:spcAft>
              <a:buNone/>
            </a:pPr>
            <a:r>
              <a:rPr lang="en-GB" sz="1700">
                <a:solidFill>
                  <a:schemeClr val="dk1"/>
                </a:solidFill>
                <a:latin typeface="Calibri"/>
                <a:ea typeface="Calibri"/>
                <a:cs typeface="Calibri"/>
                <a:sym typeface="Calibri"/>
              </a:rPr>
              <a:t>● Produce a Global in situ reference dataset for agriculture</a:t>
            </a:r>
            <a:endParaRPr sz="1700">
              <a:solidFill>
                <a:schemeClr val="dk1"/>
              </a:solidFill>
              <a:latin typeface="Calibri"/>
              <a:ea typeface="Calibri"/>
              <a:cs typeface="Calibri"/>
              <a:sym typeface="Calibri"/>
            </a:endParaRPr>
          </a:p>
          <a:p>
            <a:pPr indent="0" lvl="0" marL="914400" rtl="0" algn="l">
              <a:lnSpc>
                <a:spcPct val="115000"/>
              </a:lnSpc>
              <a:spcBef>
                <a:spcPts val="0"/>
              </a:spcBef>
              <a:spcAft>
                <a:spcPts val="0"/>
              </a:spcAft>
              <a:buNone/>
            </a:pPr>
            <a:r>
              <a:rPr lang="en-GB" sz="1700">
                <a:solidFill>
                  <a:schemeClr val="dk1"/>
                </a:solidFill>
                <a:latin typeface="Calibri"/>
                <a:ea typeface="Calibri"/>
                <a:cs typeface="Calibri"/>
                <a:sym typeface="Calibri"/>
              </a:rPr>
              <a:t>● Develop and test state-of-the-art classification algorithms</a:t>
            </a:r>
            <a:endParaRPr sz="17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GB" sz="1800">
                <a:solidFill>
                  <a:schemeClr val="dk1"/>
                </a:solidFill>
                <a:latin typeface="Calibri"/>
                <a:ea typeface="Calibri"/>
                <a:cs typeface="Calibri"/>
                <a:sym typeface="Calibri"/>
              </a:rPr>
              <a:t>WorldCereal, A two year project: A major step forward but just a first step…</a:t>
            </a:r>
            <a:r>
              <a:rPr lang="en-GB" sz="16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p:txBody>
      </p:sp>
      <p:pic>
        <p:nvPicPr>
          <p:cNvPr id="127" name="Google Shape;127;p16"/>
          <p:cNvPicPr preferRelativeResize="0"/>
          <p:nvPr/>
        </p:nvPicPr>
        <p:blipFill>
          <a:blip r:embed="rId3">
            <a:alphaModFix/>
          </a:blip>
          <a:stretch>
            <a:fillRect/>
          </a:stretch>
        </p:blipFill>
        <p:spPr>
          <a:xfrm>
            <a:off x="7144650" y="3148525"/>
            <a:ext cx="5047350" cy="29664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