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gglgQh3Hiyqlh8x0E0Raui0rIe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 name="Google Shape;6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7" name="Google Shape;187;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1.jpg"/><Relationship Id="rId4" Type="http://schemas.openxmlformats.org/officeDocument/2006/relationships/image" Target="../media/image13.jpg"/><Relationship Id="rId5" Type="http://schemas.openxmlformats.org/officeDocument/2006/relationships/image" Target="../media/image3.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7"/>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7"/>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7"/>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7"/>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7"/>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7"/>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7"/>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7"/>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7"/>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1" name="Shape 21"/>
        <p:cNvGrpSpPr/>
        <p:nvPr/>
      </p:nvGrpSpPr>
      <p:grpSpPr>
        <a:xfrm>
          <a:off x="0" y="0"/>
          <a:ext cx="0" cy="0"/>
          <a:chOff x="0" y="0"/>
          <a:chExt cx="0" cy="0"/>
        </a:xfrm>
      </p:grpSpPr>
      <p:sp>
        <p:nvSpPr>
          <p:cNvPr id="22" name="Google Shape;22;p18"/>
          <p:cNvSpPr txBox="1"/>
          <p:nvPr>
            <p:ph idx="1" type="body"/>
          </p:nvPr>
        </p:nvSpPr>
        <p:spPr>
          <a:xfrm>
            <a:off x="838199" y="1825625"/>
            <a:ext cx="10905699" cy="388190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180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180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180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180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180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3" name="Google Shape;23;p1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cxnSp>
        <p:nvCxnSpPr>
          <p:cNvPr id="24" name="Google Shape;24;p18"/>
          <p:cNvCxnSpPr/>
          <p:nvPr/>
        </p:nvCxnSpPr>
        <p:spPr>
          <a:xfrm flipH="1">
            <a:off x="838199" y="0"/>
            <a:ext cx="1" cy="1276357"/>
          </a:xfrm>
          <a:prstGeom prst="straightConnector1">
            <a:avLst/>
          </a:prstGeom>
          <a:noFill/>
          <a:ln cap="flat" cmpd="sng" w="28575">
            <a:solidFill>
              <a:schemeClr val="accent5"/>
            </a:solidFill>
            <a:prstDash val="solid"/>
            <a:round/>
            <a:headEnd len="sm" w="sm" type="none"/>
            <a:tailEnd len="sm" w="sm" type="none"/>
          </a:ln>
        </p:spPr>
      </p:cxnSp>
      <p:sp>
        <p:nvSpPr>
          <p:cNvPr id="25" name="Google Shape;25;p18"/>
          <p:cNvSpPr txBox="1"/>
          <p:nvPr>
            <p:ph type="title"/>
          </p:nvPr>
        </p:nvSpPr>
        <p:spPr>
          <a:xfrm>
            <a:off x="970722" y="482860"/>
            <a:ext cx="10515600" cy="782357"/>
          </a:xfrm>
          <a:prstGeom prst="rect">
            <a:avLst/>
          </a:prstGeom>
          <a:noFill/>
          <a:ln>
            <a:noFill/>
          </a:ln>
        </p:spPr>
        <p:txBody>
          <a:bodyPr anchorCtr="0" anchor="b" bIns="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 name="Shape 26"/>
        <p:cNvGrpSpPr/>
        <p:nvPr/>
      </p:nvGrpSpPr>
      <p:grpSpPr>
        <a:xfrm>
          <a:off x="0" y="0"/>
          <a:ext cx="0" cy="0"/>
          <a:chOff x="0" y="0"/>
          <a:chExt cx="0" cy="0"/>
        </a:xfrm>
      </p:grpSpPr>
      <p:sp>
        <p:nvSpPr>
          <p:cNvPr id="27" name="Google Shape;27;p19"/>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8" name="Google Shape;28;p19"/>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9" name="Google Shape;29;p19"/>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0" name="Google Shape;30;p19"/>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1" name="Google Shape;31;p19"/>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2" name="Google Shape;32;p19"/>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33" name="Google Shape;33;p19"/>
          <p:cNvSpPr txBox="1"/>
          <p:nvPr/>
        </p:nvSpPr>
        <p:spPr>
          <a:xfrm>
            <a:off x="-24372" y="6562800"/>
            <a:ext cx="64488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1" i="0" lang="en-GB" sz="1400" u="none" cap="none" strike="noStrike">
                <a:solidFill>
                  <a:schemeClr val="accent1"/>
                </a:solidFill>
                <a:latin typeface="Arial"/>
                <a:ea typeface="Arial"/>
                <a:cs typeface="Arial"/>
                <a:sym typeface="Arial"/>
              </a:rPr>
              <a:t>2022 CEOS Plenary	Biarritz, France	Nov. 29 – Dec. 1</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34" name="Google Shape;34;p19"/>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1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6" name="Shape 36"/>
        <p:cNvGrpSpPr/>
        <p:nvPr/>
      </p:nvGrpSpPr>
      <p:grpSpPr>
        <a:xfrm>
          <a:off x="0" y="0"/>
          <a:ext cx="0" cy="0"/>
          <a:chOff x="0" y="0"/>
          <a:chExt cx="0" cy="0"/>
        </a:xfrm>
      </p:grpSpPr>
      <p:sp>
        <p:nvSpPr>
          <p:cNvPr id="37" name="Google Shape;37;p2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8" name="Google Shape;38;p20"/>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9" name="Google Shape;39;p2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0" name="Google Shape;40;p2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1" name="Google Shape;41;p2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2" name="Google Shape;42;p20"/>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3" name="Google Shape;43;p20"/>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4" name="Google Shape;44;p2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5" name="Google Shape;45;p2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 name="Google Shape;46;p20"/>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7" name="Shape 47"/>
        <p:cNvGrpSpPr/>
        <p:nvPr/>
      </p:nvGrpSpPr>
      <p:grpSpPr>
        <a:xfrm>
          <a:off x="0" y="0"/>
          <a:ext cx="0" cy="0"/>
          <a:chOff x="0" y="0"/>
          <a:chExt cx="0" cy="0"/>
        </a:xfrm>
      </p:grpSpPr>
      <p:sp>
        <p:nvSpPr>
          <p:cNvPr id="48" name="Google Shape;48;p2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9" name="Google Shape;49;p2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0" name="Google Shape;50;p2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1" name="Google Shape;51;p2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2" name="Google Shape;52;p2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3" name="Google Shape;53;p2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54" name="Google Shape;54;p2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5" name="Google Shape;55;p21"/>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6" name="Shape 56"/>
        <p:cNvGrpSpPr/>
        <p:nvPr/>
      </p:nvGrpSpPr>
      <p:grpSpPr>
        <a:xfrm>
          <a:off x="0" y="0"/>
          <a:ext cx="0" cy="0"/>
          <a:chOff x="0" y="0"/>
          <a:chExt cx="0" cy="0"/>
        </a:xfrm>
      </p:grpSpPr>
      <p:sp>
        <p:nvSpPr>
          <p:cNvPr id="57" name="Google Shape;57;p2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8" name="Google Shape;58;p22"/>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9" name="Google Shape;59;p2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0" name="Google Shape;60;p2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1" name="Google Shape;61;p2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2" name="Google Shape;62;p22"/>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Google Shape;63;p22"/>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64" name="Google Shape;64;p2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5" name="Google Shape;65;p2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6" name="Google Shape;66;p22"/>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Arial"/>
                <a:ea typeface="Arial"/>
                <a:cs typeface="Arial"/>
                <a:sym typeface="Arial"/>
              </a:rPr>
              <a:t>2022 CEOS Plenary	Biarritz, France	Nov. 29 – Dec. 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6"/>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6"/>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https://library.wmo.int/index.php?lvl=notice_display&amp;id=2213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hyperlink" Target="https://ceos.org/gst/ghg.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2.jpg"/><Relationship Id="rId11" Type="http://schemas.openxmlformats.org/officeDocument/2006/relationships/image" Target="../media/image23.png"/><Relationship Id="rId10" Type="http://schemas.openxmlformats.org/officeDocument/2006/relationships/image" Target="../media/image26.png"/><Relationship Id="rId9" Type="http://schemas.openxmlformats.org/officeDocument/2006/relationships/image" Target="../media/image21.png"/><Relationship Id="rId5" Type="http://schemas.openxmlformats.org/officeDocument/2006/relationships/image" Target="../media/image29.png"/><Relationship Id="rId6" Type="http://schemas.openxmlformats.org/officeDocument/2006/relationships/image" Target="../media/image16.jpg"/><Relationship Id="rId7" Type="http://schemas.openxmlformats.org/officeDocument/2006/relationships/image" Target="../media/image18.png"/><Relationship Id="rId8"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28.png"/><Relationship Id="rId5" Type="http://schemas.openxmlformats.org/officeDocument/2006/relationships/image" Target="../media/image15.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GB" sz="7500"/>
              <a:t>2022 CEOS Plenary</a:t>
            </a:r>
            <a:endParaRPr sz="7500"/>
          </a:p>
          <a:p>
            <a:pPr indent="0" lvl="0" marL="0" rtl="0" algn="l">
              <a:lnSpc>
                <a:spcPct val="90000"/>
              </a:lnSpc>
              <a:spcBef>
                <a:spcPts val="0"/>
              </a:spcBef>
              <a:spcAft>
                <a:spcPts val="0"/>
              </a:spcAft>
              <a:buClr>
                <a:schemeClr val="lt1"/>
              </a:buClr>
              <a:buSzPts val="8000"/>
              <a:buFont typeface="Arial"/>
              <a:buNone/>
            </a:pPr>
            <a:r>
              <a:t/>
            </a:r>
            <a:endParaRPr i="1" sz="4000"/>
          </a:p>
          <a:p>
            <a:pPr indent="0" lvl="0" marL="0" rtl="0" algn="l">
              <a:lnSpc>
                <a:spcPct val="90000"/>
              </a:lnSpc>
              <a:spcBef>
                <a:spcPts val="0"/>
              </a:spcBef>
              <a:spcAft>
                <a:spcPts val="0"/>
              </a:spcAft>
              <a:buClr>
                <a:schemeClr val="lt1"/>
              </a:buClr>
              <a:buSzPts val="8000"/>
              <a:buFont typeface="Arial"/>
              <a:buNone/>
            </a:pPr>
            <a:r>
              <a:rPr i="1" lang="en-GB" sz="4000"/>
              <a:t>GHG Task Team Update</a:t>
            </a:r>
            <a:endParaRPr i="1" sz="4000"/>
          </a:p>
        </p:txBody>
      </p:sp>
      <p:sp>
        <p:nvSpPr>
          <p:cNvPr id="72" name="Google Shape;72;p1"/>
          <p:cNvSpPr/>
          <p:nvPr/>
        </p:nvSpPr>
        <p:spPr>
          <a:xfrm>
            <a:off x="6933756" y="3288752"/>
            <a:ext cx="51057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Mark Dowell, </a:t>
            </a:r>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European Commission</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Agenda Item # 1.9</a:t>
            </a:r>
            <a:endParaRPr b="0" i="0" sz="14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2022 CEOS Plenary</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Biarritz, France</a:t>
            </a:r>
            <a:endParaRPr b="1" i="0" sz="22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Arial"/>
                <a:ea typeface="Arial"/>
                <a:cs typeface="Arial"/>
                <a:sym typeface="Arial"/>
              </a:rPr>
              <a:t>Nov. 29 – Dec. 1</a:t>
            </a:r>
            <a:endParaRPr b="1" i="0" sz="22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Growing GHG Diversity</a:t>
            </a:r>
            <a:endParaRPr/>
          </a:p>
        </p:txBody>
      </p:sp>
      <p:pic>
        <p:nvPicPr>
          <p:cNvPr id="178" name="Google Shape;178;p10"/>
          <p:cNvPicPr preferRelativeResize="0"/>
          <p:nvPr/>
        </p:nvPicPr>
        <p:blipFill rotWithShape="1">
          <a:blip r:embed="rId3">
            <a:alphaModFix/>
          </a:blip>
          <a:srcRect b="0" l="0" r="0" t="0"/>
          <a:stretch/>
        </p:blipFill>
        <p:spPr>
          <a:xfrm>
            <a:off x="714400" y="1107465"/>
            <a:ext cx="10532875" cy="4996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3200"/>
              <a:t>Our future </a:t>
            </a:r>
            <a:r>
              <a:rPr lang="en-GB" sz="3200"/>
              <a:t>monitoring</a:t>
            </a:r>
            <a:r>
              <a:rPr lang="en-GB" sz="3200"/>
              <a:t> system, policy implications</a:t>
            </a:r>
            <a:endParaRPr/>
          </a:p>
        </p:txBody>
      </p:sp>
      <p:pic>
        <p:nvPicPr>
          <p:cNvPr id="184" name="Google Shape;184;p11"/>
          <p:cNvPicPr preferRelativeResize="0"/>
          <p:nvPr/>
        </p:nvPicPr>
        <p:blipFill rotWithShape="1">
          <a:blip r:embed="rId3">
            <a:alphaModFix/>
          </a:blip>
          <a:srcRect b="0" l="0" r="0" t="0"/>
          <a:stretch/>
        </p:blipFill>
        <p:spPr>
          <a:xfrm>
            <a:off x="1423098" y="1089756"/>
            <a:ext cx="9345804" cy="545171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2"/>
          <p:cNvSpPr txBox="1"/>
          <p:nvPr>
            <p:ph idx="1" type="body"/>
          </p:nvPr>
        </p:nvSpPr>
        <p:spPr>
          <a:xfrm>
            <a:off x="348300" y="1097564"/>
            <a:ext cx="11495400" cy="46628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a:buChar char="❖"/>
            </a:pPr>
            <a:r>
              <a:rPr lang="en-GB"/>
              <a:t>Data and Standards:</a:t>
            </a:r>
            <a:endParaRPr/>
          </a:p>
          <a:p>
            <a:pPr indent="-381000" lvl="1" marL="914400" rtl="0" algn="l">
              <a:lnSpc>
                <a:spcPct val="90000"/>
              </a:lnSpc>
              <a:spcBef>
                <a:spcPts val="500"/>
              </a:spcBef>
              <a:spcAft>
                <a:spcPts val="0"/>
              </a:spcAft>
              <a:buSzPts val="2400"/>
              <a:buChar char="▪"/>
            </a:pPr>
            <a:r>
              <a:rPr lang="en-GB"/>
              <a:t>Consistency of products over time back to 1990 (at least)</a:t>
            </a:r>
            <a:endParaRPr/>
          </a:p>
          <a:p>
            <a:pPr indent="-381000" lvl="1" marL="914400" rtl="0" algn="l">
              <a:lnSpc>
                <a:spcPct val="90000"/>
              </a:lnSpc>
              <a:spcBef>
                <a:spcPts val="500"/>
              </a:spcBef>
              <a:spcAft>
                <a:spcPts val="0"/>
              </a:spcAft>
              <a:buSzPts val="2400"/>
              <a:buChar char="▪"/>
            </a:pPr>
            <a:r>
              <a:rPr lang="en-GB"/>
              <a:t>New Products (land management disturbance)</a:t>
            </a:r>
            <a:endParaRPr/>
          </a:p>
          <a:p>
            <a:pPr indent="-381000" lvl="1" marL="914400" rtl="0" algn="l">
              <a:lnSpc>
                <a:spcPct val="90000"/>
              </a:lnSpc>
              <a:spcBef>
                <a:spcPts val="500"/>
              </a:spcBef>
              <a:spcAft>
                <a:spcPts val="0"/>
              </a:spcAft>
              <a:buSzPts val="2400"/>
              <a:buChar char="▪"/>
            </a:pPr>
            <a:r>
              <a:rPr lang="en-GB"/>
              <a:t>Additional emphasis on Agriculture (incl. livestock) and OLU </a:t>
            </a:r>
            <a:endParaRPr/>
          </a:p>
          <a:p>
            <a:pPr indent="-381000" lvl="1" marL="914400" rtl="0" algn="l">
              <a:lnSpc>
                <a:spcPct val="90000"/>
              </a:lnSpc>
              <a:spcBef>
                <a:spcPts val="500"/>
              </a:spcBef>
              <a:spcAft>
                <a:spcPts val="0"/>
              </a:spcAft>
              <a:buSzPts val="2400"/>
              <a:buChar char="▪"/>
            </a:pPr>
            <a:r>
              <a:rPr lang="en-GB"/>
              <a:t>Harmonisation e.g. biomass and more</a:t>
            </a:r>
            <a:endParaRPr/>
          </a:p>
          <a:p>
            <a:pPr indent="-381000" lvl="1" marL="914400" rtl="0" algn="l">
              <a:lnSpc>
                <a:spcPct val="90000"/>
              </a:lnSpc>
              <a:spcBef>
                <a:spcPts val="500"/>
              </a:spcBef>
              <a:spcAft>
                <a:spcPts val="0"/>
              </a:spcAft>
              <a:buSzPts val="2400"/>
              <a:buChar char="▪"/>
            </a:pPr>
            <a:r>
              <a:rPr lang="en-GB"/>
              <a:t>Improved Emission Factors</a:t>
            </a:r>
            <a:endParaRPr/>
          </a:p>
          <a:p>
            <a:pPr indent="-406400" lvl="0" marL="457200" marR="0" rtl="0" algn="l">
              <a:lnSpc>
                <a:spcPct val="90000"/>
              </a:lnSpc>
              <a:spcBef>
                <a:spcPts val="1000"/>
              </a:spcBef>
              <a:spcAft>
                <a:spcPts val="0"/>
              </a:spcAft>
              <a:buClr>
                <a:schemeClr val="dk1"/>
              </a:buClr>
              <a:buSzPts val="2800"/>
              <a:buFont typeface="Noto Sans"/>
              <a:buChar char="❖"/>
            </a:pPr>
            <a:r>
              <a:rPr lang="en-GB"/>
              <a:t>Engaging Carbon Cycle Community</a:t>
            </a:r>
            <a:endParaRPr/>
          </a:p>
          <a:p>
            <a:pPr indent="-381000" lvl="1" marL="914400" rtl="0" algn="l">
              <a:lnSpc>
                <a:spcPct val="90000"/>
              </a:lnSpc>
              <a:spcBef>
                <a:spcPts val="500"/>
              </a:spcBef>
              <a:spcAft>
                <a:spcPts val="0"/>
              </a:spcAft>
              <a:buSzPts val="2400"/>
              <a:buChar char="▪"/>
            </a:pPr>
            <a:r>
              <a:rPr lang="en-GB"/>
              <a:t>(Internal) consistency of products (GHG &amp; AFOLU) and within AFOLU</a:t>
            </a:r>
            <a:endParaRPr/>
          </a:p>
          <a:p>
            <a:pPr indent="-381000" lvl="1" marL="914400" rtl="0" algn="l">
              <a:lnSpc>
                <a:spcPct val="90000"/>
              </a:lnSpc>
              <a:spcBef>
                <a:spcPts val="500"/>
              </a:spcBef>
              <a:spcAft>
                <a:spcPts val="0"/>
              </a:spcAft>
              <a:buSzPts val="2400"/>
              <a:buChar char="▪"/>
            </a:pPr>
            <a:r>
              <a:rPr lang="en-GB"/>
              <a:t>Cooperation with DGVM community</a:t>
            </a:r>
            <a:endParaRPr/>
          </a:p>
          <a:p>
            <a:pPr indent="-381000" lvl="1" marL="914400" rtl="0" algn="l">
              <a:lnSpc>
                <a:spcPct val="90000"/>
              </a:lnSpc>
              <a:spcBef>
                <a:spcPts val="500"/>
              </a:spcBef>
              <a:spcAft>
                <a:spcPts val="0"/>
              </a:spcAft>
              <a:buSzPts val="2400"/>
              <a:buChar char="▪"/>
            </a:pPr>
            <a:r>
              <a:rPr lang="en-GB"/>
              <a:t>Lateral flow issues</a:t>
            </a:r>
            <a:endParaRPr/>
          </a:p>
          <a:p>
            <a:pPr indent="-381000" lvl="1" marL="914400" rtl="0" algn="l">
              <a:lnSpc>
                <a:spcPct val="90000"/>
              </a:lnSpc>
              <a:spcBef>
                <a:spcPts val="500"/>
              </a:spcBef>
              <a:spcAft>
                <a:spcPts val="0"/>
              </a:spcAft>
              <a:buSzPts val="2400"/>
              <a:buChar char="▪"/>
            </a:pPr>
            <a:r>
              <a:rPr lang="en-GB"/>
              <a:t>Model developments e.g. CO2 fertilization / photosynthesis </a:t>
            </a:r>
            <a:endParaRPr/>
          </a:p>
          <a:p>
            <a:pPr indent="-381000" lvl="1" marL="914400" rtl="0" algn="l">
              <a:lnSpc>
                <a:spcPct val="90000"/>
              </a:lnSpc>
              <a:spcBef>
                <a:spcPts val="500"/>
              </a:spcBef>
              <a:spcAft>
                <a:spcPts val="0"/>
              </a:spcAft>
              <a:buSzPts val="2400"/>
              <a:buChar char="▪"/>
            </a:pPr>
            <a:r>
              <a:rPr lang="en-GB"/>
              <a:t>IMBIE type experiments (Eastern Amazonia, Siberia, West Africa, and Southeast Asia…)</a:t>
            </a:r>
            <a:endParaRPr/>
          </a:p>
          <a:p>
            <a:pPr indent="-228600" lvl="0" marL="457200" marR="0" rtl="0" algn="l">
              <a:lnSpc>
                <a:spcPct val="90000"/>
              </a:lnSpc>
              <a:spcBef>
                <a:spcPts val="1000"/>
              </a:spcBef>
              <a:spcAft>
                <a:spcPts val="0"/>
              </a:spcAft>
              <a:buClr>
                <a:schemeClr val="dk1"/>
              </a:buClr>
              <a:buSzPts val="2800"/>
              <a:buFont typeface="Noto Sans"/>
              <a:buNone/>
            </a:pPr>
            <a:r>
              <a:t/>
            </a:r>
            <a:endParaRPr/>
          </a:p>
        </p:txBody>
      </p:sp>
      <p:sp>
        <p:nvSpPr>
          <p:cNvPr id="190" name="Google Shape;190;p12"/>
          <p:cNvSpPr txBox="1"/>
          <p:nvPr>
            <p:ph type="title"/>
          </p:nvPr>
        </p:nvSpPr>
        <p:spPr>
          <a:xfrm>
            <a:off x="938784" y="175939"/>
            <a:ext cx="8624128"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Link GHG – AFOLU (1/2)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3"/>
          <p:cNvSpPr txBox="1"/>
          <p:nvPr>
            <p:ph idx="1" type="body"/>
          </p:nvPr>
        </p:nvSpPr>
        <p:spPr>
          <a:xfrm>
            <a:off x="336425" y="1540245"/>
            <a:ext cx="11495400" cy="4662871"/>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a:buChar char="❖"/>
            </a:pPr>
            <a:r>
              <a:rPr lang="en-GB"/>
              <a:t>Prioritizing Research Needs:</a:t>
            </a:r>
            <a:endParaRPr/>
          </a:p>
          <a:p>
            <a:pPr indent="-381000" lvl="1" marL="914400" rtl="0" algn="l">
              <a:lnSpc>
                <a:spcPct val="90000"/>
              </a:lnSpc>
              <a:spcBef>
                <a:spcPts val="500"/>
              </a:spcBef>
              <a:spcAft>
                <a:spcPts val="0"/>
              </a:spcAft>
              <a:buSzPts val="2400"/>
              <a:buChar char="▪"/>
            </a:pPr>
            <a:r>
              <a:rPr lang="en-GB"/>
              <a:t>forward-looking research towards an independent “verification” systems</a:t>
            </a:r>
            <a:endParaRPr/>
          </a:p>
          <a:p>
            <a:pPr indent="-381000" lvl="1" marL="914400" rtl="0" algn="l">
              <a:lnSpc>
                <a:spcPct val="90000"/>
              </a:lnSpc>
              <a:spcBef>
                <a:spcPts val="500"/>
              </a:spcBef>
              <a:spcAft>
                <a:spcPts val="0"/>
              </a:spcAft>
              <a:buSzPts val="2400"/>
              <a:buChar char="▪"/>
            </a:pPr>
            <a:r>
              <a:rPr lang="en-GB"/>
              <a:t>EO involvement in lateral flow studies </a:t>
            </a:r>
            <a:endParaRPr/>
          </a:p>
          <a:p>
            <a:pPr indent="-381000" lvl="1" marL="914400" rtl="0" algn="l">
              <a:lnSpc>
                <a:spcPct val="90000"/>
              </a:lnSpc>
              <a:spcBef>
                <a:spcPts val="500"/>
              </a:spcBef>
              <a:spcAft>
                <a:spcPts val="0"/>
              </a:spcAft>
              <a:buSzPts val="2400"/>
              <a:buChar char="▪"/>
            </a:pPr>
            <a:r>
              <a:rPr lang="en-GB"/>
              <a:t>CO2 Fertilization</a:t>
            </a:r>
            <a:endParaRPr/>
          </a:p>
          <a:p>
            <a:pPr indent="-381000" lvl="1" marL="914400" rtl="0" algn="l">
              <a:lnSpc>
                <a:spcPct val="90000"/>
              </a:lnSpc>
              <a:spcBef>
                <a:spcPts val="500"/>
              </a:spcBef>
              <a:spcAft>
                <a:spcPts val="0"/>
              </a:spcAft>
              <a:buSzPts val="2400"/>
              <a:buChar char="▪"/>
            </a:pPr>
            <a:r>
              <a:rPr lang="en-GB"/>
              <a:t>Harmonisation of data records (e.g. biomass, land cover)</a:t>
            </a:r>
            <a:endParaRPr/>
          </a:p>
          <a:p>
            <a:pPr indent="-381000" lvl="1" marL="914400" rtl="0" algn="l">
              <a:lnSpc>
                <a:spcPct val="90000"/>
              </a:lnSpc>
              <a:spcBef>
                <a:spcPts val="500"/>
              </a:spcBef>
              <a:spcAft>
                <a:spcPts val="0"/>
              </a:spcAft>
              <a:buSzPts val="2400"/>
              <a:buChar char="▪"/>
            </a:pPr>
            <a:r>
              <a:rPr lang="en-GB"/>
              <a:t>Additional AFOLU products e.g. Soil Carbon, Peatlands</a:t>
            </a:r>
            <a:endParaRPr/>
          </a:p>
          <a:p>
            <a:pPr indent="-406400" lvl="0" marL="457200" marR="0" rtl="0" algn="l">
              <a:lnSpc>
                <a:spcPct val="90000"/>
              </a:lnSpc>
              <a:spcBef>
                <a:spcPts val="1000"/>
              </a:spcBef>
              <a:spcAft>
                <a:spcPts val="0"/>
              </a:spcAft>
              <a:buClr>
                <a:schemeClr val="dk1"/>
              </a:buClr>
              <a:buSzPts val="2800"/>
              <a:buFont typeface="Noto Sans"/>
              <a:buChar char="❖"/>
            </a:pPr>
            <a:r>
              <a:rPr lang="en-GB"/>
              <a:t>Towards common System</a:t>
            </a:r>
            <a:endParaRPr/>
          </a:p>
          <a:p>
            <a:pPr indent="-381000" lvl="1" marL="914400" rtl="0" algn="l">
              <a:lnSpc>
                <a:spcPct val="90000"/>
              </a:lnSpc>
              <a:spcBef>
                <a:spcPts val="500"/>
              </a:spcBef>
              <a:spcAft>
                <a:spcPts val="0"/>
              </a:spcAft>
              <a:buSzPts val="2400"/>
              <a:buChar char="▪"/>
            </a:pPr>
            <a:r>
              <a:rPr lang="en-GB"/>
              <a:t>Ultimate ambition should be a fully integrated system -&gt; 2035</a:t>
            </a:r>
            <a:endParaRPr/>
          </a:p>
          <a:p>
            <a:pPr indent="-381000" lvl="1" marL="914400" rtl="0" algn="l">
              <a:lnSpc>
                <a:spcPct val="90000"/>
              </a:lnSpc>
              <a:spcBef>
                <a:spcPts val="500"/>
              </a:spcBef>
              <a:spcAft>
                <a:spcPts val="0"/>
              </a:spcAft>
              <a:buSzPts val="2400"/>
              <a:buChar char="▪"/>
            </a:pPr>
            <a:r>
              <a:rPr lang="en-GB"/>
              <a:t>Need to ensure internal consistency, avoid double accounting and ensure seamless interface to user</a:t>
            </a:r>
            <a:endParaRPr/>
          </a:p>
          <a:p>
            <a:pPr indent="-381000" lvl="1" marL="914400" rtl="0" algn="l">
              <a:lnSpc>
                <a:spcPct val="90000"/>
              </a:lnSpc>
              <a:spcBef>
                <a:spcPts val="500"/>
              </a:spcBef>
              <a:spcAft>
                <a:spcPts val="0"/>
              </a:spcAft>
              <a:buSzPts val="2400"/>
              <a:buChar char="▪"/>
            </a:pPr>
            <a:r>
              <a:rPr lang="en-GB"/>
              <a:t>… but need stepwise approach, near to mid-term parallel activities but with periodic joint discussions to check interfaces</a:t>
            </a:r>
            <a:endParaRPr/>
          </a:p>
          <a:p>
            <a:pPr indent="-228600" lvl="0" marL="457200" marR="0" rtl="0" algn="l">
              <a:lnSpc>
                <a:spcPct val="90000"/>
              </a:lnSpc>
              <a:spcBef>
                <a:spcPts val="1000"/>
              </a:spcBef>
              <a:spcAft>
                <a:spcPts val="0"/>
              </a:spcAft>
              <a:buClr>
                <a:schemeClr val="dk1"/>
              </a:buClr>
              <a:buSzPts val="2800"/>
              <a:buFont typeface="Noto Sans"/>
              <a:buNone/>
            </a:pPr>
            <a:r>
              <a:t/>
            </a:r>
            <a:endParaRPr/>
          </a:p>
        </p:txBody>
      </p:sp>
      <p:sp>
        <p:nvSpPr>
          <p:cNvPr id="196" name="Google Shape;196;p13"/>
          <p:cNvSpPr txBox="1"/>
          <p:nvPr>
            <p:ph type="title"/>
          </p:nvPr>
        </p:nvSpPr>
        <p:spPr>
          <a:xfrm>
            <a:off x="926592" y="175939"/>
            <a:ext cx="8636320"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Link GHG – AFOLU (2/2)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4"/>
          <p:cNvSpPr txBox="1"/>
          <p:nvPr>
            <p:ph idx="1" type="body"/>
          </p:nvPr>
        </p:nvSpPr>
        <p:spPr>
          <a:xfrm>
            <a:off x="803564" y="1869998"/>
            <a:ext cx="5917350" cy="3848197"/>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0"/>
              </a:spcBef>
              <a:spcAft>
                <a:spcPts val="0"/>
              </a:spcAft>
              <a:buSzPts val="2800"/>
              <a:buFont typeface="Arial"/>
              <a:buChar char="•"/>
            </a:pPr>
            <a:r>
              <a:rPr lang="en-GB" sz="2800"/>
              <a:t>GHG Leadership setup</a:t>
            </a:r>
            <a:endParaRPr/>
          </a:p>
          <a:p>
            <a:pPr indent="-457200" lvl="0" marL="457200" rtl="0" algn="l">
              <a:lnSpc>
                <a:spcPct val="100000"/>
              </a:lnSpc>
              <a:spcBef>
                <a:spcPts val="1800"/>
              </a:spcBef>
              <a:spcAft>
                <a:spcPts val="0"/>
              </a:spcAft>
              <a:buSzPts val="2800"/>
              <a:buFont typeface="Arial"/>
              <a:buChar char="•"/>
            </a:pPr>
            <a:r>
              <a:rPr lang="en-GB" sz="2800"/>
              <a:t>Already 3 years since initial implementation</a:t>
            </a:r>
            <a:endParaRPr/>
          </a:p>
          <a:p>
            <a:pPr indent="-457200" lvl="0" marL="457200" rtl="0" algn="l">
              <a:lnSpc>
                <a:spcPct val="100000"/>
              </a:lnSpc>
              <a:spcBef>
                <a:spcPts val="1800"/>
              </a:spcBef>
              <a:spcAft>
                <a:spcPts val="0"/>
              </a:spcAft>
              <a:buSzPts val="2800"/>
              <a:buFont typeface="Arial"/>
              <a:buChar char="•"/>
            </a:pPr>
            <a:r>
              <a:rPr b="1" lang="en-GB" sz="2800"/>
              <a:t>WGClimate approved new TT lead from ESA (Yasjka Mejier)</a:t>
            </a:r>
            <a:endParaRPr b="1" sz="2800"/>
          </a:p>
        </p:txBody>
      </p:sp>
      <p:sp>
        <p:nvSpPr>
          <p:cNvPr id="202" name="Google Shape;202;p14"/>
          <p:cNvSpPr txBox="1"/>
          <p:nvPr>
            <p:ph type="title"/>
          </p:nvPr>
        </p:nvSpPr>
        <p:spPr>
          <a:xfrm>
            <a:off x="943013" y="247333"/>
            <a:ext cx="10515600" cy="782357"/>
          </a:xfrm>
          <a:prstGeom prst="rect">
            <a:avLst/>
          </a:prstGeom>
          <a:noFill/>
          <a:ln>
            <a:noFill/>
          </a:ln>
        </p:spPr>
        <p:txBody>
          <a:bodyPr anchorCtr="0" anchor="b" bIns="0" lIns="91425" spcFirstLastPara="1" rIns="91425" wrap="square" tIns="45700">
            <a:noAutofit/>
          </a:bodyPr>
          <a:lstStyle/>
          <a:p>
            <a:pPr indent="0" lvl="0" marL="0" rtl="0" algn="l">
              <a:lnSpc>
                <a:spcPct val="100000"/>
              </a:lnSpc>
              <a:spcBef>
                <a:spcPts val="0"/>
              </a:spcBef>
              <a:spcAft>
                <a:spcPts val="0"/>
              </a:spcAft>
              <a:buNone/>
            </a:pPr>
            <a:r>
              <a:rPr lang="en-GB" sz="3600">
                <a:solidFill>
                  <a:schemeClr val="lt1"/>
                </a:solidFill>
              </a:rPr>
              <a:t>Leadership Transition</a:t>
            </a:r>
            <a:endParaRPr sz="3600">
              <a:solidFill>
                <a:schemeClr val="lt1"/>
              </a:solidFill>
            </a:endParaRPr>
          </a:p>
        </p:txBody>
      </p:sp>
      <p:pic>
        <p:nvPicPr>
          <p:cNvPr descr="Yasjka Meijer" id="203" name="Google Shape;203;p14"/>
          <p:cNvPicPr preferRelativeResize="0"/>
          <p:nvPr/>
        </p:nvPicPr>
        <p:blipFill rotWithShape="1">
          <a:blip r:embed="rId3">
            <a:alphaModFix/>
          </a:blip>
          <a:srcRect b="0" l="0" r="0" t="0"/>
          <a:stretch/>
        </p:blipFill>
        <p:spPr>
          <a:xfrm>
            <a:off x="7411452" y="1425724"/>
            <a:ext cx="3732465" cy="45279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5"/>
          <p:cNvSpPr txBox="1"/>
          <p:nvPr>
            <p:ph idx="1" type="body"/>
          </p:nvPr>
        </p:nvSpPr>
        <p:spPr>
          <a:xfrm>
            <a:off x="457779" y="1192579"/>
            <a:ext cx="10905699" cy="3881904"/>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a:buChar char="❖"/>
            </a:pPr>
            <a:r>
              <a:rPr lang="en-GB" sz="2800"/>
              <a:t>Final contributions to GST1 – Technical Assessment</a:t>
            </a:r>
            <a:endParaRPr sz="2800"/>
          </a:p>
          <a:p>
            <a:pPr indent="-406400" lvl="0" marL="457200" marR="0" rtl="0" algn="l">
              <a:lnSpc>
                <a:spcPct val="90000"/>
              </a:lnSpc>
              <a:spcBef>
                <a:spcPts val="1000"/>
              </a:spcBef>
              <a:spcAft>
                <a:spcPts val="0"/>
              </a:spcAft>
              <a:buClr>
                <a:schemeClr val="dk1"/>
              </a:buClr>
              <a:buSzPts val="2800"/>
              <a:buFont typeface="Noto Sans"/>
              <a:buChar char="❖"/>
            </a:pPr>
            <a:r>
              <a:rPr lang="en-GB" sz="2800"/>
              <a:t>Start Addressing Roadmap Actions looking forward towards GST2 and beyond</a:t>
            </a:r>
            <a:endParaRPr sz="2800"/>
          </a:p>
          <a:p>
            <a:pPr indent="-406400" lvl="0" marL="457200" marR="0" rtl="0" algn="l">
              <a:lnSpc>
                <a:spcPct val="90000"/>
              </a:lnSpc>
              <a:spcBef>
                <a:spcPts val="1000"/>
              </a:spcBef>
              <a:spcAft>
                <a:spcPts val="0"/>
              </a:spcAft>
              <a:buClr>
                <a:schemeClr val="dk1"/>
              </a:buClr>
              <a:buSzPts val="2800"/>
              <a:buFont typeface="Noto Sans"/>
              <a:buChar char="❖"/>
            </a:pPr>
            <a:r>
              <a:rPr lang="en-GB" sz="2800"/>
              <a:t>Update roadmap and address additional Actions that have emerged in recent years, low latency product demand, commercial sector data and products, standards, new cal/val opportunities</a:t>
            </a:r>
            <a:endParaRPr/>
          </a:p>
          <a:p>
            <a:pPr indent="-406400" lvl="0" marL="457200" marR="0" rtl="0" algn="l">
              <a:lnSpc>
                <a:spcPct val="90000"/>
              </a:lnSpc>
              <a:spcBef>
                <a:spcPts val="1000"/>
              </a:spcBef>
              <a:spcAft>
                <a:spcPts val="0"/>
              </a:spcAft>
              <a:buClr>
                <a:schemeClr val="dk1"/>
              </a:buClr>
              <a:buSzPts val="2800"/>
              <a:buFont typeface="Noto Sans"/>
              <a:buChar char="❖"/>
            </a:pPr>
            <a:r>
              <a:rPr lang="en-GB" sz="2800"/>
              <a:t>Links with AFOLU fundamental (future common Roadmap)</a:t>
            </a:r>
            <a:endParaRPr sz="2800"/>
          </a:p>
          <a:p>
            <a:pPr indent="-406400" lvl="0" marL="457200" marR="0" rtl="0" algn="l">
              <a:lnSpc>
                <a:spcPct val="90000"/>
              </a:lnSpc>
              <a:spcBef>
                <a:spcPts val="1000"/>
              </a:spcBef>
              <a:spcAft>
                <a:spcPts val="0"/>
              </a:spcAft>
              <a:buClr>
                <a:schemeClr val="dk1"/>
              </a:buClr>
              <a:buSzPts val="2800"/>
              <a:buFont typeface="Noto Sans"/>
              <a:buChar char="❖"/>
            </a:pPr>
            <a:r>
              <a:rPr lang="en-GB" sz="2800"/>
              <a:t>Engage in new WMO international GHG monitoring framework</a:t>
            </a:r>
            <a:endParaRPr sz="2800"/>
          </a:p>
          <a:p>
            <a:pPr indent="-228600" lvl="0" marL="457200" marR="0" rtl="0" algn="l">
              <a:lnSpc>
                <a:spcPct val="90000"/>
              </a:lnSpc>
              <a:spcBef>
                <a:spcPts val="1000"/>
              </a:spcBef>
              <a:spcAft>
                <a:spcPts val="0"/>
              </a:spcAft>
              <a:buClr>
                <a:schemeClr val="dk1"/>
              </a:buClr>
              <a:buSzPts val="2800"/>
              <a:buFont typeface="Noto Sans"/>
              <a:buNone/>
            </a:pPr>
            <a:r>
              <a:t/>
            </a:r>
            <a:endParaRPr/>
          </a:p>
        </p:txBody>
      </p:sp>
      <p:sp>
        <p:nvSpPr>
          <p:cNvPr id="209" name="Google Shape;209;p15"/>
          <p:cNvSpPr txBox="1"/>
          <p:nvPr>
            <p:ph type="title"/>
          </p:nvPr>
        </p:nvSpPr>
        <p:spPr>
          <a:xfrm>
            <a:off x="838200" y="236676"/>
            <a:ext cx="10515600" cy="78235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sz="4400">
                <a:solidFill>
                  <a:schemeClr val="lt1"/>
                </a:solidFill>
              </a:rPr>
              <a:t>Summary</a:t>
            </a:r>
            <a:endParaRPr sz="4400">
              <a:solidFill>
                <a:schemeClr val="lt1"/>
              </a:solidFill>
            </a:endParaRPr>
          </a:p>
        </p:txBody>
      </p:sp>
      <p:sp>
        <p:nvSpPr>
          <p:cNvPr id="210" name="Google Shape;210;p15"/>
          <p:cNvSpPr txBox="1"/>
          <p:nvPr/>
        </p:nvSpPr>
        <p:spPr>
          <a:xfrm>
            <a:off x="1196334" y="5598257"/>
            <a:ext cx="9112648"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2400" u="none" cap="none" strike="noStrike">
                <a:solidFill>
                  <a:srgbClr val="000000"/>
                </a:solidFill>
                <a:latin typeface="Arial"/>
                <a:ea typeface="Arial"/>
                <a:cs typeface="Arial"/>
                <a:sym typeface="Arial"/>
              </a:rPr>
              <a:t>1 day CEOS –CGMS GHG Task Team meeting plan in </a:t>
            </a:r>
            <a:r>
              <a:rPr b="1" i="0" lang="en-GB" sz="2400" u="none" cap="none" strike="noStrike">
                <a:solidFill>
                  <a:srgbClr val="000000"/>
                </a:solidFill>
                <a:latin typeface="Arial"/>
                <a:ea typeface="Arial"/>
                <a:cs typeface="Arial"/>
                <a:sym typeface="Arial"/>
              </a:rPr>
              <a:t>Geneva 2</a:t>
            </a:r>
            <a:r>
              <a:rPr b="1" baseline="30000" i="0" lang="en-GB" sz="2400" u="none" cap="none" strike="noStrike">
                <a:solidFill>
                  <a:srgbClr val="000000"/>
                </a:solidFill>
                <a:latin typeface="Arial"/>
                <a:ea typeface="Arial"/>
                <a:cs typeface="Arial"/>
                <a:sym typeface="Arial"/>
              </a:rPr>
              <a:t>nd</a:t>
            </a:r>
            <a:r>
              <a:rPr b="1" i="0" lang="en-GB" sz="2400" u="none" cap="none" strike="noStrike">
                <a:solidFill>
                  <a:srgbClr val="000000"/>
                </a:solidFill>
                <a:latin typeface="Arial"/>
                <a:ea typeface="Arial"/>
                <a:cs typeface="Arial"/>
                <a:sym typeface="Arial"/>
              </a:rPr>
              <a:t> Feb 2023</a:t>
            </a:r>
            <a:r>
              <a:rPr b="0" i="0" lang="en-GB" sz="2400" u="none" cap="none" strike="noStrike">
                <a:solidFill>
                  <a:srgbClr val="000000"/>
                </a:solidFill>
                <a:latin typeface="Arial"/>
                <a:ea typeface="Arial"/>
                <a:cs typeface="Arial"/>
                <a:sym typeface="Arial"/>
              </a:rPr>
              <a:t> (follow WMO GHG Conference 30</a:t>
            </a:r>
            <a:r>
              <a:rPr b="0" baseline="30000" i="0" lang="en-GB" sz="2400" u="none" cap="none" strike="noStrike">
                <a:solidFill>
                  <a:srgbClr val="000000"/>
                </a:solidFill>
                <a:latin typeface="Arial"/>
                <a:ea typeface="Arial"/>
                <a:cs typeface="Arial"/>
                <a:sym typeface="Arial"/>
              </a:rPr>
              <a:t>th</a:t>
            </a:r>
            <a:r>
              <a:rPr b="0" i="0" lang="en-GB" sz="2400" u="none" cap="none" strike="noStrike">
                <a:solidFill>
                  <a:srgbClr val="000000"/>
                </a:solidFill>
                <a:latin typeface="Arial"/>
                <a:ea typeface="Arial"/>
                <a:cs typeface="Arial"/>
                <a:sym typeface="Arial"/>
              </a:rPr>
              <a:t> Jan-1</a:t>
            </a:r>
            <a:r>
              <a:rPr b="0" baseline="30000" i="0" lang="en-GB" sz="2400" u="none" cap="none" strike="noStrike">
                <a:solidFill>
                  <a:srgbClr val="000000"/>
                </a:solidFill>
                <a:latin typeface="Arial"/>
                <a:ea typeface="Arial"/>
                <a:cs typeface="Arial"/>
                <a:sym typeface="Arial"/>
              </a:rPr>
              <a:t>st</a:t>
            </a:r>
            <a:r>
              <a:rPr b="0" i="0" lang="en-GB" sz="2400" u="none" cap="none" strike="noStrike">
                <a:solidFill>
                  <a:srgbClr val="000000"/>
                </a:solidFill>
                <a:latin typeface="Arial"/>
                <a:ea typeface="Arial"/>
                <a:cs typeface="Arial"/>
                <a:sym typeface="Arial"/>
              </a:rPr>
              <a:t> Feb)</a:t>
            </a:r>
            <a:endParaRPr b="0" i="0" sz="2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2"/>
          <p:cNvSpPr txBox="1"/>
          <p:nvPr>
            <p:ph idx="1" type="body"/>
          </p:nvPr>
        </p:nvSpPr>
        <p:spPr>
          <a:xfrm>
            <a:off x="625642" y="1548898"/>
            <a:ext cx="11478127" cy="3881904"/>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1800"/>
              <a:buFont typeface="Arial"/>
              <a:buChar char="•"/>
            </a:pPr>
            <a:r>
              <a:rPr b="1" lang="en-GB" sz="1800"/>
              <a:t>Develop and maintain the roadmap</a:t>
            </a:r>
            <a:r>
              <a:rPr lang="en-GB" sz="1800"/>
              <a:t> defining the overall distributed work plan;</a:t>
            </a:r>
            <a:endParaRPr/>
          </a:p>
          <a:p>
            <a:pPr indent="-285750" lvl="0" marL="285750" rtl="0" algn="l">
              <a:lnSpc>
                <a:spcPct val="100000"/>
              </a:lnSpc>
              <a:spcBef>
                <a:spcPts val="1800"/>
              </a:spcBef>
              <a:spcAft>
                <a:spcPts val="0"/>
              </a:spcAft>
              <a:buSzPts val="1800"/>
              <a:buFont typeface="Arial"/>
              <a:buChar char="•"/>
            </a:pPr>
            <a:r>
              <a:rPr b="1" lang="en-GB" sz="1800"/>
              <a:t>Coordinate all CEOS and CGMS efforts</a:t>
            </a:r>
            <a:r>
              <a:rPr lang="en-GB" sz="1800"/>
              <a:t> needed to execute all the necessary actions…;</a:t>
            </a:r>
            <a:endParaRPr/>
          </a:p>
          <a:p>
            <a:pPr indent="-285750" lvl="0" marL="285750" rtl="0" algn="l">
              <a:lnSpc>
                <a:spcPct val="100000"/>
              </a:lnSpc>
              <a:spcBef>
                <a:spcPts val="1800"/>
              </a:spcBef>
              <a:spcAft>
                <a:spcPts val="0"/>
              </a:spcAft>
              <a:buSzPts val="1800"/>
              <a:buFont typeface="Arial"/>
              <a:buChar char="•"/>
            </a:pPr>
            <a:r>
              <a:rPr b="1" lang="en-GB" sz="1800"/>
              <a:t>Exploit the complementary viewpoints</a:t>
            </a:r>
            <a:r>
              <a:rPr lang="en-GB" sz="1800"/>
              <a:t> of CEOS and CGMS to advance the implementation of a system</a:t>
            </a:r>
            <a:endParaRPr/>
          </a:p>
          <a:p>
            <a:pPr indent="-285750" lvl="0" marL="285750" rtl="0" algn="l">
              <a:lnSpc>
                <a:spcPct val="100000"/>
              </a:lnSpc>
              <a:spcBef>
                <a:spcPts val="1800"/>
              </a:spcBef>
              <a:spcAft>
                <a:spcPts val="0"/>
              </a:spcAft>
              <a:buSzPts val="1800"/>
              <a:buFont typeface="Arial"/>
              <a:buChar char="•"/>
            </a:pPr>
            <a:r>
              <a:rPr lang="en-GB" sz="1800"/>
              <a:t>Ensure the </a:t>
            </a:r>
            <a:r>
              <a:rPr b="1" lang="en-GB" sz="1800"/>
              <a:t>critical link to the diverse user communities</a:t>
            </a:r>
            <a:r>
              <a:rPr lang="en-GB" sz="1800"/>
              <a:t>, …</a:t>
            </a:r>
            <a:endParaRPr sz="1800"/>
          </a:p>
          <a:p>
            <a:pPr indent="-285750" lvl="0" marL="285750" rtl="0" algn="l">
              <a:lnSpc>
                <a:spcPct val="100000"/>
              </a:lnSpc>
              <a:spcBef>
                <a:spcPts val="1800"/>
              </a:spcBef>
              <a:spcAft>
                <a:spcPts val="0"/>
              </a:spcAft>
              <a:buSzPts val="1800"/>
              <a:buFont typeface="Arial"/>
              <a:buChar char="•"/>
            </a:pPr>
            <a:r>
              <a:rPr lang="en-GB" sz="1800"/>
              <a:t> Actively </a:t>
            </a:r>
            <a:r>
              <a:rPr b="1" lang="en-GB" sz="1800"/>
              <a:t>ensure representation of CEOS and CGMS bodies</a:t>
            </a:r>
            <a:r>
              <a:rPr lang="en-GB" sz="1800"/>
              <a:t> by identifying Points of Contact (PoCs) for tasks to be executed by these bodies (AC-VC, WGCV/ACSG, GSICS/UVWG, etc.)</a:t>
            </a:r>
            <a:endParaRPr/>
          </a:p>
          <a:p>
            <a:pPr indent="-285750" lvl="0" marL="285750" rtl="0" algn="l">
              <a:lnSpc>
                <a:spcPct val="100000"/>
              </a:lnSpc>
              <a:spcBef>
                <a:spcPts val="1800"/>
              </a:spcBef>
              <a:spcAft>
                <a:spcPts val="0"/>
              </a:spcAft>
              <a:buSzPts val="1800"/>
              <a:buFont typeface="Arial"/>
              <a:buChar char="•"/>
            </a:pPr>
            <a:r>
              <a:rPr lang="en-GB" sz="1800"/>
              <a:t>Encourage </a:t>
            </a:r>
            <a:r>
              <a:rPr b="1" lang="en-GB" sz="1800"/>
              <a:t>additional CEOS and CGMS agencies representation</a:t>
            </a:r>
            <a:r>
              <a:rPr lang="en-GB" sz="1800"/>
              <a:t> on the GHG Task Team to ensure that the main Agencies GHG missions are represented and that technical expertise is provided to facilitate the System level competence and linkages to the modelling and Inventory communities;</a:t>
            </a:r>
            <a:endParaRPr/>
          </a:p>
          <a:p>
            <a:pPr indent="-285750" lvl="0" marL="285750" rtl="0" algn="l">
              <a:lnSpc>
                <a:spcPct val="100000"/>
              </a:lnSpc>
              <a:spcBef>
                <a:spcPts val="1800"/>
              </a:spcBef>
              <a:spcAft>
                <a:spcPts val="0"/>
              </a:spcAft>
              <a:buSzPts val="1800"/>
              <a:buFont typeface="Arial"/>
              <a:buChar char="•"/>
            </a:pPr>
            <a:r>
              <a:rPr b="1" lang="en-GB" sz="1800"/>
              <a:t>Support the WGClimate in embedding the user requirements into the respective gathering process</a:t>
            </a:r>
            <a:r>
              <a:rPr lang="en-GB" sz="1800"/>
              <a:t> of GCOS and IPCC TFI and facilitate the development of system requirements for the operational system;</a:t>
            </a:r>
            <a:endParaRPr/>
          </a:p>
        </p:txBody>
      </p:sp>
      <p:sp>
        <p:nvSpPr>
          <p:cNvPr id="78" name="Google Shape;78;p2"/>
          <p:cNvSpPr txBox="1"/>
          <p:nvPr>
            <p:ph type="title"/>
          </p:nvPr>
        </p:nvSpPr>
        <p:spPr>
          <a:xfrm>
            <a:off x="993582" y="214611"/>
            <a:ext cx="10515600" cy="782357"/>
          </a:xfrm>
          <a:prstGeom prst="rect">
            <a:avLst/>
          </a:prstGeom>
          <a:noFill/>
          <a:ln>
            <a:noFill/>
          </a:ln>
        </p:spPr>
        <p:txBody>
          <a:bodyPr anchorCtr="0" anchor="b" bIns="0" lIns="91425" spcFirstLastPara="1" rIns="91425" wrap="square" tIns="45700">
            <a:noAutofit/>
          </a:bodyPr>
          <a:lstStyle/>
          <a:p>
            <a:pPr indent="0" lvl="0" marL="0" rtl="0" algn="l">
              <a:lnSpc>
                <a:spcPct val="100000"/>
              </a:lnSpc>
              <a:spcBef>
                <a:spcPts val="0"/>
              </a:spcBef>
              <a:spcAft>
                <a:spcPts val="0"/>
              </a:spcAft>
              <a:buNone/>
            </a:pPr>
            <a:r>
              <a:rPr lang="en-GB" sz="4400">
                <a:solidFill>
                  <a:schemeClr val="lt1"/>
                </a:solidFill>
              </a:rPr>
              <a:t>GHG </a:t>
            </a:r>
            <a:r>
              <a:rPr lang="en-GB" sz="4400">
                <a:solidFill>
                  <a:schemeClr val="lt1"/>
                </a:solidFill>
              </a:rPr>
              <a:t>Task Team role</a:t>
            </a:r>
            <a:endParaRPr sz="44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3"/>
          <p:cNvPicPr preferRelativeResize="0"/>
          <p:nvPr>
            <p:ph idx="1" type="body"/>
          </p:nvPr>
        </p:nvPicPr>
        <p:blipFill rotWithShape="1">
          <a:blip r:embed="rId3">
            <a:alphaModFix/>
          </a:blip>
          <a:srcRect b="0" l="0" r="0" t="0"/>
          <a:stretch/>
        </p:blipFill>
        <p:spPr>
          <a:xfrm>
            <a:off x="762073" y="2027853"/>
            <a:ext cx="7145467" cy="2989317"/>
          </a:xfrm>
          <a:prstGeom prst="rect">
            <a:avLst/>
          </a:prstGeom>
          <a:noFill/>
          <a:ln>
            <a:noFill/>
          </a:ln>
        </p:spPr>
      </p:pic>
      <p:sp>
        <p:nvSpPr>
          <p:cNvPr id="84" name="Google Shape;84;p3"/>
          <p:cNvSpPr txBox="1"/>
          <p:nvPr>
            <p:ph type="title"/>
          </p:nvPr>
        </p:nvSpPr>
        <p:spPr>
          <a:xfrm>
            <a:off x="984577" y="291297"/>
            <a:ext cx="10515600" cy="782357"/>
          </a:xfrm>
          <a:prstGeom prst="rect">
            <a:avLst/>
          </a:prstGeom>
          <a:noFill/>
          <a:ln>
            <a:noFill/>
          </a:ln>
        </p:spPr>
        <p:txBody>
          <a:bodyPr anchorCtr="0" anchor="b" bIns="0" lIns="91425" spcFirstLastPara="1" rIns="91425" wrap="square" tIns="45700">
            <a:noAutofit/>
          </a:bodyPr>
          <a:lstStyle/>
          <a:p>
            <a:pPr indent="0" lvl="0" marL="0" rtl="0" algn="l">
              <a:lnSpc>
                <a:spcPct val="100000"/>
              </a:lnSpc>
              <a:spcBef>
                <a:spcPts val="0"/>
              </a:spcBef>
              <a:spcAft>
                <a:spcPts val="0"/>
              </a:spcAft>
              <a:buNone/>
            </a:pPr>
            <a:r>
              <a:rPr lang="en-GB" sz="3600">
                <a:solidFill>
                  <a:schemeClr val="lt1"/>
                </a:solidFill>
              </a:rPr>
              <a:t>New GCOS IP (GCOS-244)</a:t>
            </a:r>
            <a:endParaRPr sz="3600">
              <a:solidFill>
                <a:schemeClr val="lt1"/>
              </a:solidFill>
            </a:endParaRPr>
          </a:p>
        </p:txBody>
      </p:sp>
      <p:pic>
        <p:nvPicPr>
          <p:cNvPr descr="https://library.wmo.int/vig_num_norights.php?explnum_id=11317" id="85" name="Google Shape;85;p3"/>
          <p:cNvPicPr preferRelativeResize="0"/>
          <p:nvPr/>
        </p:nvPicPr>
        <p:blipFill rotWithShape="1">
          <a:blip r:embed="rId4">
            <a:alphaModFix/>
          </a:blip>
          <a:srcRect b="0" l="0" r="0" t="0"/>
          <a:stretch/>
        </p:blipFill>
        <p:spPr>
          <a:xfrm>
            <a:off x="8421124" y="1351761"/>
            <a:ext cx="3233641" cy="4584090"/>
          </a:xfrm>
          <a:prstGeom prst="rect">
            <a:avLst/>
          </a:prstGeom>
          <a:noFill/>
          <a:ln>
            <a:noFill/>
          </a:ln>
        </p:spPr>
      </p:pic>
      <p:sp>
        <p:nvSpPr>
          <p:cNvPr id="86" name="Google Shape;86;p3"/>
          <p:cNvSpPr/>
          <p:nvPr/>
        </p:nvSpPr>
        <p:spPr>
          <a:xfrm>
            <a:off x="396469" y="5806192"/>
            <a:ext cx="787667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sng" cap="none" strike="noStrike">
                <a:solidFill>
                  <a:srgbClr val="000000"/>
                </a:solidFill>
                <a:latin typeface="Arial"/>
                <a:ea typeface="Arial"/>
                <a:cs typeface="Arial"/>
                <a:sym typeface="Arial"/>
                <a:hlinkClick r:id="rId5">
                  <a:extLst>
                    <a:ext uri="{A12FA001-AC4F-418D-AE19-62706E023703}">
                      <ahyp:hlinkClr val="tx"/>
                    </a:ext>
                  </a:extLst>
                </a:hlinkClick>
              </a:rPr>
              <a:t>The 2022 GCOS Implementation Plan (GCOS-244) | E-Library (wmo.int)</a:t>
            </a:r>
            <a:endParaRPr b="0" i="0" sz="1400" u="none" cap="none" strike="noStrike">
              <a:solidFill>
                <a:srgbClr val="000000"/>
              </a:solidFill>
              <a:latin typeface="Arial"/>
              <a:ea typeface="Arial"/>
              <a:cs typeface="Arial"/>
              <a:sym typeface="Arial"/>
            </a:endParaRPr>
          </a:p>
        </p:txBody>
      </p:sp>
      <p:sp>
        <p:nvSpPr>
          <p:cNvPr id="87" name="Google Shape;87;p3"/>
          <p:cNvSpPr/>
          <p:nvPr/>
        </p:nvSpPr>
        <p:spPr>
          <a:xfrm>
            <a:off x="685800" y="2027850"/>
            <a:ext cx="7221900" cy="3081900"/>
          </a:xfrm>
          <a:prstGeom prst="rect">
            <a:avLst/>
          </a:prstGeom>
          <a:noFill/>
          <a:ln cap="flat" cmpd="sng" w="3175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4"/>
          <p:cNvSpPr txBox="1"/>
          <p:nvPr>
            <p:ph type="title"/>
          </p:nvPr>
        </p:nvSpPr>
        <p:spPr>
          <a:xfrm>
            <a:off x="1139216" y="287703"/>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00"/>
              <a:buNone/>
            </a:pPr>
            <a:r>
              <a:rPr lang="en-GB"/>
              <a:t>Input to Global Stocktake 1</a:t>
            </a:r>
            <a:endParaRPr/>
          </a:p>
        </p:txBody>
      </p:sp>
      <p:pic>
        <p:nvPicPr>
          <p:cNvPr id="93" name="Google Shape;93;p4"/>
          <p:cNvPicPr preferRelativeResize="0"/>
          <p:nvPr/>
        </p:nvPicPr>
        <p:blipFill rotWithShape="1">
          <a:blip r:embed="rId3">
            <a:alphaModFix/>
          </a:blip>
          <a:srcRect b="0" l="0" r="0" t="0"/>
          <a:stretch/>
        </p:blipFill>
        <p:spPr>
          <a:xfrm>
            <a:off x="327825" y="2192125"/>
            <a:ext cx="6428726" cy="2577225"/>
          </a:xfrm>
          <a:prstGeom prst="rect">
            <a:avLst/>
          </a:prstGeom>
          <a:noFill/>
          <a:ln>
            <a:noFill/>
          </a:ln>
        </p:spPr>
      </p:pic>
      <p:pic>
        <p:nvPicPr>
          <p:cNvPr id="94" name="Google Shape;94;p4"/>
          <p:cNvPicPr preferRelativeResize="0"/>
          <p:nvPr/>
        </p:nvPicPr>
        <p:blipFill rotWithShape="1">
          <a:blip r:embed="rId4">
            <a:alphaModFix/>
          </a:blip>
          <a:srcRect b="0" l="0" r="0" t="0"/>
          <a:stretch/>
        </p:blipFill>
        <p:spPr>
          <a:xfrm>
            <a:off x="7050741" y="2192125"/>
            <a:ext cx="4767625" cy="2577225"/>
          </a:xfrm>
          <a:prstGeom prst="rect">
            <a:avLst/>
          </a:prstGeom>
          <a:noFill/>
          <a:ln>
            <a:noFill/>
          </a:ln>
        </p:spPr>
      </p:pic>
      <p:sp>
        <p:nvSpPr>
          <p:cNvPr id="95" name="Google Shape;95;p4"/>
          <p:cNvSpPr txBox="1"/>
          <p:nvPr/>
        </p:nvSpPr>
        <p:spPr>
          <a:xfrm>
            <a:off x="327825" y="5854025"/>
            <a:ext cx="89919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sng" cap="none" strike="noStrike">
                <a:solidFill>
                  <a:schemeClr val="hlink"/>
                </a:solidFill>
                <a:latin typeface="Arial"/>
                <a:ea typeface="Arial"/>
                <a:cs typeface="Arial"/>
                <a:sym typeface="Arial"/>
                <a:hlinkClick r:id="rId5"/>
              </a:rPr>
              <a:t>https://ceos.org/gst/ghg.html</a:t>
            </a:r>
            <a:r>
              <a:rPr b="0" i="0" lang="en-GB"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5"/>
          <p:cNvSpPr txBox="1"/>
          <p:nvPr/>
        </p:nvSpPr>
        <p:spPr>
          <a:xfrm>
            <a:off x="94020" y="934686"/>
            <a:ext cx="8668512" cy="577051"/>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SzPts val="3300"/>
              <a:buFont typeface="Arial"/>
              <a:buNone/>
            </a:pPr>
            <a:r>
              <a:rPr b="0" i="0" lang="en-GB" sz="3300" u="none" cap="none" strike="noStrike">
                <a:solidFill>
                  <a:schemeClr val="lt1"/>
                </a:solidFill>
                <a:latin typeface="Arial"/>
                <a:ea typeface="Arial"/>
                <a:cs typeface="Arial"/>
                <a:sym typeface="Arial"/>
              </a:rPr>
              <a:t>Presenter Guidelines 1</a:t>
            </a:r>
            <a:endParaRPr b="0" i="0" sz="1050" u="none" cap="none" strike="noStrike">
              <a:solidFill>
                <a:srgbClr val="000000"/>
              </a:solidFill>
              <a:latin typeface="Arial"/>
              <a:ea typeface="Arial"/>
              <a:cs typeface="Arial"/>
              <a:sym typeface="Arial"/>
            </a:endParaRPr>
          </a:p>
        </p:txBody>
      </p:sp>
      <p:sp>
        <p:nvSpPr>
          <p:cNvPr id="101" name="Google Shape;101;p5"/>
          <p:cNvSpPr txBox="1"/>
          <p:nvPr/>
        </p:nvSpPr>
        <p:spPr>
          <a:xfrm>
            <a:off x="10265665" y="5788204"/>
            <a:ext cx="1925447" cy="230802"/>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Clr>
                <a:srgbClr val="000000"/>
              </a:buClr>
              <a:buSzPts val="1050"/>
              <a:buFont typeface="Arial"/>
              <a:buNone/>
            </a:pPr>
            <a:r>
              <a:rPr b="1" i="0" lang="en-GB" sz="1050" u="none" cap="none" strike="noStrike">
                <a:solidFill>
                  <a:schemeClr val="accent1"/>
                </a:solidFill>
                <a:latin typeface="Arial"/>
                <a:ea typeface="Arial"/>
                <a:cs typeface="Arial"/>
                <a:sym typeface="Arial"/>
              </a:rPr>
              <a:t>Slide </a:t>
            </a:r>
            <a:fld id="{00000000-1234-1234-1234-123412341234}" type="slidenum">
              <a:rPr b="1" i="0" lang="en-GB" sz="1050" u="none" cap="none" strike="noStrike">
                <a:solidFill>
                  <a:schemeClr val="accent1"/>
                </a:solidFill>
                <a:latin typeface="Arial"/>
                <a:ea typeface="Arial"/>
                <a:cs typeface="Arial"/>
                <a:sym typeface="Arial"/>
              </a:rPr>
              <a:t>‹#›</a:t>
            </a:fld>
            <a:endParaRPr b="1" i="0" sz="1050" u="none" cap="none" strike="noStrike">
              <a:solidFill>
                <a:schemeClr val="accent1"/>
              </a:solidFill>
              <a:latin typeface="Arial"/>
              <a:ea typeface="Arial"/>
              <a:cs typeface="Arial"/>
              <a:sym typeface="Arial"/>
            </a:endParaRPr>
          </a:p>
        </p:txBody>
      </p:sp>
      <p:sp>
        <p:nvSpPr>
          <p:cNvPr id="102" name="Google Shape;102;p5"/>
          <p:cNvSpPr txBox="1"/>
          <p:nvPr>
            <p:ph idx="1" type="body"/>
          </p:nvPr>
        </p:nvSpPr>
        <p:spPr>
          <a:xfrm>
            <a:off x="282963" y="925900"/>
            <a:ext cx="11495400" cy="4662900"/>
          </a:xfrm>
          <a:prstGeom prst="rect">
            <a:avLst/>
          </a:prstGeom>
          <a:noFill/>
          <a:ln>
            <a:noFill/>
          </a:ln>
        </p:spPr>
        <p:txBody>
          <a:bodyPr anchorCtr="0" anchor="t" bIns="45700" lIns="91425" spcFirstLastPara="1" rIns="91425" wrap="square" tIns="45700">
            <a:noAutofit/>
          </a:bodyPr>
          <a:lstStyle/>
          <a:p>
            <a:pPr indent="0" lvl="0" marL="101600" rtl="0" algn="l">
              <a:lnSpc>
                <a:spcPct val="90000"/>
              </a:lnSpc>
              <a:spcBef>
                <a:spcPts val="750"/>
              </a:spcBef>
              <a:spcAft>
                <a:spcPts val="0"/>
              </a:spcAft>
              <a:buSzPts val="2800"/>
              <a:buNone/>
            </a:pPr>
            <a:r>
              <a:t/>
            </a:r>
            <a:endParaRPr sz="2200"/>
          </a:p>
          <a:p>
            <a:pPr indent="0" lvl="0" marL="101600" rtl="0" algn="l">
              <a:lnSpc>
                <a:spcPct val="90000"/>
              </a:lnSpc>
              <a:spcBef>
                <a:spcPts val="750"/>
              </a:spcBef>
              <a:spcAft>
                <a:spcPts val="0"/>
              </a:spcAft>
              <a:buSzPts val="2800"/>
              <a:buNone/>
            </a:pPr>
            <a:r>
              <a:rPr lang="en-GB" sz="2200"/>
              <a:t>These pilot GHG products are intended to start a conversation with stakeholders and users to establish the utility and best practices for combining bottom-up and top-down products to enable a more complete Global Stocktake (Available at https://ceos.org/gst/ghg.html)</a:t>
            </a:r>
            <a:endParaRPr sz="2200"/>
          </a:p>
        </p:txBody>
      </p:sp>
      <p:grpSp>
        <p:nvGrpSpPr>
          <p:cNvPr id="103" name="Google Shape;103;p5"/>
          <p:cNvGrpSpPr/>
          <p:nvPr/>
        </p:nvGrpSpPr>
        <p:grpSpPr>
          <a:xfrm>
            <a:off x="9472755" y="3161543"/>
            <a:ext cx="1996949" cy="600565"/>
            <a:chOff x="7173956" y="3578415"/>
            <a:chExt cx="1578448" cy="474705"/>
          </a:xfrm>
        </p:grpSpPr>
        <p:pic>
          <p:nvPicPr>
            <p:cNvPr id="104" name="Google Shape;104;p5"/>
            <p:cNvPicPr preferRelativeResize="0"/>
            <p:nvPr/>
          </p:nvPicPr>
          <p:blipFill rotWithShape="1">
            <a:blip r:embed="rId3">
              <a:alphaModFix/>
            </a:blip>
            <a:srcRect b="0" l="0" r="0" t="0"/>
            <a:stretch/>
          </p:blipFill>
          <p:spPr>
            <a:xfrm>
              <a:off x="7173956" y="3578415"/>
              <a:ext cx="842844" cy="463709"/>
            </a:xfrm>
            <a:prstGeom prst="rect">
              <a:avLst/>
            </a:prstGeom>
            <a:noFill/>
            <a:ln>
              <a:noFill/>
            </a:ln>
          </p:spPr>
        </p:pic>
        <p:pic>
          <p:nvPicPr>
            <p:cNvPr id="105" name="Google Shape;105;p5"/>
            <p:cNvPicPr preferRelativeResize="0"/>
            <p:nvPr/>
          </p:nvPicPr>
          <p:blipFill rotWithShape="1">
            <a:blip r:embed="rId4">
              <a:alphaModFix/>
            </a:blip>
            <a:srcRect b="0" l="0" r="0" t="0"/>
            <a:stretch/>
          </p:blipFill>
          <p:spPr>
            <a:xfrm>
              <a:off x="7958945" y="3578415"/>
              <a:ext cx="793459" cy="474705"/>
            </a:xfrm>
            <a:prstGeom prst="rect">
              <a:avLst/>
            </a:prstGeom>
            <a:noFill/>
            <a:ln>
              <a:noFill/>
            </a:ln>
          </p:spPr>
        </p:pic>
      </p:grpSp>
      <p:pic>
        <p:nvPicPr>
          <p:cNvPr id="106" name="Google Shape;106;p5"/>
          <p:cNvPicPr preferRelativeResize="0"/>
          <p:nvPr/>
        </p:nvPicPr>
        <p:blipFill rotWithShape="1">
          <a:blip r:embed="rId5">
            <a:alphaModFix/>
          </a:blip>
          <a:srcRect b="0" l="0" r="0" t="0"/>
          <a:stretch/>
        </p:blipFill>
        <p:spPr>
          <a:xfrm>
            <a:off x="9453177" y="3806747"/>
            <a:ext cx="2012984" cy="1318955"/>
          </a:xfrm>
          <a:prstGeom prst="rect">
            <a:avLst/>
          </a:prstGeom>
          <a:noFill/>
          <a:ln>
            <a:noFill/>
          </a:ln>
        </p:spPr>
      </p:pic>
      <p:grpSp>
        <p:nvGrpSpPr>
          <p:cNvPr id="107" name="Google Shape;107;p5"/>
          <p:cNvGrpSpPr/>
          <p:nvPr/>
        </p:nvGrpSpPr>
        <p:grpSpPr>
          <a:xfrm>
            <a:off x="5029927" y="2376419"/>
            <a:ext cx="4373768" cy="4029020"/>
            <a:chOff x="3614449" y="3418387"/>
            <a:chExt cx="2914485" cy="3446258"/>
          </a:xfrm>
        </p:grpSpPr>
        <p:grpSp>
          <p:nvGrpSpPr>
            <p:cNvPr id="108" name="Google Shape;108;p5"/>
            <p:cNvGrpSpPr/>
            <p:nvPr/>
          </p:nvGrpSpPr>
          <p:grpSpPr>
            <a:xfrm>
              <a:off x="3614449" y="4545795"/>
              <a:ext cx="2914485" cy="2318850"/>
              <a:chOff x="269123" y="-20003"/>
              <a:chExt cx="2914485" cy="2318850"/>
            </a:xfrm>
          </p:grpSpPr>
          <p:sp>
            <p:nvSpPr>
              <p:cNvPr id="109" name="Google Shape;109;p5"/>
              <p:cNvSpPr/>
              <p:nvPr/>
            </p:nvSpPr>
            <p:spPr>
              <a:xfrm>
                <a:off x="615752" y="-20003"/>
                <a:ext cx="2272120" cy="2272120"/>
              </a:xfrm>
              <a:custGeom>
                <a:rect b="b" l="l" r="r" t="t"/>
                <a:pathLst>
                  <a:path extrusionOk="0" h="120000" w="120000">
                    <a:moveTo>
                      <a:pt x="79937" y="6531"/>
                    </a:moveTo>
                    <a:lnTo>
                      <a:pt x="79937" y="6531"/>
                    </a:lnTo>
                    <a:cubicBezTo>
                      <a:pt x="104308" y="15410"/>
                      <a:pt x="119663" y="39300"/>
                      <a:pt x="117439" y="64879"/>
                    </a:cubicBezTo>
                    <a:cubicBezTo>
                      <a:pt x="115215" y="90458"/>
                      <a:pt x="95961" y="111409"/>
                      <a:pt x="70415" y="116047"/>
                    </a:cubicBezTo>
                    <a:cubicBezTo>
                      <a:pt x="44868" y="120685"/>
                      <a:pt x="19339" y="107865"/>
                      <a:pt x="8064" y="84736"/>
                    </a:cubicBezTo>
                    <a:cubicBezTo>
                      <a:pt x="-3211" y="61608"/>
                      <a:pt x="2554" y="33883"/>
                      <a:pt x="22142" y="17024"/>
                    </a:cubicBezTo>
                    <a:lnTo>
                      <a:pt x="20519" y="14878"/>
                    </a:lnTo>
                    <a:lnTo>
                      <a:pt x="27033" y="16425"/>
                    </a:lnTo>
                    <a:lnTo>
                      <a:pt x="26832" y="23223"/>
                    </a:lnTo>
                    <a:lnTo>
                      <a:pt x="25210" y="21079"/>
                    </a:lnTo>
                    <a:lnTo>
                      <a:pt x="25210" y="21079"/>
                    </a:lnTo>
                    <a:cubicBezTo>
                      <a:pt x="6977" y="36234"/>
                      <a:pt x="1544" y="61293"/>
                      <a:pt x="11954" y="82222"/>
                    </a:cubicBezTo>
                    <a:cubicBezTo>
                      <a:pt x="22365" y="103151"/>
                      <a:pt x="46034" y="114750"/>
                      <a:pt x="69703" y="110524"/>
                    </a:cubicBezTo>
                    <a:cubicBezTo>
                      <a:pt x="93372" y="106297"/>
                      <a:pt x="111164" y="87294"/>
                      <a:pt x="113112" y="64158"/>
                    </a:cubicBezTo>
                    <a:cubicBezTo>
                      <a:pt x="115060" y="41023"/>
                      <a:pt x="100681" y="19501"/>
                      <a:pt x="78029" y="11648"/>
                    </a:cubicBezTo>
                    <a:close/>
                  </a:path>
                </a:pathLst>
              </a:custGeom>
              <a:solidFill>
                <a:srgbClr val="CCCD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1084965" y="316"/>
                <a:ext cx="1333693" cy="666846"/>
              </a:xfrm>
              <a:prstGeom prst="roundRect">
                <a:avLst>
                  <a:gd fmla="val 16667"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
              <p:cNvSpPr txBox="1"/>
              <p:nvPr/>
            </p:nvSpPr>
            <p:spPr>
              <a:xfrm>
                <a:off x="1117518" y="32869"/>
                <a:ext cx="1268587" cy="60174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Global Stocktake</a:t>
                </a:r>
                <a:endParaRPr b="0" i="0" sz="1400" u="none" cap="none" strike="noStrike">
                  <a:solidFill>
                    <a:srgbClr val="000000"/>
                  </a:solidFill>
                  <a:latin typeface="Arial"/>
                  <a:ea typeface="Arial"/>
                  <a:cs typeface="Arial"/>
                  <a:sym typeface="Arial"/>
                </a:endParaRPr>
              </a:p>
            </p:txBody>
          </p:sp>
          <p:sp>
            <p:nvSpPr>
              <p:cNvPr id="112" name="Google Shape;112;p5"/>
              <p:cNvSpPr/>
              <p:nvPr/>
            </p:nvSpPr>
            <p:spPr>
              <a:xfrm>
                <a:off x="1959678" y="727625"/>
                <a:ext cx="1223930" cy="843914"/>
              </a:xfrm>
              <a:prstGeom prst="roundRect">
                <a:avLst>
                  <a:gd fmla="val 16667"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
              <p:cNvSpPr txBox="1"/>
              <p:nvPr/>
            </p:nvSpPr>
            <p:spPr>
              <a:xfrm>
                <a:off x="2000874" y="768821"/>
                <a:ext cx="1141538" cy="761522"/>
              </a:xfrm>
              <a:prstGeom prst="rect">
                <a:avLst/>
              </a:prstGeom>
              <a:noFill/>
              <a:ln>
                <a:noFill/>
              </a:ln>
            </p:spPr>
            <p:txBody>
              <a:bodyPr anchorCtr="0" anchor="ctr" bIns="18275" lIns="18275" spcFirstLastPara="1" rIns="18275" wrap="square" tIns="18275">
                <a:noAutofit/>
              </a:bodyPr>
              <a:lstStyle/>
              <a:p>
                <a:pPr indent="0" lvl="0" marL="0" marR="0" rtl="0" algn="ctr">
                  <a:lnSpc>
                    <a:spcPct val="9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Transparency Framework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385"/>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(Biennial Reports)</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1084965" y="1632001"/>
                <a:ext cx="1333693" cy="666846"/>
              </a:xfrm>
              <a:prstGeom prst="roundRect">
                <a:avLst>
                  <a:gd fmla="val 16667"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
              <p:cNvSpPr txBox="1"/>
              <p:nvPr/>
            </p:nvSpPr>
            <p:spPr>
              <a:xfrm>
                <a:off x="1117518" y="1664554"/>
                <a:ext cx="1268587" cy="60174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National Implementation</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269123" y="816159"/>
                <a:ext cx="1333693" cy="666846"/>
              </a:xfrm>
              <a:prstGeom prst="roundRect">
                <a:avLst>
                  <a:gd fmla="val 16667" name="adj"/>
                </a:avLst>
              </a:prstGeom>
              <a:solidFill>
                <a:srgbClr val="32445F"/>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
              <p:cNvSpPr txBox="1"/>
              <p:nvPr/>
            </p:nvSpPr>
            <p:spPr>
              <a:xfrm>
                <a:off x="301676" y="848712"/>
                <a:ext cx="1268587" cy="601740"/>
              </a:xfrm>
              <a:prstGeom prst="rect">
                <a:avLst/>
              </a:prstGeom>
              <a:noFill/>
              <a:ln>
                <a:noFill/>
              </a:ln>
            </p:spPr>
            <p:txBody>
              <a:bodyPr anchorCtr="0" anchor="ctr" bIns="41900" lIns="41900" spcFirstLastPara="1" rIns="41900" wrap="square" tIns="41900">
                <a:noAutofit/>
              </a:bodyPr>
              <a:lstStyle/>
              <a:p>
                <a:pPr indent="0" lvl="0" marL="0" marR="0" rtl="0" algn="ctr">
                  <a:lnSpc>
                    <a:spcPct val="90000"/>
                  </a:lnSpc>
                  <a:spcBef>
                    <a:spcPts val="0"/>
                  </a:spcBef>
                  <a:spcAft>
                    <a:spcPts val="0"/>
                  </a:spcAft>
                  <a:buClr>
                    <a:srgbClr val="000000"/>
                  </a:buClr>
                  <a:buSzPts val="1100"/>
                  <a:buFont typeface="Arial"/>
                  <a:buNone/>
                </a:pPr>
                <a:r>
                  <a:rPr b="0" i="0" lang="en-GB" sz="1100" u="none" cap="none" strike="noStrike">
                    <a:solidFill>
                      <a:schemeClr val="lt1"/>
                    </a:solidFill>
                    <a:latin typeface="Arial"/>
                    <a:ea typeface="Arial"/>
                    <a:cs typeface="Arial"/>
                    <a:sym typeface="Arial"/>
                  </a:rPr>
                  <a:t>Nationally Determined Contributions</a:t>
                </a:r>
                <a:endParaRPr b="0" i="0" sz="1400" u="none" cap="none" strike="noStrike">
                  <a:solidFill>
                    <a:srgbClr val="000000"/>
                  </a:solidFill>
                  <a:latin typeface="Arial"/>
                  <a:ea typeface="Arial"/>
                  <a:cs typeface="Arial"/>
                  <a:sym typeface="Arial"/>
                </a:endParaRPr>
              </a:p>
            </p:txBody>
          </p:sp>
        </p:grpSp>
        <p:pic>
          <p:nvPicPr>
            <p:cNvPr id="118" name="Google Shape;118;p5"/>
            <p:cNvPicPr preferRelativeResize="0"/>
            <p:nvPr/>
          </p:nvPicPr>
          <p:blipFill rotWithShape="1">
            <a:blip r:embed="rId6">
              <a:alphaModFix/>
            </a:blip>
            <a:srcRect b="0" l="0" r="0" t="0"/>
            <a:stretch/>
          </p:blipFill>
          <p:spPr>
            <a:xfrm>
              <a:off x="3631554" y="3418387"/>
              <a:ext cx="1934938" cy="813053"/>
            </a:xfrm>
            <a:prstGeom prst="rect">
              <a:avLst/>
            </a:prstGeom>
            <a:noFill/>
            <a:ln>
              <a:noFill/>
            </a:ln>
          </p:spPr>
        </p:pic>
      </p:grpSp>
      <p:sp>
        <p:nvSpPr>
          <p:cNvPr id="119" name="Google Shape;119;p5"/>
          <p:cNvSpPr txBox="1"/>
          <p:nvPr/>
        </p:nvSpPr>
        <p:spPr>
          <a:xfrm>
            <a:off x="1026928" y="2848061"/>
            <a:ext cx="10028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Energy</a:t>
            </a:r>
            <a:endParaRPr b="0" i="0" sz="1400" u="none" cap="none" strike="noStrike">
              <a:solidFill>
                <a:srgbClr val="000000"/>
              </a:solidFill>
              <a:latin typeface="Arial"/>
              <a:ea typeface="Arial"/>
              <a:cs typeface="Arial"/>
              <a:sym typeface="Arial"/>
            </a:endParaRPr>
          </a:p>
        </p:txBody>
      </p:sp>
      <p:sp>
        <p:nvSpPr>
          <p:cNvPr id="120" name="Google Shape;120;p5"/>
          <p:cNvSpPr txBox="1"/>
          <p:nvPr/>
        </p:nvSpPr>
        <p:spPr>
          <a:xfrm>
            <a:off x="1044963" y="3948675"/>
            <a:ext cx="109474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Industry</a:t>
            </a:r>
            <a:endParaRPr b="0" i="0" sz="1400" u="none" cap="none" strike="noStrike">
              <a:solidFill>
                <a:srgbClr val="000000"/>
              </a:solidFill>
              <a:latin typeface="Arial"/>
              <a:ea typeface="Arial"/>
              <a:cs typeface="Arial"/>
              <a:sym typeface="Arial"/>
            </a:endParaRPr>
          </a:p>
        </p:txBody>
      </p:sp>
      <p:sp>
        <p:nvSpPr>
          <p:cNvPr id="121" name="Google Shape;121;p5"/>
          <p:cNvSpPr txBox="1"/>
          <p:nvPr/>
        </p:nvSpPr>
        <p:spPr>
          <a:xfrm>
            <a:off x="1027295" y="4912377"/>
            <a:ext cx="104344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AFOLU</a:t>
            </a:r>
            <a:endParaRPr b="0" i="0" sz="1400" u="none" cap="none" strike="noStrike">
              <a:solidFill>
                <a:srgbClr val="000000"/>
              </a:solidFill>
              <a:latin typeface="Arial"/>
              <a:ea typeface="Arial"/>
              <a:cs typeface="Arial"/>
              <a:sym typeface="Arial"/>
            </a:endParaRPr>
          </a:p>
        </p:txBody>
      </p:sp>
      <p:sp>
        <p:nvSpPr>
          <p:cNvPr id="122" name="Google Shape;122;p5"/>
          <p:cNvSpPr txBox="1"/>
          <p:nvPr/>
        </p:nvSpPr>
        <p:spPr>
          <a:xfrm>
            <a:off x="1027491" y="5625285"/>
            <a:ext cx="92375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Waste</a:t>
            </a:r>
            <a:endParaRPr b="0" i="0" sz="1400" u="none" cap="none" strike="noStrike">
              <a:solidFill>
                <a:srgbClr val="000000"/>
              </a:solidFill>
              <a:latin typeface="Arial"/>
              <a:ea typeface="Arial"/>
              <a:cs typeface="Arial"/>
              <a:sym typeface="Arial"/>
            </a:endParaRPr>
          </a:p>
        </p:txBody>
      </p:sp>
      <p:sp>
        <p:nvSpPr>
          <p:cNvPr id="123" name="Google Shape;123;p5"/>
          <p:cNvSpPr txBox="1"/>
          <p:nvPr/>
        </p:nvSpPr>
        <p:spPr>
          <a:xfrm>
            <a:off x="51383" y="2473515"/>
            <a:ext cx="1043451" cy="10310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Fuel Combustion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Fugitive Emissions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CO</a:t>
            </a:r>
            <a:r>
              <a:rPr b="0" baseline="-25000" i="0" lang="en-GB" sz="800" u="none" cap="none" strike="noStrike">
                <a:solidFill>
                  <a:srgbClr val="000000"/>
                </a:solidFill>
                <a:latin typeface="Arial"/>
                <a:ea typeface="Arial"/>
                <a:cs typeface="Arial"/>
                <a:sym typeface="Arial"/>
              </a:rPr>
              <a:t>2</a:t>
            </a:r>
            <a:r>
              <a:rPr b="0" i="0" lang="en-GB" sz="800" u="none" cap="none" strike="noStrike">
                <a:solidFill>
                  <a:srgbClr val="000000"/>
                </a:solidFill>
                <a:latin typeface="Arial"/>
                <a:ea typeface="Arial"/>
                <a:cs typeface="Arial"/>
                <a:sym typeface="Arial"/>
              </a:rPr>
              <a:t> Transport &amp; Storage</a:t>
            </a:r>
            <a:endParaRPr b="0" i="0" sz="1400" u="none" cap="none" strike="noStrike">
              <a:solidFill>
                <a:srgbClr val="000000"/>
              </a:solidFill>
              <a:latin typeface="Arial"/>
              <a:ea typeface="Arial"/>
              <a:cs typeface="Arial"/>
              <a:sym typeface="Arial"/>
            </a:endParaRPr>
          </a:p>
        </p:txBody>
      </p:sp>
      <p:sp>
        <p:nvSpPr>
          <p:cNvPr id="124" name="Google Shape;124;p5"/>
          <p:cNvSpPr txBox="1"/>
          <p:nvPr/>
        </p:nvSpPr>
        <p:spPr>
          <a:xfrm>
            <a:off x="54844" y="3447317"/>
            <a:ext cx="1144701" cy="12695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Mineral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Chemical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Metal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Non-Energy fuel/solvent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Electronics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Other Products</a:t>
            </a:r>
            <a:endParaRPr b="0" i="0" sz="1400" u="none" cap="none" strike="noStrike">
              <a:solidFill>
                <a:srgbClr val="000000"/>
              </a:solidFill>
              <a:latin typeface="Arial"/>
              <a:ea typeface="Arial"/>
              <a:cs typeface="Arial"/>
              <a:sym typeface="Arial"/>
            </a:endParaRPr>
          </a:p>
        </p:txBody>
      </p:sp>
      <p:sp>
        <p:nvSpPr>
          <p:cNvPr id="125" name="Google Shape;125;p5"/>
          <p:cNvSpPr txBox="1"/>
          <p:nvPr/>
        </p:nvSpPr>
        <p:spPr>
          <a:xfrm>
            <a:off x="54844" y="5421130"/>
            <a:ext cx="1144701" cy="7001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Solid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Biological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Wastewater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Other</a:t>
            </a:r>
            <a:endParaRPr b="0" i="0" sz="1400" u="none" cap="none" strike="noStrike">
              <a:solidFill>
                <a:srgbClr val="000000"/>
              </a:solidFill>
              <a:latin typeface="Arial"/>
              <a:ea typeface="Arial"/>
              <a:cs typeface="Arial"/>
              <a:sym typeface="Arial"/>
            </a:endParaRPr>
          </a:p>
        </p:txBody>
      </p:sp>
      <p:sp>
        <p:nvSpPr>
          <p:cNvPr id="126" name="Google Shape;126;p5"/>
          <p:cNvSpPr txBox="1"/>
          <p:nvPr/>
        </p:nvSpPr>
        <p:spPr>
          <a:xfrm>
            <a:off x="69441" y="4679480"/>
            <a:ext cx="1144701" cy="7001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Livestock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Land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Aggregate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Other</a:t>
            </a:r>
            <a:endParaRPr b="0" i="0" sz="1400" u="none" cap="none" strike="noStrike">
              <a:solidFill>
                <a:srgbClr val="000000"/>
              </a:solidFill>
              <a:latin typeface="Arial"/>
              <a:ea typeface="Arial"/>
              <a:cs typeface="Arial"/>
              <a:sym typeface="Arial"/>
            </a:endParaRPr>
          </a:p>
        </p:txBody>
      </p:sp>
      <p:sp>
        <p:nvSpPr>
          <p:cNvPr id="127" name="Google Shape;127;p5"/>
          <p:cNvSpPr/>
          <p:nvPr/>
        </p:nvSpPr>
        <p:spPr>
          <a:xfrm>
            <a:off x="2381323" y="3924681"/>
            <a:ext cx="1317472" cy="914400"/>
          </a:xfrm>
          <a:prstGeom prst="rect">
            <a:avLst/>
          </a:prstGeom>
          <a:solidFill>
            <a:srgbClr val="DAEAAC"/>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2060"/>
                </a:solidFill>
                <a:latin typeface="Arial"/>
                <a:ea typeface="Arial"/>
                <a:cs typeface="Arial"/>
                <a:sym typeface="Arial"/>
              </a:rPr>
              <a:t>National GHG Inventory</a:t>
            </a:r>
            <a:endParaRPr b="0" i="0" sz="1400" u="none" cap="none" strike="noStrike">
              <a:solidFill>
                <a:srgbClr val="000000"/>
              </a:solidFill>
              <a:latin typeface="Arial"/>
              <a:ea typeface="Arial"/>
              <a:cs typeface="Arial"/>
              <a:sym typeface="Arial"/>
            </a:endParaRPr>
          </a:p>
        </p:txBody>
      </p:sp>
      <p:pic>
        <p:nvPicPr>
          <p:cNvPr id="128" name="Google Shape;128;p5"/>
          <p:cNvPicPr preferRelativeResize="0"/>
          <p:nvPr/>
        </p:nvPicPr>
        <p:blipFill rotWithShape="1">
          <a:blip r:embed="rId7">
            <a:alphaModFix/>
          </a:blip>
          <a:srcRect b="34125" l="14677" r="67196" t="20020"/>
          <a:stretch/>
        </p:blipFill>
        <p:spPr>
          <a:xfrm>
            <a:off x="2337315" y="2471119"/>
            <a:ext cx="1021110" cy="1025262"/>
          </a:xfrm>
          <a:prstGeom prst="rect">
            <a:avLst/>
          </a:prstGeom>
          <a:noFill/>
          <a:ln>
            <a:noFill/>
          </a:ln>
        </p:spPr>
      </p:pic>
      <p:pic>
        <p:nvPicPr>
          <p:cNvPr id="129" name="Google Shape;129;p5"/>
          <p:cNvPicPr preferRelativeResize="0"/>
          <p:nvPr/>
        </p:nvPicPr>
        <p:blipFill rotWithShape="1">
          <a:blip r:embed="rId8">
            <a:alphaModFix/>
          </a:blip>
          <a:srcRect b="49449" l="35565" r="52763" t="26755"/>
          <a:stretch/>
        </p:blipFill>
        <p:spPr>
          <a:xfrm>
            <a:off x="3698795" y="2474401"/>
            <a:ext cx="712967" cy="592486"/>
          </a:xfrm>
          <a:prstGeom prst="rect">
            <a:avLst/>
          </a:prstGeom>
          <a:noFill/>
          <a:ln>
            <a:noFill/>
          </a:ln>
        </p:spPr>
      </p:pic>
      <p:pic>
        <p:nvPicPr>
          <p:cNvPr id="130" name="Google Shape;130;p5"/>
          <p:cNvPicPr preferRelativeResize="0"/>
          <p:nvPr/>
        </p:nvPicPr>
        <p:blipFill rotWithShape="1">
          <a:blip r:embed="rId9">
            <a:alphaModFix/>
          </a:blip>
          <a:srcRect b="53455" l="0" r="49712" t="0"/>
          <a:stretch/>
        </p:blipFill>
        <p:spPr>
          <a:xfrm>
            <a:off x="9447539" y="5170035"/>
            <a:ext cx="2657209" cy="1082413"/>
          </a:xfrm>
          <a:prstGeom prst="rect">
            <a:avLst/>
          </a:prstGeom>
          <a:noFill/>
          <a:ln>
            <a:noFill/>
          </a:ln>
        </p:spPr>
      </p:pic>
      <p:grpSp>
        <p:nvGrpSpPr>
          <p:cNvPr id="131" name="Google Shape;131;p5"/>
          <p:cNvGrpSpPr/>
          <p:nvPr/>
        </p:nvGrpSpPr>
        <p:grpSpPr>
          <a:xfrm>
            <a:off x="2337616" y="5101641"/>
            <a:ext cx="2453851" cy="1085497"/>
            <a:chOff x="1753212" y="5389315"/>
            <a:chExt cx="1840388" cy="1085497"/>
          </a:xfrm>
        </p:grpSpPr>
        <p:grpSp>
          <p:nvGrpSpPr>
            <p:cNvPr id="132" name="Google Shape;132;p5"/>
            <p:cNvGrpSpPr/>
            <p:nvPr/>
          </p:nvGrpSpPr>
          <p:grpSpPr>
            <a:xfrm>
              <a:off x="1753212" y="5389315"/>
              <a:ext cx="1840388" cy="1085497"/>
              <a:chOff x="1753212" y="5389315"/>
              <a:chExt cx="1840388" cy="1085497"/>
            </a:xfrm>
          </p:grpSpPr>
          <p:sp>
            <p:nvSpPr>
              <p:cNvPr id="133" name="Google Shape;133;p5"/>
              <p:cNvSpPr/>
              <p:nvPr/>
            </p:nvSpPr>
            <p:spPr>
              <a:xfrm>
                <a:off x="2726883" y="5639390"/>
                <a:ext cx="774752" cy="76764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34" name="Google Shape;134;p5"/>
              <p:cNvPicPr preferRelativeResize="0"/>
              <p:nvPr/>
            </p:nvPicPr>
            <p:blipFill rotWithShape="1">
              <a:blip r:embed="rId10">
                <a:alphaModFix/>
              </a:blip>
              <a:srcRect b="0" l="0" r="40455" t="0"/>
              <a:stretch/>
            </p:blipFill>
            <p:spPr>
              <a:xfrm>
                <a:off x="1753212" y="5389315"/>
                <a:ext cx="966713" cy="1019681"/>
              </a:xfrm>
              <a:prstGeom prst="rect">
                <a:avLst/>
              </a:prstGeom>
              <a:noFill/>
              <a:ln>
                <a:noFill/>
              </a:ln>
            </p:spPr>
          </p:pic>
          <p:sp>
            <p:nvSpPr>
              <p:cNvPr id="135" name="Google Shape;135;p5"/>
              <p:cNvSpPr txBox="1"/>
              <p:nvPr/>
            </p:nvSpPr>
            <p:spPr>
              <a:xfrm>
                <a:off x="2827743" y="5606293"/>
                <a:ext cx="546945"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Forest</a:t>
                </a:r>
                <a:endParaRPr b="0" i="0" sz="1400" u="none" cap="none" strike="noStrike">
                  <a:solidFill>
                    <a:srgbClr val="000000"/>
                  </a:solidFill>
                  <a:latin typeface="Arial"/>
                  <a:ea typeface="Arial"/>
                  <a:cs typeface="Arial"/>
                  <a:sym typeface="Arial"/>
                </a:endParaRPr>
              </a:p>
            </p:txBody>
          </p:sp>
          <p:sp>
            <p:nvSpPr>
              <p:cNvPr id="136" name="Google Shape;136;p5"/>
              <p:cNvSpPr txBox="1"/>
              <p:nvPr/>
            </p:nvSpPr>
            <p:spPr>
              <a:xfrm>
                <a:off x="2831386" y="5818502"/>
                <a:ext cx="46198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Crop</a:t>
                </a:r>
                <a:endParaRPr b="0" i="0" sz="1400" u="none" cap="none" strike="noStrike">
                  <a:solidFill>
                    <a:srgbClr val="000000"/>
                  </a:solidFill>
                  <a:latin typeface="Arial"/>
                  <a:ea typeface="Arial"/>
                  <a:cs typeface="Arial"/>
                  <a:sym typeface="Arial"/>
                </a:endParaRPr>
              </a:p>
            </p:txBody>
          </p:sp>
          <p:sp>
            <p:nvSpPr>
              <p:cNvPr id="137" name="Google Shape;137;p5"/>
              <p:cNvSpPr txBox="1"/>
              <p:nvPr/>
            </p:nvSpPr>
            <p:spPr>
              <a:xfrm>
                <a:off x="2827043" y="6026801"/>
                <a:ext cx="62388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Burning</a:t>
                </a:r>
                <a:endParaRPr b="0" i="0" sz="1400" u="none" cap="none" strike="noStrike">
                  <a:solidFill>
                    <a:srgbClr val="000000"/>
                  </a:solidFill>
                  <a:latin typeface="Arial"/>
                  <a:ea typeface="Arial"/>
                  <a:cs typeface="Arial"/>
                  <a:sym typeface="Arial"/>
                </a:endParaRPr>
              </a:p>
            </p:txBody>
          </p:sp>
          <p:sp>
            <p:nvSpPr>
              <p:cNvPr id="138" name="Google Shape;138;p5"/>
              <p:cNvSpPr txBox="1"/>
              <p:nvPr/>
            </p:nvSpPr>
            <p:spPr>
              <a:xfrm>
                <a:off x="2827043" y="6228591"/>
                <a:ext cx="766557"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Arial"/>
                    <a:ea typeface="Arial"/>
                    <a:cs typeface="Arial"/>
                    <a:sym typeface="Arial"/>
                  </a:rPr>
                  <a:t>Grassland</a:t>
                </a:r>
                <a:endParaRPr b="0" i="0" sz="1400" u="none" cap="none" strike="noStrike">
                  <a:solidFill>
                    <a:srgbClr val="000000"/>
                  </a:solidFill>
                  <a:latin typeface="Arial"/>
                  <a:ea typeface="Arial"/>
                  <a:cs typeface="Arial"/>
                  <a:sym typeface="Arial"/>
                </a:endParaRPr>
              </a:p>
            </p:txBody>
          </p:sp>
        </p:grpSp>
        <p:pic>
          <p:nvPicPr>
            <p:cNvPr id="139" name="Google Shape;139;p5"/>
            <p:cNvPicPr preferRelativeResize="0"/>
            <p:nvPr/>
          </p:nvPicPr>
          <p:blipFill rotWithShape="1">
            <a:blip r:embed="rId11">
              <a:alphaModFix/>
            </a:blip>
            <a:srcRect b="23562" l="68569" r="19704" t="20019"/>
            <a:stretch/>
          </p:blipFill>
          <p:spPr>
            <a:xfrm>
              <a:off x="2675881" y="5647420"/>
              <a:ext cx="247634" cy="748432"/>
            </a:xfrm>
            <a:prstGeom prst="rect">
              <a:avLst/>
            </a:prstGeom>
            <a:noFill/>
            <a:ln>
              <a:noFill/>
            </a:ln>
          </p:spPr>
        </p:pic>
      </p:grpSp>
      <p:sp>
        <p:nvSpPr>
          <p:cNvPr id="140" name="Google Shape;140;p5"/>
          <p:cNvSpPr txBox="1"/>
          <p:nvPr/>
        </p:nvSpPr>
        <p:spPr>
          <a:xfrm>
            <a:off x="459435" y="134612"/>
            <a:ext cx="9204383"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chemeClr val="lt2"/>
                </a:solidFill>
                <a:latin typeface="Arial"/>
                <a:ea typeface="Arial"/>
                <a:cs typeface="Arial"/>
                <a:sym typeface="Arial"/>
              </a:rPr>
              <a:t>CEOS facilitated and endorsed contributions to stocktake for CO</a:t>
            </a:r>
            <a:r>
              <a:rPr b="0" baseline="-25000" i="0" lang="en-GB" sz="2000" u="none" cap="none" strike="noStrike">
                <a:solidFill>
                  <a:schemeClr val="lt2"/>
                </a:solidFill>
                <a:latin typeface="Arial"/>
                <a:ea typeface="Arial"/>
                <a:cs typeface="Arial"/>
                <a:sym typeface="Arial"/>
              </a:rPr>
              <a:t>2 </a:t>
            </a:r>
            <a:r>
              <a:rPr b="0" i="0" lang="en-GB" sz="2000" u="none" cap="none" strike="noStrike">
                <a:solidFill>
                  <a:schemeClr val="lt2"/>
                </a:solidFill>
                <a:latin typeface="Arial"/>
                <a:ea typeface="Arial"/>
                <a:cs typeface="Arial"/>
                <a:sym typeface="Arial"/>
              </a:rPr>
              <a:t>and CH</a:t>
            </a:r>
            <a:r>
              <a:rPr b="0" baseline="-25000" i="0" lang="en-GB" sz="2000" u="none" cap="none" strike="noStrike">
                <a:solidFill>
                  <a:schemeClr val="lt2"/>
                </a:solidFill>
                <a:latin typeface="Arial"/>
                <a:ea typeface="Arial"/>
                <a:cs typeface="Arial"/>
                <a:sym typeface="Arial"/>
              </a:rPr>
              <a:t>4 </a:t>
            </a:r>
            <a:r>
              <a:rPr b="0" i="0" lang="en-GB" sz="2000" u="none" cap="none" strike="noStrike">
                <a:solidFill>
                  <a:schemeClr val="lt2"/>
                </a:solidFill>
                <a:latin typeface="Arial"/>
                <a:ea typeface="Arial"/>
                <a:cs typeface="Arial"/>
                <a:sym typeface="Arial"/>
              </a:rPr>
              <a:t>based on satellite total column data sets</a:t>
            </a:r>
            <a:endParaRPr b="0" baseline="-25000" i="0" sz="2000" u="none" cap="none" strike="noStrike">
              <a:solidFill>
                <a:schemeClr val="lt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6"/>
          <p:cNvSpPr txBox="1"/>
          <p:nvPr>
            <p:ph type="title"/>
          </p:nvPr>
        </p:nvSpPr>
        <p:spPr>
          <a:xfrm>
            <a:off x="216568" y="175939"/>
            <a:ext cx="934634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Looking Forward 2nd GST &amp; beyond</a:t>
            </a:r>
            <a:endParaRPr/>
          </a:p>
        </p:txBody>
      </p:sp>
      <p:pic>
        <p:nvPicPr>
          <p:cNvPr id="146" name="Google Shape;146;p6"/>
          <p:cNvPicPr preferRelativeResize="0"/>
          <p:nvPr/>
        </p:nvPicPr>
        <p:blipFill rotWithShape="1">
          <a:blip r:embed="rId3">
            <a:alphaModFix/>
          </a:blip>
          <a:srcRect b="0" l="0" r="0" t="0"/>
          <a:stretch/>
        </p:blipFill>
        <p:spPr>
          <a:xfrm>
            <a:off x="775588" y="1604660"/>
            <a:ext cx="2756719" cy="3811636"/>
          </a:xfrm>
          <a:prstGeom prst="rect">
            <a:avLst/>
          </a:prstGeom>
          <a:noFill/>
          <a:ln>
            <a:noFill/>
          </a:ln>
        </p:spPr>
      </p:pic>
      <p:pic>
        <p:nvPicPr>
          <p:cNvPr id="147" name="Google Shape;147;p6"/>
          <p:cNvPicPr preferRelativeResize="0"/>
          <p:nvPr/>
        </p:nvPicPr>
        <p:blipFill rotWithShape="1">
          <a:blip r:embed="rId4">
            <a:alphaModFix/>
          </a:blip>
          <a:srcRect b="0" l="0" r="0" t="0"/>
          <a:stretch/>
        </p:blipFill>
        <p:spPr>
          <a:xfrm>
            <a:off x="4059253" y="1996641"/>
            <a:ext cx="3778424" cy="2528135"/>
          </a:xfrm>
          <a:prstGeom prst="rect">
            <a:avLst/>
          </a:prstGeom>
          <a:noFill/>
          <a:ln>
            <a:noFill/>
          </a:ln>
        </p:spPr>
      </p:pic>
      <p:pic>
        <p:nvPicPr>
          <p:cNvPr id="148" name="Google Shape;148;p6"/>
          <p:cNvPicPr preferRelativeResize="0"/>
          <p:nvPr/>
        </p:nvPicPr>
        <p:blipFill rotWithShape="1">
          <a:blip r:embed="rId5">
            <a:alphaModFix/>
          </a:blip>
          <a:srcRect b="14907" l="0" r="0" t="0"/>
          <a:stretch/>
        </p:blipFill>
        <p:spPr>
          <a:xfrm>
            <a:off x="8221044" y="1996641"/>
            <a:ext cx="3778424" cy="2411385"/>
          </a:xfrm>
          <a:prstGeom prst="rect">
            <a:avLst/>
          </a:prstGeom>
          <a:noFill/>
          <a:ln>
            <a:noFill/>
          </a:ln>
        </p:spPr>
      </p:pic>
      <p:sp>
        <p:nvSpPr>
          <p:cNvPr id="149" name="Google Shape;149;p6"/>
          <p:cNvSpPr txBox="1"/>
          <p:nvPr/>
        </p:nvSpPr>
        <p:spPr>
          <a:xfrm>
            <a:off x="1535829" y="4862297"/>
            <a:ext cx="123623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Roadmap</a:t>
            </a:r>
            <a:endParaRPr b="0" i="0" sz="1400" u="sng" cap="none" strike="noStrike">
              <a:solidFill>
                <a:srgbClr val="000000"/>
              </a:solidFill>
              <a:latin typeface="Arial"/>
              <a:ea typeface="Arial"/>
              <a:cs typeface="Arial"/>
              <a:sym typeface="Arial"/>
            </a:endParaRPr>
          </a:p>
        </p:txBody>
      </p:sp>
      <p:sp>
        <p:nvSpPr>
          <p:cNvPr id="150" name="Google Shape;150;p6"/>
          <p:cNvSpPr txBox="1"/>
          <p:nvPr/>
        </p:nvSpPr>
        <p:spPr>
          <a:xfrm>
            <a:off x="5087035" y="4908464"/>
            <a:ext cx="1005403"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System</a:t>
            </a:r>
            <a:endParaRPr b="0" i="0" sz="1400" u="sng" cap="none" strike="noStrike">
              <a:solidFill>
                <a:srgbClr val="000000"/>
              </a:solidFill>
              <a:latin typeface="Arial"/>
              <a:ea typeface="Arial"/>
              <a:cs typeface="Arial"/>
              <a:sym typeface="Arial"/>
            </a:endParaRPr>
          </a:p>
        </p:txBody>
      </p:sp>
      <p:sp>
        <p:nvSpPr>
          <p:cNvPr id="151" name="Google Shape;151;p6"/>
          <p:cNvSpPr txBox="1"/>
          <p:nvPr/>
        </p:nvSpPr>
        <p:spPr>
          <a:xfrm>
            <a:off x="7647166" y="4908477"/>
            <a:ext cx="454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sng" cap="none" strike="noStrike">
                <a:solidFill>
                  <a:srgbClr val="000000"/>
                </a:solidFill>
                <a:latin typeface="Arial"/>
                <a:ea typeface="Arial"/>
                <a:cs typeface="Arial"/>
                <a:sym typeface="Arial"/>
              </a:rPr>
              <a:t>Stakeholders</a:t>
            </a:r>
            <a:endParaRPr b="0" i="0" sz="1400" u="none" cap="none" strike="noStrike">
              <a:solidFill>
                <a:srgbClr val="000000"/>
              </a:solidFill>
              <a:latin typeface="Arial"/>
              <a:ea typeface="Arial"/>
              <a:cs typeface="Arial"/>
              <a:sym typeface="Arial"/>
            </a:endParaRPr>
          </a:p>
        </p:txBody>
      </p:sp>
      <p:sp>
        <p:nvSpPr>
          <p:cNvPr id="152" name="Google Shape;152;p6"/>
          <p:cNvSpPr txBox="1"/>
          <p:nvPr/>
        </p:nvSpPr>
        <p:spPr>
          <a:xfrm>
            <a:off x="2547315" y="6065988"/>
            <a:ext cx="6391500" cy="369300"/>
          </a:xfrm>
          <a:prstGeom prst="rect">
            <a:avLst/>
          </a:prstGeom>
          <a:noFill/>
          <a:ln cap="flat" cmpd="sng" w="9525">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Arial"/>
                <a:ea typeface="Arial"/>
                <a:cs typeface="Arial"/>
                <a:sym typeface="Arial"/>
              </a:rPr>
              <a:t>space agency engagement in proposed WMO framework</a:t>
            </a:r>
            <a:endParaRPr b="1" i="0" sz="1800" u="none" cap="none" strike="noStrike">
              <a:solidFill>
                <a:srgbClr val="000000"/>
              </a:solidFill>
              <a:latin typeface="Arial"/>
              <a:ea typeface="Arial"/>
              <a:cs typeface="Arial"/>
              <a:sym typeface="Arial"/>
            </a:endParaRPr>
          </a:p>
        </p:txBody>
      </p:sp>
      <p:pic>
        <p:nvPicPr>
          <p:cNvPr id="153" name="Google Shape;153;p6"/>
          <p:cNvPicPr preferRelativeResize="0"/>
          <p:nvPr/>
        </p:nvPicPr>
        <p:blipFill rotWithShape="1">
          <a:blip r:embed="rId6">
            <a:alphaModFix/>
          </a:blip>
          <a:srcRect b="0" l="0" r="0" t="0"/>
          <a:stretch/>
        </p:blipFill>
        <p:spPr>
          <a:xfrm>
            <a:off x="4869493" y="5366446"/>
            <a:ext cx="1747180" cy="573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ph idx="1" type="body"/>
          </p:nvPr>
        </p:nvSpPr>
        <p:spPr>
          <a:xfrm>
            <a:off x="667512" y="1293265"/>
            <a:ext cx="5596128" cy="4766572"/>
          </a:xfrm>
          <a:prstGeom prst="rect">
            <a:avLst/>
          </a:prstGeom>
          <a:noFill/>
          <a:ln>
            <a:noFill/>
          </a:ln>
        </p:spPr>
        <p:txBody>
          <a:bodyPr anchorCtr="0" anchor="t" bIns="45700" lIns="91425" spcFirstLastPara="1" rIns="91425" wrap="square" tIns="45700">
            <a:noAutofit/>
          </a:bodyPr>
          <a:lstStyle/>
          <a:p>
            <a:pPr indent="-406400" lvl="0" marL="457200" marR="0" rtl="0" algn="l">
              <a:lnSpc>
                <a:spcPct val="90000"/>
              </a:lnSpc>
              <a:spcBef>
                <a:spcPts val="1000"/>
              </a:spcBef>
              <a:spcAft>
                <a:spcPts val="0"/>
              </a:spcAft>
              <a:buClr>
                <a:schemeClr val="dk1"/>
              </a:buClr>
              <a:buSzPts val="2800"/>
              <a:buFont typeface="Noto Sans"/>
              <a:buChar char="❖"/>
            </a:pPr>
            <a:r>
              <a:rPr lang="en-GB" sz="2800"/>
              <a:t>Critical actions in transition to operations: </a:t>
            </a:r>
            <a:endParaRPr sz="2800"/>
          </a:p>
          <a:p>
            <a:pPr indent="-381000" lvl="1" marL="914400" rtl="0" algn="l">
              <a:lnSpc>
                <a:spcPct val="90000"/>
              </a:lnSpc>
              <a:spcBef>
                <a:spcPts val="500"/>
              </a:spcBef>
              <a:spcAft>
                <a:spcPts val="0"/>
              </a:spcAft>
              <a:buSzPts val="2400"/>
              <a:buChar char="▪"/>
            </a:pPr>
            <a:r>
              <a:rPr lang="en-GB" sz="2400"/>
              <a:t>space segment towards WIGOS vision,</a:t>
            </a:r>
            <a:endParaRPr sz="2400"/>
          </a:p>
          <a:p>
            <a:pPr indent="-381000" lvl="1" marL="914400" rtl="0" algn="l">
              <a:lnSpc>
                <a:spcPct val="90000"/>
              </a:lnSpc>
              <a:spcBef>
                <a:spcPts val="500"/>
              </a:spcBef>
              <a:spcAft>
                <a:spcPts val="0"/>
              </a:spcAft>
              <a:buSzPts val="2400"/>
              <a:buChar char="▪"/>
            </a:pPr>
            <a:r>
              <a:rPr lang="en-GB" sz="2400"/>
              <a:t>standards for operational products, </a:t>
            </a:r>
            <a:endParaRPr sz="2400"/>
          </a:p>
          <a:p>
            <a:pPr indent="-381000" lvl="1" marL="914400" rtl="0" algn="l">
              <a:lnSpc>
                <a:spcPct val="90000"/>
              </a:lnSpc>
              <a:spcBef>
                <a:spcPts val="500"/>
              </a:spcBef>
              <a:spcAft>
                <a:spcPts val="0"/>
              </a:spcAft>
              <a:buSzPts val="2400"/>
              <a:buChar char="▪"/>
            </a:pPr>
            <a:r>
              <a:rPr lang="en-GB" sz="2400"/>
              <a:t>QC and Cal/Val framework. </a:t>
            </a:r>
            <a:endParaRPr sz="2400"/>
          </a:p>
          <a:p>
            <a:pPr indent="-381000" lvl="1" marL="914400" rtl="0" algn="l">
              <a:lnSpc>
                <a:spcPct val="90000"/>
              </a:lnSpc>
              <a:spcBef>
                <a:spcPts val="500"/>
              </a:spcBef>
              <a:spcAft>
                <a:spcPts val="0"/>
              </a:spcAft>
              <a:buSzPts val="2400"/>
              <a:buChar char="▪"/>
            </a:pPr>
            <a:r>
              <a:rPr lang="en-GB" sz="2400"/>
              <a:t>identify continuity issues and make proposals for contingency planning </a:t>
            </a:r>
            <a:endParaRPr sz="2400"/>
          </a:p>
          <a:p>
            <a:pPr indent="-381000" lvl="1" marL="914400" rtl="0" algn="l">
              <a:lnSpc>
                <a:spcPct val="90000"/>
              </a:lnSpc>
              <a:spcBef>
                <a:spcPts val="500"/>
              </a:spcBef>
              <a:spcAft>
                <a:spcPts val="0"/>
              </a:spcAft>
              <a:buSzPts val="2400"/>
              <a:buChar char="▪"/>
            </a:pPr>
            <a:r>
              <a:rPr lang="en-GB" sz="2400"/>
              <a:t>training and end user support, </a:t>
            </a:r>
            <a:endParaRPr sz="2400"/>
          </a:p>
          <a:p>
            <a:pPr indent="0" lvl="0" marL="50800" rtl="0" algn="l">
              <a:lnSpc>
                <a:spcPct val="90000"/>
              </a:lnSpc>
              <a:spcBef>
                <a:spcPts val="1000"/>
              </a:spcBef>
              <a:spcAft>
                <a:spcPts val="0"/>
              </a:spcAft>
              <a:buSzPts val="2800"/>
              <a:buNone/>
            </a:pPr>
            <a:r>
              <a:t/>
            </a:r>
            <a:endParaRPr sz="2800"/>
          </a:p>
          <a:p>
            <a:pPr indent="0" lvl="0" marL="76200" rtl="0" algn="l">
              <a:lnSpc>
                <a:spcPct val="90000"/>
              </a:lnSpc>
              <a:spcBef>
                <a:spcPts val="1000"/>
              </a:spcBef>
              <a:spcAft>
                <a:spcPts val="0"/>
              </a:spcAft>
              <a:buSzPts val="2800"/>
              <a:buNone/>
            </a:pPr>
            <a:r>
              <a:t/>
            </a:r>
            <a:endParaRPr/>
          </a:p>
          <a:p>
            <a:pPr indent="-228600" lvl="0" marL="457200" marR="0" rtl="0" algn="l">
              <a:lnSpc>
                <a:spcPct val="90000"/>
              </a:lnSpc>
              <a:spcBef>
                <a:spcPts val="1000"/>
              </a:spcBef>
              <a:spcAft>
                <a:spcPts val="0"/>
              </a:spcAft>
              <a:buClr>
                <a:schemeClr val="dk1"/>
              </a:buClr>
              <a:buSzPts val="2800"/>
              <a:buFont typeface="Noto Sans"/>
              <a:buNone/>
            </a:pPr>
            <a:r>
              <a:t/>
            </a:r>
            <a:endParaRPr/>
          </a:p>
          <a:p>
            <a:pPr indent="-228600" lvl="0" marL="457200" marR="0" rtl="0" algn="l">
              <a:lnSpc>
                <a:spcPct val="90000"/>
              </a:lnSpc>
              <a:spcBef>
                <a:spcPts val="1000"/>
              </a:spcBef>
              <a:spcAft>
                <a:spcPts val="0"/>
              </a:spcAft>
              <a:buClr>
                <a:schemeClr val="dk1"/>
              </a:buClr>
              <a:buSzPts val="2800"/>
              <a:buFont typeface="Noto Sans"/>
              <a:buNone/>
            </a:pPr>
            <a:r>
              <a:t/>
            </a:r>
            <a:endParaRPr/>
          </a:p>
        </p:txBody>
      </p:sp>
      <p:sp>
        <p:nvSpPr>
          <p:cNvPr id="159" name="Google Shape;159;p7"/>
          <p:cNvSpPr txBox="1"/>
          <p:nvPr>
            <p:ph type="title"/>
          </p:nvPr>
        </p:nvSpPr>
        <p:spPr>
          <a:xfrm>
            <a:off x="975360" y="175939"/>
            <a:ext cx="8587552"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GST1 to GST2</a:t>
            </a:r>
            <a:endParaRPr/>
          </a:p>
        </p:txBody>
      </p:sp>
      <p:pic>
        <p:nvPicPr>
          <p:cNvPr id="160" name="Google Shape;160;p7"/>
          <p:cNvPicPr preferRelativeResize="0"/>
          <p:nvPr/>
        </p:nvPicPr>
        <p:blipFill rotWithShape="1">
          <a:blip r:embed="rId3">
            <a:alphaModFix/>
          </a:blip>
          <a:srcRect b="0" l="0" r="0" t="0"/>
          <a:stretch/>
        </p:blipFill>
        <p:spPr>
          <a:xfrm>
            <a:off x="6263640" y="1560004"/>
            <a:ext cx="5680964" cy="42591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idx="1" type="body"/>
          </p:nvPr>
        </p:nvSpPr>
        <p:spPr>
          <a:xfrm>
            <a:off x="593945" y="1343819"/>
            <a:ext cx="11251800" cy="4170300"/>
          </a:xfrm>
          <a:prstGeom prst="rect">
            <a:avLst/>
          </a:prstGeom>
          <a:noFill/>
          <a:ln>
            <a:noFill/>
          </a:ln>
        </p:spPr>
        <p:txBody>
          <a:bodyPr anchorCtr="0" anchor="t" bIns="45700" lIns="91425" spcFirstLastPara="1" rIns="91425" wrap="square" tIns="45700">
            <a:noAutofit/>
          </a:bodyPr>
          <a:lstStyle/>
          <a:p>
            <a:pPr indent="-406400" lvl="0" marL="457200" rtl="0" algn="l">
              <a:lnSpc>
                <a:spcPct val="90000"/>
              </a:lnSpc>
              <a:spcBef>
                <a:spcPts val="1000"/>
              </a:spcBef>
              <a:spcAft>
                <a:spcPts val="0"/>
              </a:spcAft>
              <a:buSzPts val="2800"/>
              <a:buChar char="❖"/>
            </a:pPr>
            <a:r>
              <a:rPr lang="en-GB" sz="2000"/>
              <a:t>Support efforts to integrate CO</a:t>
            </a:r>
            <a:r>
              <a:rPr baseline="-25000" lang="en-GB" sz="2000"/>
              <a:t>2</a:t>
            </a:r>
            <a:r>
              <a:rPr lang="en-GB" sz="2000"/>
              <a:t> and CH</a:t>
            </a:r>
            <a:r>
              <a:rPr baseline="-25000" lang="en-GB" sz="2000"/>
              <a:t>4</a:t>
            </a:r>
            <a:r>
              <a:rPr lang="en-GB" sz="2000"/>
              <a:t> based inventories using fluxes from total column data and fossil emissions from high-resolution plume mappers (e.g. GHGSAT and Carbon mapper, Methane-Sat)</a:t>
            </a:r>
            <a:endParaRPr/>
          </a:p>
          <a:p>
            <a:pPr indent="-406400" lvl="0" marL="457200" rtl="0" algn="l">
              <a:lnSpc>
                <a:spcPct val="90000"/>
              </a:lnSpc>
              <a:spcBef>
                <a:spcPts val="1000"/>
              </a:spcBef>
              <a:spcAft>
                <a:spcPts val="0"/>
              </a:spcAft>
              <a:buSzPts val="2800"/>
              <a:buChar char="❖"/>
            </a:pPr>
            <a:r>
              <a:rPr lang="en-GB" sz="2000"/>
              <a:t>EM-27’s uplooking spectrometers are about as accurate as a TCCON site but much cheaper. To what extent can these be used to characterize and adjust XCO2 and XCH4 biases in challenging areas?</a:t>
            </a:r>
            <a:endParaRPr/>
          </a:p>
          <a:p>
            <a:pPr indent="-406400" lvl="0" marL="457200" rtl="0" algn="l">
              <a:lnSpc>
                <a:spcPct val="90000"/>
              </a:lnSpc>
              <a:spcBef>
                <a:spcPts val="1000"/>
              </a:spcBef>
              <a:spcAft>
                <a:spcPts val="0"/>
              </a:spcAft>
              <a:buSzPts val="2800"/>
              <a:buChar char="❖"/>
            </a:pPr>
            <a:r>
              <a:rPr lang="en-GB" sz="2000"/>
              <a:t>Support efforts to develop greenhouse gas information systems (e.g. COCO2, IMEO, NASA)</a:t>
            </a:r>
            <a:endParaRPr/>
          </a:p>
          <a:p>
            <a:pPr indent="-406400" lvl="0" marL="457200" rtl="0" algn="l">
              <a:lnSpc>
                <a:spcPct val="90000"/>
              </a:lnSpc>
              <a:spcBef>
                <a:spcPts val="1000"/>
              </a:spcBef>
              <a:spcAft>
                <a:spcPts val="0"/>
              </a:spcAft>
              <a:buSzPts val="2800"/>
              <a:buChar char="❖"/>
            </a:pPr>
            <a:r>
              <a:rPr lang="en-GB" sz="2000"/>
              <a:t>Intercomparison between CEOS AFOLU estimates and top-down forestry net carbon exchange using atmospheric GHG measurements</a:t>
            </a:r>
            <a:endParaRPr/>
          </a:p>
          <a:p>
            <a:pPr indent="-406400" lvl="0" marL="457200" rtl="0" algn="l">
              <a:lnSpc>
                <a:spcPct val="90000"/>
              </a:lnSpc>
              <a:spcBef>
                <a:spcPts val="1000"/>
              </a:spcBef>
              <a:spcAft>
                <a:spcPts val="0"/>
              </a:spcAft>
              <a:buSzPts val="2800"/>
              <a:buChar char="❖"/>
            </a:pPr>
            <a:r>
              <a:rPr lang="en-GB" sz="2000"/>
              <a:t>Host a workshop on evaluating and attributing uncertainties in top-down CO</a:t>
            </a:r>
            <a:r>
              <a:rPr baseline="-25000" lang="en-GB" sz="2000"/>
              <a:t>2</a:t>
            </a:r>
            <a:r>
              <a:rPr lang="en-GB" sz="2000"/>
              <a:t> and CH</a:t>
            </a:r>
            <a:r>
              <a:rPr baseline="-25000" lang="en-GB" sz="2000"/>
              <a:t>4</a:t>
            </a:r>
            <a:r>
              <a:rPr lang="en-GB" sz="2000"/>
              <a:t> emissions.</a:t>
            </a:r>
            <a:endParaRPr/>
          </a:p>
          <a:p>
            <a:pPr indent="-406400" lvl="0" marL="457200" rtl="0" algn="l">
              <a:lnSpc>
                <a:spcPct val="90000"/>
              </a:lnSpc>
              <a:spcBef>
                <a:spcPts val="1000"/>
              </a:spcBef>
              <a:spcAft>
                <a:spcPts val="0"/>
              </a:spcAft>
              <a:buSzPts val="2800"/>
              <a:buChar char="❖"/>
            </a:pPr>
            <a:r>
              <a:rPr lang="en-GB" sz="2000"/>
              <a:t>Work with Working Group on Climate to define GHG essential climate variables based on May 2022 gap workshop</a:t>
            </a:r>
            <a:endParaRPr/>
          </a:p>
          <a:p>
            <a:pPr indent="-228600" lvl="0" marL="457200" marR="0" rtl="0" algn="l">
              <a:lnSpc>
                <a:spcPct val="90000"/>
              </a:lnSpc>
              <a:spcBef>
                <a:spcPts val="1000"/>
              </a:spcBef>
              <a:spcAft>
                <a:spcPts val="0"/>
              </a:spcAft>
              <a:buClr>
                <a:schemeClr val="dk1"/>
              </a:buClr>
              <a:buSzPts val="2800"/>
              <a:buFont typeface="Noto Sans"/>
              <a:buNone/>
            </a:pPr>
            <a:r>
              <a:t/>
            </a:r>
            <a:endParaRPr/>
          </a:p>
        </p:txBody>
      </p:sp>
      <p:sp>
        <p:nvSpPr>
          <p:cNvPr id="166" name="Google Shape;166;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From AC-VC</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9"/>
          <p:cNvSpPr txBox="1"/>
          <p:nvPr>
            <p:ph idx="1" type="body"/>
          </p:nvPr>
        </p:nvSpPr>
        <p:spPr>
          <a:xfrm>
            <a:off x="962269" y="1941964"/>
            <a:ext cx="10267462" cy="3589671"/>
          </a:xfrm>
          <a:prstGeom prst="rect">
            <a:avLst/>
          </a:prstGeom>
          <a:noFill/>
          <a:ln>
            <a:noFill/>
          </a:ln>
        </p:spPr>
        <p:txBody>
          <a:bodyPr anchorCtr="0" anchor="t" bIns="45700" lIns="91425" spcFirstLastPara="1" rIns="91425" wrap="square" tIns="45700">
            <a:noAutofit/>
          </a:bodyPr>
          <a:lstStyle/>
          <a:p>
            <a:pPr indent="-457200" lvl="0" marL="533400" rtl="0" algn="l">
              <a:lnSpc>
                <a:spcPct val="90000"/>
              </a:lnSpc>
              <a:spcBef>
                <a:spcPts val="1000"/>
              </a:spcBef>
              <a:spcAft>
                <a:spcPts val="0"/>
              </a:spcAft>
              <a:buSzPts val="2800"/>
              <a:buFont typeface="Arial"/>
              <a:buAutoNum type="arabicPeriod"/>
            </a:pPr>
            <a:r>
              <a:rPr lang="en-GB" sz="4000"/>
              <a:t>Low latency product demand</a:t>
            </a:r>
            <a:endParaRPr/>
          </a:p>
          <a:p>
            <a:pPr indent="-457200" lvl="0" marL="533400" rtl="0" algn="l">
              <a:lnSpc>
                <a:spcPct val="90000"/>
              </a:lnSpc>
              <a:spcBef>
                <a:spcPts val="1000"/>
              </a:spcBef>
              <a:spcAft>
                <a:spcPts val="0"/>
              </a:spcAft>
              <a:buSzPts val="2800"/>
              <a:buFont typeface="Arial"/>
              <a:buAutoNum type="arabicPeriod"/>
            </a:pPr>
            <a:r>
              <a:rPr lang="en-GB" sz="4000"/>
              <a:t>Commercial sector data and products</a:t>
            </a:r>
            <a:endParaRPr/>
          </a:p>
          <a:p>
            <a:pPr indent="-457200" lvl="0" marL="533400" rtl="0" algn="l">
              <a:lnSpc>
                <a:spcPct val="90000"/>
              </a:lnSpc>
              <a:spcBef>
                <a:spcPts val="1000"/>
              </a:spcBef>
              <a:spcAft>
                <a:spcPts val="0"/>
              </a:spcAft>
              <a:buSzPts val="2800"/>
              <a:buFont typeface="Arial"/>
              <a:buAutoNum type="arabicPeriod"/>
            </a:pPr>
            <a:r>
              <a:rPr lang="en-GB" sz="4000"/>
              <a:t>Standards</a:t>
            </a:r>
            <a:endParaRPr/>
          </a:p>
          <a:p>
            <a:pPr indent="-457200" lvl="0" marL="533400" rtl="0" algn="l">
              <a:lnSpc>
                <a:spcPct val="90000"/>
              </a:lnSpc>
              <a:spcBef>
                <a:spcPts val="1000"/>
              </a:spcBef>
              <a:spcAft>
                <a:spcPts val="0"/>
              </a:spcAft>
              <a:buSzPts val="2800"/>
              <a:buFont typeface="Arial"/>
              <a:buAutoNum type="arabicPeriod"/>
            </a:pPr>
            <a:r>
              <a:rPr lang="en-GB" sz="4000"/>
              <a:t>New Cal/Val opportunities</a:t>
            </a:r>
            <a:endParaRPr/>
          </a:p>
          <a:p>
            <a:pPr indent="-457200" lvl="0" marL="533400" rtl="0" algn="l">
              <a:lnSpc>
                <a:spcPct val="90000"/>
              </a:lnSpc>
              <a:spcBef>
                <a:spcPts val="1000"/>
              </a:spcBef>
              <a:spcAft>
                <a:spcPts val="0"/>
              </a:spcAft>
              <a:buSzPts val="2800"/>
              <a:buFont typeface="Arial"/>
              <a:buAutoNum type="arabicPeriod"/>
            </a:pPr>
            <a:r>
              <a:rPr lang="en-GB" sz="4000"/>
              <a:t>…</a:t>
            </a:r>
            <a:endParaRPr/>
          </a:p>
          <a:p>
            <a:pPr indent="-228600" lvl="0" marL="457200" marR="0" rtl="0" algn="l">
              <a:lnSpc>
                <a:spcPct val="90000"/>
              </a:lnSpc>
              <a:spcBef>
                <a:spcPts val="1000"/>
              </a:spcBef>
              <a:spcAft>
                <a:spcPts val="0"/>
              </a:spcAft>
              <a:buClr>
                <a:schemeClr val="dk1"/>
              </a:buClr>
              <a:buSzPts val="2800"/>
              <a:buFont typeface="Noto Sans"/>
              <a:buNone/>
            </a:pPr>
            <a:r>
              <a:t/>
            </a:r>
            <a:endParaRPr/>
          </a:p>
        </p:txBody>
      </p:sp>
      <p:sp>
        <p:nvSpPr>
          <p:cNvPr id="172" name="Google Shape;172;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GB"/>
              <a:t>Updating GHG Roadmap</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