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3" roundtripDataSignature="AMtx7mhDn5ZatucSjsJh2mmvFi9ggfS+L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BAA41A2-B898-4E4A-A3F8-809C13FDCC02}">
  <a:tblStyle styleId="{2BAA41A2-B898-4E4A-A3F8-809C13FDCC02}"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7181632B-8099-454E-B509-6E115F335647}"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customschemas.google.com/relationships/presentationmetadata" Target="meta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 name="Google Shape;14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6f2322609c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 name="Google Shape;203;g16f2322609c_0_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6f2322609c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9" name="Google Shape;209;g16f2322609c_0_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6f2322609c_0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5" name="Google Shape;215;g16f2322609c_0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6f2322609c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1" name="Google Shape;221;g16f2322609c_0_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74b0e3ee67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g174b0e3ee67_0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6f2322609c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g16f2322609c_0_1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6f2322609c_0_9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8" name="Google Shape;248;g16f2322609c_0_9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 name="Google Shape;25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6cbb2c46e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 name="Google Shape;261;g16cbb2c46e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6f2322609c_0_10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 name="Google Shape;271;g16f2322609c_0_10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6f2322609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6f2322609c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6f2322609c_0_1017:notes"/>
          <p:cNvSpPr txBox="1"/>
          <p:nvPr>
            <p:ph idx="1" type="body"/>
          </p:nvPr>
        </p:nvSpPr>
        <p:spPr>
          <a:xfrm>
            <a:off x="883603" y="4356810"/>
            <a:ext cx="5078400" cy="4085400"/>
          </a:xfrm>
          <a:prstGeom prst="rect">
            <a:avLst/>
          </a:prstGeom>
        </p:spPr>
        <p:txBody>
          <a:bodyPr anchorCtr="0" anchor="t" bIns="89450" lIns="89450" spcFirstLastPara="1" rIns="89450" wrap="square" tIns="89450">
            <a:noAutofit/>
          </a:bodyPr>
          <a:lstStyle/>
          <a:p>
            <a:pPr indent="0" lvl="0" marL="0" rtl="0" algn="l">
              <a:spcBef>
                <a:spcPts val="0"/>
              </a:spcBef>
              <a:spcAft>
                <a:spcPts val="0"/>
              </a:spcAft>
              <a:buNone/>
            </a:pPr>
            <a:r>
              <a:t/>
            </a:r>
            <a:endParaRPr/>
          </a:p>
        </p:txBody>
      </p:sp>
      <p:sp>
        <p:nvSpPr>
          <p:cNvPr id="276" name="Google Shape;276;g16f2322609c_0_1017:notes"/>
          <p:cNvSpPr/>
          <p:nvPr>
            <p:ph idx="2" type="sldImg"/>
          </p:nvPr>
        </p:nvSpPr>
        <p:spPr>
          <a:xfrm>
            <a:off x="451573" y="681434"/>
            <a:ext cx="6015300" cy="3404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6f2322609c_0_12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7" name="Google Shape;287;g16f2322609c_0_12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6f2322609c_0_1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2" name="Google Shape;292;g16f2322609c_0_12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6f2322609c_0_9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8" name="Google Shape;298;g16f2322609c_0_9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6f2322609c_0_10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g16f2322609c_0_10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6f2322609c_0_1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9" name="Google Shape;309;g16f2322609c_0_12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6f2322609c_0_12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4" name="Google Shape;314;g16f2322609c_0_12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 name="Google Shape;15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6f2322609c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 name="Google Shape;160;g16f2322609c_0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6f2322609c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6" name="Google Shape;166;g16f2322609c_0_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6f2322609c_0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2" name="Google Shape;172;g16f2322609c_0_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6f2322609c_0_1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g16f2322609c_0_1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9d132fe467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9d132fe467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19d132fe467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8c7720c530_3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g18c7720c530_3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8.jpg"/><Relationship Id="rId4" Type="http://schemas.openxmlformats.org/officeDocument/2006/relationships/image" Target="../media/image11.jpg"/><Relationship Id="rId5" Type="http://schemas.openxmlformats.org/officeDocument/2006/relationships/image" Target="../media/image7.png"/><Relationship Id="rId6"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8.jpg"/><Relationship Id="rId4" Type="http://schemas.openxmlformats.org/officeDocument/2006/relationships/image" Target="../media/image11.jpg"/><Relationship Id="rId5" Type="http://schemas.openxmlformats.org/officeDocument/2006/relationships/image" Target="../media/image7.png"/><Relationship Id="rId6"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pic>
        <p:nvPicPr>
          <p:cNvPr id="16" name="Google Shape;16;p15"/>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7" name="Google Shape;17;p15"/>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8" name="Google Shape;18;p15"/>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9" name="Google Shape;19;p15"/>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 name="Google Shape;20;p15"/>
          <p:cNvSpPr/>
          <p:nvPr/>
        </p:nvSpPr>
        <p:spPr>
          <a:xfrm flipH="1">
            <a:off x="-4784" y="-14542"/>
            <a:ext cx="12199163"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1" name="Google Shape;21;p15"/>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22" name="Google Shape;22;p15"/>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23" name="Google Shape;23;p15"/>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4" name="Google Shape;24;p15"/>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6" name="Shape 96"/>
        <p:cNvGrpSpPr/>
        <p:nvPr/>
      </p:nvGrpSpPr>
      <p:grpSpPr>
        <a:xfrm>
          <a:off x="0" y="0"/>
          <a:ext cx="0" cy="0"/>
          <a:chOff x="0" y="0"/>
          <a:chExt cx="0" cy="0"/>
        </a:xfrm>
      </p:grpSpPr>
      <p:sp>
        <p:nvSpPr>
          <p:cNvPr id="97" name="Google Shape;97;g174b0e3ee67_0_110"/>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98" name="Google Shape;98;g174b0e3ee67_0_110"/>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99" name="Google Shape;99;g174b0e3ee67_0_11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00" name="Google Shape;100;g174b0e3ee67_0_110"/>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1" name="Google Shape;101;g174b0e3ee67_0_110"/>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2" name="Google Shape;102;g174b0e3ee67_0_110"/>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03" name="Google Shape;103;g174b0e3ee67_0_110"/>
          <p:cNvSpPr txBox="1"/>
          <p:nvPr/>
        </p:nvSpPr>
        <p:spPr>
          <a:xfrm>
            <a:off x="-24384" y="6562799"/>
            <a:ext cx="4925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
        <p:nvSpPr>
          <p:cNvPr id="104" name="Google Shape;104;g174b0e3ee67_0_110"/>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5" name="Google Shape;105;g174b0e3ee67_0_11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hite">
  <p:cSld name="Blank_White">
    <p:spTree>
      <p:nvGrpSpPr>
        <p:cNvPr id="106" name="Shape 10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07" name="Shape 107"/>
        <p:cNvGrpSpPr/>
        <p:nvPr/>
      </p:nvGrpSpPr>
      <p:grpSpPr>
        <a:xfrm>
          <a:off x="0" y="0"/>
          <a:ext cx="0" cy="0"/>
          <a:chOff x="0" y="0"/>
          <a:chExt cx="0" cy="0"/>
        </a:xfrm>
      </p:grpSpPr>
      <p:sp>
        <p:nvSpPr>
          <p:cNvPr id="108" name="Google Shape;108;g174b0e3ee67_0_121"/>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09" name="Google Shape;109;g174b0e3ee67_0_121"/>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110" name="Google Shape;110;g174b0e3ee67_0_12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11" name="Google Shape;111;g174b0e3ee67_0_121"/>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12" name="Google Shape;112;g174b0e3ee67_0_121"/>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13" name="Google Shape;113;g174b0e3ee67_0_121"/>
          <p:cNvSpPr txBox="1"/>
          <p:nvPr>
            <p:ph idx="1" type="body"/>
          </p:nvPr>
        </p:nvSpPr>
        <p:spPr>
          <a:xfrm>
            <a:off x="386632"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4" name="Google Shape;114;g174b0e3ee67_0_121"/>
          <p:cNvSpPr txBox="1"/>
          <p:nvPr>
            <p:ph idx="2" type="body"/>
          </p:nvPr>
        </p:nvSpPr>
        <p:spPr>
          <a:xfrm>
            <a:off x="6296361"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5" name="Google Shape;115;g174b0e3ee67_0_121"/>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16" name="Google Shape;116;g174b0e3ee67_0_12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7" name="Google Shape;117;g174b0e3ee67_0_121"/>
          <p:cNvSpPr txBox="1"/>
          <p:nvPr/>
        </p:nvSpPr>
        <p:spPr>
          <a:xfrm>
            <a:off x="-24384" y="6562799"/>
            <a:ext cx="4925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8" name="Shape 118"/>
        <p:cNvGrpSpPr/>
        <p:nvPr/>
      </p:nvGrpSpPr>
      <p:grpSpPr>
        <a:xfrm>
          <a:off x="0" y="0"/>
          <a:ext cx="0" cy="0"/>
          <a:chOff x="0" y="0"/>
          <a:chExt cx="0" cy="0"/>
        </a:xfrm>
      </p:grpSpPr>
      <p:sp>
        <p:nvSpPr>
          <p:cNvPr id="119" name="Google Shape;119;g174b0e3ee67_0_132"/>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20" name="Google Shape;120;g174b0e3ee67_0_132"/>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121" name="Google Shape;121;g174b0e3ee67_0_132"/>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22" name="Google Shape;122;g174b0e3ee67_0_132"/>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23" name="Google Shape;123;g174b0e3ee67_0_132"/>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24" name="Google Shape;124;g174b0e3ee67_0_132"/>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25" name="Google Shape;125;g174b0e3ee67_0_13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6" name="Google Shape;126;g174b0e3ee67_0_132"/>
          <p:cNvSpPr txBox="1"/>
          <p:nvPr/>
        </p:nvSpPr>
        <p:spPr>
          <a:xfrm>
            <a:off x="-24384" y="6562799"/>
            <a:ext cx="4925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27" name="Shape 127"/>
        <p:cNvGrpSpPr/>
        <p:nvPr/>
      </p:nvGrpSpPr>
      <p:grpSpPr>
        <a:xfrm>
          <a:off x="0" y="0"/>
          <a:ext cx="0" cy="0"/>
          <a:chOff x="0" y="0"/>
          <a:chExt cx="0" cy="0"/>
        </a:xfrm>
      </p:grpSpPr>
      <p:sp>
        <p:nvSpPr>
          <p:cNvPr id="128" name="Google Shape;128;g174b0e3ee67_0_141"/>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29" name="Google Shape;129;g174b0e3ee67_0_141"/>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130" name="Google Shape;130;g174b0e3ee67_0_14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31" name="Google Shape;131;g174b0e3ee67_0_141"/>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32" name="Google Shape;132;g174b0e3ee67_0_141"/>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33" name="Google Shape;133;g174b0e3ee67_0_141"/>
          <p:cNvSpPr txBox="1"/>
          <p:nvPr>
            <p:ph idx="1" type="body"/>
          </p:nvPr>
        </p:nvSpPr>
        <p:spPr>
          <a:xfrm>
            <a:off x="5180012" y="1373852"/>
            <a:ext cx="6172200" cy="4694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4" name="Google Shape;134;g174b0e3ee67_0_141"/>
          <p:cNvSpPr txBox="1"/>
          <p:nvPr>
            <p:ph idx="2" type="body"/>
          </p:nvPr>
        </p:nvSpPr>
        <p:spPr>
          <a:xfrm>
            <a:off x="839788" y="1373852"/>
            <a:ext cx="3932100" cy="4630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135" name="Google Shape;135;g174b0e3ee67_0_141"/>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36" name="Google Shape;136;g174b0e3ee67_0_14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7" name="Google Shape;137;g174b0e3ee67_0_141"/>
          <p:cNvSpPr txBox="1"/>
          <p:nvPr/>
        </p:nvSpPr>
        <p:spPr>
          <a:xfrm>
            <a:off x="-24384" y="6562799"/>
            <a:ext cx="4925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5" name="Shape 25"/>
        <p:cNvGrpSpPr/>
        <p:nvPr/>
      </p:nvGrpSpPr>
      <p:grpSpPr>
        <a:xfrm>
          <a:off x="0" y="0"/>
          <a:ext cx="0" cy="0"/>
          <a:chOff x="0" y="0"/>
          <a:chExt cx="0" cy="0"/>
        </a:xfrm>
      </p:grpSpPr>
      <p:sp>
        <p:nvSpPr>
          <p:cNvPr id="26" name="Google Shape;26;p1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7" name="Google Shape;27;p1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8" name="Google Shape;28;p1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9" name="Google Shape;29;p1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0" name="Google Shape;30;p1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1" name="Google Shape;31;p1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32" name="Google Shape;32;p1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a:t>
            </a:r>
            <a:r>
              <a:rPr b="1" lang="en-GB">
                <a:solidFill>
                  <a:schemeClr val="accent1"/>
                </a:solidFill>
              </a:rPr>
              <a:t>30 Nov - 1 Dec</a:t>
            </a:r>
            <a:r>
              <a:rPr b="1" i="0" lang="en-GB" sz="1400" u="none" cap="none" strike="noStrike">
                <a:solidFill>
                  <a:schemeClr val="accent1"/>
                </a:solidFill>
                <a:latin typeface="Arial"/>
                <a:ea typeface="Arial"/>
                <a:cs typeface="Arial"/>
                <a:sym typeface="Arial"/>
              </a:rPr>
              <a:t> </a:t>
            </a:r>
            <a:r>
              <a:rPr b="1" lang="en-GB">
                <a:solidFill>
                  <a:schemeClr val="accent1"/>
                </a:solidFill>
              </a:rPr>
              <a:t>2</a:t>
            </a:r>
            <a:r>
              <a:rPr b="1" i="0" lang="en-GB" sz="1400" u="none" cap="none" strike="noStrike">
                <a:solidFill>
                  <a:schemeClr val="accent1"/>
                </a:solidFill>
                <a:latin typeface="Arial"/>
                <a:ea typeface="Arial"/>
                <a:cs typeface="Arial"/>
                <a:sym typeface="Arial"/>
              </a:rPr>
              <a:t>02</a:t>
            </a:r>
            <a:r>
              <a:rPr b="1" lang="en-GB">
                <a:solidFill>
                  <a:schemeClr val="accent1"/>
                </a:solidFill>
              </a:rPr>
              <a:t>2</a:t>
            </a:r>
            <a:endParaRPr b="0" i="0" sz="1400" u="none" cap="none" strike="noStrike">
              <a:solidFill>
                <a:srgbClr val="000000"/>
              </a:solidFill>
              <a:latin typeface="Arial"/>
              <a:ea typeface="Arial"/>
              <a:cs typeface="Arial"/>
              <a:sym typeface="Arial"/>
            </a:endParaRPr>
          </a:p>
        </p:txBody>
      </p:sp>
      <p:sp>
        <p:nvSpPr>
          <p:cNvPr id="33" name="Google Shape;33;p16"/>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4" name="Google Shape;34;p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5" name="Shape 35"/>
        <p:cNvGrpSpPr/>
        <p:nvPr/>
      </p:nvGrpSpPr>
      <p:grpSpPr>
        <a:xfrm>
          <a:off x="0" y="0"/>
          <a:ext cx="0" cy="0"/>
          <a:chOff x="0" y="0"/>
          <a:chExt cx="0" cy="0"/>
        </a:xfrm>
      </p:grpSpPr>
      <p:sp>
        <p:nvSpPr>
          <p:cNvPr id="36" name="Google Shape;36;p1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7" name="Google Shape;37;p1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8" name="Google Shape;38;p1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9" name="Google Shape;39;p1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0" name="Google Shape;40;p1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1" name="Google Shape;41;p17"/>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2" name="Google Shape;42;p17"/>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3" name="Google Shape;43;p1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4" name="Google Shape;44;p1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 name="Google Shape;45;p17"/>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6" name="Shape 46"/>
        <p:cNvGrpSpPr/>
        <p:nvPr/>
      </p:nvGrpSpPr>
      <p:grpSpPr>
        <a:xfrm>
          <a:off x="0" y="0"/>
          <a:ext cx="0" cy="0"/>
          <a:chOff x="0" y="0"/>
          <a:chExt cx="0" cy="0"/>
        </a:xfrm>
      </p:grpSpPr>
      <p:sp>
        <p:nvSpPr>
          <p:cNvPr id="47" name="Google Shape;47;p1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8" name="Google Shape;48;p1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9" name="Google Shape;49;p1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0" name="Google Shape;50;p1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1" name="Google Shape;51;p1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2" name="Google Shape;52;p1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53" name="Google Shape;53;p1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4" name="Google Shape;54;p18"/>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5" name="Shape 55"/>
        <p:cNvGrpSpPr/>
        <p:nvPr/>
      </p:nvGrpSpPr>
      <p:grpSpPr>
        <a:xfrm>
          <a:off x="0" y="0"/>
          <a:ext cx="0" cy="0"/>
          <a:chOff x="0" y="0"/>
          <a:chExt cx="0" cy="0"/>
        </a:xfrm>
      </p:grpSpPr>
      <p:sp>
        <p:nvSpPr>
          <p:cNvPr id="56" name="Google Shape;56;p1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7" name="Google Shape;57;p1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8" name="Google Shape;58;p1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9" name="Google Shape;59;p1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0" name="Google Shape;60;p1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1" name="Google Shape;61;p19"/>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2" name="Google Shape;62;p19"/>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63" name="Google Shape;63;p1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64" name="Google Shape;64;p1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5" name="Google Shape;65;p19"/>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66" name="Shape 66"/>
        <p:cNvGrpSpPr/>
        <p:nvPr/>
      </p:nvGrpSpPr>
      <p:grpSpPr>
        <a:xfrm>
          <a:off x="0" y="0"/>
          <a:ext cx="0" cy="0"/>
          <a:chOff x="0" y="0"/>
          <a:chExt cx="0" cy="0"/>
        </a:xfrm>
      </p:grpSpPr>
      <p:sp>
        <p:nvSpPr>
          <p:cNvPr id="67" name="Google Shape;67;g16f2322609c_0_975"/>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Char char="●"/>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8" name="Google Shape;68;g16f2322609c_0_975"/>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69" name="Google Shape;69;g16f2322609c_0_97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0" name="Google Shape;70;g16f2322609c_0_97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1" name="Google Shape;71;g16f2322609c_0_97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2">
  <p:cSld name="CLEAR2">
    <p:spTree>
      <p:nvGrpSpPr>
        <p:cNvPr id="72" name="Shape 72"/>
        <p:cNvGrpSpPr/>
        <p:nvPr/>
      </p:nvGrpSpPr>
      <p:grpSpPr>
        <a:xfrm>
          <a:off x="0" y="0"/>
          <a:ext cx="0" cy="0"/>
          <a:chOff x="0" y="0"/>
          <a:chExt cx="0" cy="0"/>
        </a:xfrm>
      </p:grpSpPr>
      <p:sp>
        <p:nvSpPr>
          <p:cNvPr id="73" name="Google Shape;73;g16f2322609c_0_981"/>
          <p:cNvSpPr txBox="1"/>
          <p:nvPr>
            <p:ph type="title"/>
          </p:nvPr>
        </p:nvSpPr>
        <p:spPr>
          <a:xfrm>
            <a:off x="216425" y="156382"/>
            <a:ext cx="10108800" cy="563700"/>
          </a:xfrm>
          <a:prstGeom prst="rect">
            <a:avLst/>
          </a:prstGeom>
          <a:noFill/>
          <a:ln>
            <a:noFill/>
          </a:ln>
        </p:spPr>
        <p:txBody>
          <a:bodyPr anchorCtr="0" anchor="ctr" bIns="45700" lIns="0" spcFirstLastPara="1" rIns="0" wrap="square" tIns="45700">
            <a:norm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4" name="Google Shape;74;g16f2322609c_0_981"/>
          <p:cNvSpPr txBox="1"/>
          <p:nvPr>
            <p:ph idx="1" type="body"/>
          </p:nvPr>
        </p:nvSpPr>
        <p:spPr>
          <a:xfrm>
            <a:off x="218263" y="882193"/>
            <a:ext cx="11732700" cy="5328000"/>
          </a:xfrm>
          <a:prstGeom prst="rect">
            <a:avLst/>
          </a:prstGeom>
          <a:noFill/>
          <a:ln>
            <a:noFill/>
          </a:ln>
        </p:spPr>
        <p:txBody>
          <a:bodyPr anchorCtr="0" anchor="t" bIns="45700" lIns="91425" spcFirstLastPara="1" rIns="91425" wrap="square" tIns="45700">
            <a:noAutofit/>
          </a:bodyPr>
          <a:lstStyle>
            <a:lvl1pPr indent="-228600" lvl="0" marL="457200" rtl="0" algn="l">
              <a:lnSpc>
                <a:spcPct val="119000"/>
              </a:lnSpc>
              <a:spcBef>
                <a:spcPts val="359"/>
              </a:spcBef>
              <a:spcAft>
                <a:spcPts val="0"/>
              </a:spcAft>
              <a:buSzPts val="1400"/>
              <a:buNone/>
              <a:defRPr sz="1795"/>
            </a:lvl1pPr>
            <a:lvl2pPr indent="-228600" lvl="1" marL="914400" rtl="0" algn="l">
              <a:lnSpc>
                <a:spcPct val="119000"/>
              </a:lnSpc>
              <a:spcBef>
                <a:spcPts val="359"/>
              </a:spcBef>
              <a:spcAft>
                <a:spcPts val="0"/>
              </a:spcAft>
              <a:buSzPts val="1400"/>
              <a:buNone/>
              <a:defRPr sz="1795"/>
            </a:lvl2pPr>
            <a:lvl3pPr indent="-228600" lvl="2" marL="1371600" rtl="0" algn="l">
              <a:lnSpc>
                <a:spcPct val="119000"/>
              </a:lnSpc>
              <a:spcBef>
                <a:spcPts val="359"/>
              </a:spcBef>
              <a:spcAft>
                <a:spcPts val="0"/>
              </a:spcAft>
              <a:buSzPts val="1400"/>
              <a:buNone/>
              <a:defRPr sz="1795"/>
            </a:lvl3pPr>
            <a:lvl4pPr indent="-228600" lvl="3" marL="1828800" rtl="0" algn="l">
              <a:lnSpc>
                <a:spcPct val="119000"/>
              </a:lnSpc>
              <a:spcBef>
                <a:spcPts val="359"/>
              </a:spcBef>
              <a:spcAft>
                <a:spcPts val="0"/>
              </a:spcAft>
              <a:buSzPts val="1400"/>
              <a:buNone/>
              <a:defRPr sz="1795"/>
            </a:lvl4pPr>
            <a:lvl5pPr indent="-228600" lvl="4" marL="2286000" rtl="0" algn="l">
              <a:lnSpc>
                <a:spcPct val="119000"/>
              </a:lnSpc>
              <a:spcBef>
                <a:spcPts val="359"/>
              </a:spcBef>
              <a:spcAft>
                <a:spcPts val="0"/>
              </a:spcAft>
              <a:buSzPts val="1400"/>
              <a:buNone/>
              <a:defRPr sz="1795"/>
            </a:lvl5pPr>
            <a:lvl6pPr indent="-342900" lvl="5" marL="2743200" rtl="0" algn="l">
              <a:lnSpc>
                <a:spcPct val="119000"/>
              </a:lnSpc>
              <a:spcBef>
                <a:spcPts val="360"/>
              </a:spcBef>
              <a:spcAft>
                <a:spcPts val="0"/>
              </a:spcAft>
              <a:buSzPts val="1800"/>
              <a:buChar char="■"/>
              <a:defRPr/>
            </a:lvl6pPr>
            <a:lvl7pPr indent="-342900" lvl="6" marL="3200400" rtl="0" algn="l">
              <a:lnSpc>
                <a:spcPct val="119000"/>
              </a:lnSpc>
              <a:spcBef>
                <a:spcPts val="360"/>
              </a:spcBef>
              <a:spcAft>
                <a:spcPts val="0"/>
              </a:spcAft>
              <a:buSzPts val="1800"/>
              <a:buChar char="●"/>
              <a:defRPr/>
            </a:lvl7pPr>
            <a:lvl8pPr indent="-342900" lvl="7" marL="3657600" rtl="0" algn="l">
              <a:lnSpc>
                <a:spcPct val="119000"/>
              </a:lnSpc>
              <a:spcBef>
                <a:spcPts val="360"/>
              </a:spcBef>
              <a:spcAft>
                <a:spcPts val="0"/>
              </a:spcAft>
              <a:buSzPts val="1800"/>
              <a:buChar char="○"/>
              <a:defRPr/>
            </a:lvl8pPr>
            <a:lvl9pPr indent="-342900" lvl="8" marL="4114800" rtl="0" algn="l">
              <a:lnSpc>
                <a:spcPct val="119000"/>
              </a:lnSpc>
              <a:spcBef>
                <a:spcPts val="360"/>
              </a:spcBef>
              <a:spcAft>
                <a:spcPts val="0"/>
              </a:spcAft>
              <a:buSzPts val="1800"/>
              <a:buChar char="■"/>
              <a:defRPr/>
            </a:lvl9pPr>
          </a:lstStyle>
          <a:p/>
        </p:txBody>
      </p:sp>
      <p:cxnSp>
        <p:nvCxnSpPr>
          <p:cNvPr id="75" name="Google Shape;75;g16f2322609c_0_981"/>
          <p:cNvCxnSpPr/>
          <p:nvPr/>
        </p:nvCxnSpPr>
        <p:spPr>
          <a:xfrm>
            <a:off x="220831" y="6422971"/>
            <a:ext cx="117039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2" name="Shape 82"/>
        <p:cNvGrpSpPr/>
        <p:nvPr/>
      </p:nvGrpSpPr>
      <p:grpSpPr>
        <a:xfrm>
          <a:off x="0" y="0"/>
          <a:ext cx="0" cy="0"/>
          <a:chOff x="0" y="0"/>
          <a:chExt cx="0" cy="0"/>
        </a:xfrm>
      </p:grpSpPr>
      <p:pic>
        <p:nvPicPr>
          <p:cNvPr id="83" name="Google Shape;83;g174b0e3ee67_0_96"/>
          <p:cNvPicPr preferRelativeResize="0"/>
          <p:nvPr/>
        </p:nvPicPr>
        <p:blipFill rotWithShape="1">
          <a:blip r:embed="rId2">
            <a:alphaModFix/>
          </a:blip>
          <a:srcRect b="0" l="0" r="0" t="0"/>
          <a:stretch/>
        </p:blipFill>
        <p:spPr>
          <a:xfrm>
            <a:off x="3301750" y="2265730"/>
            <a:ext cx="8288156" cy="2756714"/>
          </a:xfrm>
          <a:prstGeom prst="rect">
            <a:avLst/>
          </a:prstGeom>
          <a:noFill/>
          <a:ln>
            <a:noFill/>
          </a:ln>
        </p:spPr>
      </p:pic>
      <p:pic>
        <p:nvPicPr>
          <p:cNvPr id="84" name="Google Shape;84;g174b0e3ee67_0_96"/>
          <p:cNvPicPr preferRelativeResize="0"/>
          <p:nvPr/>
        </p:nvPicPr>
        <p:blipFill rotWithShape="1">
          <a:blip r:embed="rId3">
            <a:alphaModFix/>
          </a:blip>
          <a:srcRect b="-110"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85" name="Google Shape;85;g174b0e3ee67_0_96"/>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86" name="Google Shape;86;g174b0e3ee67_0_96"/>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7" name="Google Shape;87;g174b0e3ee67_0_96"/>
          <p:cNvSpPr/>
          <p:nvPr/>
        </p:nvSpPr>
        <p:spPr>
          <a:xfrm flipH="1">
            <a:off x="-21101" y="-14542"/>
            <a:ext cx="12215481" cy="6870483"/>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88" name="Google Shape;88;g174b0e3ee67_0_96"/>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89" name="Google Shape;89;g174b0e3ee67_0_96"/>
          <p:cNvPicPr preferRelativeResize="0"/>
          <p:nvPr/>
        </p:nvPicPr>
        <p:blipFill rotWithShape="1">
          <a:blip r:embed="rId6">
            <a:alphaModFix amt="34000"/>
          </a:blip>
          <a:srcRect b="-8775" l="32581" r="8553" t="2403"/>
          <a:stretch/>
        </p:blipFill>
        <p:spPr>
          <a:xfrm rot="5400000">
            <a:off x="5734365" y="-1016162"/>
            <a:ext cx="5455200" cy="7480800"/>
          </a:xfrm>
          <a:prstGeom prst="rtTriangle">
            <a:avLst/>
          </a:prstGeom>
          <a:noFill/>
          <a:ln>
            <a:noFill/>
          </a:ln>
        </p:spPr>
      </p:pic>
      <p:pic>
        <p:nvPicPr>
          <p:cNvPr id="90" name="Google Shape;90;g174b0e3ee67_0_96"/>
          <p:cNvPicPr preferRelativeResize="0"/>
          <p:nvPr/>
        </p:nvPicPr>
        <p:blipFill rotWithShape="1">
          <a:blip r:embed="rId6">
            <a:alphaModFix amt="34000"/>
          </a:blip>
          <a:srcRect b="670" l="54013" r="11358" t="36082"/>
          <a:stretch/>
        </p:blipFill>
        <p:spPr>
          <a:xfrm rot="-5400000">
            <a:off x="5792644" y="4820060"/>
            <a:ext cx="1719600" cy="2366700"/>
          </a:xfrm>
          <a:prstGeom prst="rtTriangle">
            <a:avLst/>
          </a:prstGeom>
          <a:noFill/>
          <a:ln>
            <a:noFill/>
          </a:ln>
        </p:spPr>
      </p:pic>
      <p:sp>
        <p:nvSpPr>
          <p:cNvPr id="91" name="Google Shape;91;g174b0e3ee67_0_96"/>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2" name="Shape 92"/>
        <p:cNvGrpSpPr/>
        <p:nvPr/>
      </p:nvGrpSpPr>
      <p:grpSpPr>
        <a:xfrm>
          <a:off x="0" y="0"/>
          <a:ext cx="0" cy="0"/>
          <a:chOff x="0" y="0"/>
          <a:chExt cx="0" cy="0"/>
        </a:xfrm>
      </p:grpSpPr>
      <p:sp>
        <p:nvSpPr>
          <p:cNvPr id="93" name="Google Shape;93;g174b0e3ee67_0_10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4" name="Google Shape;94;g174b0e3ee67_0_10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5" name="Google Shape;95;g174b0e3ee67_0_10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4.png"/><Relationship Id="rId3" Type="http://schemas.openxmlformats.org/officeDocument/2006/relationships/slideLayout" Target="../slideLayouts/slideLayout8.xml"/><Relationship Id="rId4" Type="http://schemas.openxmlformats.org/officeDocument/2006/relationships/slideLayout" Target="../slideLayouts/slideLayout9.xml"/><Relationship Id="rId10" Type="http://schemas.openxmlformats.org/officeDocument/2006/relationships/theme" Target="../theme/theme3.xml"/><Relationship Id="rId9" Type="http://schemas.openxmlformats.org/officeDocument/2006/relationships/slideLayout" Target="../slideLayouts/slideLayout14.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1" name="Google Shape;11;p14"/>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12" name="Google Shape;12;p14"/>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3" name="Google Shape;13;p1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4" name="Google Shape;14;p1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 name="Shape 76"/>
        <p:cNvGrpSpPr/>
        <p:nvPr/>
      </p:nvGrpSpPr>
      <p:grpSpPr>
        <a:xfrm>
          <a:off x="0" y="0"/>
          <a:ext cx="0" cy="0"/>
          <a:chOff x="0" y="0"/>
          <a:chExt cx="0" cy="0"/>
        </a:xfrm>
      </p:grpSpPr>
      <p:sp>
        <p:nvSpPr>
          <p:cNvPr id="77" name="Google Shape;77;g174b0e3ee67_0_90"/>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8" name="Google Shape;78;g174b0e3ee67_0_90"/>
          <p:cNvPicPr preferRelativeResize="0"/>
          <p:nvPr/>
        </p:nvPicPr>
        <p:blipFill rotWithShape="1">
          <a:blip r:embed="rId1">
            <a:alphaModFix amt="34000"/>
          </a:blip>
          <a:srcRect b="35419" l="51341" r="-2842" t="39268"/>
          <a:stretch/>
        </p:blipFill>
        <p:spPr>
          <a:xfrm flipH="1">
            <a:off x="9304423" y="0"/>
            <a:ext cx="2887577" cy="1037492"/>
          </a:xfrm>
          <a:prstGeom prst="rect">
            <a:avLst/>
          </a:prstGeom>
          <a:noFill/>
          <a:ln>
            <a:noFill/>
          </a:ln>
        </p:spPr>
      </p:pic>
      <p:pic>
        <p:nvPicPr>
          <p:cNvPr id="79" name="Google Shape;79;g174b0e3ee67_0_90"/>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80" name="Google Shape;80;g174b0e3ee67_0_90"/>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81" name="Google Shape;81;g174b0e3ee67_0_90"/>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7" r:id="rId3"/>
    <p:sldLayoutId id="2147483658" r:id="rId4"/>
    <p:sldLayoutId id="2147483659" r:id="rId5"/>
    <p:sldLayoutId id="2147483660" r:id="rId6"/>
    <p:sldLayoutId id="2147483661" r:id="rId7"/>
    <p:sldLayoutId id="2147483662" r:id="rId8"/>
    <p:sldLayoutId id="2147483663"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26.png"/><Relationship Id="rId6" Type="http://schemas.openxmlformats.org/officeDocument/2006/relationships/image" Target="../media/image22.png"/><Relationship Id="rId7"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29.png"/><Relationship Id="rId5"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25.png"/><Relationship Id="rId5" Type="http://schemas.openxmlformats.org/officeDocument/2006/relationships/image" Target="../media/image31.png"/><Relationship Id="rId6"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3.jpg"/><Relationship Id="rId4" Type="http://schemas.openxmlformats.org/officeDocument/2006/relationships/image" Target="../media/image39.png"/><Relationship Id="rId5" Type="http://schemas.openxmlformats.org/officeDocument/2006/relationships/image" Target="../media/image38.png"/><Relationship Id="rId6"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6000"/>
              <a:t>SIT Chair Priority Synthesis Report</a:t>
            </a:r>
            <a:endParaRPr sz="6000"/>
          </a:p>
          <a:p>
            <a:pPr indent="0" lvl="0" marL="0" rtl="0" algn="l">
              <a:lnSpc>
                <a:spcPct val="90000"/>
              </a:lnSpc>
              <a:spcBef>
                <a:spcPts val="0"/>
              </a:spcBef>
              <a:spcAft>
                <a:spcPts val="0"/>
              </a:spcAft>
              <a:buClr>
                <a:schemeClr val="lt1"/>
              </a:buClr>
              <a:buSzPts val="8000"/>
              <a:buFont typeface="Arial"/>
              <a:buNone/>
            </a:pPr>
            <a:r>
              <a:t/>
            </a:r>
            <a:endParaRPr sz="6000"/>
          </a:p>
          <a:p>
            <a:pPr indent="0" lvl="0" marL="0" rtl="0" algn="l">
              <a:lnSpc>
                <a:spcPct val="90000"/>
              </a:lnSpc>
              <a:spcBef>
                <a:spcPts val="0"/>
              </a:spcBef>
              <a:spcAft>
                <a:spcPts val="0"/>
              </a:spcAft>
              <a:buClr>
                <a:schemeClr val="lt1"/>
              </a:buClr>
              <a:buSzPts val="8000"/>
              <a:buFont typeface="Arial"/>
              <a:buNone/>
            </a:pPr>
            <a:r>
              <a:rPr lang="en-GB" sz="5200">
                <a:solidFill>
                  <a:schemeClr val="accent2"/>
                </a:solidFill>
              </a:rPr>
              <a:t>Climate &amp; Carbon</a:t>
            </a:r>
            <a:endParaRPr sz="5200">
              <a:solidFill>
                <a:schemeClr val="accent2"/>
              </a:solidFill>
            </a:endParaRPr>
          </a:p>
        </p:txBody>
      </p:sp>
      <p:sp>
        <p:nvSpPr>
          <p:cNvPr id="143" name="Google Shape;143;p1"/>
          <p:cNvSpPr/>
          <p:nvPr/>
        </p:nvSpPr>
        <p:spPr>
          <a:xfrm>
            <a:off x="7359057" y="3844120"/>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800"/>
              <a:buFont typeface="Arial"/>
              <a:buNone/>
            </a:pPr>
            <a:r>
              <a:rPr b="1" lang="en-GB" sz="1800">
                <a:solidFill>
                  <a:schemeClr val="accent1"/>
                </a:solidFill>
              </a:rPr>
              <a:t>Simonetta Cheli</a:t>
            </a:r>
            <a:br>
              <a:rPr b="1" i="0" lang="en-GB" sz="2200" u="none" cap="none" strike="noStrike">
                <a:solidFill>
                  <a:schemeClr val="accent1"/>
                </a:solidFill>
                <a:latin typeface="Arial"/>
                <a:ea typeface="Arial"/>
                <a:cs typeface="Arial"/>
                <a:sym typeface="Arial"/>
              </a:rPr>
            </a:br>
            <a:r>
              <a:rPr b="1" i="0" lang="en-GB" sz="2200" u="none" cap="none" strike="noStrike">
                <a:solidFill>
                  <a:schemeClr val="accent1"/>
                </a:solidFill>
                <a:latin typeface="Arial"/>
                <a:ea typeface="Arial"/>
                <a:cs typeface="Arial"/>
                <a:sym typeface="Arial"/>
              </a:rPr>
              <a:t>SIT Chair</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a:t>
            </a:r>
            <a:r>
              <a:rPr b="1" lang="en-GB" sz="2200">
                <a:solidFill>
                  <a:schemeClr val="accent1"/>
                </a:solidFill>
              </a:rPr>
              <a:t>1.8</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202</a:t>
            </a:r>
            <a:r>
              <a:rPr b="1" lang="en-GB" sz="2200">
                <a:solidFill>
                  <a:schemeClr val="accent1"/>
                </a:solidFill>
              </a:rPr>
              <a:t>2</a:t>
            </a:r>
            <a:r>
              <a:rPr b="1" i="0" lang="en-GB" sz="2200" u="none" cap="none" strike="noStrike">
                <a:solidFill>
                  <a:schemeClr val="accent1"/>
                </a:solidFill>
                <a:latin typeface="Arial"/>
                <a:ea typeface="Arial"/>
                <a:cs typeface="Arial"/>
                <a:sym typeface="Arial"/>
              </a:rPr>
              <a:t> CEOS Plenary</a:t>
            </a:r>
            <a:r>
              <a:rPr b="1" lang="en-GB" sz="2200">
                <a:solidFill>
                  <a:schemeClr val="accent1"/>
                </a:solidFill>
              </a:rPr>
              <a:t>, Biarritz</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lang="en-GB" sz="2200">
                <a:solidFill>
                  <a:schemeClr val="accent1"/>
                </a:solidFill>
              </a:rPr>
              <a:t>29 Nov </a:t>
            </a:r>
            <a:r>
              <a:rPr b="1" i="0" lang="en-GB" sz="2200" u="none" cap="none" strike="noStrike">
                <a:solidFill>
                  <a:schemeClr val="accent1"/>
                </a:solidFill>
                <a:latin typeface="Arial"/>
                <a:ea typeface="Arial"/>
                <a:cs typeface="Arial"/>
                <a:sym typeface="Arial"/>
              </a:rPr>
              <a:t>- </a:t>
            </a:r>
            <a:r>
              <a:rPr b="1" lang="en-GB" sz="2200">
                <a:solidFill>
                  <a:schemeClr val="accent1"/>
                </a:solidFill>
              </a:rPr>
              <a:t>1 Dec</a:t>
            </a:r>
            <a:r>
              <a:rPr b="1" i="0" lang="en-GB" sz="2200" u="none" cap="none" strike="noStrike">
                <a:solidFill>
                  <a:schemeClr val="accent1"/>
                </a:solidFill>
                <a:latin typeface="Arial"/>
                <a:ea typeface="Arial"/>
                <a:cs typeface="Arial"/>
                <a:sym typeface="Arial"/>
              </a:rPr>
              <a:t> 202</a:t>
            </a:r>
            <a:r>
              <a:rPr b="1" lang="en-GB" sz="2200">
                <a:solidFill>
                  <a:schemeClr val="accent1"/>
                </a:solidFill>
              </a:rPr>
              <a:t>2</a:t>
            </a:r>
            <a:endParaRPr b="1" i="0" sz="2200" u="none" cap="none" strike="noStrike">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16f2322609c_0_120"/>
          <p:cNvSpPr txBox="1"/>
          <p:nvPr>
            <p:ph idx="1" type="body"/>
          </p:nvPr>
        </p:nvSpPr>
        <p:spPr>
          <a:xfrm>
            <a:off x="348300" y="1120225"/>
            <a:ext cx="11495400" cy="4935600"/>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SzPts val="2800"/>
              <a:buNone/>
            </a:pPr>
            <a:r>
              <a:rPr lang="en-GB" sz="2400" u="sng"/>
              <a:t>Recommendation 3</a:t>
            </a:r>
            <a:r>
              <a:rPr b="1" lang="en-GB" sz="2400"/>
              <a:t>:</a:t>
            </a:r>
            <a:r>
              <a:rPr lang="en-GB" sz="2400"/>
              <a:t> Inform the report of CEOS to </a:t>
            </a:r>
            <a:r>
              <a:rPr lang="en-GB" sz="2400">
                <a:solidFill>
                  <a:srgbClr val="FF0000"/>
                </a:solidFill>
              </a:rPr>
              <a:t>UNFCCC/RSO discussion on observations to support the implementation of the Paris Agreement</a:t>
            </a:r>
            <a:r>
              <a:rPr lang="en-GB" sz="2400"/>
              <a:t> and should pro-actively flow into the consultancy process of the UNFCCC / Ad hoc group for the Synthesis Report on Observations for the GST. CEOS should also report on this at the Earth Information Day at COP. Actions undertaken include:</a:t>
            </a:r>
            <a:endParaRPr/>
          </a:p>
          <a:p>
            <a:pPr indent="-50800" lvl="0" marL="228600" rtl="0" algn="l">
              <a:lnSpc>
                <a:spcPct val="90000"/>
              </a:lnSpc>
              <a:spcBef>
                <a:spcPts val="0"/>
              </a:spcBef>
              <a:spcAft>
                <a:spcPts val="0"/>
              </a:spcAft>
              <a:buSzPts val="2800"/>
              <a:buNone/>
            </a:pPr>
            <a:r>
              <a:t/>
            </a:r>
            <a:endParaRPr i="1" sz="2400"/>
          </a:p>
          <a:p>
            <a:pPr indent="-342900" lvl="0" marL="520700" rtl="0" algn="l">
              <a:lnSpc>
                <a:spcPct val="90000"/>
              </a:lnSpc>
              <a:spcBef>
                <a:spcPts val="0"/>
              </a:spcBef>
              <a:spcAft>
                <a:spcPts val="0"/>
              </a:spcAft>
              <a:buSzPts val="2800"/>
              <a:buFont typeface="Noto Sans Symbols"/>
              <a:buChar char="❖"/>
            </a:pPr>
            <a:r>
              <a:rPr lang="en-GB" sz="2400"/>
              <a:t>Multiple contributions to </a:t>
            </a:r>
            <a:r>
              <a:rPr lang="en-GB" sz="2400">
                <a:solidFill>
                  <a:srgbClr val="FF0000"/>
                </a:solidFill>
              </a:rPr>
              <a:t>Earth Information Day </a:t>
            </a:r>
            <a:r>
              <a:rPr lang="en-GB" sz="2400"/>
              <a:t>at COP 26, 27, Glasgow &amp; Sharm El-Sheikh</a:t>
            </a:r>
            <a:endParaRPr/>
          </a:p>
          <a:p>
            <a:pPr indent="-165100" lvl="0" marL="520700" rtl="0" algn="l">
              <a:lnSpc>
                <a:spcPct val="90000"/>
              </a:lnSpc>
              <a:spcBef>
                <a:spcPts val="0"/>
              </a:spcBef>
              <a:spcAft>
                <a:spcPts val="0"/>
              </a:spcAft>
              <a:buSzPts val="2800"/>
              <a:buFont typeface="Noto Sans Symbols"/>
              <a:buNone/>
            </a:pPr>
            <a:r>
              <a:t/>
            </a:r>
            <a:endParaRPr sz="2400"/>
          </a:p>
          <a:p>
            <a:pPr indent="-342900" lvl="0" marL="520700" rtl="0" algn="l">
              <a:lnSpc>
                <a:spcPct val="90000"/>
              </a:lnSpc>
              <a:spcBef>
                <a:spcPts val="0"/>
              </a:spcBef>
              <a:spcAft>
                <a:spcPts val="0"/>
              </a:spcAft>
              <a:buSzPts val="2800"/>
              <a:buFont typeface="Noto Sans Symbols"/>
              <a:buChar char="❖"/>
            </a:pPr>
            <a:r>
              <a:rPr lang="en-GB" sz="2400"/>
              <a:t>Representation from WG Climate, GHG Task Force and AFOLU Task Team at </a:t>
            </a:r>
            <a:r>
              <a:rPr lang="en-GB" sz="2400">
                <a:solidFill>
                  <a:srgbClr val="FF0000"/>
                </a:solidFill>
              </a:rPr>
              <a:t>RSO discussion at COP 27</a:t>
            </a:r>
            <a:endParaRPr>
              <a:solidFill>
                <a:srgbClr val="FF0000"/>
              </a:solidFill>
            </a:endParaRPr>
          </a:p>
          <a:p>
            <a:pPr indent="-165100" lvl="0" marL="520700" rtl="0" algn="l">
              <a:lnSpc>
                <a:spcPct val="90000"/>
              </a:lnSpc>
              <a:spcBef>
                <a:spcPts val="0"/>
              </a:spcBef>
              <a:spcAft>
                <a:spcPts val="0"/>
              </a:spcAft>
              <a:buSzPts val="2800"/>
              <a:buFont typeface="Noto Sans Symbols"/>
              <a:buNone/>
            </a:pPr>
            <a:r>
              <a:t/>
            </a:r>
            <a:endParaRPr sz="2400"/>
          </a:p>
          <a:p>
            <a:pPr indent="-342900" lvl="0" marL="520700" rtl="0" algn="l">
              <a:lnSpc>
                <a:spcPct val="90000"/>
              </a:lnSpc>
              <a:spcBef>
                <a:spcPts val="0"/>
              </a:spcBef>
              <a:spcAft>
                <a:spcPts val="0"/>
              </a:spcAft>
              <a:buSzPts val="2800"/>
              <a:buFont typeface="Noto Sans Symbols"/>
              <a:buChar char="❖"/>
            </a:pPr>
            <a:r>
              <a:rPr lang="en-GB" sz="2400"/>
              <a:t>Contributions from all these to the </a:t>
            </a:r>
            <a:r>
              <a:rPr lang="en-GB" sz="2400">
                <a:solidFill>
                  <a:srgbClr val="FF0000"/>
                </a:solidFill>
              </a:rPr>
              <a:t>Synthesis Report</a:t>
            </a:r>
            <a:r>
              <a:rPr lang="en-GB" sz="2400"/>
              <a:t> on Systematic Observations fto COP27: substantial document </a:t>
            </a:r>
            <a:r>
              <a:rPr lang="en-GB" sz="2400">
                <a:solidFill>
                  <a:srgbClr val="FF0000"/>
                </a:solidFill>
              </a:rPr>
              <a:t>(140 pp., see Item 1.13)</a:t>
            </a:r>
            <a:endParaRPr sz="2400">
              <a:solidFill>
                <a:srgbClr val="FF0000"/>
              </a:solidFill>
            </a:endParaRPr>
          </a:p>
          <a:p>
            <a:pPr indent="0" lvl="0" marL="0" rtl="0" algn="l">
              <a:lnSpc>
                <a:spcPct val="90000"/>
              </a:lnSpc>
              <a:spcBef>
                <a:spcPts val="0"/>
              </a:spcBef>
              <a:spcAft>
                <a:spcPts val="0"/>
              </a:spcAft>
              <a:buNone/>
            </a:pPr>
            <a:r>
              <a:t/>
            </a:r>
            <a:endParaRPr>
              <a:solidFill>
                <a:srgbClr val="FF0000"/>
              </a:solidFill>
            </a:endParaRPr>
          </a:p>
          <a:p>
            <a:pPr indent="-165100" lvl="0" marL="520700" rtl="0" algn="l">
              <a:lnSpc>
                <a:spcPct val="90000"/>
              </a:lnSpc>
              <a:spcBef>
                <a:spcPts val="0"/>
              </a:spcBef>
              <a:spcAft>
                <a:spcPts val="0"/>
              </a:spcAft>
              <a:buSzPts val="2800"/>
              <a:buFont typeface="Noto Sans Symbols"/>
              <a:buNone/>
            </a:pPr>
            <a:r>
              <a:t/>
            </a:r>
            <a:endParaRPr sz="2400"/>
          </a:p>
          <a:p>
            <a:pPr indent="-165100" lvl="0" marL="520700" rtl="0" algn="l">
              <a:lnSpc>
                <a:spcPct val="90000"/>
              </a:lnSpc>
              <a:spcBef>
                <a:spcPts val="0"/>
              </a:spcBef>
              <a:spcAft>
                <a:spcPts val="0"/>
              </a:spcAft>
              <a:buSzPts val="2800"/>
              <a:buNone/>
            </a:pPr>
            <a:r>
              <a:t/>
            </a:r>
            <a:endParaRPr i="1" sz="2400" u="sng"/>
          </a:p>
          <a:p>
            <a:pPr indent="-165100" lvl="0" marL="520700" rtl="0" algn="l">
              <a:lnSpc>
                <a:spcPct val="90000"/>
              </a:lnSpc>
              <a:spcBef>
                <a:spcPts val="0"/>
              </a:spcBef>
              <a:spcAft>
                <a:spcPts val="0"/>
              </a:spcAft>
              <a:buSzPts val="2800"/>
              <a:buNone/>
            </a:pPr>
            <a:r>
              <a:t/>
            </a:r>
            <a:endParaRPr sz="2400" u="sng"/>
          </a:p>
        </p:txBody>
      </p:sp>
      <p:sp>
        <p:nvSpPr>
          <p:cNvPr id="206" name="Google Shape;206;g16f2322609c_0_12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16f2322609c_0_125"/>
          <p:cNvSpPr txBox="1"/>
          <p:nvPr>
            <p:ph idx="1" type="body"/>
          </p:nvPr>
        </p:nvSpPr>
        <p:spPr>
          <a:xfrm>
            <a:off x="348308" y="1097558"/>
            <a:ext cx="11495400" cy="46629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rgbClr val="000000"/>
              </a:buClr>
              <a:buSzPts val="1400"/>
              <a:buNone/>
            </a:pPr>
            <a:r>
              <a:rPr lang="en-GB" sz="2400" u="sng"/>
              <a:t>Recommendation 4: </a:t>
            </a:r>
            <a:r>
              <a:rPr lang="en-GB" sz="2400"/>
              <a:t>CEOS should consider, in conjunction with modellers, setting up one or more </a:t>
            </a:r>
            <a:r>
              <a:rPr lang="en-GB" sz="2400">
                <a:solidFill>
                  <a:srgbClr val="FF0000"/>
                </a:solidFill>
              </a:rPr>
              <a:t>focussed observational campaigns </a:t>
            </a:r>
            <a:r>
              <a:rPr lang="en-GB" sz="2400"/>
              <a:t>as a major contribution to the understanding of trends in natural GHG emissions and removals in key areas.</a:t>
            </a:r>
            <a:endParaRPr/>
          </a:p>
          <a:p>
            <a:pPr indent="-254000" lvl="0" marL="800100" rtl="0" algn="l">
              <a:lnSpc>
                <a:spcPct val="100000"/>
              </a:lnSpc>
              <a:spcBef>
                <a:spcPts val="0"/>
              </a:spcBef>
              <a:spcAft>
                <a:spcPts val="0"/>
              </a:spcAft>
              <a:buClr>
                <a:srgbClr val="000000"/>
              </a:buClr>
              <a:buSzPts val="1400"/>
              <a:buFont typeface="Noto Sans Symbols"/>
              <a:buNone/>
            </a:pPr>
            <a:r>
              <a:t/>
            </a:r>
            <a:endParaRPr sz="2000"/>
          </a:p>
          <a:p>
            <a:pPr indent="-342900" lvl="0" marL="520700" rtl="0" algn="l">
              <a:lnSpc>
                <a:spcPct val="90000"/>
              </a:lnSpc>
              <a:spcBef>
                <a:spcPts val="0"/>
              </a:spcBef>
              <a:spcAft>
                <a:spcPts val="0"/>
              </a:spcAft>
              <a:buSzPts val="2800"/>
              <a:buChar char="❖"/>
            </a:pPr>
            <a:r>
              <a:rPr lang="en-GB" sz="2000"/>
              <a:t>NASA/ESA/CNES/DLR  conducted </a:t>
            </a:r>
            <a:r>
              <a:rPr lang="en-GB" sz="2000">
                <a:solidFill>
                  <a:srgbClr val="FF0000"/>
                </a:solidFill>
              </a:rPr>
              <a:t>AMPAC Campaign</a:t>
            </a:r>
            <a:r>
              <a:rPr lang="en-GB" sz="2000"/>
              <a:t> aimed at understanding methane emissions from tundra under warming conditions. AMPAC Training Course on Arctic Methane and Permafrost held Sept 2022, Norway. Possible extension of AMPAC to 2023 season.</a:t>
            </a:r>
            <a:endParaRPr/>
          </a:p>
          <a:p>
            <a:pPr indent="0" lvl="0" marL="177800" rtl="0" algn="l">
              <a:lnSpc>
                <a:spcPct val="90000"/>
              </a:lnSpc>
              <a:spcBef>
                <a:spcPts val="0"/>
              </a:spcBef>
              <a:spcAft>
                <a:spcPts val="0"/>
              </a:spcAft>
              <a:buSzPts val="2800"/>
              <a:buNone/>
            </a:pPr>
            <a:r>
              <a:t/>
            </a:r>
            <a:endParaRPr sz="2000"/>
          </a:p>
          <a:p>
            <a:pPr indent="-342900" lvl="0" marL="520700" rtl="0" algn="l">
              <a:lnSpc>
                <a:spcPct val="90000"/>
              </a:lnSpc>
              <a:spcBef>
                <a:spcPts val="0"/>
              </a:spcBef>
              <a:spcAft>
                <a:spcPts val="0"/>
              </a:spcAft>
              <a:buSzPts val="2800"/>
              <a:buChar char="❖"/>
            </a:pPr>
            <a:r>
              <a:rPr lang="en-GB" sz="2000"/>
              <a:t>Discussions on campaigns with both public sector and private sector in oil and gas extraction locations eg </a:t>
            </a:r>
            <a:r>
              <a:rPr lang="en-GB" sz="2000">
                <a:solidFill>
                  <a:srgbClr val="FF0000"/>
                </a:solidFill>
              </a:rPr>
              <a:t>Permian Basin  (see Item 1.11).</a:t>
            </a:r>
            <a:endParaRPr>
              <a:solidFill>
                <a:srgbClr val="FF0000"/>
              </a:solidFill>
            </a:endParaRPr>
          </a:p>
          <a:p>
            <a:pPr indent="0" lvl="0" marL="457200" rtl="0" algn="l">
              <a:lnSpc>
                <a:spcPct val="90000"/>
              </a:lnSpc>
              <a:spcBef>
                <a:spcPts val="0"/>
              </a:spcBef>
              <a:spcAft>
                <a:spcPts val="0"/>
              </a:spcAft>
              <a:buNone/>
            </a:pPr>
            <a:r>
              <a:t/>
            </a:r>
            <a:endParaRPr sz="2000">
              <a:solidFill>
                <a:srgbClr val="FF0000"/>
              </a:solidFill>
            </a:endParaRPr>
          </a:p>
          <a:p>
            <a:pPr indent="-342900" lvl="0" marL="520700" rtl="0" algn="l">
              <a:lnSpc>
                <a:spcPct val="90000"/>
              </a:lnSpc>
              <a:spcBef>
                <a:spcPts val="0"/>
              </a:spcBef>
              <a:spcAft>
                <a:spcPts val="0"/>
              </a:spcAft>
              <a:buSzPts val="2800"/>
              <a:buChar char="❖"/>
            </a:pPr>
            <a:r>
              <a:rPr lang="en-GB" sz="2000"/>
              <a:t>Ongoing </a:t>
            </a:r>
            <a:r>
              <a:rPr lang="en-GB" sz="2000"/>
              <a:t>discussion</a:t>
            </a:r>
            <a:r>
              <a:rPr lang="en-GB" sz="2000"/>
              <a:t> re </a:t>
            </a:r>
            <a:r>
              <a:rPr lang="en-GB" sz="2000">
                <a:solidFill>
                  <a:srgbClr val="FF0000"/>
                </a:solidFill>
              </a:rPr>
              <a:t>possible 2023 Amazon</a:t>
            </a:r>
            <a:r>
              <a:rPr lang="en-GB" sz="2000"/>
              <a:t> airborne /in situ/ satellite campaign on Carbon cycle -  INPE/NASA/ESA etc al. held with </a:t>
            </a:r>
            <a:r>
              <a:rPr lang="en-GB" sz="2000"/>
              <a:t>science</a:t>
            </a:r>
            <a:r>
              <a:rPr lang="en-GB" sz="2000"/>
              <a:t> community at CFS4 workshop, October 2022</a:t>
            </a:r>
            <a:endParaRPr sz="2000"/>
          </a:p>
          <a:p>
            <a:pPr indent="0" lvl="0" marL="228600" rtl="0" algn="l">
              <a:lnSpc>
                <a:spcPct val="100000"/>
              </a:lnSpc>
              <a:spcBef>
                <a:spcPts val="0"/>
              </a:spcBef>
              <a:spcAft>
                <a:spcPts val="0"/>
              </a:spcAft>
              <a:buClr>
                <a:srgbClr val="000000"/>
              </a:buClr>
              <a:buSzPts val="1400"/>
              <a:buNone/>
            </a:pPr>
            <a:r>
              <a:t/>
            </a:r>
            <a:endParaRPr i="1" sz="3600" u="sng"/>
          </a:p>
        </p:txBody>
      </p:sp>
      <p:sp>
        <p:nvSpPr>
          <p:cNvPr id="212" name="Google Shape;212;g16f2322609c_0_12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16f2322609c_0_160"/>
          <p:cNvSpPr txBox="1"/>
          <p:nvPr>
            <p:ph idx="1" type="body"/>
          </p:nvPr>
        </p:nvSpPr>
        <p:spPr>
          <a:xfrm>
            <a:off x="176058" y="1097558"/>
            <a:ext cx="11495400" cy="46629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rgbClr val="000000"/>
              </a:buClr>
              <a:buSzPts val="1400"/>
              <a:buNone/>
            </a:pPr>
            <a:r>
              <a:rPr lang="en-GB" sz="2400" u="sng"/>
              <a:t>Recommendation 5:</a:t>
            </a:r>
            <a:r>
              <a:rPr lang="en-GB" sz="2400"/>
              <a:t> The AFOLU Roadmap Team and WGClimate GHG Task Team should work together to ensure </a:t>
            </a:r>
            <a:r>
              <a:rPr lang="en-GB" sz="2400">
                <a:solidFill>
                  <a:srgbClr val="FF0000"/>
                </a:solidFill>
              </a:rPr>
              <a:t>consistency between data for emissions reported via AFOLU and for prior biogenic terrestrial emissions</a:t>
            </a:r>
            <a:r>
              <a:rPr lang="en-GB" sz="2400"/>
              <a:t>, and those due to changing land use, in implementing monitoring and verification systems. </a:t>
            </a:r>
            <a:endParaRPr/>
          </a:p>
          <a:p>
            <a:pPr indent="0" lvl="0" marL="457200" rtl="0" algn="l">
              <a:lnSpc>
                <a:spcPct val="100000"/>
              </a:lnSpc>
              <a:spcBef>
                <a:spcPts val="0"/>
              </a:spcBef>
              <a:spcAft>
                <a:spcPts val="0"/>
              </a:spcAft>
              <a:buClr>
                <a:srgbClr val="000000"/>
              </a:buClr>
              <a:buSzPts val="1400"/>
              <a:buNone/>
            </a:pPr>
            <a:r>
              <a:t/>
            </a:r>
            <a:endParaRPr sz="2400"/>
          </a:p>
          <a:p>
            <a:pPr indent="-342900" lvl="0" marL="800100" rtl="0" algn="l">
              <a:lnSpc>
                <a:spcPct val="100000"/>
              </a:lnSpc>
              <a:spcBef>
                <a:spcPts val="0"/>
              </a:spcBef>
              <a:spcAft>
                <a:spcPts val="0"/>
              </a:spcAft>
              <a:buClr>
                <a:srgbClr val="000000"/>
              </a:buClr>
              <a:buSzPts val="2400"/>
              <a:buFont typeface="Noto Sans Symbols"/>
              <a:buChar char="❖"/>
            </a:pPr>
            <a:r>
              <a:rPr lang="en-GB" sz="2400"/>
              <a:t>Joint AFOLU – GHG Workshop held at JRC/virtual in Nov 2021 </a:t>
            </a:r>
            <a:r>
              <a:rPr lang="en-GB" sz="2400">
                <a:solidFill>
                  <a:srgbClr val="FF0000"/>
                </a:solidFill>
              </a:rPr>
              <a:t>(Item 1.9)</a:t>
            </a:r>
            <a:endParaRPr/>
          </a:p>
          <a:p>
            <a:pPr indent="-190500" lvl="0" marL="800100" rtl="0" algn="l">
              <a:lnSpc>
                <a:spcPct val="100000"/>
              </a:lnSpc>
              <a:spcBef>
                <a:spcPts val="0"/>
              </a:spcBef>
              <a:spcAft>
                <a:spcPts val="0"/>
              </a:spcAft>
              <a:buClr>
                <a:srgbClr val="000000"/>
              </a:buClr>
              <a:buSzPts val="2400"/>
              <a:buFont typeface="Noto Sans Symbols"/>
              <a:buNone/>
            </a:pPr>
            <a:r>
              <a:t/>
            </a:r>
            <a:endParaRPr sz="2400"/>
          </a:p>
          <a:p>
            <a:pPr indent="-342900" lvl="0" marL="800100" rtl="0" algn="l">
              <a:lnSpc>
                <a:spcPct val="100000"/>
              </a:lnSpc>
              <a:spcBef>
                <a:spcPts val="0"/>
              </a:spcBef>
              <a:spcAft>
                <a:spcPts val="0"/>
              </a:spcAft>
              <a:buClr>
                <a:srgbClr val="000000"/>
              </a:buClr>
              <a:buSzPts val="2400"/>
              <a:buFont typeface="Noto Sans Symbols"/>
              <a:buChar char="❖"/>
            </a:pPr>
            <a:r>
              <a:rPr lang="en-GB" sz="2400"/>
              <a:t>Outcomes inform WG Climate discussion on GHG TF Annex C requirements</a:t>
            </a:r>
            <a:endParaRPr/>
          </a:p>
          <a:p>
            <a:pPr indent="-190500" lvl="0" marL="800100" rtl="0" algn="l">
              <a:lnSpc>
                <a:spcPct val="100000"/>
              </a:lnSpc>
              <a:spcBef>
                <a:spcPts val="0"/>
              </a:spcBef>
              <a:spcAft>
                <a:spcPts val="0"/>
              </a:spcAft>
              <a:buClr>
                <a:srgbClr val="000000"/>
              </a:buClr>
              <a:buSzPts val="2400"/>
              <a:buFont typeface="Noto Sans Symbols"/>
              <a:buNone/>
            </a:pPr>
            <a:r>
              <a:t/>
            </a:r>
            <a:endParaRPr sz="2400"/>
          </a:p>
          <a:p>
            <a:pPr indent="-342900" lvl="0" marL="800100" rtl="0" algn="l">
              <a:lnSpc>
                <a:spcPct val="100000"/>
              </a:lnSpc>
              <a:spcBef>
                <a:spcPts val="0"/>
              </a:spcBef>
              <a:spcAft>
                <a:spcPts val="0"/>
              </a:spcAft>
              <a:buClr>
                <a:srgbClr val="000000"/>
              </a:buClr>
              <a:buSzPts val="2400"/>
              <a:buFont typeface="Noto Sans Symbols"/>
              <a:buChar char="❖"/>
            </a:pPr>
            <a:r>
              <a:rPr lang="en-GB" sz="2400"/>
              <a:t>Continued cooperation between groups including on development of Systematic Observations paper for UNFCCC</a:t>
            </a:r>
            <a:endParaRPr sz="2400"/>
          </a:p>
          <a:p>
            <a:pPr indent="0" lvl="0" marL="457200" rtl="0" algn="l">
              <a:lnSpc>
                <a:spcPct val="100000"/>
              </a:lnSpc>
              <a:spcBef>
                <a:spcPts val="0"/>
              </a:spcBef>
              <a:spcAft>
                <a:spcPts val="0"/>
              </a:spcAft>
              <a:buNone/>
            </a:pPr>
            <a:r>
              <a:t/>
            </a:r>
            <a:endParaRPr sz="2400"/>
          </a:p>
          <a:p>
            <a:pPr indent="-342900" lvl="0" marL="800100" rtl="0" algn="l">
              <a:lnSpc>
                <a:spcPct val="100000"/>
              </a:lnSpc>
              <a:spcBef>
                <a:spcPts val="0"/>
              </a:spcBef>
              <a:spcAft>
                <a:spcPts val="0"/>
              </a:spcAft>
              <a:buSzPts val="2400"/>
              <a:buChar char="❖"/>
            </a:pPr>
            <a:r>
              <a:rPr lang="en-GB" sz="2400"/>
              <a:t>Work of both groups contributes to overall approach to developing satellite - based emissions estimates</a:t>
            </a:r>
            <a:endParaRPr sz="2400"/>
          </a:p>
          <a:p>
            <a:pPr indent="0" lvl="0" marL="228600" rtl="0" algn="l">
              <a:lnSpc>
                <a:spcPct val="100000"/>
              </a:lnSpc>
              <a:spcBef>
                <a:spcPts val="0"/>
              </a:spcBef>
              <a:spcAft>
                <a:spcPts val="0"/>
              </a:spcAft>
              <a:buClr>
                <a:srgbClr val="000000"/>
              </a:buClr>
              <a:buSzPts val="1400"/>
              <a:buNone/>
            </a:pPr>
            <a:r>
              <a:t/>
            </a:r>
            <a:endParaRPr i="1" sz="3600" u="sng"/>
          </a:p>
        </p:txBody>
      </p:sp>
      <p:sp>
        <p:nvSpPr>
          <p:cNvPr id="218" name="Google Shape;218;g16f2322609c_0_16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16f2322609c_0_165"/>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rgbClr val="000000"/>
              </a:buClr>
              <a:buSzPts val="1400"/>
              <a:buNone/>
            </a:pPr>
            <a:r>
              <a:rPr lang="en-GB" sz="2400" u="sng"/>
              <a:t>Recommendation 6:</a:t>
            </a:r>
            <a:r>
              <a:rPr lang="en-GB" sz="2400"/>
              <a:t> </a:t>
            </a:r>
            <a:r>
              <a:rPr lang="en-GB" sz="2000"/>
              <a:t>It is recommended that to help in ensuring the take-up of satellite-based methods for AFOLU (and indeed in the context of MVS) CEOS should work with a few selected demonstrator countries to assist them in their </a:t>
            </a:r>
            <a:r>
              <a:rPr lang="en-GB" sz="2000">
                <a:solidFill>
                  <a:srgbClr val="FF0000"/>
                </a:solidFill>
              </a:rPr>
              <a:t>national reporting under AFOLU </a:t>
            </a:r>
            <a:r>
              <a:rPr lang="en-GB" sz="2000"/>
              <a:t>(the model of GFOI can be compared).</a:t>
            </a:r>
            <a:endParaRPr/>
          </a:p>
          <a:p>
            <a:pPr indent="0" lvl="0" marL="457200" rtl="0" algn="l">
              <a:lnSpc>
                <a:spcPct val="100000"/>
              </a:lnSpc>
              <a:spcBef>
                <a:spcPts val="0"/>
              </a:spcBef>
              <a:spcAft>
                <a:spcPts val="0"/>
              </a:spcAft>
              <a:buClr>
                <a:srgbClr val="000000"/>
              </a:buClr>
              <a:buSzPts val="1400"/>
              <a:buNone/>
            </a:pPr>
            <a:r>
              <a:t/>
            </a:r>
            <a:endParaRPr sz="2400" u="sng"/>
          </a:p>
          <a:p>
            <a:pPr indent="-342900" lvl="0" marL="800100" rtl="0" algn="l">
              <a:lnSpc>
                <a:spcPct val="100000"/>
              </a:lnSpc>
              <a:spcBef>
                <a:spcPts val="0"/>
              </a:spcBef>
              <a:spcAft>
                <a:spcPts val="0"/>
              </a:spcAft>
              <a:buClr>
                <a:srgbClr val="000000"/>
              </a:buClr>
              <a:buSzPts val="2400"/>
              <a:buFont typeface="Noto Sans Symbols"/>
              <a:buChar char="❖"/>
            </a:pPr>
            <a:r>
              <a:rPr lang="en-GB" sz="2400"/>
              <a:t>Silvacarbon has led action in this area with local training courses in 2022</a:t>
            </a:r>
            <a:endParaRPr/>
          </a:p>
          <a:p>
            <a:pPr indent="-190500" lvl="0" marL="800100" rtl="0" algn="l">
              <a:lnSpc>
                <a:spcPct val="100000"/>
              </a:lnSpc>
              <a:spcBef>
                <a:spcPts val="0"/>
              </a:spcBef>
              <a:spcAft>
                <a:spcPts val="0"/>
              </a:spcAft>
              <a:buClr>
                <a:srgbClr val="000000"/>
              </a:buClr>
              <a:buSzPts val="2400"/>
              <a:buFont typeface="Noto Sans Symbols"/>
              <a:buNone/>
            </a:pPr>
            <a:r>
              <a:t/>
            </a:r>
            <a:endParaRPr sz="2400" u="sng">
              <a:solidFill>
                <a:srgbClr val="FF0000"/>
              </a:solidFill>
            </a:endParaRPr>
          </a:p>
          <a:p>
            <a:pPr indent="0" lvl="0" marL="457200" rtl="0" algn="l">
              <a:lnSpc>
                <a:spcPct val="100000"/>
              </a:lnSpc>
              <a:spcBef>
                <a:spcPts val="0"/>
              </a:spcBef>
              <a:spcAft>
                <a:spcPts val="0"/>
              </a:spcAft>
              <a:buClr>
                <a:srgbClr val="000000"/>
              </a:buClr>
              <a:buSzPts val="2400"/>
              <a:buNone/>
            </a:pPr>
            <a:r>
              <a:rPr lang="en-GB" sz="2400" u="sng"/>
              <a:t>Recommendation 7:</a:t>
            </a:r>
            <a:r>
              <a:rPr lang="en-GB" sz="2400"/>
              <a:t> </a:t>
            </a:r>
            <a:r>
              <a:rPr lang="en-GB" sz="2000"/>
              <a:t>CEOS should work with various partners set out above to identify data requirements and actions for </a:t>
            </a:r>
            <a:r>
              <a:rPr lang="en-GB" sz="2000">
                <a:solidFill>
                  <a:srgbClr val="FF0000"/>
                </a:solidFill>
              </a:rPr>
              <a:t>CEOS in relation to adaptation</a:t>
            </a:r>
            <a:r>
              <a:rPr lang="en-GB" sz="2000"/>
              <a:t>.</a:t>
            </a:r>
            <a:endParaRPr/>
          </a:p>
          <a:p>
            <a:pPr indent="0" lvl="0" marL="457200" rtl="0" algn="l">
              <a:lnSpc>
                <a:spcPct val="100000"/>
              </a:lnSpc>
              <a:spcBef>
                <a:spcPts val="0"/>
              </a:spcBef>
              <a:spcAft>
                <a:spcPts val="0"/>
              </a:spcAft>
              <a:buClr>
                <a:srgbClr val="000000"/>
              </a:buClr>
              <a:buSzPts val="2000"/>
              <a:buNone/>
            </a:pPr>
            <a:r>
              <a:t/>
            </a:r>
            <a:endParaRPr sz="2000"/>
          </a:p>
          <a:p>
            <a:pPr indent="-342900" lvl="0" marL="800100" rtl="0" algn="l">
              <a:lnSpc>
                <a:spcPct val="100000"/>
              </a:lnSpc>
              <a:spcBef>
                <a:spcPts val="0"/>
              </a:spcBef>
              <a:spcAft>
                <a:spcPts val="0"/>
              </a:spcAft>
              <a:buClr>
                <a:srgbClr val="000000"/>
              </a:buClr>
              <a:buSzPts val="2000"/>
              <a:buChar char="❖"/>
            </a:pPr>
            <a:r>
              <a:rPr lang="en-GB" sz="2000"/>
              <a:t>Ongoing work in e,g, WG Disasters, LSI-VC, SDGs etc.</a:t>
            </a:r>
            <a:endParaRPr/>
          </a:p>
          <a:p>
            <a:pPr indent="-342900" lvl="0" marL="800100" rtl="0" algn="l">
              <a:lnSpc>
                <a:spcPct val="100000"/>
              </a:lnSpc>
              <a:spcBef>
                <a:spcPts val="0"/>
              </a:spcBef>
              <a:spcAft>
                <a:spcPts val="0"/>
              </a:spcAft>
              <a:buClr>
                <a:srgbClr val="000000"/>
              </a:buClr>
              <a:buSzPts val="2000"/>
              <a:buChar char="❖"/>
            </a:pPr>
            <a:r>
              <a:rPr lang="en-GB" sz="2000"/>
              <a:t>WG Climate Use Cases for climate services provide examples of adaptation</a:t>
            </a:r>
            <a:endParaRPr/>
          </a:p>
          <a:p>
            <a:pPr indent="-342900" lvl="0" marL="800100" rtl="0" algn="l">
              <a:lnSpc>
                <a:spcPct val="100000"/>
              </a:lnSpc>
              <a:spcBef>
                <a:spcPts val="0"/>
              </a:spcBef>
              <a:spcAft>
                <a:spcPts val="0"/>
              </a:spcAft>
              <a:buClr>
                <a:srgbClr val="000000"/>
              </a:buClr>
              <a:buSzPts val="2000"/>
              <a:buChar char="❖"/>
            </a:pPr>
            <a:r>
              <a:rPr lang="en-GB" sz="2000"/>
              <a:t>Collaboration on adaptation with GEO through its Climate Change Working Group sub-group on Adaptation. Reported to COP27.</a:t>
            </a:r>
            <a:endParaRPr/>
          </a:p>
          <a:p>
            <a:pPr indent="0" lvl="0" marL="457200" rtl="0" algn="l">
              <a:lnSpc>
                <a:spcPct val="100000"/>
              </a:lnSpc>
              <a:spcBef>
                <a:spcPts val="0"/>
              </a:spcBef>
              <a:spcAft>
                <a:spcPts val="0"/>
              </a:spcAft>
              <a:buClr>
                <a:srgbClr val="000000"/>
              </a:buClr>
              <a:buSzPts val="2000"/>
              <a:buNone/>
            </a:pPr>
            <a:r>
              <a:t/>
            </a:r>
            <a:endParaRPr sz="2000"/>
          </a:p>
          <a:p>
            <a:pPr indent="0" lvl="0" marL="457200" rtl="0" algn="l">
              <a:lnSpc>
                <a:spcPct val="100000"/>
              </a:lnSpc>
              <a:spcBef>
                <a:spcPts val="0"/>
              </a:spcBef>
              <a:spcAft>
                <a:spcPts val="0"/>
              </a:spcAft>
              <a:buClr>
                <a:srgbClr val="000000"/>
              </a:buClr>
              <a:buSzPts val="2000"/>
              <a:buNone/>
            </a:pPr>
            <a:r>
              <a:t/>
            </a:r>
            <a:endParaRPr sz="2000"/>
          </a:p>
          <a:p>
            <a:pPr indent="-165100" lvl="0" marL="800100" rtl="0" algn="l">
              <a:lnSpc>
                <a:spcPct val="100000"/>
              </a:lnSpc>
              <a:spcBef>
                <a:spcPts val="0"/>
              </a:spcBef>
              <a:spcAft>
                <a:spcPts val="0"/>
              </a:spcAft>
              <a:buClr>
                <a:srgbClr val="000000"/>
              </a:buClr>
              <a:buSzPts val="2800"/>
              <a:buFont typeface="Noto Sans Symbols"/>
              <a:buNone/>
            </a:pPr>
            <a:r>
              <a:t/>
            </a:r>
            <a:endParaRPr/>
          </a:p>
          <a:p>
            <a:pPr indent="0" lvl="0" marL="457200" rtl="0" algn="l">
              <a:lnSpc>
                <a:spcPct val="100000"/>
              </a:lnSpc>
              <a:spcBef>
                <a:spcPts val="0"/>
              </a:spcBef>
              <a:spcAft>
                <a:spcPts val="0"/>
              </a:spcAft>
              <a:buClr>
                <a:srgbClr val="000000"/>
              </a:buClr>
              <a:buSzPts val="2000"/>
              <a:buNone/>
            </a:pPr>
            <a:r>
              <a:t/>
            </a:r>
            <a:endParaRPr sz="2000" u="sng"/>
          </a:p>
          <a:p>
            <a:pPr indent="0" lvl="0" marL="457200" rtl="0" algn="l">
              <a:lnSpc>
                <a:spcPct val="100000"/>
              </a:lnSpc>
              <a:spcBef>
                <a:spcPts val="0"/>
              </a:spcBef>
              <a:spcAft>
                <a:spcPts val="0"/>
              </a:spcAft>
              <a:buClr>
                <a:srgbClr val="000000"/>
              </a:buClr>
              <a:buSzPts val="2400"/>
              <a:buNone/>
            </a:pPr>
            <a:r>
              <a:rPr lang="en-GB" sz="2400" u="sng"/>
              <a:t>3.4)</a:t>
            </a:r>
            <a:endParaRPr/>
          </a:p>
        </p:txBody>
      </p:sp>
      <p:sp>
        <p:nvSpPr>
          <p:cNvPr id="224" name="Google Shape;224;g16f2322609c_0_16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174b0e3ee67_0_76"/>
          <p:cNvSpPr txBox="1"/>
          <p:nvPr/>
        </p:nvSpPr>
        <p:spPr>
          <a:xfrm>
            <a:off x="131257" y="1109873"/>
            <a:ext cx="11495400" cy="568200"/>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0"/>
              </a:spcBef>
              <a:spcAft>
                <a:spcPts val="0"/>
              </a:spcAft>
              <a:buClr>
                <a:schemeClr val="dk1"/>
              </a:buClr>
              <a:buSzPts val="2800"/>
              <a:buFont typeface="Noto Sans Symbols"/>
              <a:buNone/>
            </a:pPr>
            <a:r>
              <a:rPr b="0" i="0" lang="en-GB" sz="2400" u="none" cap="none" strike="noStrike">
                <a:solidFill>
                  <a:schemeClr val="dk1"/>
                </a:solidFill>
                <a:latin typeface="Arial"/>
                <a:ea typeface="Arial"/>
                <a:cs typeface="Arial"/>
                <a:sym typeface="Arial"/>
              </a:rPr>
              <a:t>1</a:t>
            </a:r>
            <a:r>
              <a:rPr b="0" baseline="30000" i="0" lang="en-GB" sz="2400" u="none" cap="none" strike="noStrike">
                <a:solidFill>
                  <a:schemeClr val="dk1"/>
                </a:solidFill>
                <a:latin typeface="Arial"/>
                <a:ea typeface="Arial"/>
                <a:cs typeface="Arial"/>
                <a:sym typeface="Arial"/>
              </a:rPr>
              <a:t>st</a:t>
            </a:r>
            <a:r>
              <a:rPr b="0" i="0" lang="en-GB" sz="2400" u="none" cap="none" strike="noStrike">
                <a:solidFill>
                  <a:schemeClr val="dk1"/>
                </a:solidFill>
                <a:latin typeface="Arial"/>
                <a:ea typeface="Arial"/>
                <a:cs typeface="Arial"/>
                <a:sym typeface="Arial"/>
              </a:rPr>
              <a:t> SilvaCarbon/CEOS Regional Workshop – Biomass measurements </a:t>
            </a:r>
            <a:endParaRPr/>
          </a:p>
          <a:p>
            <a:pPr indent="-50800" lvl="0" marL="228600" marR="0" rtl="0" algn="l">
              <a:lnSpc>
                <a:spcPct val="90000"/>
              </a:lnSpc>
              <a:spcBef>
                <a:spcPts val="600"/>
              </a:spcBef>
              <a:spcAft>
                <a:spcPts val="1800"/>
              </a:spcAft>
              <a:buClr>
                <a:schemeClr val="dk1"/>
              </a:buClr>
              <a:buSzPts val="2800"/>
              <a:buFont typeface="Noto Sans Symbols"/>
              <a:buNone/>
            </a:pPr>
            <a:r>
              <a:rPr b="0" i="0" lang="en-GB" sz="2400" u="none" cap="none" strike="noStrike">
                <a:solidFill>
                  <a:schemeClr val="dk1"/>
                </a:solidFill>
                <a:latin typeface="Arial"/>
                <a:ea typeface="Arial"/>
                <a:cs typeface="Arial"/>
                <a:sym typeface="Arial"/>
              </a:rPr>
              <a:t>Paraguay, June 2022</a:t>
            </a:r>
            <a:endParaRPr/>
          </a:p>
        </p:txBody>
      </p:sp>
      <p:sp>
        <p:nvSpPr>
          <p:cNvPr id="230" name="Google Shape;230;g174b0e3ee67_0_76"/>
          <p:cNvSpPr txBox="1"/>
          <p:nvPr>
            <p:ph type="title"/>
          </p:nvPr>
        </p:nvSpPr>
        <p:spPr>
          <a:xfrm>
            <a:off x="167039" y="108373"/>
            <a:ext cx="9571500" cy="864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National Inventory User Engagement</a:t>
            </a:r>
            <a:endParaRPr/>
          </a:p>
        </p:txBody>
      </p:sp>
      <p:pic>
        <p:nvPicPr>
          <p:cNvPr descr="Map&#10;&#10;Description automatically generated with medium confidence" id="231" name="Google Shape;231;g174b0e3ee67_0_76"/>
          <p:cNvPicPr preferRelativeResize="0"/>
          <p:nvPr/>
        </p:nvPicPr>
        <p:blipFill rotWithShape="1">
          <a:blip r:embed="rId3">
            <a:alphaModFix/>
          </a:blip>
          <a:srcRect b="7011" l="0" r="0" t="0"/>
          <a:stretch/>
        </p:blipFill>
        <p:spPr>
          <a:xfrm>
            <a:off x="131256" y="2288019"/>
            <a:ext cx="4209834" cy="3914776"/>
          </a:xfrm>
          <a:prstGeom prst="rect">
            <a:avLst/>
          </a:prstGeom>
          <a:noFill/>
          <a:ln>
            <a:noFill/>
          </a:ln>
        </p:spPr>
      </p:pic>
      <p:pic>
        <p:nvPicPr>
          <p:cNvPr id="232" name="Google Shape;232;g174b0e3ee67_0_76"/>
          <p:cNvPicPr preferRelativeResize="0"/>
          <p:nvPr/>
        </p:nvPicPr>
        <p:blipFill rotWithShape="1">
          <a:blip r:embed="rId4">
            <a:alphaModFix/>
          </a:blip>
          <a:srcRect b="0" l="0" r="0" t="0"/>
          <a:stretch/>
        </p:blipFill>
        <p:spPr>
          <a:xfrm>
            <a:off x="236285" y="2069524"/>
            <a:ext cx="1561613" cy="402680"/>
          </a:xfrm>
          <a:prstGeom prst="rect">
            <a:avLst/>
          </a:prstGeom>
          <a:noFill/>
          <a:ln>
            <a:noFill/>
          </a:ln>
        </p:spPr>
      </p:pic>
      <p:pic>
        <p:nvPicPr>
          <p:cNvPr descr="A picture containing text&#10;&#10;Description automatically generated" id="233" name="Google Shape;233;g174b0e3ee67_0_76"/>
          <p:cNvPicPr preferRelativeResize="0"/>
          <p:nvPr/>
        </p:nvPicPr>
        <p:blipFill rotWithShape="1">
          <a:blip r:embed="rId5">
            <a:alphaModFix/>
          </a:blip>
          <a:srcRect b="0" l="0" r="0" t="0"/>
          <a:stretch/>
        </p:blipFill>
        <p:spPr>
          <a:xfrm>
            <a:off x="1958109" y="2060565"/>
            <a:ext cx="1014337" cy="402680"/>
          </a:xfrm>
          <a:prstGeom prst="rect">
            <a:avLst/>
          </a:prstGeom>
          <a:noFill/>
          <a:ln>
            <a:noFill/>
          </a:ln>
        </p:spPr>
      </p:pic>
      <p:graphicFrame>
        <p:nvGraphicFramePr>
          <p:cNvPr id="234" name="Google Shape;234;g174b0e3ee67_0_76"/>
          <p:cNvGraphicFramePr/>
          <p:nvPr/>
        </p:nvGraphicFramePr>
        <p:xfrm>
          <a:off x="1112993" y="4403135"/>
          <a:ext cx="3000000" cy="3000000"/>
        </p:xfrm>
        <a:graphic>
          <a:graphicData uri="http://schemas.openxmlformats.org/drawingml/2006/table">
            <a:tbl>
              <a:tblPr>
                <a:noFill/>
                <a:tableStyleId>{2BAA41A2-B898-4E4A-A3F8-809C13FDCC02}</a:tableStyleId>
              </a:tblPr>
              <a:tblGrid>
                <a:gridCol w="845125"/>
              </a:tblGrid>
              <a:tr h="1104600">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Colombia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Ecuador</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Guatemala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Mexico</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Paraguay</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Peru</a:t>
                      </a:r>
                      <a:endParaRPr b="0" i="0" sz="1100" u="none" cap="none" strike="noStrike">
                        <a:solidFill>
                          <a:srgbClr val="000000"/>
                        </a:solidFill>
                        <a:latin typeface="Arial"/>
                        <a:ea typeface="Arial"/>
                        <a:cs typeface="Arial"/>
                        <a:sym typeface="Arial"/>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bl>
          </a:graphicData>
        </a:graphic>
      </p:graphicFrame>
      <p:graphicFrame>
        <p:nvGraphicFramePr>
          <p:cNvPr id="235" name="Google Shape;235;g174b0e3ee67_0_76"/>
          <p:cNvGraphicFramePr/>
          <p:nvPr/>
        </p:nvGraphicFramePr>
        <p:xfrm>
          <a:off x="4554303" y="1601785"/>
          <a:ext cx="3000000" cy="3000000"/>
        </p:xfrm>
        <a:graphic>
          <a:graphicData uri="http://schemas.openxmlformats.org/drawingml/2006/table">
            <a:tbl>
              <a:tblPr>
                <a:noFill/>
                <a:tableStyleId>{7181632B-8099-454E-B509-6E115F335647}</a:tableStyleId>
              </a:tblPr>
              <a:tblGrid>
                <a:gridCol w="884450"/>
                <a:gridCol w="706175"/>
                <a:gridCol w="963400"/>
                <a:gridCol w="1052650"/>
                <a:gridCol w="1042225"/>
                <a:gridCol w="1296550"/>
                <a:gridCol w="621150"/>
                <a:gridCol w="646200"/>
              </a:tblGrid>
              <a:tr h="634225">
                <a:tc>
                  <a:txBody>
                    <a:bodyPr/>
                    <a:lstStyle/>
                    <a:p>
                      <a:pPr indent="0" lvl="0" marL="0" marR="0" rtl="0" algn="ctr">
                        <a:lnSpc>
                          <a:spcPct val="107000"/>
                        </a:lnSpc>
                        <a:spcBef>
                          <a:spcPts val="0"/>
                        </a:spcBef>
                        <a:spcAft>
                          <a:spcPts val="0"/>
                        </a:spcAft>
                        <a:buNone/>
                      </a:pPr>
                      <a:r>
                        <a:rPr b="1" lang="en-GB" sz="1050" u="none" cap="none" strike="noStrike">
                          <a:latin typeface="Calibri"/>
                          <a:ea typeface="Calibri"/>
                          <a:cs typeface="Calibri"/>
                          <a:sym typeface="Calibri"/>
                        </a:rPr>
                        <a:t> </a:t>
                      </a:r>
                      <a:endParaRPr sz="105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Country</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REDD+ FRL </a:t>
                      </a:r>
                      <a:endParaRPr/>
                    </a:p>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latest submission</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REDD+ FRL </a:t>
                      </a:r>
                      <a:endParaRPr/>
                    </a:p>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previous submissions</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BUR </a:t>
                      </a:r>
                      <a:endParaRPr/>
                    </a:p>
                    <a:p>
                      <a:pPr indent="0" lvl="0" marL="0" marR="0" rtl="0" algn="ctr">
                        <a:lnSpc>
                          <a:spcPct val="107000"/>
                        </a:lnSpc>
                        <a:spcBef>
                          <a:spcPts val="800"/>
                        </a:spcBef>
                        <a:spcAft>
                          <a:spcPts val="0"/>
                        </a:spcAft>
                        <a:buNone/>
                      </a:pPr>
                      <a:r>
                        <a:rPr b="1" lang="en-GB" sz="1200" u="none" cap="none" strike="noStrike">
                          <a:solidFill>
                            <a:srgbClr val="FFFFFF"/>
                          </a:solidFill>
                          <a:latin typeface="Calibri"/>
                          <a:ea typeface="Calibri"/>
                          <a:cs typeface="Calibri"/>
                          <a:sym typeface="Calibri"/>
                        </a:rPr>
                        <a:t>REDD+ Annex</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BUR</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NIR</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NFI</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r>
              <a:tr h="212500">
                <a:tc rowSpan="6">
                  <a:txBody>
                    <a:bodyPr/>
                    <a:lstStyle/>
                    <a:p>
                      <a:pPr indent="0" lvl="0" marL="71755" marR="71755" rtl="0" algn="ctr">
                        <a:lnSpc>
                          <a:spcPct val="107000"/>
                        </a:lnSpc>
                        <a:spcBef>
                          <a:spcPts val="0"/>
                        </a:spcBef>
                        <a:spcAft>
                          <a:spcPts val="0"/>
                        </a:spcAft>
                        <a:buNone/>
                      </a:pPr>
                      <a:r>
                        <a:rPr lang="en-GB" sz="1200" u="none" cap="none" strike="noStrike">
                          <a:solidFill>
                            <a:srgbClr val="000000"/>
                          </a:solidFill>
                          <a:latin typeface="Calibri"/>
                          <a:ea typeface="Calibri"/>
                          <a:cs typeface="Calibri"/>
                          <a:sym typeface="Calibri"/>
                        </a:rPr>
                        <a:t>Latin America and the Caribbean</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lnSpc>
                          <a:spcPct val="107000"/>
                        </a:lnSpc>
                        <a:spcBef>
                          <a:spcPts val="0"/>
                        </a:spcBef>
                        <a:spcAft>
                          <a:spcPts val="0"/>
                        </a:spcAft>
                        <a:buNone/>
                      </a:pPr>
                      <a:r>
                        <a:rPr b="0" lang="en-GB" sz="1100" u="none" cap="none" strike="noStrike">
                          <a:solidFill>
                            <a:srgbClr val="000000"/>
                          </a:solidFill>
                          <a:latin typeface="Calibri"/>
                          <a:ea typeface="Calibri"/>
                          <a:cs typeface="Calibri"/>
                          <a:sym typeface="Calibri"/>
                        </a:rPr>
                        <a:t>Colombia</a:t>
                      </a:r>
                      <a:endParaRPr b="0" sz="1100" u="none" cap="none" strike="noStrike">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2020</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rgbClr val="000000"/>
                          </a:solidFill>
                          <a:latin typeface="Calibri"/>
                          <a:ea typeface="Calibri"/>
                          <a:cs typeface="Calibri"/>
                          <a:sym typeface="Calibri"/>
                        </a:rPr>
                        <a:t>2015</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2016, 2019</a:t>
                      </a:r>
                      <a:endParaRPr sz="1100" u="none" cap="none" strike="noStrike">
                        <a:solidFill>
                          <a:schemeClr val="dk1"/>
                        </a:solidFill>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2015, 2018, 2022</a:t>
                      </a:r>
                      <a:endParaRPr sz="1100" u="none" cap="none" strike="noStrike">
                        <a:solidFill>
                          <a:schemeClr val="dk1"/>
                        </a:solidFill>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2019</a:t>
                      </a:r>
                      <a:endParaRPr sz="1100" u="none" cap="none" strike="noStrike">
                        <a:solidFill>
                          <a:schemeClr val="dk1"/>
                        </a:solidFill>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Yes</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181025">
                <a:tc vMerge="1"/>
                <a:tc>
                  <a:txBody>
                    <a:bodyPr/>
                    <a:lstStyle/>
                    <a:p>
                      <a:pPr indent="0" lvl="0" marL="0" marR="0" rtl="0" algn="l">
                        <a:lnSpc>
                          <a:spcPct val="107000"/>
                        </a:lnSpc>
                        <a:spcBef>
                          <a:spcPts val="0"/>
                        </a:spcBef>
                        <a:spcAft>
                          <a:spcPts val="0"/>
                        </a:spcAft>
                        <a:buNone/>
                      </a:pPr>
                      <a:r>
                        <a:rPr b="0" lang="en-GB" sz="1100" u="none" cap="none" strike="noStrike">
                          <a:solidFill>
                            <a:srgbClr val="000000"/>
                          </a:solidFill>
                          <a:latin typeface="Calibri"/>
                          <a:ea typeface="Calibri"/>
                          <a:cs typeface="Calibri"/>
                          <a:sym typeface="Calibri"/>
                        </a:rPr>
                        <a:t>Ecuador</a:t>
                      </a:r>
                      <a:endParaRPr b="0" sz="1100" u="none" cap="none" strike="noStrike">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2020</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rgbClr val="000000"/>
                          </a:solidFill>
                          <a:latin typeface="Calibri"/>
                          <a:ea typeface="Calibri"/>
                          <a:cs typeface="Calibri"/>
                          <a:sym typeface="Calibri"/>
                        </a:rPr>
                        <a:t>2015</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2016</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2016</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2017</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Yes</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181025">
                <a:tc vMerge="1"/>
                <a:tc>
                  <a:txBody>
                    <a:bodyPr/>
                    <a:lstStyle/>
                    <a:p>
                      <a:pPr indent="0" lvl="0" marL="0" marR="0" rtl="0" algn="l">
                        <a:lnSpc>
                          <a:spcPct val="107000"/>
                        </a:lnSpc>
                        <a:spcBef>
                          <a:spcPts val="0"/>
                        </a:spcBef>
                        <a:spcAft>
                          <a:spcPts val="0"/>
                        </a:spcAft>
                        <a:buNone/>
                      </a:pPr>
                      <a:r>
                        <a:rPr b="0" lang="en-GB" sz="1100" u="none" cap="none" strike="noStrike">
                          <a:solidFill>
                            <a:srgbClr val="000000"/>
                          </a:solidFill>
                          <a:latin typeface="Calibri"/>
                          <a:ea typeface="Calibri"/>
                          <a:cs typeface="Calibri"/>
                          <a:sym typeface="Calibri"/>
                        </a:rPr>
                        <a:t>Guatemala</a:t>
                      </a:r>
                      <a:endParaRPr b="0" sz="1100" u="none" cap="none" strike="noStrike">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2022</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partial</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181025">
                <a:tc vMerge="1"/>
                <a:tc>
                  <a:txBody>
                    <a:bodyPr/>
                    <a:lstStyle/>
                    <a:p>
                      <a:pPr indent="0" lvl="0" marL="0" marR="0" rtl="0" algn="l">
                        <a:lnSpc>
                          <a:spcPct val="107000"/>
                        </a:lnSpc>
                        <a:spcBef>
                          <a:spcPts val="0"/>
                        </a:spcBef>
                        <a:spcAft>
                          <a:spcPts val="0"/>
                        </a:spcAft>
                        <a:buNone/>
                      </a:pPr>
                      <a:r>
                        <a:rPr b="0" lang="en-GB" sz="1100" u="none" cap="none" strike="noStrike">
                          <a:solidFill>
                            <a:srgbClr val="000000"/>
                          </a:solidFill>
                          <a:latin typeface="Calibri"/>
                          <a:ea typeface="Calibri"/>
                          <a:cs typeface="Calibri"/>
                          <a:sym typeface="Calibri"/>
                        </a:rPr>
                        <a:t>Mexico</a:t>
                      </a:r>
                      <a:endParaRPr b="0" sz="1100" u="none" cap="none" strike="noStrike">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2020</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rgbClr val="000000"/>
                          </a:solidFill>
                          <a:latin typeface="Calibri"/>
                          <a:ea typeface="Calibri"/>
                          <a:cs typeface="Calibri"/>
                          <a:sym typeface="Calibri"/>
                        </a:rPr>
                        <a:t>2015</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2015, 2019</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2019</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Yes</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212500">
                <a:tc vMerge="1"/>
                <a:tc>
                  <a:txBody>
                    <a:bodyPr/>
                    <a:lstStyle/>
                    <a:p>
                      <a:pPr indent="0" lvl="0" marL="0" marR="0" rtl="0" algn="l">
                        <a:lnSpc>
                          <a:spcPct val="107000"/>
                        </a:lnSpc>
                        <a:spcBef>
                          <a:spcPts val="0"/>
                        </a:spcBef>
                        <a:spcAft>
                          <a:spcPts val="0"/>
                        </a:spcAft>
                        <a:buNone/>
                      </a:pPr>
                      <a:r>
                        <a:rPr b="0" lang="en-GB" sz="1100" u="none" cap="none" strike="noStrike">
                          <a:solidFill>
                            <a:srgbClr val="000000"/>
                          </a:solidFill>
                          <a:latin typeface="Calibri"/>
                          <a:ea typeface="Calibri"/>
                          <a:cs typeface="Calibri"/>
                          <a:sym typeface="Calibri"/>
                        </a:rPr>
                        <a:t>Paraguay</a:t>
                      </a:r>
                      <a:endParaRPr b="0" sz="1100" u="none" cap="none" strike="noStrike">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2022</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rgbClr val="000000"/>
                          </a:solidFill>
                          <a:latin typeface="Calibri"/>
                          <a:ea typeface="Calibri"/>
                          <a:cs typeface="Calibri"/>
                          <a:sym typeface="Calibri"/>
                        </a:rPr>
                        <a:t>2016</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2019</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2015, 2018, 2021</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Yes</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233300">
                <a:tc vMerge="1"/>
                <a:tc>
                  <a:txBody>
                    <a:bodyPr/>
                    <a:lstStyle/>
                    <a:p>
                      <a:pPr indent="0" lvl="0" marL="0" marR="0" rtl="0" algn="l">
                        <a:lnSpc>
                          <a:spcPct val="107000"/>
                        </a:lnSpc>
                        <a:spcBef>
                          <a:spcPts val="0"/>
                        </a:spcBef>
                        <a:spcAft>
                          <a:spcPts val="0"/>
                        </a:spcAft>
                        <a:buNone/>
                      </a:pPr>
                      <a:r>
                        <a:rPr b="0" lang="en-GB" sz="1100" u="none" cap="none" strike="noStrike">
                          <a:solidFill>
                            <a:srgbClr val="000000"/>
                          </a:solidFill>
                          <a:latin typeface="Calibri"/>
                          <a:ea typeface="Calibri"/>
                          <a:cs typeface="Calibri"/>
                          <a:sym typeface="Calibri"/>
                        </a:rPr>
                        <a:t>Peru</a:t>
                      </a:r>
                      <a:endParaRPr b="0"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2021</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rgbClr val="000000"/>
                          </a:solidFill>
                          <a:latin typeface="Calibri"/>
                          <a:ea typeface="Calibri"/>
                          <a:cs typeface="Calibri"/>
                          <a:sym typeface="Calibri"/>
                        </a:rPr>
                        <a:t>2016</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2014, 2019</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2019</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Yes</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bl>
          </a:graphicData>
        </a:graphic>
      </p:graphicFrame>
      <p:pic>
        <p:nvPicPr>
          <p:cNvPr descr="Data Portals | SDG Help Desk" id="236" name="Google Shape;236;g174b0e3ee67_0_76"/>
          <p:cNvPicPr preferRelativeResize="0"/>
          <p:nvPr/>
        </p:nvPicPr>
        <p:blipFill rotWithShape="1">
          <a:blip r:embed="rId6">
            <a:alphaModFix/>
          </a:blip>
          <a:srcRect b="8285" l="0" r="0" t="10486"/>
          <a:stretch/>
        </p:blipFill>
        <p:spPr>
          <a:xfrm>
            <a:off x="4709525" y="1721525"/>
            <a:ext cx="666325" cy="402675"/>
          </a:xfrm>
          <a:prstGeom prst="rect">
            <a:avLst/>
          </a:prstGeom>
          <a:noFill/>
          <a:ln>
            <a:noFill/>
          </a:ln>
        </p:spPr>
      </p:pic>
      <p:sp>
        <p:nvSpPr>
          <p:cNvPr id="237" name="Google Shape;237;g174b0e3ee67_0_76"/>
          <p:cNvSpPr txBox="1"/>
          <p:nvPr>
            <p:ph idx="1" type="body"/>
          </p:nvPr>
        </p:nvSpPr>
        <p:spPr>
          <a:xfrm>
            <a:off x="4071250" y="3432725"/>
            <a:ext cx="7891800" cy="2560200"/>
          </a:xfrm>
          <a:prstGeom prst="rect">
            <a:avLst/>
          </a:prstGeom>
          <a:noFill/>
          <a:ln>
            <a:noFill/>
          </a:ln>
        </p:spPr>
        <p:txBody>
          <a:bodyPr anchorCtr="0" anchor="t" bIns="45700" lIns="91425" spcFirstLastPara="1" rIns="91425" wrap="square" tIns="45700">
            <a:noAutofit/>
          </a:bodyPr>
          <a:lstStyle/>
          <a:p>
            <a:pPr indent="-444500" lvl="0" marL="647999" rtl="0" algn="l">
              <a:lnSpc>
                <a:spcPct val="100000"/>
              </a:lnSpc>
              <a:spcBef>
                <a:spcPts val="0"/>
              </a:spcBef>
              <a:spcAft>
                <a:spcPts val="0"/>
              </a:spcAft>
              <a:buSzPts val="2600"/>
              <a:buChar char="❖"/>
            </a:pPr>
            <a:r>
              <a:rPr lang="en-GB" sz="1200"/>
              <a:t>National teams to present their NFIs, and the data and methods currently used in reporting and domestic MRV</a:t>
            </a:r>
            <a:endParaRPr sz="2600"/>
          </a:p>
          <a:p>
            <a:pPr indent="-444500" lvl="0" marL="647999" rtl="0" algn="l">
              <a:lnSpc>
                <a:spcPct val="100000"/>
              </a:lnSpc>
              <a:spcBef>
                <a:spcPts val="0"/>
              </a:spcBef>
              <a:spcAft>
                <a:spcPts val="0"/>
              </a:spcAft>
              <a:buSzPts val="2600"/>
              <a:buChar char="❖"/>
            </a:pPr>
            <a:r>
              <a:rPr lang="en-GB" sz="1200"/>
              <a:t>JAXA, ESA, NASA to present: </a:t>
            </a:r>
            <a:endParaRPr sz="2600"/>
          </a:p>
          <a:p>
            <a:pPr indent="-168275" lvl="1" marL="990600" rtl="0" algn="l">
              <a:lnSpc>
                <a:spcPct val="100000"/>
              </a:lnSpc>
              <a:spcBef>
                <a:spcPts val="0"/>
              </a:spcBef>
              <a:spcAft>
                <a:spcPts val="0"/>
              </a:spcAft>
              <a:buSzPts val="2200"/>
              <a:buChar char="▪"/>
            </a:pPr>
            <a:r>
              <a:rPr lang="en-GB" sz="1200"/>
              <a:t>the available datasets and methodologies to measure land use GHG fluxes</a:t>
            </a:r>
            <a:endParaRPr sz="2200"/>
          </a:p>
          <a:p>
            <a:pPr indent="-168275" lvl="1" marL="990600" rtl="0" algn="l">
              <a:lnSpc>
                <a:spcPct val="100000"/>
              </a:lnSpc>
              <a:spcBef>
                <a:spcPts val="0"/>
              </a:spcBef>
              <a:spcAft>
                <a:spcPts val="0"/>
              </a:spcAft>
              <a:buSzPts val="2200"/>
              <a:buChar char="▪"/>
            </a:pPr>
            <a:r>
              <a:rPr lang="en-GB" sz="1200"/>
              <a:t>demonstrations of opportunities for their uptake</a:t>
            </a:r>
            <a:endParaRPr sz="2200"/>
          </a:p>
          <a:p>
            <a:pPr indent="-168275" lvl="1" marL="990600" rtl="0" algn="l">
              <a:lnSpc>
                <a:spcPct val="100000"/>
              </a:lnSpc>
              <a:spcBef>
                <a:spcPts val="0"/>
              </a:spcBef>
              <a:spcAft>
                <a:spcPts val="0"/>
              </a:spcAft>
              <a:buSzPts val="2200"/>
              <a:buChar char="▪"/>
            </a:pPr>
            <a:r>
              <a:rPr lang="en-GB" sz="1200"/>
              <a:t>a clear plan for sharing of NFI data and collaborating in the calibration/validation of products</a:t>
            </a:r>
            <a:endParaRPr sz="2200"/>
          </a:p>
          <a:p>
            <a:pPr indent="-444500" lvl="0" marL="647999" rtl="0" algn="l">
              <a:lnSpc>
                <a:spcPct val="100000"/>
              </a:lnSpc>
              <a:spcBef>
                <a:spcPts val="0"/>
              </a:spcBef>
              <a:spcAft>
                <a:spcPts val="0"/>
              </a:spcAft>
              <a:buSzPts val="2600"/>
              <a:buChar char="❖"/>
            </a:pPr>
            <a:r>
              <a:rPr lang="en-GB" sz="1200"/>
              <a:t>LULUCF experts in IPCC guidance (nominated in the UNFCCC roster by their Governments or contributors to the 2019 refinement of the IPCC guidelines)</a:t>
            </a:r>
            <a:endParaRPr sz="2600"/>
          </a:p>
        </p:txBody>
      </p:sp>
      <p:sp>
        <p:nvSpPr>
          <p:cNvPr id="238" name="Google Shape;238;g174b0e3ee67_0_76"/>
          <p:cNvSpPr txBox="1"/>
          <p:nvPr/>
        </p:nvSpPr>
        <p:spPr>
          <a:xfrm>
            <a:off x="1687275" y="6134325"/>
            <a:ext cx="91935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sz="1500"/>
          </a:p>
        </p:txBody>
      </p:sp>
      <p:pic>
        <p:nvPicPr>
          <p:cNvPr descr="A picture containing text, first-aid kit, clipart&#10;&#10;Description automatically generated" id="239" name="Google Shape;239;g174b0e3ee67_0_76"/>
          <p:cNvPicPr preferRelativeResize="0"/>
          <p:nvPr/>
        </p:nvPicPr>
        <p:blipFill rotWithShape="1">
          <a:blip r:embed="rId7">
            <a:alphaModFix/>
          </a:blip>
          <a:srcRect b="0" l="0" r="0" t="0"/>
          <a:stretch/>
        </p:blipFill>
        <p:spPr>
          <a:xfrm>
            <a:off x="3337783" y="1952469"/>
            <a:ext cx="568098" cy="5680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16f2322609c_0_170"/>
          <p:cNvSpPr txBox="1"/>
          <p:nvPr>
            <p:ph idx="1" type="body"/>
          </p:nvPr>
        </p:nvSpPr>
        <p:spPr>
          <a:xfrm>
            <a:off x="176058" y="1097558"/>
            <a:ext cx="11495400" cy="46629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rgbClr val="000000"/>
              </a:buClr>
              <a:buSzPts val="1400"/>
              <a:buNone/>
            </a:pPr>
            <a:r>
              <a:rPr lang="en-GB" sz="2300" u="sng"/>
              <a:t>Recommendation 8:</a:t>
            </a:r>
            <a:r>
              <a:rPr lang="en-GB" sz="2300"/>
              <a:t> </a:t>
            </a:r>
            <a:r>
              <a:rPr lang="en-GB" sz="1900"/>
              <a:t>CEOS should maintain a watch over the implementation of projects funded through c</a:t>
            </a:r>
            <a:r>
              <a:rPr lang="en-GB" sz="1900">
                <a:solidFill>
                  <a:srgbClr val="FF0000"/>
                </a:solidFill>
              </a:rPr>
              <a:t>limate fund mechanisms</a:t>
            </a:r>
            <a:r>
              <a:rPr lang="en-GB" sz="1900"/>
              <a:t> to ensure that all appropriate assistance is given by agencies in their implementation and governance. </a:t>
            </a:r>
            <a:endParaRPr sz="2700"/>
          </a:p>
          <a:p>
            <a:pPr indent="0" lvl="0" marL="457200" rtl="0" algn="l">
              <a:lnSpc>
                <a:spcPct val="100000"/>
              </a:lnSpc>
              <a:spcBef>
                <a:spcPts val="0"/>
              </a:spcBef>
              <a:spcAft>
                <a:spcPts val="0"/>
              </a:spcAft>
              <a:buClr>
                <a:srgbClr val="000000"/>
              </a:buClr>
              <a:buSzPts val="1400"/>
              <a:buNone/>
            </a:pPr>
            <a:r>
              <a:t/>
            </a:r>
            <a:endParaRPr sz="1900"/>
          </a:p>
          <a:p>
            <a:pPr indent="-336550" lvl="0" marL="800100" rtl="0" algn="l">
              <a:lnSpc>
                <a:spcPct val="100000"/>
              </a:lnSpc>
              <a:spcBef>
                <a:spcPts val="0"/>
              </a:spcBef>
              <a:spcAft>
                <a:spcPts val="0"/>
              </a:spcAft>
              <a:buClr>
                <a:srgbClr val="000000"/>
              </a:buClr>
              <a:buSzPts val="1300"/>
              <a:buChar char="❖"/>
            </a:pPr>
            <a:r>
              <a:rPr lang="en-GB" sz="1900"/>
              <a:t>Joint work on </a:t>
            </a:r>
            <a:r>
              <a:rPr lang="en-GB" sz="1900">
                <a:solidFill>
                  <a:srgbClr val="FF0000"/>
                </a:solidFill>
              </a:rPr>
              <a:t>climate finance with GEO</a:t>
            </a:r>
            <a:r>
              <a:rPr lang="en-GB" sz="1900"/>
              <a:t> proposed at GEO-CEOS annual briefing, </a:t>
            </a:r>
            <a:endParaRPr sz="1900"/>
          </a:p>
          <a:p>
            <a:pPr indent="-336550" lvl="0" marL="800100" rtl="0" algn="l">
              <a:lnSpc>
                <a:spcPct val="100000"/>
              </a:lnSpc>
              <a:spcBef>
                <a:spcPts val="0"/>
              </a:spcBef>
              <a:spcAft>
                <a:spcPts val="0"/>
              </a:spcAft>
              <a:buClr>
                <a:srgbClr val="000000"/>
              </a:buClr>
              <a:buSzPts val="1300"/>
              <a:buChar char="❖"/>
            </a:pPr>
            <a:r>
              <a:rPr lang="en-GB" sz="1900"/>
              <a:t>Loss and damage finance an important issue at COP 27; similar needs to adaptation</a:t>
            </a:r>
            <a:endParaRPr sz="1900"/>
          </a:p>
          <a:p>
            <a:pPr indent="-336550" lvl="0" marL="800100" rtl="0" algn="l">
              <a:lnSpc>
                <a:spcPct val="100000"/>
              </a:lnSpc>
              <a:spcBef>
                <a:spcPts val="0"/>
              </a:spcBef>
              <a:spcAft>
                <a:spcPts val="0"/>
              </a:spcAft>
              <a:buClr>
                <a:srgbClr val="000000"/>
              </a:buClr>
              <a:buSzPts val="1300"/>
              <a:buChar char="❖"/>
            </a:pPr>
            <a:r>
              <a:rPr lang="en-GB" sz="1900">
                <a:solidFill>
                  <a:srgbClr val="FF0000"/>
                </a:solidFill>
              </a:rPr>
              <a:t>Private finance issue</a:t>
            </a:r>
            <a:r>
              <a:rPr lang="en-GB" sz="1900"/>
              <a:t> becoming increasingly important: economic basis for climate action stressed in some countries </a:t>
            </a:r>
            <a:endParaRPr sz="1900"/>
          </a:p>
          <a:p>
            <a:pPr indent="-254000" lvl="0" marL="800100" rtl="0" algn="l">
              <a:lnSpc>
                <a:spcPct val="100000"/>
              </a:lnSpc>
              <a:spcBef>
                <a:spcPts val="0"/>
              </a:spcBef>
              <a:spcAft>
                <a:spcPts val="0"/>
              </a:spcAft>
              <a:buClr>
                <a:srgbClr val="000000"/>
              </a:buClr>
              <a:buSzPts val="1400"/>
              <a:buNone/>
            </a:pPr>
            <a:r>
              <a:t/>
            </a:r>
            <a:endParaRPr sz="1900"/>
          </a:p>
          <a:p>
            <a:pPr indent="0" lvl="0" marL="457200" rtl="0" algn="l">
              <a:lnSpc>
                <a:spcPct val="100000"/>
              </a:lnSpc>
              <a:spcBef>
                <a:spcPts val="0"/>
              </a:spcBef>
              <a:spcAft>
                <a:spcPts val="0"/>
              </a:spcAft>
              <a:buClr>
                <a:srgbClr val="000000"/>
              </a:buClr>
              <a:buSzPts val="1400"/>
              <a:buNone/>
            </a:pPr>
            <a:r>
              <a:rPr lang="en-GB" sz="2300" u="sng"/>
              <a:t>Recommendation 9:</a:t>
            </a:r>
            <a:r>
              <a:rPr lang="en-GB" sz="2300"/>
              <a:t> </a:t>
            </a:r>
            <a:r>
              <a:rPr lang="en-GB" sz="1900"/>
              <a:t>CEOS must continue all efforts to provide the necessary baseline</a:t>
            </a:r>
            <a:endParaRPr sz="2700"/>
          </a:p>
          <a:p>
            <a:pPr indent="0" lvl="0" marL="457200" rtl="0" algn="l">
              <a:lnSpc>
                <a:spcPct val="100000"/>
              </a:lnSpc>
              <a:spcBef>
                <a:spcPts val="0"/>
              </a:spcBef>
              <a:spcAft>
                <a:spcPts val="0"/>
              </a:spcAft>
              <a:buClr>
                <a:srgbClr val="000000"/>
              </a:buClr>
              <a:buSzPts val="1400"/>
              <a:buNone/>
            </a:pPr>
            <a:r>
              <a:rPr lang="en-GB" sz="1900"/>
              <a:t>climate data records which support the l</a:t>
            </a:r>
            <a:r>
              <a:rPr lang="en-GB" sz="1900">
                <a:solidFill>
                  <a:srgbClr val="FF0000"/>
                </a:solidFill>
              </a:rPr>
              <a:t>ong term modelling of the Earth system,</a:t>
            </a:r>
            <a:r>
              <a:rPr lang="en-GB" sz="1900"/>
              <a:t> its response to changing GHG emissions and other drivers, and impacts of climate change. </a:t>
            </a:r>
            <a:endParaRPr sz="2700"/>
          </a:p>
          <a:p>
            <a:pPr indent="0" lvl="0" marL="457200" rtl="0" algn="l">
              <a:lnSpc>
                <a:spcPct val="100000"/>
              </a:lnSpc>
              <a:spcBef>
                <a:spcPts val="0"/>
              </a:spcBef>
              <a:spcAft>
                <a:spcPts val="0"/>
              </a:spcAft>
              <a:buClr>
                <a:srgbClr val="000000"/>
              </a:buClr>
              <a:buSzPts val="1400"/>
              <a:buNone/>
            </a:pPr>
            <a:r>
              <a:t/>
            </a:r>
            <a:endParaRPr sz="1900"/>
          </a:p>
          <a:p>
            <a:pPr indent="-336550" lvl="0" marL="800100" rtl="0" algn="l">
              <a:lnSpc>
                <a:spcPct val="100000"/>
              </a:lnSpc>
              <a:spcBef>
                <a:spcPts val="0"/>
              </a:spcBef>
              <a:spcAft>
                <a:spcPts val="0"/>
              </a:spcAft>
              <a:buClr>
                <a:srgbClr val="000000"/>
              </a:buClr>
              <a:buSzPts val="1300"/>
              <a:buFont typeface="Noto Sans Symbols"/>
              <a:buChar char="❖"/>
            </a:pPr>
            <a:r>
              <a:rPr lang="en-GB" sz="1900"/>
              <a:t>Supported through WGClimate gap analysis (</a:t>
            </a:r>
            <a:r>
              <a:rPr lang="en-GB" sz="1900">
                <a:solidFill>
                  <a:srgbClr val="FF0000"/>
                </a:solidFill>
              </a:rPr>
              <a:t>see item 1.13)</a:t>
            </a:r>
            <a:endParaRPr sz="2700">
              <a:solidFill>
                <a:srgbClr val="FF0000"/>
              </a:solidFill>
            </a:endParaRPr>
          </a:p>
          <a:p>
            <a:pPr indent="-336550" lvl="0" marL="800100" rtl="0" algn="l">
              <a:lnSpc>
                <a:spcPct val="100000"/>
              </a:lnSpc>
              <a:spcBef>
                <a:spcPts val="0"/>
              </a:spcBef>
              <a:spcAft>
                <a:spcPts val="0"/>
              </a:spcAft>
              <a:buClr>
                <a:srgbClr val="000000"/>
              </a:buClr>
              <a:buSzPts val="1300"/>
              <a:buFont typeface="Noto Sans Symbols"/>
              <a:buChar char="❖"/>
            </a:pPr>
            <a:r>
              <a:rPr lang="en-GB" sz="1900"/>
              <a:t>Cooperation with GCOS on GCOS IP 2022 satellite elements, satellite supplement upcoming</a:t>
            </a:r>
            <a:endParaRPr sz="2700">
              <a:solidFill>
                <a:srgbClr val="FF0000"/>
              </a:solidFill>
            </a:endParaRPr>
          </a:p>
          <a:p>
            <a:pPr indent="-336550" lvl="0" marL="800100" rtl="0" algn="l">
              <a:lnSpc>
                <a:spcPct val="100000"/>
              </a:lnSpc>
              <a:spcBef>
                <a:spcPts val="0"/>
              </a:spcBef>
              <a:spcAft>
                <a:spcPts val="0"/>
              </a:spcAft>
              <a:buClr>
                <a:srgbClr val="000000"/>
              </a:buClr>
              <a:buSzPts val="1300"/>
              <a:buFont typeface="Noto Sans Symbols"/>
              <a:buChar char="❖"/>
            </a:pPr>
            <a:r>
              <a:rPr lang="en-GB" sz="1900"/>
              <a:t>Further discussion with GCOS and WMO through WMO GHG Workshops (May 2022, Jan 2023) and GCOS Science Conference (Oct 2022).</a:t>
            </a:r>
            <a:endParaRPr sz="1900"/>
          </a:p>
          <a:p>
            <a:pPr indent="0" lvl="0" marL="457200" rtl="0" algn="l">
              <a:lnSpc>
                <a:spcPct val="100000"/>
              </a:lnSpc>
              <a:spcBef>
                <a:spcPts val="0"/>
              </a:spcBef>
              <a:spcAft>
                <a:spcPts val="0"/>
              </a:spcAft>
              <a:buClr>
                <a:srgbClr val="000000"/>
              </a:buClr>
              <a:buSzPts val="1400"/>
              <a:buNone/>
            </a:pPr>
            <a:r>
              <a:t/>
            </a:r>
            <a:endParaRPr sz="2000"/>
          </a:p>
          <a:p>
            <a:pPr indent="-254000" lvl="0" marL="800100" rtl="0" algn="l">
              <a:lnSpc>
                <a:spcPct val="100000"/>
              </a:lnSpc>
              <a:spcBef>
                <a:spcPts val="0"/>
              </a:spcBef>
              <a:spcAft>
                <a:spcPts val="0"/>
              </a:spcAft>
              <a:buClr>
                <a:srgbClr val="000000"/>
              </a:buClr>
              <a:buSzPts val="1400"/>
              <a:buNone/>
            </a:pPr>
            <a:r>
              <a:t/>
            </a:r>
            <a:endParaRPr sz="2000"/>
          </a:p>
          <a:p>
            <a:pPr indent="0" lvl="0" marL="457200" rtl="0" algn="l">
              <a:lnSpc>
                <a:spcPct val="100000"/>
              </a:lnSpc>
              <a:spcBef>
                <a:spcPts val="0"/>
              </a:spcBef>
              <a:spcAft>
                <a:spcPts val="0"/>
              </a:spcAft>
              <a:buClr>
                <a:srgbClr val="000000"/>
              </a:buClr>
              <a:buSzPts val="1400"/>
              <a:buNone/>
            </a:pPr>
            <a:r>
              <a:t/>
            </a:r>
            <a:endParaRPr sz="2000"/>
          </a:p>
          <a:p>
            <a:pPr indent="0" lvl="0" marL="457200" rtl="0" algn="l">
              <a:lnSpc>
                <a:spcPct val="100000"/>
              </a:lnSpc>
              <a:spcBef>
                <a:spcPts val="0"/>
              </a:spcBef>
              <a:spcAft>
                <a:spcPts val="0"/>
              </a:spcAft>
              <a:buClr>
                <a:srgbClr val="000000"/>
              </a:buClr>
              <a:buSzPts val="2000"/>
              <a:buNone/>
            </a:pPr>
            <a:r>
              <a:t/>
            </a:r>
            <a:endParaRPr sz="2000"/>
          </a:p>
          <a:p>
            <a:pPr indent="-165100" lvl="0" marL="800100" rtl="0" algn="l">
              <a:lnSpc>
                <a:spcPct val="100000"/>
              </a:lnSpc>
              <a:spcBef>
                <a:spcPts val="0"/>
              </a:spcBef>
              <a:spcAft>
                <a:spcPts val="0"/>
              </a:spcAft>
              <a:buClr>
                <a:srgbClr val="000000"/>
              </a:buClr>
              <a:buSzPts val="2800"/>
              <a:buFont typeface="Noto Sans Symbols"/>
              <a:buNone/>
            </a:pPr>
            <a:r>
              <a:t/>
            </a:r>
            <a:endParaRPr/>
          </a:p>
          <a:p>
            <a:pPr indent="0" lvl="0" marL="457200" rtl="0" algn="l">
              <a:lnSpc>
                <a:spcPct val="100000"/>
              </a:lnSpc>
              <a:spcBef>
                <a:spcPts val="0"/>
              </a:spcBef>
              <a:spcAft>
                <a:spcPts val="0"/>
              </a:spcAft>
              <a:buClr>
                <a:srgbClr val="000000"/>
              </a:buClr>
              <a:buSzPts val="2000"/>
              <a:buNone/>
            </a:pPr>
            <a:r>
              <a:t/>
            </a:r>
            <a:endParaRPr sz="2000" u="sng"/>
          </a:p>
          <a:p>
            <a:pPr indent="0" lvl="0" marL="457200" rtl="0" algn="l">
              <a:lnSpc>
                <a:spcPct val="100000"/>
              </a:lnSpc>
              <a:spcBef>
                <a:spcPts val="0"/>
              </a:spcBef>
              <a:spcAft>
                <a:spcPts val="0"/>
              </a:spcAft>
              <a:buClr>
                <a:srgbClr val="000000"/>
              </a:buClr>
              <a:buSzPts val="2400"/>
              <a:buNone/>
            </a:pPr>
            <a:r>
              <a:t/>
            </a:r>
            <a:endParaRPr sz="2400" u="sng"/>
          </a:p>
        </p:txBody>
      </p:sp>
      <p:sp>
        <p:nvSpPr>
          <p:cNvPr id="245" name="Google Shape;245;g16f2322609c_0_17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16f2322609c_0_985"/>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CEOS GST Data Portal Updates </a:t>
            </a:r>
            <a:endParaRPr sz="54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9"/>
          <p:cNvSpPr txBox="1"/>
          <p:nvPr/>
        </p:nvSpPr>
        <p:spPr>
          <a:xfrm>
            <a:off x="94020" y="103248"/>
            <a:ext cx="8668500" cy="2401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GB" sz="3200">
                <a:solidFill>
                  <a:schemeClr val="lt1"/>
                </a:solidFill>
              </a:rPr>
              <a:t>GST Data Portal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lt1"/>
              </a:solidFill>
              <a:latin typeface="Arial"/>
              <a:ea typeface="Arial"/>
              <a:cs typeface="Arial"/>
              <a:sym typeface="Arial"/>
            </a:endParaRPr>
          </a:p>
        </p:txBody>
      </p:sp>
      <p:sp>
        <p:nvSpPr>
          <p:cNvPr id="256" name="Google Shape;256;p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57" name="Google Shape;257;p9"/>
          <p:cNvSpPr txBox="1"/>
          <p:nvPr/>
        </p:nvSpPr>
        <p:spPr>
          <a:xfrm>
            <a:off x="342984" y="1188646"/>
            <a:ext cx="11505900" cy="1446900"/>
          </a:xfrm>
          <a:prstGeom prst="rect">
            <a:avLst/>
          </a:prstGeom>
          <a:noFill/>
          <a:ln>
            <a:noFill/>
          </a:ln>
        </p:spPr>
        <p:txBody>
          <a:bodyPr anchorCtr="0" anchor="t" bIns="45700" lIns="91425" spcFirstLastPara="1" rIns="91425" wrap="square" tIns="45700">
            <a:spAutoFit/>
          </a:bodyPr>
          <a:lstStyle/>
          <a:p>
            <a:pPr indent="-214313" lvl="0" marL="214313" marR="0" rtl="0" algn="l">
              <a:lnSpc>
                <a:spcPct val="150000"/>
              </a:lnSpc>
              <a:spcBef>
                <a:spcPts val="0"/>
              </a:spcBef>
              <a:spcAft>
                <a:spcPts val="0"/>
              </a:spcAft>
              <a:buClr>
                <a:schemeClr val="dk1"/>
              </a:buClr>
              <a:buSzPts val="1600"/>
              <a:buFont typeface="Noto Sans"/>
              <a:buChar char="❖"/>
            </a:pPr>
            <a:r>
              <a:rPr b="1" i="1" lang="en-GB" sz="1600" u="none" cap="none" strike="noStrike">
                <a:solidFill>
                  <a:schemeClr val="dk1"/>
                </a:solidFill>
                <a:latin typeface="Arial"/>
                <a:ea typeface="Arial"/>
                <a:cs typeface="Arial"/>
                <a:sym typeface="Arial"/>
              </a:rPr>
              <a:t>ceos.org/gst updated and expanded in 2022</a:t>
            </a:r>
            <a:endParaRPr b="1" i="1" sz="1600" u="none" cap="none" strike="noStrike">
              <a:solidFill>
                <a:schemeClr val="dk1"/>
              </a:solidFill>
              <a:latin typeface="Arial"/>
              <a:ea typeface="Arial"/>
              <a:cs typeface="Arial"/>
              <a:sym typeface="Arial"/>
            </a:endParaRPr>
          </a:p>
          <a:p>
            <a:pPr indent="-214311" lvl="1" marL="671513" marR="0" rtl="0" algn="l">
              <a:lnSpc>
                <a:spcPct val="150000"/>
              </a:lnSpc>
              <a:spcBef>
                <a:spcPts val="0"/>
              </a:spcBef>
              <a:spcAft>
                <a:spcPts val="0"/>
              </a:spcAft>
              <a:buClr>
                <a:schemeClr val="dk1"/>
              </a:buClr>
              <a:buSzPts val="1600"/>
              <a:buFont typeface="Noto Sans"/>
              <a:buChar char="❖"/>
            </a:pPr>
            <a:r>
              <a:rPr b="0" i="1" lang="en-GB" sz="1600" u="none" cap="none" strike="noStrike">
                <a:solidFill>
                  <a:schemeClr val="dk1"/>
                </a:solidFill>
                <a:latin typeface="Arial"/>
                <a:ea typeface="Arial"/>
                <a:cs typeface="Arial"/>
                <a:sym typeface="Arial"/>
              </a:rPr>
              <a:t>English/French/Spanish</a:t>
            </a:r>
            <a:endParaRPr b="0" i="0" sz="1400" u="none" cap="none" strike="noStrike">
              <a:solidFill>
                <a:srgbClr val="000000"/>
              </a:solidFill>
              <a:latin typeface="Arial"/>
              <a:ea typeface="Arial"/>
              <a:cs typeface="Arial"/>
              <a:sym typeface="Arial"/>
            </a:endParaRPr>
          </a:p>
          <a:p>
            <a:pPr indent="-214311" lvl="1" marL="671512" marR="0" rtl="0" algn="l">
              <a:lnSpc>
                <a:spcPct val="150000"/>
              </a:lnSpc>
              <a:spcBef>
                <a:spcPts val="0"/>
              </a:spcBef>
              <a:spcAft>
                <a:spcPts val="0"/>
              </a:spcAft>
              <a:buClr>
                <a:schemeClr val="dk1"/>
              </a:buClr>
              <a:buSzPts val="1600"/>
              <a:buFont typeface="Noto Sans"/>
              <a:buChar char="❖"/>
            </a:pPr>
            <a:r>
              <a:rPr b="0" i="1" lang="en-GB" sz="1600" u="none" cap="none" strike="noStrike">
                <a:solidFill>
                  <a:schemeClr val="dk1"/>
                </a:solidFill>
                <a:latin typeface="Arial"/>
                <a:ea typeface="Arial"/>
                <a:cs typeface="Arial"/>
                <a:sym typeface="Arial"/>
              </a:rPr>
              <a:t>Single point of entry for multiple GHG &amp; AFOLU datasets for countries</a:t>
            </a:r>
            <a:endParaRPr b="0" i="0" sz="1400" u="none" cap="none" strike="noStrike">
              <a:solidFill>
                <a:srgbClr val="000000"/>
              </a:solidFill>
              <a:latin typeface="Arial"/>
              <a:ea typeface="Arial"/>
              <a:cs typeface="Arial"/>
              <a:sym typeface="Arial"/>
            </a:endParaRPr>
          </a:p>
          <a:p>
            <a:pPr indent="-112713" lvl="0" marL="214313" marR="0" rtl="0" algn="l">
              <a:lnSpc>
                <a:spcPct val="150000"/>
              </a:lnSpc>
              <a:spcBef>
                <a:spcPts val="0"/>
              </a:spcBef>
              <a:spcAft>
                <a:spcPts val="0"/>
              </a:spcAft>
              <a:buClr>
                <a:schemeClr val="dk1"/>
              </a:buClr>
              <a:buSzPts val="1600"/>
              <a:buFont typeface="Noto Sans"/>
              <a:buNone/>
            </a:pPr>
            <a:r>
              <a:t/>
            </a:r>
            <a:endParaRPr b="1" i="1" sz="1600" u="none" cap="none" strike="noStrike">
              <a:solidFill>
                <a:schemeClr val="dk1"/>
              </a:solidFill>
              <a:latin typeface="Arial"/>
              <a:ea typeface="Arial"/>
              <a:cs typeface="Arial"/>
              <a:sym typeface="Arial"/>
            </a:endParaRPr>
          </a:p>
        </p:txBody>
      </p:sp>
      <p:pic>
        <p:nvPicPr>
          <p:cNvPr id="258" name="Google Shape;258;p9"/>
          <p:cNvPicPr preferRelativeResize="0"/>
          <p:nvPr/>
        </p:nvPicPr>
        <p:blipFill rotWithShape="1">
          <a:blip r:embed="rId3">
            <a:alphaModFix/>
          </a:blip>
          <a:srcRect b="0" l="0" r="0" t="0"/>
          <a:stretch/>
        </p:blipFill>
        <p:spPr>
          <a:xfrm>
            <a:off x="2674472" y="2503904"/>
            <a:ext cx="6088063" cy="355062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16cbb2c46e1_0_0"/>
          <p:cNvSpPr txBox="1"/>
          <p:nvPr/>
        </p:nvSpPr>
        <p:spPr>
          <a:xfrm>
            <a:off x="94020" y="103248"/>
            <a:ext cx="8668500" cy="2893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3200"/>
              <a:buFont typeface="Arial"/>
              <a:buNone/>
            </a:pPr>
            <a:r>
              <a:rPr lang="en-GB" sz="3200">
                <a:solidFill>
                  <a:schemeClr val="lt1"/>
                </a:solidFill>
              </a:rPr>
              <a:t>GST Data Portal</a:t>
            </a:r>
            <a:endParaRPr>
              <a:solidFill>
                <a:schemeClr val="dk1"/>
              </a:solidFill>
            </a:endParaRPr>
          </a:p>
          <a:p>
            <a:pPr indent="0" lvl="0" marL="0" marR="0" rtl="0" algn="l">
              <a:lnSpc>
                <a:spcPct val="100000"/>
              </a:lnSpc>
              <a:spcBef>
                <a:spcPts val="0"/>
              </a:spcBef>
              <a:spcAft>
                <a:spcPts val="0"/>
              </a:spcAft>
              <a:buClr>
                <a:srgbClr val="000000"/>
              </a:buClr>
              <a:buSzPts val="3200"/>
              <a:buFont typeface="Arial"/>
              <a:buNone/>
            </a:pPr>
            <a:r>
              <a:t/>
            </a:r>
            <a:endParaRPr sz="3200">
              <a:solidFill>
                <a:schemeClr val="lt1"/>
              </a:solidFil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lt1"/>
              </a:solidFill>
              <a:latin typeface="Arial"/>
              <a:ea typeface="Arial"/>
              <a:cs typeface="Arial"/>
              <a:sym typeface="Arial"/>
            </a:endParaRPr>
          </a:p>
        </p:txBody>
      </p:sp>
      <p:sp>
        <p:nvSpPr>
          <p:cNvPr id="264" name="Google Shape;264;g16cbb2c46e1_0_0"/>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65" name="Google Shape;265;g16cbb2c46e1_0_0"/>
          <p:cNvSpPr txBox="1"/>
          <p:nvPr/>
        </p:nvSpPr>
        <p:spPr>
          <a:xfrm>
            <a:off x="342984" y="1188646"/>
            <a:ext cx="11505900" cy="5510400"/>
          </a:xfrm>
          <a:prstGeom prst="rect">
            <a:avLst/>
          </a:prstGeom>
          <a:noFill/>
          <a:ln>
            <a:noFill/>
          </a:ln>
        </p:spPr>
        <p:txBody>
          <a:bodyPr anchorCtr="0" anchor="t" bIns="45700" lIns="91425" spcFirstLastPara="1" rIns="91425" wrap="square" tIns="45700">
            <a:spAutoFit/>
          </a:bodyPr>
          <a:lstStyle/>
          <a:p>
            <a:pPr indent="-214312" lvl="0" marL="214312" marR="0" rtl="0" algn="l">
              <a:lnSpc>
                <a:spcPct val="150000"/>
              </a:lnSpc>
              <a:spcBef>
                <a:spcPts val="0"/>
              </a:spcBef>
              <a:spcAft>
                <a:spcPts val="0"/>
              </a:spcAft>
              <a:buClr>
                <a:schemeClr val="dk1"/>
              </a:buClr>
              <a:buSzPts val="1600"/>
              <a:buFont typeface="Noto Sans"/>
              <a:buChar char="❖"/>
            </a:pPr>
            <a:r>
              <a:rPr b="1" i="1" lang="en-GB" sz="1600">
                <a:solidFill>
                  <a:schemeClr val="dk1"/>
                </a:solidFill>
              </a:rPr>
              <a:t>Existing dataset profiles and guidance updated in 3 languages</a:t>
            </a:r>
            <a:endParaRPr b="1" i="1" sz="1600" u="none" cap="none" strike="noStrike">
              <a:solidFill>
                <a:schemeClr val="dk1"/>
              </a:solidFill>
              <a:latin typeface="Arial"/>
              <a:ea typeface="Arial"/>
              <a:cs typeface="Arial"/>
              <a:sym typeface="Arial"/>
            </a:endParaRPr>
          </a:p>
          <a:p>
            <a:pPr indent="-214311" lvl="1" marL="671512" marR="0" rtl="0" algn="l">
              <a:lnSpc>
                <a:spcPct val="150000"/>
              </a:lnSpc>
              <a:spcBef>
                <a:spcPts val="0"/>
              </a:spcBef>
              <a:spcAft>
                <a:spcPts val="0"/>
              </a:spcAft>
              <a:buClr>
                <a:schemeClr val="dk1"/>
              </a:buClr>
              <a:buSzPts val="1600"/>
              <a:buFont typeface="Noto Sans"/>
              <a:buChar char="❖"/>
            </a:pPr>
            <a:r>
              <a:rPr i="1" lang="en-GB" sz="1600">
                <a:solidFill>
                  <a:schemeClr val="dk1"/>
                </a:solidFill>
              </a:rPr>
              <a:t>CO2 (Brendan, JPL)</a:t>
            </a:r>
            <a:endParaRPr i="1" sz="1600">
              <a:solidFill>
                <a:schemeClr val="dk1"/>
              </a:solidFill>
            </a:endParaRPr>
          </a:p>
          <a:p>
            <a:pPr indent="-214311" lvl="1" marL="671512" marR="0" rtl="0" algn="l">
              <a:lnSpc>
                <a:spcPct val="150000"/>
              </a:lnSpc>
              <a:spcBef>
                <a:spcPts val="0"/>
              </a:spcBef>
              <a:spcAft>
                <a:spcPts val="0"/>
              </a:spcAft>
              <a:buClr>
                <a:schemeClr val="dk1"/>
              </a:buClr>
              <a:buSzPts val="1600"/>
              <a:buChar char="❖"/>
            </a:pPr>
            <a:r>
              <a:rPr i="1" lang="en-GB" sz="1600">
                <a:solidFill>
                  <a:schemeClr val="dk1"/>
                </a:solidFill>
              </a:rPr>
              <a:t>CH4 (John, JPL)</a:t>
            </a:r>
            <a:endParaRPr i="1" sz="1600">
              <a:solidFill>
                <a:schemeClr val="dk1"/>
              </a:solidFill>
            </a:endParaRPr>
          </a:p>
          <a:p>
            <a:pPr indent="-214311" lvl="1" marL="671512" marR="0" rtl="0" algn="l">
              <a:lnSpc>
                <a:spcPct val="150000"/>
              </a:lnSpc>
              <a:spcBef>
                <a:spcPts val="0"/>
              </a:spcBef>
              <a:spcAft>
                <a:spcPts val="0"/>
              </a:spcAft>
              <a:buClr>
                <a:schemeClr val="dk1"/>
              </a:buClr>
              <a:buSzPts val="1600"/>
              <a:buChar char="❖"/>
            </a:pPr>
            <a:r>
              <a:rPr i="1" lang="en-GB" sz="1600">
                <a:solidFill>
                  <a:schemeClr val="dk1"/>
                </a:solidFill>
              </a:rPr>
              <a:t>WorldCover (Ruben, VITO)</a:t>
            </a:r>
            <a:endParaRPr i="1" sz="1600">
              <a:solidFill>
                <a:schemeClr val="dk1"/>
              </a:solidFill>
            </a:endParaRPr>
          </a:p>
          <a:p>
            <a:pPr indent="-214311" lvl="1" marL="671512" marR="0" rtl="0" algn="l">
              <a:lnSpc>
                <a:spcPct val="150000"/>
              </a:lnSpc>
              <a:spcBef>
                <a:spcPts val="0"/>
              </a:spcBef>
              <a:spcAft>
                <a:spcPts val="0"/>
              </a:spcAft>
              <a:buClr>
                <a:schemeClr val="dk1"/>
              </a:buClr>
              <a:buSzPts val="1600"/>
              <a:buChar char="❖"/>
            </a:pPr>
            <a:r>
              <a:rPr i="1" lang="en-GB" sz="1600">
                <a:solidFill>
                  <a:schemeClr val="dk1"/>
                </a:solidFill>
              </a:rPr>
              <a:t>Mangroves (Richard/Pete, U Aberystwyth)</a:t>
            </a:r>
            <a:endParaRPr i="1" sz="1600">
              <a:solidFill>
                <a:schemeClr val="dk1"/>
              </a:solidFill>
            </a:endParaRPr>
          </a:p>
          <a:p>
            <a:pPr indent="0" lvl="0" marL="914400" marR="0" rtl="0" algn="l">
              <a:lnSpc>
                <a:spcPct val="150000"/>
              </a:lnSpc>
              <a:spcBef>
                <a:spcPts val="0"/>
              </a:spcBef>
              <a:spcAft>
                <a:spcPts val="0"/>
              </a:spcAft>
              <a:buNone/>
            </a:pPr>
            <a:r>
              <a:t/>
            </a:r>
            <a:endParaRPr i="1" sz="1600">
              <a:solidFill>
                <a:schemeClr val="dk1"/>
              </a:solidFill>
            </a:endParaRPr>
          </a:p>
          <a:p>
            <a:pPr indent="-330200" lvl="0" marL="360000" rtl="0" algn="l">
              <a:lnSpc>
                <a:spcPct val="150000"/>
              </a:lnSpc>
              <a:spcBef>
                <a:spcPts val="0"/>
              </a:spcBef>
              <a:spcAft>
                <a:spcPts val="0"/>
              </a:spcAft>
              <a:buClr>
                <a:schemeClr val="dk1"/>
              </a:buClr>
              <a:buSzPts val="1600"/>
              <a:buFont typeface="Noto Sans"/>
              <a:buChar char="❖"/>
            </a:pPr>
            <a:r>
              <a:rPr b="1" i="1" lang="en-GB" sz="1600">
                <a:solidFill>
                  <a:schemeClr val="dk1"/>
                </a:solidFill>
              </a:rPr>
              <a:t>New section on ‘User Stories &amp; Inspiration’</a:t>
            </a:r>
            <a:endParaRPr b="1" i="1" sz="1600">
              <a:solidFill>
                <a:schemeClr val="dk1"/>
              </a:solidFill>
            </a:endParaRPr>
          </a:p>
          <a:p>
            <a:pPr indent="-330200" lvl="1" marL="719999" rtl="0" algn="l">
              <a:lnSpc>
                <a:spcPct val="150000"/>
              </a:lnSpc>
              <a:spcBef>
                <a:spcPts val="0"/>
              </a:spcBef>
              <a:spcAft>
                <a:spcPts val="0"/>
              </a:spcAft>
              <a:buClr>
                <a:schemeClr val="dk1"/>
              </a:buClr>
              <a:buSzPts val="1600"/>
              <a:buChar char="❖"/>
            </a:pPr>
            <a:r>
              <a:rPr b="1" i="1" lang="en-GB" sz="1600">
                <a:solidFill>
                  <a:schemeClr val="dk1"/>
                </a:solidFill>
              </a:rPr>
              <a:t>Examples of how countries &amp; agencies are using the data</a:t>
            </a:r>
            <a:endParaRPr b="1" i="1" sz="1600">
              <a:solidFill>
                <a:schemeClr val="dk1"/>
              </a:solidFill>
            </a:endParaRPr>
          </a:p>
          <a:p>
            <a:pPr indent="-330200" lvl="1" marL="719999" rtl="0" algn="l">
              <a:lnSpc>
                <a:spcPct val="150000"/>
              </a:lnSpc>
              <a:spcBef>
                <a:spcPts val="0"/>
              </a:spcBef>
              <a:spcAft>
                <a:spcPts val="0"/>
              </a:spcAft>
              <a:buClr>
                <a:schemeClr val="dk1"/>
              </a:buClr>
              <a:buSzPts val="1600"/>
              <a:buChar char="❖"/>
            </a:pPr>
            <a:r>
              <a:rPr b="1" i="1" lang="en-GB" sz="1600">
                <a:solidFill>
                  <a:schemeClr val="dk1"/>
                </a:solidFill>
              </a:rPr>
              <a:t>Lessons learned and pointers to follow</a:t>
            </a:r>
            <a:endParaRPr b="1" i="1" sz="1600">
              <a:solidFill>
                <a:schemeClr val="dk1"/>
              </a:solidFill>
            </a:endParaRPr>
          </a:p>
          <a:p>
            <a:pPr indent="-330200" lvl="2" marL="1371600" rtl="0" algn="l">
              <a:lnSpc>
                <a:spcPct val="150000"/>
              </a:lnSpc>
              <a:spcBef>
                <a:spcPts val="0"/>
              </a:spcBef>
              <a:spcAft>
                <a:spcPts val="0"/>
              </a:spcAft>
              <a:buClr>
                <a:schemeClr val="dk1"/>
              </a:buClr>
              <a:buSzPts val="1600"/>
              <a:buChar char="■"/>
            </a:pPr>
            <a:r>
              <a:rPr i="1" lang="en-GB" sz="1600">
                <a:solidFill>
                  <a:schemeClr val="dk1"/>
                </a:solidFill>
              </a:rPr>
              <a:t>Carbon Accounting in Paraguay (AGB datasets)</a:t>
            </a:r>
            <a:endParaRPr i="1" sz="1600">
              <a:solidFill>
                <a:schemeClr val="dk1"/>
              </a:solidFill>
            </a:endParaRPr>
          </a:p>
          <a:p>
            <a:pPr indent="-330200" lvl="2" marL="1371600" rtl="0" algn="l">
              <a:lnSpc>
                <a:spcPct val="150000"/>
              </a:lnSpc>
              <a:spcBef>
                <a:spcPts val="0"/>
              </a:spcBef>
              <a:spcAft>
                <a:spcPts val="0"/>
              </a:spcAft>
              <a:buClr>
                <a:schemeClr val="dk1"/>
              </a:buClr>
              <a:buSzPts val="1600"/>
              <a:buChar char="■"/>
            </a:pPr>
            <a:r>
              <a:rPr i="1" lang="en-GB" sz="1600">
                <a:solidFill>
                  <a:schemeClr val="dk1"/>
                </a:solidFill>
              </a:rPr>
              <a:t>Disaster Risk Financing in Uganda (GEOGLAM datasets)</a:t>
            </a:r>
            <a:endParaRPr i="1" sz="1600">
              <a:solidFill>
                <a:schemeClr val="dk1"/>
              </a:solidFill>
            </a:endParaRPr>
          </a:p>
          <a:p>
            <a:pPr indent="-330200" lvl="2" marL="1371600" rtl="0" algn="l">
              <a:lnSpc>
                <a:spcPct val="150000"/>
              </a:lnSpc>
              <a:spcBef>
                <a:spcPts val="0"/>
              </a:spcBef>
              <a:spcAft>
                <a:spcPts val="0"/>
              </a:spcAft>
              <a:buClr>
                <a:schemeClr val="dk1"/>
              </a:buClr>
              <a:buSzPts val="1600"/>
              <a:buChar char="■"/>
            </a:pPr>
            <a:r>
              <a:rPr i="1" lang="en-GB" sz="1600">
                <a:solidFill>
                  <a:schemeClr val="dk1"/>
                </a:solidFill>
              </a:rPr>
              <a:t>GLAD land cover map uptake in Peru, Paraguay, and Guatemala</a:t>
            </a:r>
            <a:endParaRPr i="1" sz="1600">
              <a:solidFill>
                <a:schemeClr val="dk1"/>
              </a:solidFill>
            </a:endParaRPr>
          </a:p>
          <a:p>
            <a:pPr indent="-330200" lvl="2" marL="1371600" rtl="0" algn="l">
              <a:lnSpc>
                <a:spcPct val="150000"/>
              </a:lnSpc>
              <a:spcBef>
                <a:spcPts val="0"/>
              </a:spcBef>
              <a:spcAft>
                <a:spcPts val="0"/>
              </a:spcAft>
              <a:buClr>
                <a:schemeClr val="dk1"/>
              </a:buClr>
              <a:buSzPts val="1600"/>
              <a:buChar char="■"/>
            </a:pPr>
            <a:r>
              <a:rPr i="1" lang="en-GB" sz="1600">
                <a:solidFill>
                  <a:schemeClr val="dk1"/>
                </a:solidFill>
              </a:rPr>
              <a:t> Thanks to Sylvia (SilvaCarbon), Ian (GEOGLAM) and their contacts</a:t>
            </a:r>
            <a:br>
              <a:rPr i="1" lang="en-GB" sz="1600">
                <a:solidFill>
                  <a:schemeClr val="dk1"/>
                </a:solidFill>
              </a:rPr>
            </a:br>
            <a:r>
              <a:rPr i="1" lang="en-GB" sz="1600">
                <a:solidFill>
                  <a:schemeClr val="dk1"/>
                </a:solidFill>
              </a:rPr>
              <a:t>for all the hard work on the inputs</a:t>
            </a:r>
            <a:endParaRPr i="1" sz="1600">
              <a:solidFill>
                <a:schemeClr val="dk1"/>
              </a:solidFill>
            </a:endParaRPr>
          </a:p>
          <a:p>
            <a:pPr indent="-112712" lvl="0" marL="214312" marR="0" rtl="0" algn="l">
              <a:lnSpc>
                <a:spcPct val="150000"/>
              </a:lnSpc>
              <a:spcBef>
                <a:spcPts val="0"/>
              </a:spcBef>
              <a:spcAft>
                <a:spcPts val="0"/>
              </a:spcAft>
              <a:buClr>
                <a:schemeClr val="dk1"/>
              </a:buClr>
              <a:buSzPts val="1600"/>
              <a:buFont typeface="Noto Sans"/>
              <a:buNone/>
            </a:pPr>
            <a:r>
              <a:t/>
            </a:r>
            <a:endParaRPr b="1" i="1" sz="1600" u="none" cap="none" strike="noStrike">
              <a:solidFill>
                <a:schemeClr val="dk1"/>
              </a:solidFill>
              <a:latin typeface="Arial"/>
              <a:ea typeface="Arial"/>
              <a:cs typeface="Arial"/>
              <a:sym typeface="Arial"/>
            </a:endParaRPr>
          </a:p>
        </p:txBody>
      </p:sp>
      <p:pic>
        <p:nvPicPr>
          <p:cNvPr id="266" name="Google Shape;266;g16cbb2c46e1_0_0"/>
          <p:cNvPicPr preferRelativeResize="0"/>
          <p:nvPr/>
        </p:nvPicPr>
        <p:blipFill>
          <a:blip r:embed="rId3">
            <a:alphaModFix/>
          </a:blip>
          <a:stretch>
            <a:fillRect/>
          </a:stretch>
        </p:blipFill>
        <p:spPr>
          <a:xfrm>
            <a:off x="7547400" y="1224971"/>
            <a:ext cx="2718264" cy="2070553"/>
          </a:xfrm>
          <a:prstGeom prst="rect">
            <a:avLst/>
          </a:prstGeom>
          <a:noFill/>
          <a:ln>
            <a:noFill/>
          </a:ln>
        </p:spPr>
      </p:pic>
      <p:pic>
        <p:nvPicPr>
          <p:cNvPr id="267" name="Google Shape;267;g16cbb2c46e1_0_0"/>
          <p:cNvPicPr preferRelativeResize="0"/>
          <p:nvPr/>
        </p:nvPicPr>
        <p:blipFill>
          <a:blip r:embed="rId4">
            <a:alphaModFix/>
          </a:blip>
          <a:stretch>
            <a:fillRect/>
          </a:stretch>
        </p:blipFill>
        <p:spPr>
          <a:xfrm>
            <a:off x="8819375" y="2083221"/>
            <a:ext cx="2495877" cy="2070554"/>
          </a:xfrm>
          <a:prstGeom prst="rect">
            <a:avLst/>
          </a:prstGeom>
          <a:noFill/>
          <a:ln>
            <a:noFill/>
          </a:ln>
        </p:spPr>
      </p:pic>
      <p:pic>
        <p:nvPicPr>
          <p:cNvPr id="268" name="Google Shape;268;g16cbb2c46e1_0_0"/>
          <p:cNvPicPr preferRelativeResize="0"/>
          <p:nvPr/>
        </p:nvPicPr>
        <p:blipFill>
          <a:blip r:embed="rId5">
            <a:alphaModFix/>
          </a:blip>
          <a:stretch>
            <a:fillRect/>
          </a:stretch>
        </p:blipFill>
        <p:spPr>
          <a:xfrm>
            <a:off x="8442500" y="4382987"/>
            <a:ext cx="2872750" cy="196239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16f2322609c_0_1008"/>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GEO-TREES</a:t>
            </a:r>
            <a:endParaRPr sz="5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16f2322609c_0_0"/>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SIT Chair Themes &amp; Priorities</a:t>
            </a:r>
            <a:endParaRPr/>
          </a:p>
        </p:txBody>
      </p:sp>
      <p:pic>
        <p:nvPicPr>
          <p:cNvPr id="149" name="Google Shape;149;g16f2322609c_0_0"/>
          <p:cNvPicPr preferRelativeResize="0"/>
          <p:nvPr/>
        </p:nvPicPr>
        <p:blipFill rotWithShape="1">
          <a:blip r:embed="rId3">
            <a:alphaModFix/>
          </a:blip>
          <a:srcRect b="0" l="0" r="0" t="77184"/>
          <a:stretch/>
        </p:blipFill>
        <p:spPr>
          <a:xfrm>
            <a:off x="76200" y="5059491"/>
            <a:ext cx="12039600" cy="1145700"/>
          </a:xfrm>
          <a:prstGeom prst="rect">
            <a:avLst/>
          </a:prstGeom>
          <a:noFill/>
          <a:ln>
            <a:noFill/>
          </a:ln>
        </p:spPr>
      </p:pic>
      <p:pic>
        <p:nvPicPr>
          <p:cNvPr id="150" name="Google Shape;150;g16f2322609c_0_0"/>
          <p:cNvPicPr preferRelativeResize="0"/>
          <p:nvPr/>
        </p:nvPicPr>
        <p:blipFill rotWithShape="1">
          <a:blip r:embed="rId3">
            <a:alphaModFix/>
          </a:blip>
          <a:srcRect b="52859" l="0" r="0" t="0"/>
          <a:stretch/>
        </p:blipFill>
        <p:spPr>
          <a:xfrm>
            <a:off x="228600" y="1336050"/>
            <a:ext cx="12039600" cy="23672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16f2322609c_0_1017"/>
          <p:cNvSpPr txBox="1"/>
          <p:nvPr>
            <p:ph idx="1" type="body"/>
          </p:nvPr>
        </p:nvSpPr>
        <p:spPr>
          <a:xfrm>
            <a:off x="310141" y="187478"/>
            <a:ext cx="7737300" cy="6525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19000"/>
              </a:lnSpc>
              <a:spcBef>
                <a:spcPts val="0"/>
              </a:spcBef>
              <a:spcAft>
                <a:spcPts val="0"/>
              </a:spcAft>
              <a:buClr>
                <a:schemeClr val="dk1"/>
              </a:buClr>
              <a:buSzPct val="100000"/>
              <a:buNone/>
            </a:pPr>
            <a:r>
              <a:rPr b="1" lang="en-GB" sz="2800">
                <a:solidFill>
                  <a:schemeClr val="lt1"/>
                </a:solidFill>
                <a:latin typeface="Arial"/>
                <a:ea typeface="Arial"/>
                <a:cs typeface="Arial"/>
                <a:sym typeface="Arial"/>
              </a:rPr>
              <a:t>The Global Forest Biomass Reference System </a:t>
            </a:r>
            <a:endParaRPr>
              <a:solidFill>
                <a:schemeClr val="lt1"/>
              </a:solidFill>
            </a:endParaRPr>
          </a:p>
          <a:p>
            <a:pPr indent="0" lvl="0" marL="0" rtl="0" algn="l">
              <a:lnSpc>
                <a:spcPct val="119000"/>
              </a:lnSpc>
              <a:spcBef>
                <a:spcPts val="370"/>
              </a:spcBef>
              <a:spcAft>
                <a:spcPts val="0"/>
              </a:spcAft>
              <a:buClr>
                <a:schemeClr val="dk1"/>
              </a:buClr>
              <a:buSzPct val="100000"/>
              <a:buNone/>
            </a:pPr>
            <a:r>
              <a:t/>
            </a:r>
            <a:endParaRPr sz="2000">
              <a:solidFill>
                <a:schemeClr val="lt1"/>
              </a:solidFill>
              <a:latin typeface="Arial"/>
              <a:ea typeface="Arial"/>
              <a:cs typeface="Arial"/>
              <a:sym typeface="Arial"/>
            </a:endParaRPr>
          </a:p>
        </p:txBody>
      </p:sp>
      <p:pic>
        <p:nvPicPr>
          <p:cNvPr id="279" name="Google Shape;279;g16f2322609c_0_1017"/>
          <p:cNvPicPr preferRelativeResize="0"/>
          <p:nvPr/>
        </p:nvPicPr>
        <p:blipFill rotWithShape="1">
          <a:blip r:embed="rId3">
            <a:alphaModFix/>
          </a:blip>
          <a:srcRect b="0" l="0" r="0" t="0"/>
          <a:stretch/>
        </p:blipFill>
        <p:spPr>
          <a:xfrm>
            <a:off x="7359802" y="609502"/>
            <a:ext cx="1166397" cy="411975"/>
          </a:xfrm>
          <a:prstGeom prst="rect">
            <a:avLst/>
          </a:prstGeom>
          <a:noFill/>
          <a:ln>
            <a:noFill/>
          </a:ln>
        </p:spPr>
      </p:pic>
      <p:sp>
        <p:nvSpPr>
          <p:cNvPr id="280" name="Google Shape;280;g16f2322609c_0_1017"/>
          <p:cNvSpPr/>
          <p:nvPr/>
        </p:nvSpPr>
        <p:spPr>
          <a:xfrm>
            <a:off x="446626" y="1370334"/>
            <a:ext cx="7837200" cy="43704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1600"/>
              <a:buFont typeface="Arial"/>
              <a:buAutoNum type="arabicPeriod"/>
            </a:pPr>
            <a:r>
              <a:rPr b="0" i="0" lang="en-GB" sz="1600" u="none" cap="none" strike="noStrike">
                <a:solidFill>
                  <a:schemeClr val="dk1"/>
                </a:solidFill>
                <a:latin typeface="Verdana"/>
                <a:ea typeface="Verdana"/>
                <a:cs typeface="Verdana"/>
                <a:sym typeface="Verdana"/>
              </a:rPr>
              <a:t>Iris-Amata Dion took up duty as GEO-TREES executive as of 15th June. </a:t>
            </a:r>
            <a:endParaRPr/>
          </a:p>
          <a:p>
            <a:pPr indent="-342899"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The position is funded for two years by CNES. </a:t>
            </a:r>
            <a:endParaRPr/>
          </a:p>
          <a:p>
            <a:pPr indent="-342899"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Hosted by Jérôme Chave’s Evolution et Diversité Biologique Lab at CNRS.</a:t>
            </a:r>
            <a:endParaRPr/>
          </a:p>
          <a:p>
            <a:pPr indent="-342900" lvl="0" marL="342900" marR="0" rtl="0" algn="l">
              <a:spcBef>
                <a:spcPts val="600"/>
              </a:spcBef>
              <a:spcAft>
                <a:spcPts val="0"/>
              </a:spcAft>
              <a:buClr>
                <a:schemeClr val="dk1"/>
              </a:buClr>
              <a:buSzPts val="1600"/>
              <a:buFont typeface="Arial"/>
              <a:buAutoNum type="arabicPeriod"/>
            </a:pPr>
            <a:r>
              <a:rPr b="0" i="0" lang="en-GB" sz="1600" u="none" cap="none" strike="noStrike">
                <a:solidFill>
                  <a:schemeClr val="dk1"/>
                </a:solidFill>
                <a:latin typeface="Verdana"/>
                <a:ea typeface="Verdana"/>
                <a:cs typeface="Verdana"/>
                <a:sym typeface="Verdana"/>
              </a:rPr>
              <a:t>GEO-TREES Governance and Implementation Plan</a:t>
            </a:r>
            <a:endParaRPr/>
          </a:p>
          <a:p>
            <a:pPr indent="-342899"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Draft documents ready</a:t>
            </a:r>
            <a:endParaRPr/>
          </a:p>
          <a:p>
            <a:pPr indent="-342899"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Due for revision and acceptance by the GEO-TREES steering board.</a:t>
            </a:r>
            <a:endParaRPr b="0" i="0" sz="1800" u="none" cap="none" strike="noStrike">
              <a:solidFill>
                <a:schemeClr val="dk1"/>
              </a:solidFill>
              <a:latin typeface="Verdana"/>
              <a:ea typeface="Verdana"/>
              <a:cs typeface="Verdana"/>
              <a:sym typeface="Verdana"/>
            </a:endParaRPr>
          </a:p>
          <a:p>
            <a:pPr indent="-342900" lvl="0" marL="342900" marR="0" rtl="0" algn="l">
              <a:spcBef>
                <a:spcPts val="600"/>
              </a:spcBef>
              <a:spcAft>
                <a:spcPts val="0"/>
              </a:spcAft>
              <a:buClr>
                <a:schemeClr val="dk1"/>
              </a:buClr>
              <a:buSzPts val="1600"/>
              <a:buFont typeface="Arial"/>
              <a:buAutoNum type="arabicPeriod"/>
            </a:pPr>
            <a:r>
              <a:rPr b="0" i="0" lang="en-GB" sz="1600" u="none" cap="none" strike="noStrike">
                <a:solidFill>
                  <a:schemeClr val="dk1"/>
                </a:solidFill>
                <a:latin typeface="Verdana"/>
                <a:ea typeface="Verdana"/>
                <a:cs typeface="Verdana"/>
                <a:sym typeface="Verdana"/>
              </a:rPr>
              <a:t>GEO-TREES Trust Fund </a:t>
            </a:r>
            <a:endParaRPr/>
          </a:p>
          <a:p>
            <a:pPr indent="-342899"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The process to set up has been started with the GEO </a:t>
            </a:r>
            <a:r>
              <a:rPr lang="en-GB">
                <a:solidFill>
                  <a:schemeClr val="dk1"/>
                </a:solidFill>
                <a:latin typeface="Verdana"/>
                <a:ea typeface="Verdana"/>
                <a:cs typeface="Verdana"/>
                <a:sym typeface="Verdana"/>
              </a:rPr>
              <a:t>secretariat</a:t>
            </a:r>
            <a:r>
              <a:rPr b="0" i="0" lang="en-GB" sz="1400" u="none" cap="none" strike="noStrike">
                <a:solidFill>
                  <a:schemeClr val="dk1"/>
                </a:solidFill>
                <a:latin typeface="Verdana"/>
                <a:ea typeface="Verdana"/>
                <a:cs typeface="Verdana"/>
                <a:sym typeface="Verdana"/>
              </a:rPr>
              <a:t>.</a:t>
            </a:r>
            <a:endParaRPr/>
          </a:p>
          <a:p>
            <a:pPr indent="-342899"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TOR have been drafted and discussed with GEO.</a:t>
            </a:r>
            <a:endParaRPr/>
          </a:p>
          <a:p>
            <a:pPr indent="-342899"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The trust fund will be managed by GEO and audited by WMO.</a:t>
            </a:r>
            <a:endParaRPr/>
          </a:p>
          <a:p>
            <a:pPr indent="-341976" lvl="0" marL="341976" marR="0" rtl="0" algn="l">
              <a:spcBef>
                <a:spcPts val="600"/>
              </a:spcBef>
              <a:spcAft>
                <a:spcPts val="0"/>
              </a:spcAft>
              <a:buClr>
                <a:schemeClr val="dk1"/>
              </a:buClr>
              <a:buSzPts val="1600"/>
              <a:buFont typeface="Arial"/>
              <a:buAutoNum type="arabicPeriod"/>
            </a:pPr>
            <a:r>
              <a:rPr b="0" i="0" lang="en-GB" sz="1600" u="none" cap="none" strike="noStrike">
                <a:solidFill>
                  <a:schemeClr val="dk1"/>
                </a:solidFill>
                <a:latin typeface="Verdana"/>
                <a:ea typeface="Verdana"/>
                <a:cs typeface="Verdana"/>
                <a:sym typeface="Verdana"/>
              </a:rPr>
              <a:t>Funding situation</a:t>
            </a:r>
            <a:endParaRPr/>
          </a:p>
          <a:p>
            <a:pPr indent="-342899"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Engagement of a first private funding partner is in the starting blocks and is pending the setup of the Trust Fund.</a:t>
            </a:r>
            <a:endParaRPr/>
          </a:p>
          <a:p>
            <a:pPr indent="-342899" lvl="1" marL="953536"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But in general the funding situation and especially the engagement of national Agencies is still arduous.</a:t>
            </a:r>
            <a:endParaRPr b="0" i="0" sz="1400" u="none" cap="none" strike="noStrike">
              <a:solidFill>
                <a:schemeClr val="dk1"/>
              </a:solidFill>
              <a:latin typeface="Verdana"/>
              <a:ea typeface="Verdana"/>
              <a:cs typeface="Verdana"/>
              <a:sym typeface="Verdana"/>
            </a:endParaRPr>
          </a:p>
        </p:txBody>
      </p:sp>
      <p:pic>
        <p:nvPicPr>
          <p:cNvPr id="281" name="Google Shape;281;g16f2322609c_0_1017"/>
          <p:cNvPicPr preferRelativeResize="0"/>
          <p:nvPr/>
        </p:nvPicPr>
        <p:blipFill rotWithShape="1">
          <a:blip r:embed="rId4">
            <a:alphaModFix/>
          </a:blip>
          <a:srcRect b="0" l="0" r="0" t="0"/>
          <a:stretch/>
        </p:blipFill>
        <p:spPr>
          <a:xfrm>
            <a:off x="6159942" y="121327"/>
            <a:ext cx="1199855" cy="411975"/>
          </a:xfrm>
          <a:prstGeom prst="rect">
            <a:avLst/>
          </a:prstGeom>
          <a:noFill/>
          <a:ln>
            <a:noFill/>
          </a:ln>
        </p:spPr>
      </p:pic>
      <p:pic>
        <p:nvPicPr>
          <p:cNvPr id="282" name="Google Shape;282;g16f2322609c_0_1017"/>
          <p:cNvPicPr preferRelativeResize="0"/>
          <p:nvPr/>
        </p:nvPicPr>
        <p:blipFill rotWithShape="1">
          <a:blip r:embed="rId5">
            <a:alphaModFix/>
          </a:blip>
          <a:srcRect b="0" l="0" r="0" t="0"/>
          <a:stretch/>
        </p:blipFill>
        <p:spPr>
          <a:xfrm>
            <a:off x="8529160" y="121324"/>
            <a:ext cx="1150996" cy="411975"/>
          </a:xfrm>
          <a:prstGeom prst="rect">
            <a:avLst/>
          </a:prstGeom>
          <a:noFill/>
          <a:ln>
            <a:noFill/>
          </a:ln>
        </p:spPr>
      </p:pic>
      <p:sp>
        <p:nvSpPr>
          <p:cNvPr id="283" name="Google Shape;283;g16f2322609c_0_1017"/>
          <p:cNvSpPr txBox="1"/>
          <p:nvPr/>
        </p:nvSpPr>
        <p:spPr>
          <a:xfrm>
            <a:off x="8639753" y="4894953"/>
            <a:ext cx="2869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u="none" cap="none" strike="noStrike">
                <a:solidFill>
                  <a:schemeClr val="dk1"/>
                </a:solidFill>
                <a:latin typeface="Verdana"/>
                <a:ea typeface="Verdana"/>
                <a:cs typeface="Verdana"/>
                <a:sym typeface="Verdana"/>
              </a:rPr>
              <a:t>www.Geotrees.cnrs.fr</a:t>
            </a:r>
            <a:endParaRPr sz="1800">
              <a:solidFill>
                <a:schemeClr val="dk1"/>
              </a:solidFill>
              <a:latin typeface="Verdana"/>
              <a:ea typeface="Verdana"/>
              <a:cs typeface="Verdana"/>
              <a:sym typeface="Verdana"/>
            </a:endParaRPr>
          </a:p>
        </p:txBody>
      </p:sp>
      <p:pic>
        <p:nvPicPr>
          <p:cNvPr descr="A picture containing logo&#10;&#10;Description automatically generated" id="284" name="Google Shape;284;g16f2322609c_0_1017"/>
          <p:cNvPicPr preferRelativeResize="0"/>
          <p:nvPr/>
        </p:nvPicPr>
        <p:blipFill rotWithShape="1">
          <a:blip r:embed="rId6">
            <a:alphaModFix/>
          </a:blip>
          <a:srcRect b="0" l="0" r="0" t="0"/>
          <a:stretch/>
        </p:blipFill>
        <p:spPr>
          <a:xfrm>
            <a:off x="8605349" y="1767868"/>
            <a:ext cx="2904345" cy="292091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16f2322609c_0_1246"/>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IMEO relationship</a:t>
            </a:r>
            <a:endParaRPr sz="5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16f2322609c_0_1250"/>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342900" lvl="0" marL="520700" rtl="0" algn="l">
              <a:lnSpc>
                <a:spcPct val="90000"/>
              </a:lnSpc>
              <a:spcBef>
                <a:spcPts val="0"/>
              </a:spcBef>
              <a:spcAft>
                <a:spcPts val="0"/>
              </a:spcAft>
              <a:buSzPts val="2800"/>
              <a:buChar char="❖"/>
            </a:pPr>
            <a:r>
              <a:rPr lang="en-GB" sz="2000"/>
              <a:t>IMEO invited to participate in both SIT-37 (virtual) and SIT TW 2022 meetings</a:t>
            </a:r>
            <a:endParaRPr sz="2000"/>
          </a:p>
          <a:p>
            <a:pPr indent="0" lvl="0" marL="457200" rtl="0" algn="l">
              <a:lnSpc>
                <a:spcPct val="90000"/>
              </a:lnSpc>
              <a:spcBef>
                <a:spcPts val="0"/>
              </a:spcBef>
              <a:spcAft>
                <a:spcPts val="0"/>
              </a:spcAft>
              <a:buNone/>
            </a:pPr>
            <a:r>
              <a:t/>
            </a:r>
            <a:endParaRPr sz="2000"/>
          </a:p>
          <a:p>
            <a:pPr indent="0" lvl="0" marL="457200" rtl="0" algn="l">
              <a:lnSpc>
                <a:spcPct val="90000"/>
              </a:lnSpc>
              <a:spcBef>
                <a:spcPts val="0"/>
              </a:spcBef>
              <a:spcAft>
                <a:spcPts val="0"/>
              </a:spcAft>
              <a:buNone/>
            </a:pPr>
            <a:r>
              <a:t/>
            </a:r>
            <a:endParaRPr sz="2000"/>
          </a:p>
          <a:p>
            <a:pPr indent="-342900" lvl="0" marL="520700" rtl="0" algn="l">
              <a:lnSpc>
                <a:spcPct val="90000"/>
              </a:lnSpc>
              <a:spcBef>
                <a:spcPts val="0"/>
              </a:spcBef>
              <a:spcAft>
                <a:spcPts val="0"/>
              </a:spcAft>
              <a:buSzPts val="2800"/>
              <a:buChar char="❖"/>
            </a:pPr>
            <a:r>
              <a:rPr lang="en-GB" sz="2000"/>
              <a:t>SIT Chair Team sees significant potential in effective working relationship with IMEO</a:t>
            </a:r>
            <a:endParaRPr sz="2000"/>
          </a:p>
          <a:p>
            <a:pPr indent="0" lvl="0" marL="457200" rtl="0" algn="l">
              <a:lnSpc>
                <a:spcPct val="90000"/>
              </a:lnSpc>
              <a:spcBef>
                <a:spcPts val="0"/>
              </a:spcBef>
              <a:spcAft>
                <a:spcPts val="0"/>
              </a:spcAft>
              <a:buNone/>
            </a:pPr>
            <a:r>
              <a:t/>
            </a:r>
            <a:endParaRPr sz="2000"/>
          </a:p>
          <a:p>
            <a:pPr indent="0" lvl="0" marL="457200" rtl="0" algn="l">
              <a:lnSpc>
                <a:spcPct val="90000"/>
              </a:lnSpc>
              <a:spcBef>
                <a:spcPts val="0"/>
              </a:spcBef>
              <a:spcAft>
                <a:spcPts val="0"/>
              </a:spcAft>
              <a:buNone/>
            </a:pPr>
            <a:r>
              <a:t/>
            </a:r>
            <a:endParaRPr sz="2000"/>
          </a:p>
          <a:p>
            <a:pPr indent="-342900" lvl="0" marL="520700" rtl="0" algn="l">
              <a:lnSpc>
                <a:spcPct val="90000"/>
              </a:lnSpc>
              <a:spcBef>
                <a:spcPts val="0"/>
              </a:spcBef>
              <a:spcAft>
                <a:spcPts val="0"/>
              </a:spcAft>
              <a:buSzPts val="2800"/>
              <a:buChar char="❖"/>
            </a:pPr>
            <a:r>
              <a:rPr lang="en-GB" sz="2000"/>
              <a:t>High profile MARS (Methane Alert and Response System) launch at COP-27</a:t>
            </a:r>
            <a:endParaRPr sz="2000"/>
          </a:p>
          <a:p>
            <a:pPr indent="0" lvl="0" marL="457200" rtl="0" algn="l">
              <a:lnSpc>
                <a:spcPct val="90000"/>
              </a:lnSpc>
              <a:spcBef>
                <a:spcPts val="0"/>
              </a:spcBef>
              <a:spcAft>
                <a:spcPts val="0"/>
              </a:spcAft>
              <a:buNone/>
            </a:pPr>
            <a:r>
              <a:t/>
            </a:r>
            <a:endParaRPr sz="2000"/>
          </a:p>
          <a:p>
            <a:pPr indent="0" lvl="0" marL="457200" rtl="0" algn="l">
              <a:lnSpc>
                <a:spcPct val="90000"/>
              </a:lnSpc>
              <a:spcBef>
                <a:spcPts val="0"/>
              </a:spcBef>
              <a:spcAft>
                <a:spcPts val="0"/>
              </a:spcAft>
              <a:buNone/>
            </a:pPr>
            <a:r>
              <a:t/>
            </a:r>
            <a:endParaRPr sz="2000"/>
          </a:p>
          <a:p>
            <a:pPr indent="-342900" lvl="0" marL="520700" rtl="0" algn="l">
              <a:lnSpc>
                <a:spcPct val="90000"/>
              </a:lnSpc>
              <a:spcBef>
                <a:spcPts val="0"/>
              </a:spcBef>
              <a:spcAft>
                <a:spcPts val="0"/>
              </a:spcAft>
              <a:buSzPts val="2800"/>
              <a:buChar char="❖"/>
            </a:pPr>
            <a:r>
              <a:rPr lang="en-GB" sz="2000"/>
              <a:t>Full discussion in agenda item 1.11</a:t>
            </a:r>
            <a:endParaRPr sz="2000"/>
          </a:p>
          <a:p>
            <a:pPr indent="0" lvl="0" marL="457200" rtl="0" algn="l">
              <a:lnSpc>
                <a:spcPct val="90000"/>
              </a:lnSpc>
              <a:spcBef>
                <a:spcPts val="0"/>
              </a:spcBef>
              <a:spcAft>
                <a:spcPts val="0"/>
              </a:spcAft>
              <a:buNone/>
            </a:pPr>
            <a:r>
              <a:t/>
            </a:r>
            <a:endParaRPr sz="2000"/>
          </a:p>
          <a:p>
            <a:pPr indent="0" lvl="0" marL="228600" rtl="0" algn="l">
              <a:lnSpc>
                <a:spcPct val="100000"/>
              </a:lnSpc>
              <a:spcBef>
                <a:spcPts val="0"/>
              </a:spcBef>
              <a:spcAft>
                <a:spcPts val="0"/>
              </a:spcAft>
              <a:buClr>
                <a:srgbClr val="000000"/>
              </a:buClr>
              <a:buSzPts val="1400"/>
              <a:buNone/>
            </a:pPr>
            <a:r>
              <a:t/>
            </a:r>
            <a:endParaRPr i="1" sz="3600" u="sng"/>
          </a:p>
        </p:txBody>
      </p:sp>
      <p:sp>
        <p:nvSpPr>
          <p:cNvPr id="295" name="Google Shape;295;g16f2322609c_0_125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IMEO relationship</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9" name="Shape 299"/>
        <p:cNvGrpSpPr/>
        <p:nvPr/>
      </p:nvGrpSpPr>
      <p:grpSpPr>
        <a:xfrm>
          <a:off x="0" y="0"/>
          <a:ext cx="0" cy="0"/>
          <a:chOff x="0" y="0"/>
          <a:chExt cx="0" cy="0"/>
        </a:xfrm>
      </p:grpSpPr>
      <p:sp>
        <p:nvSpPr>
          <p:cNvPr id="300" name="Google Shape;300;g16f2322609c_0_999"/>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Ocean Carbon Special Report</a:t>
            </a:r>
            <a:endParaRPr sz="5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4" name="Shape 304"/>
        <p:cNvGrpSpPr/>
        <p:nvPr/>
      </p:nvGrpSpPr>
      <p:grpSpPr>
        <a:xfrm>
          <a:off x="0" y="0"/>
          <a:ext cx="0" cy="0"/>
          <a:chOff x="0" y="0"/>
          <a:chExt cx="0" cy="0"/>
        </a:xfrm>
      </p:grpSpPr>
      <p:sp>
        <p:nvSpPr>
          <p:cNvPr id="305" name="Google Shape;305;g16f2322609c_0_1003"/>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rgbClr val="000000"/>
              </a:buClr>
              <a:buSzPts val="1400"/>
              <a:buNone/>
            </a:pPr>
            <a:r>
              <a:t/>
            </a:r>
            <a:endParaRPr/>
          </a:p>
          <a:p>
            <a:pPr indent="-254000" lvl="0" marL="800100" rtl="0" algn="l">
              <a:lnSpc>
                <a:spcPct val="100000"/>
              </a:lnSpc>
              <a:spcBef>
                <a:spcPts val="0"/>
              </a:spcBef>
              <a:spcAft>
                <a:spcPts val="0"/>
              </a:spcAft>
              <a:buClr>
                <a:srgbClr val="000000"/>
              </a:buClr>
              <a:buSzPts val="1400"/>
              <a:buFont typeface="Noto Sans Symbols"/>
              <a:buNone/>
            </a:pPr>
            <a:r>
              <a:t/>
            </a:r>
            <a:endParaRPr sz="2000"/>
          </a:p>
          <a:p>
            <a:pPr indent="-342900" lvl="0" marL="520700" rtl="0" algn="l">
              <a:lnSpc>
                <a:spcPct val="90000"/>
              </a:lnSpc>
              <a:spcBef>
                <a:spcPts val="0"/>
              </a:spcBef>
              <a:spcAft>
                <a:spcPts val="0"/>
              </a:spcAft>
              <a:buSzPts val="2800"/>
              <a:buChar char="❖"/>
            </a:pPr>
            <a:r>
              <a:rPr lang="en-GB" sz="2000"/>
              <a:t>TBA</a:t>
            </a:r>
            <a:endParaRPr sz="2000"/>
          </a:p>
          <a:p>
            <a:pPr indent="0" lvl="0" marL="228600" rtl="0" algn="l">
              <a:lnSpc>
                <a:spcPct val="100000"/>
              </a:lnSpc>
              <a:spcBef>
                <a:spcPts val="0"/>
              </a:spcBef>
              <a:spcAft>
                <a:spcPts val="0"/>
              </a:spcAft>
              <a:buClr>
                <a:srgbClr val="000000"/>
              </a:buClr>
              <a:buSzPts val="1400"/>
              <a:buNone/>
            </a:pPr>
            <a:r>
              <a:t/>
            </a:r>
            <a:endParaRPr i="1" sz="3600" u="sng"/>
          </a:p>
        </p:txBody>
      </p:sp>
      <p:sp>
        <p:nvSpPr>
          <p:cNvPr id="306" name="Google Shape;306;g16f2322609c_0_100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Ocean Carbon Special Report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0" name="Shape 310"/>
        <p:cNvGrpSpPr/>
        <p:nvPr/>
      </p:nvGrpSpPr>
      <p:grpSpPr>
        <a:xfrm>
          <a:off x="0" y="0"/>
          <a:ext cx="0" cy="0"/>
          <a:chOff x="0" y="0"/>
          <a:chExt cx="0" cy="0"/>
        </a:xfrm>
      </p:grpSpPr>
      <p:sp>
        <p:nvSpPr>
          <p:cNvPr id="311" name="Google Shape;311;g16f2322609c_0_1233"/>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WMO GHGIS</a:t>
            </a:r>
            <a:endParaRPr sz="54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5" name="Shape 315"/>
        <p:cNvGrpSpPr/>
        <p:nvPr/>
      </p:nvGrpSpPr>
      <p:grpSpPr>
        <a:xfrm>
          <a:off x="0" y="0"/>
          <a:ext cx="0" cy="0"/>
          <a:chOff x="0" y="0"/>
          <a:chExt cx="0" cy="0"/>
        </a:xfrm>
      </p:grpSpPr>
      <p:sp>
        <p:nvSpPr>
          <p:cNvPr id="316" name="Google Shape;316;g16f2322609c_0_1237"/>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342900" lvl="0" marL="520700" rtl="0" algn="l">
              <a:lnSpc>
                <a:spcPct val="90000"/>
              </a:lnSpc>
              <a:spcBef>
                <a:spcPts val="0"/>
              </a:spcBef>
              <a:spcAft>
                <a:spcPts val="0"/>
              </a:spcAft>
              <a:buSzPts val="2800"/>
              <a:buChar char="❖"/>
            </a:pPr>
            <a:r>
              <a:rPr lang="en-GB" sz="2000"/>
              <a:t>GHG Roadmap Report is next on the agenda</a:t>
            </a:r>
            <a:endParaRPr sz="2000"/>
          </a:p>
          <a:p>
            <a:pPr indent="-342900" lvl="0" marL="520700" rtl="0" algn="l">
              <a:lnSpc>
                <a:spcPct val="90000"/>
              </a:lnSpc>
              <a:spcBef>
                <a:spcPts val="0"/>
              </a:spcBef>
              <a:spcAft>
                <a:spcPts val="0"/>
              </a:spcAft>
              <a:buSzPts val="2800"/>
              <a:buChar char="❖"/>
            </a:pPr>
            <a:r>
              <a:rPr lang="en-GB" sz="2000"/>
              <a:t>SIT Chair Team invited WMO to report on </a:t>
            </a:r>
            <a:r>
              <a:rPr lang="en-GB" sz="2000"/>
              <a:t>their GHGIS developments at SIT TW</a:t>
            </a:r>
            <a:endParaRPr sz="2000"/>
          </a:p>
          <a:p>
            <a:pPr indent="-342900" lvl="0" marL="520700" rtl="0" algn="l">
              <a:lnSpc>
                <a:spcPct val="90000"/>
              </a:lnSpc>
              <a:spcBef>
                <a:spcPts val="0"/>
              </a:spcBef>
              <a:spcAft>
                <a:spcPts val="0"/>
              </a:spcAft>
              <a:buSzPts val="2800"/>
              <a:buChar char="❖"/>
            </a:pPr>
            <a:r>
              <a:rPr lang="en-GB" sz="2000"/>
              <a:t>Greenhouse gas monitoring would benefit from an integrated, internationally coordinated approach to network design, operation and use of observations to support GHG flux estimation</a:t>
            </a:r>
            <a:endParaRPr sz="2000"/>
          </a:p>
          <a:p>
            <a:pPr indent="-342900" lvl="0" marL="520700" rtl="0" algn="l">
              <a:lnSpc>
                <a:spcPct val="90000"/>
              </a:lnSpc>
              <a:spcBef>
                <a:spcPts val="0"/>
              </a:spcBef>
              <a:spcAft>
                <a:spcPts val="0"/>
              </a:spcAft>
              <a:buSzPts val="2800"/>
              <a:buChar char="❖"/>
            </a:pPr>
            <a:r>
              <a:rPr lang="en-GB" sz="2000"/>
              <a:t>Workshop organized by WMO, May 2022 - “The case for a coordinated GHG Monitoring Infrastructure” - more than 20 experts in person; 80 online participants, including representatives from NASA, NOAA, NIST, JAXA, NIES, JMA, CMA, European Commission, UNFCCC</a:t>
            </a:r>
            <a:endParaRPr sz="2000"/>
          </a:p>
          <a:p>
            <a:pPr indent="-342900" lvl="0" marL="520700" rtl="0" algn="l">
              <a:lnSpc>
                <a:spcPct val="90000"/>
              </a:lnSpc>
              <a:spcBef>
                <a:spcPts val="0"/>
              </a:spcBef>
              <a:spcAft>
                <a:spcPts val="0"/>
              </a:spcAft>
              <a:buSzPts val="2800"/>
              <a:buChar char="❖"/>
            </a:pPr>
            <a:r>
              <a:rPr lang="en-GB" sz="2000"/>
              <a:t>WMO Study Group</a:t>
            </a:r>
            <a:endParaRPr sz="2000"/>
          </a:p>
          <a:p>
            <a:pPr indent="-406400" lvl="1" marL="914400" rtl="0" algn="l">
              <a:lnSpc>
                <a:spcPct val="90000"/>
              </a:lnSpc>
              <a:spcBef>
                <a:spcPts val="0"/>
              </a:spcBef>
              <a:spcAft>
                <a:spcPts val="0"/>
              </a:spcAft>
              <a:buSzPts val="2800"/>
              <a:buChar char="▪"/>
            </a:pPr>
            <a:r>
              <a:rPr lang="en-GB" sz="2000"/>
              <a:t>to develop the concept, including identifying the future vision for WMO-coordinated GHG-related activities</a:t>
            </a:r>
            <a:endParaRPr sz="2000"/>
          </a:p>
          <a:p>
            <a:pPr indent="-406400" lvl="1" marL="914400" rtl="0" algn="l">
              <a:lnSpc>
                <a:spcPct val="90000"/>
              </a:lnSpc>
              <a:spcBef>
                <a:spcPts val="0"/>
              </a:spcBef>
              <a:spcAft>
                <a:spcPts val="0"/>
              </a:spcAft>
              <a:buSzPts val="2800"/>
              <a:buChar char="▪"/>
            </a:pPr>
            <a:r>
              <a:rPr lang="en-GB" sz="2000"/>
              <a:t>a final proposal to 19th World Met Congress 2023</a:t>
            </a:r>
            <a:endParaRPr sz="2000"/>
          </a:p>
          <a:p>
            <a:pPr indent="0" lvl="0" marL="457200" rtl="0" algn="l">
              <a:lnSpc>
                <a:spcPct val="90000"/>
              </a:lnSpc>
              <a:spcBef>
                <a:spcPts val="0"/>
              </a:spcBef>
              <a:spcAft>
                <a:spcPts val="0"/>
              </a:spcAft>
              <a:buNone/>
            </a:pPr>
            <a:r>
              <a:t/>
            </a:r>
            <a:endParaRPr sz="2000"/>
          </a:p>
          <a:p>
            <a:pPr indent="0" lvl="0" marL="228600" rtl="0" algn="l">
              <a:lnSpc>
                <a:spcPct val="100000"/>
              </a:lnSpc>
              <a:spcBef>
                <a:spcPts val="0"/>
              </a:spcBef>
              <a:spcAft>
                <a:spcPts val="0"/>
              </a:spcAft>
              <a:buClr>
                <a:srgbClr val="000000"/>
              </a:buClr>
              <a:buSzPts val="1400"/>
              <a:buNone/>
            </a:pPr>
            <a:r>
              <a:t/>
            </a:r>
            <a:endParaRPr i="1" sz="3600" u="sng"/>
          </a:p>
        </p:txBody>
      </p:sp>
      <p:sp>
        <p:nvSpPr>
          <p:cNvPr id="317" name="Google Shape;317;g16f2322609c_0_123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WMO GHGIS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7"/>
          <p:cNvSpPr txBox="1"/>
          <p:nvPr/>
        </p:nvSpPr>
        <p:spPr>
          <a:xfrm>
            <a:off x="94020" y="103248"/>
            <a:ext cx="8668500" cy="2401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GB" sz="3200">
                <a:solidFill>
                  <a:schemeClr val="lt1"/>
                </a:solidFill>
              </a:rPr>
              <a:t>Climate &amp; Carbon activities 2022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lt1"/>
              </a:solidFill>
              <a:latin typeface="Arial"/>
              <a:ea typeface="Arial"/>
              <a:cs typeface="Arial"/>
              <a:sym typeface="Arial"/>
            </a:endParaRPr>
          </a:p>
        </p:txBody>
      </p:sp>
      <p:sp>
        <p:nvSpPr>
          <p:cNvPr id="156" name="Google Shape;156;p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57" name="Google Shape;157;p7"/>
          <p:cNvSpPr txBox="1"/>
          <p:nvPr/>
        </p:nvSpPr>
        <p:spPr>
          <a:xfrm>
            <a:off x="343050" y="1438600"/>
            <a:ext cx="11749500" cy="4402200"/>
          </a:xfrm>
          <a:prstGeom prst="rect">
            <a:avLst/>
          </a:prstGeom>
          <a:noFill/>
          <a:ln>
            <a:noFill/>
          </a:ln>
        </p:spPr>
        <p:txBody>
          <a:bodyPr anchorCtr="0" anchor="t" bIns="45700" lIns="91425" spcFirstLastPara="1" rIns="91425" wrap="square" tIns="45700">
            <a:spAutoFit/>
          </a:bodyPr>
          <a:lstStyle/>
          <a:p>
            <a:pPr indent="-214312" lvl="0" marL="214312" marR="0" rtl="0" algn="l">
              <a:lnSpc>
                <a:spcPct val="150000"/>
              </a:lnSpc>
              <a:spcBef>
                <a:spcPts val="0"/>
              </a:spcBef>
              <a:spcAft>
                <a:spcPts val="0"/>
              </a:spcAft>
              <a:buClr>
                <a:schemeClr val="dk1"/>
              </a:buClr>
              <a:buSzPts val="1600"/>
              <a:buFont typeface="Noto Sans"/>
              <a:buChar char="❖"/>
            </a:pPr>
            <a:r>
              <a:rPr b="1" i="1" lang="en-GB" sz="1600">
                <a:solidFill>
                  <a:schemeClr val="dk1"/>
                </a:solidFill>
              </a:rPr>
              <a:t>In cooperation with, and complementary to, the good work of CEOS-CGMS WGClimate (Agenda item 1.12)</a:t>
            </a:r>
            <a:endParaRPr b="1" i="1" sz="1600">
              <a:solidFill>
                <a:schemeClr val="dk1"/>
              </a:solidFill>
            </a:endParaRPr>
          </a:p>
          <a:p>
            <a:pPr indent="0" lvl="0" marL="457200" marR="0" rtl="0" algn="l">
              <a:lnSpc>
                <a:spcPct val="150000"/>
              </a:lnSpc>
              <a:spcBef>
                <a:spcPts val="0"/>
              </a:spcBef>
              <a:spcAft>
                <a:spcPts val="0"/>
              </a:spcAft>
              <a:buNone/>
            </a:pPr>
            <a:r>
              <a:t/>
            </a:r>
            <a:endParaRPr b="1" i="1" sz="1600">
              <a:solidFill>
                <a:schemeClr val="dk1"/>
              </a:solidFill>
            </a:endParaRPr>
          </a:p>
          <a:p>
            <a:pPr indent="-214312" lvl="0" marL="214312" marR="0" rtl="0" algn="l">
              <a:lnSpc>
                <a:spcPct val="150000"/>
              </a:lnSpc>
              <a:spcBef>
                <a:spcPts val="0"/>
              </a:spcBef>
              <a:spcAft>
                <a:spcPts val="0"/>
              </a:spcAft>
              <a:buClr>
                <a:schemeClr val="dk1"/>
              </a:buClr>
              <a:buSzPts val="1600"/>
              <a:buChar char="❖"/>
            </a:pPr>
            <a:r>
              <a:rPr b="1" i="1" lang="en-GB" sz="1600">
                <a:solidFill>
                  <a:schemeClr val="dk1"/>
                </a:solidFill>
              </a:rPr>
              <a:t>Supporting and </a:t>
            </a:r>
            <a:r>
              <a:rPr b="1" i="1" lang="en-GB" sz="1600">
                <a:solidFill>
                  <a:schemeClr val="dk1"/>
                </a:solidFill>
              </a:rPr>
              <a:t>escalating</a:t>
            </a:r>
            <a:r>
              <a:rPr b="1" i="1" lang="en-GB" sz="1600">
                <a:solidFill>
                  <a:schemeClr val="dk1"/>
                </a:solidFill>
              </a:rPr>
              <a:t> a number of important activities across the CEOS Structure</a:t>
            </a:r>
            <a:endParaRPr b="1" i="1" sz="1600">
              <a:solidFill>
                <a:schemeClr val="dk1"/>
              </a:solidFill>
            </a:endParaRPr>
          </a:p>
          <a:p>
            <a:pPr indent="-330200" lvl="1" marL="914400" marR="0" rtl="0" algn="l">
              <a:lnSpc>
                <a:spcPct val="150000"/>
              </a:lnSpc>
              <a:spcBef>
                <a:spcPts val="0"/>
              </a:spcBef>
              <a:spcAft>
                <a:spcPts val="0"/>
              </a:spcAft>
              <a:buClr>
                <a:schemeClr val="dk1"/>
              </a:buClr>
              <a:buSzPts val="1600"/>
              <a:buFont typeface="Noto Sans"/>
              <a:buChar char="❖"/>
            </a:pPr>
            <a:r>
              <a:rPr i="1" lang="en-GB" sz="1600">
                <a:solidFill>
                  <a:schemeClr val="dk1"/>
                </a:solidFill>
              </a:rPr>
              <a:t>CEOS Global Stocktake Strategy Action Status</a:t>
            </a:r>
            <a:endParaRPr i="1" sz="1600">
              <a:solidFill>
                <a:schemeClr val="dk1"/>
              </a:solidFill>
            </a:endParaRPr>
          </a:p>
          <a:p>
            <a:pPr indent="-330200" lvl="1" marL="914400" marR="0" rtl="0" algn="l">
              <a:lnSpc>
                <a:spcPct val="150000"/>
              </a:lnSpc>
              <a:spcBef>
                <a:spcPts val="0"/>
              </a:spcBef>
              <a:spcAft>
                <a:spcPts val="0"/>
              </a:spcAft>
              <a:buClr>
                <a:schemeClr val="dk1"/>
              </a:buClr>
              <a:buSzPts val="1600"/>
              <a:buFont typeface="Noto Sans"/>
              <a:buChar char="❖"/>
            </a:pPr>
            <a:r>
              <a:rPr i="1" lang="en-GB" sz="1600">
                <a:solidFill>
                  <a:schemeClr val="dk1"/>
                </a:solidFill>
              </a:rPr>
              <a:t>CEOS GST Data Portal Updates</a:t>
            </a:r>
            <a:endParaRPr i="1" sz="1600">
              <a:solidFill>
                <a:schemeClr val="dk1"/>
              </a:solidFill>
            </a:endParaRPr>
          </a:p>
          <a:p>
            <a:pPr indent="-330200" lvl="1" marL="914400" marR="0" rtl="0" algn="l">
              <a:lnSpc>
                <a:spcPct val="150000"/>
              </a:lnSpc>
              <a:spcBef>
                <a:spcPts val="0"/>
              </a:spcBef>
              <a:spcAft>
                <a:spcPts val="0"/>
              </a:spcAft>
              <a:buClr>
                <a:schemeClr val="dk1"/>
              </a:buClr>
              <a:buSzPts val="1600"/>
              <a:buFont typeface="Noto Sans"/>
              <a:buChar char="❖"/>
            </a:pPr>
            <a:r>
              <a:rPr i="1" lang="en-GB" sz="1600">
                <a:solidFill>
                  <a:schemeClr val="dk1"/>
                </a:solidFill>
              </a:rPr>
              <a:t>Ocean Carbon Special Report (in GST strategy update &amp; VC synthesis)</a:t>
            </a:r>
            <a:endParaRPr i="1" sz="1600">
              <a:solidFill>
                <a:schemeClr val="dk1"/>
              </a:solidFill>
            </a:endParaRPr>
          </a:p>
          <a:p>
            <a:pPr indent="-330200" lvl="1" marL="914400" marR="0" rtl="0" algn="l">
              <a:lnSpc>
                <a:spcPct val="150000"/>
              </a:lnSpc>
              <a:spcBef>
                <a:spcPts val="0"/>
              </a:spcBef>
              <a:spcAft>
                <a:spcPts val="0"/>
              </a:spcAft>
              <a:buClr>
                <a:schemeClr val="dk1"/>
              </a:buClr>
              <a:buSzPts val="1600"/>
              <a:buFont typeface="Noto Sans"/>
              <a:buChar char="❖"/>
            </a:pPr>
            <a:r>
              <a:rPr i="1" lang="en-GB" sz="1600">
                <a:solidFill>
                  <a:schemeClr val="dk1"/>
                </a:solidFill>
              </a:rPr>
              <a:t>AFOLU Roadmap (Agenda item 1.10)</a:t>
            </a:r>
            <a:endParaRPr i="1" sz="1600">
              <a:solidFill>
                <a:schemeClr val="dk1"/>
              </a:solidFill>
            </a:endParaRPr>
          </a:p>
          <a:p>
            <a:pPr indent="-330200" lvl="1" marL="914400" marR="0" rtl="0" algn="l">
              <a:lnSpc>
                <a:spcPct val="150000"/>
              </a:lnSpc>
              <a:spcBef>
                <a:spcPts val="0"/>
              </a:spcBef>
              <a:spcAft>
                <a:spcPts val="0"/>
              </a:spcAft>
              <a:buClr>
                <a:schemeClr val="dk1"/>
              </a:buClr>
              <a:buSzPts val="1600"/>
              <a:buFont typeface="Noto Sans"/>
              <a:buChar char="❖"/>
            </a:pPr>
            <a:r>
              <a:rPr i="1" lang="en-GB" sz="1600">
                <a:solidFill>
                  <a:schemeClr val="dk1"/>
                </a:solidFill>
              </a:rPr>
              <a:t>GEO-TREES (Forest Biomass Reference System from Tree-by-Tree Inventory Data)</a:t>
            </a:r>
            <a:endParaRPr i="1" sz="1600">
              <a:solidFill>
                <a:schemeClr val="dk1"/>
              </a:solidFill>
            </a:endParaRPr>
          </a:p>
          <a:p>
            <a:pPr indent="-330200" lvl="1" marL="914400" marR="0" rtl="0" algn="l">
              <a:lnSpc>
                <a:spcPct val="150000"/>
              </a:lnSpc>
              <a:spcBef>
                <a:spcPts val="0"/>
              </a:spcBef>
              <a:spcAft>
                <a:spcPts val="0"/>
              </a:spcAft>
              <a:buClr>
                <a:schemeClr val="dk1"/>
              </a:buClr>
              <a:buSzPts val="1600"/>
              <a:buFont typeface="Noto Sans"/>
              <a:buChar char="❖"/>
            </a:pPr>
            <a:r>
              <a:rPr i="1" lang="en-GB" sz="1600">
                <a:solidFill>
                  <a:schemeClr val="dk1"/>
                </a:solidFill>
              </a:rPr>
              <a:t>IMEO relationship (Agenda item 1.11)</a:t>
            </a:r>
            <a:br>
              <a:rPr b="0" i="1" lang="en-GB" sz="1600" u="none" cap="none" strike="noStrike">
                <a:solidFill>
                  <a:schemeClr val="dk1"/>
                </a:solidFill>
                <a:latin typeface="Arial"/>
                <a:ea typeface="Arial"/>
                <a:cs typeface="Arial"/>
                <a:sym typeface="Arial"/>
              </a:rPr>
            </a:br>
            <a:endParaRPr b="0" i="1" sz="1600" u="none" cap="none" strike="noStrike">
              <a:solidFill>
                <a:schemeClr val="dk1"/>
              </a:solidFill>
              <a:latin typeface="Arial"/>
              <a:ea typeface="Arial"/>
              <a:cs typeface="Arial"/>
              <a:sym typeface="Arial"/>
            </a:endParaRPr>
          </a:p>
          <a:p>
            <a:pPr indent="-112713" lvl="0" marL="214313" marR="0" rtl="0" algn="l">
              <a:lnSpc>
                <a:spcPct val="150000"/>
              </a:lnSpc>
              <a:spcBef>
                <a:spcPts val="0"/>
              </a:spcBef>
              <a:spcAft>
                <a:spcPts val="0"/>
              </a:spcAft>
              <a:buClr>
                <a:schemeClr val="dk1"/>
              </a:buClr>
              <a:buSzPts val="1600"/>
              <a:buFont typeface="Noto Sans"/>
              <a:buNone/>
            </a:pPr>
            <a:r>
              <a:t/>
            </a:r>
            <a:endParaRPr b="0" i="1" sz="1600" u="none" cap="none" strike="noStrike">
              <a:solidFill>
                <a:schemeClr val="dk1"/>
              </a:solidFill>
              <a:latin typeface="Arial"/>
              <a:ea typeface="Arial"/>
              <a:cs typeface="Arial"/>
              <a:sym typeface="Arial"/>
            </a:endParaRPr>
          </a:p>
          <a:p>
            <a:pPr indent="-112713" lvl="0" marL="214313" marR="0" rtl="0" algn="l">
              <a:lnSpc>
                <a:spcPct val="150000"/>
              </a:lnSpc>
              <a:spcBef>
                <a:spcPts val="0"/>
              </a:spcBef>
              <a:spcAft>
                <a:spcPts val="0"/>
              </a:spcAft>
              <a:buClr>
                <a:schemeClr val="dk1"/>
              </a:buClr>
              <a:buSzPts val="1600"/>
              <a:buFont typeface="Noto Sans"/>
              <a:buNone/>
            </a:pPr>
            <a:r>
              <a:t/>
            </a:r>
            <a:endParaRPr b="0" i="1" sz="16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16f2322609c_0_96"/>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CEOS GST Strategy Update</a:t>
            </a:r>
            <a:endParaRPr sz="5400"/>
          </a:p>
          <a:p>
            <a:pPr indent="0" lvl="0" marL="0" rtl="0" algn="l">
              <a:lnSpc>
                <a:spcPct val="90000"/>
              </a:lnSpc>
              <a:spcBef>
                <a:spcPts val="0"/>
              </a:spcBef>
              <a:spcAft>
                <a:spcPts val="0"/>
              </a:spcAft>
              <a:buClr>
                <a:schemeClr val="lt1"/>
              </a:buClr>
              <a:buSzPts val="8000"/>
              <a:buFont typeface="Arial"/>
              <a:buNone/>
            </a:pPr>
            <a:r>
              <a:t/>
            </a:r>
            <a:endParaRPr sz="5400"/>
          </a:p>
        </p:txBody>
      </p:sp>
      <p:sp>
        <p:nvSpPr>
          <p:cNvPr id="163" name="Google Shape;163;g16f2322609c_0_96"/>
          <p:cNvSpPr/>
          <p:nvPr/>
        </p:nvSpPr>
        <p:spPr>
          <a:xfrm>
            <a:off x="6049559" y="4496907"/>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lang="en-GB" sz="1800">
                <a:solidFill>
                  <a:srgbClr val="6AA84F"/>
                </a:solidFill>
              </a:rPr>
              <a:t>Stephen Briggs, </a:t>
            </a:r>
            <a:endParaRPr b="1" sz="1800">
              <a:solidFill>
                <a:srgbClr val="6AA84F"/>
              </a:solidFill>
            </a:endParaRPr>
          </a:p>
          <a:p>
            <a:pPr indent="0" lvl="0" marL="0" marR="0" rtl="0" algn="r">
              <a:lnSpc>
                <a:spcPct val="150000"/>
              </a:lnSpc>
              <a:spcBef>
                <a:spcPts val="0"/>
              </a:spcBef>
              <a:spcAft>
                <a:spcPts val="0"/>
              </a:spcAft>
              <a:buClr>
                <a:srgbClr val="000000"/>
              </a:buClr>
              <a:buSzPts val="2200"/>
              <a:buFont typeface="Arial"/>
              <a:buNone/>
            </a:pPr>
            <a:r>
              <a:rPr b="1" lang="en-GB" sz="1800">
                <a:solidFill>
                  <a:srgbClr val="6AA84F"/>
                </a:solidFill>
              </a:rPr>
              <a:t>SIT Chair Team</a:t>
            </a:r>
            <a:endParaRPr b="1" i="0" sz="2200" u="none" cap="none" strike="noStrike">
              <a:solidFill>
                <a:srgbClr val="6AA84F"/>
              </a:solidFill>
              <a:latin typeface="Arial"/>
              <a:ea typeface="Arial"/>
              <a:cs typeface="Arial"/>
              <a:sym typeface="Arial"/>
            </a:endParaRPr>
          </a:p>
          <a:p>
            <a:pPr indent="0" lvl="0" marL="0" rtl="0" algn="r">
              <a:lnSpc>
                <a:spcPct val="150000"/>
              </a:lnSpc>
              <a:spcBef>
                <a:spcPts val="0"/>
              </a:spcBef>
              <a:spcAft>
                <a:spcPts val="0"/>
              </a:spcAft>
              <a:buClr>
                <a:schemeClr val="dk1"/>
              </a:buClr>
              <a:buSzPts val="2200"/>
              <a:buFont typeface="Arial"/>
              <a:buNone/>
            </a:pPr>
            <a:r>
              <a:t/>
            </a:r>
            <a:endParaRPr b="1" sz="2200">
              <a:solidFill>
                <a:schemeClr val="accen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16f2322609c_0_104"/>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342900" lvl="0" marL="520700" rtl="0" algn="l">
              <a:lnSpc>
                <a:spcPct val="90000"/>
              </a:lnSpc>
              <a:spcBef>
                <a:spcPts val="0"/>
              </a:spcBef>
              <a:spcAft>
                <a:spcPts val="0"/>
              </a:spcAft>
              <a:buSzPts val="2800"/>
              <a:buChar char="❖"/>
            </a:pPr>
            <a:r>
              <a:rPr lang="en-GB" sz="2400"/>
              <a:t>GST Strategy Document V3.1 </a:t>
            </a:r>
            <a:r>
              <a:rPr lang="en-GB" sz="2400">
                <a:solidFill>
                  <a:srgbClr val="FF0000"/>
                </a:solidFill>
              </a:rPr>
              <a:t>approved at CEOS Plenary Nov 2021</a:t>
            </a:r>
            <a:endParaRPr>
              <a:solidFill>
                <a:srgbClr val="FF0000"/>
              </a:solidFill>
            </a:endParaRPr>
          </a:p>
          <a:p>
            <a:pPr indent="-165100" lvl="0" marL="520700" rtl="0" algn="l">
              <a:lnSpc>
                <a:spcPct val="90000"/>
              </a:lnSpc>
              <a:spcBef>
                <a:spcPts val="0"/>
              </a:spcBef>
              <a:spcAft>
                <a:spcPts val="0"/>
              </a:spcAft>
              <a:buSzPts val="2800"/>
              <a:buNone/>
            </a:pPr>
            <a:r>
              <a:t/>
            </a:r>
            <a:endParaRPr sz="2400"/>
          </a:p>
          <a:p>
            <a:pPr indent="-342900" lvl="0" marL="520700" rtl="0" algn="l">
              <a:lnSpc>
                <a:spcPct val="90000"/>
              </a:lnSpc>
              <a:spcBef>
                <a:spcPts val="0"/>
              </a:spcBef>
              <a:spcAft>
                <a:spcPts val="0"/>
              </a:spcAft>
              <a:buSzPts val="2800"/>
              <a:buChar char="❖"/>
            </a:pPr>
            <a:r>
              <a:rPr lang="en-GB" sz="2400"/>
              <a:t>Document contains </a:t>
            </a:r>
            <a:r>
              <a:rPr lang="en-GB" sz="2400">
                <a:solidFill>
                  <a:srgbClr val="FF0000"/>
                </a:solidFill>
              </a:rPr>
              <a:t>9 Recommendations</a:t>
            </a:r>
            <a:r>
              <a:rPr lang="en-GB" sz="2400"/>
              <a:t> for specific actions on CEOS Agencies and CEOS bodies to support the GST</a:t>
            </a:r>
            <a:endParaRPr/>
          </a:p>
          <a:p>
            <a:pPr indent="-165100" lvl="0" marL="520700" rtl="0" algn="l">
              <a:lnSpc>
                <a:spcPct val="90000"/>
              </a:lnSpc>
              <a:spcBef>
                <a:spcPts val="0"/>
              </a:spcBef>
              <a:spcAft>
                <a:spcPts val="0"/>
              </a:spcAft>
              <a:buSzPts val="2800"/>
              <a:buNone/>
            </a:pPr>
            <a:r>
              <a:t/>
            </a:r>
            <a:endParaRPr sz="2400"/>
          </a:p>
          <a:p>
            <a:pPr indent="-342900" lvl="0" marL="520700" rtl="0" algn="l">
              <a:lnSpc>
                <a:spcPct val="90000"/>
              </a:lnSpc>
              <a:spcBef>
                <a:spcPts val="0"/>
              </a:spcBef>
              <a:spcAft>
                <a:spcPts val="0"/>
              </a:spcAft>
              <a:buSzPts val="2800"/>
              <a:buChar char="❖"/>
            </a:pPr>
            <a:r>
              <a:rPr lang="en-GB" sz="2400"/>
              <a:t>Actions derived from the recommendations are included in the overall CEOS Work Plan and are complementary to those already carried out by CEOS bodies in support of the GST. </a:t>
            </a:r>
            <a:r>
              <a:rPr lang="en-GB" sz="2400">
                <a:solidFill>
                  <a:srgbClr val="FF0000"/>
                </a:solidFill>
              </a:rPr>
              <a:t>Ongoing work contributes significantly</a:t>
            </a:r>
            <a:r>
              <a:rPr lang="en-GB" sz="2400"/>
              <a:t> in areas such as adaptation.</a:t>
            </a:r>
            <a:endParaRPr/>
          </a:p>
          <a:p>
            <a:pPr indent="-165100" lvl="0" marL="520700" rtl="0" algn="l">
              <a:lnSpc>
                <a:spcPct val="90000"/>
              </a:lnSpc>
              <a:spcBef>
                <a:spcPts val="0"/>
              </a:spcBef>
              <a:spcAft>
                <a:spcPts val="0"/>
              </a:spcAft>
              <a:buSzPts val="2800"/>
              <a:buNone/>
            </a:pPr>
            <a:r>
              <a:t/>
            </a:r>
            <a:endParaRPr sz="2400">
              <a:solidFill>
                <a:srgbClr val="FF0000"/>
              </a:solidFill>
            </a:endParaRPr>
          </a:p>
          <a:p>
            <a:pPr indent="-342900" lvl="0" marL="520700" rtl="0" algn="l">
              <a:lnSpc>
                <a:spcPct val="90000"/>
              </a:lnSpc>
              <a:spcBef>
                <a:spcPts val="0"/>
              </a:spcBef>
              <a:spcAft>
                <a:spcPts val="0"/>
              </a:spcAft>
              <a:buSzPts val="2800"/>
              <a:buChar char="❖"/>
            </a:pPr>
            <a:r>
              <a:rPr lang="en-GB" sz="2400">
                <a:solidFill>
                  <a:srgbClr val="FF0000"/>
                </a:solidFill>
              </a:rPr>
              <a:t>Many different elements of CEOS (WGs, VCs and others) contribute </a:t>
            </a:r>
            <a:r>
              <a:rPr lang="en-GB" sz="2400"/>
              <a:t>under SIT Chair leadership.</a:t>
            </a:r>
            <a:endParaRPr/>
          </a:p>
          <a:p>
            <a:pPr indent="-165100" lvl="0" marL="520700" rtl="0" algn="l">
              <a:lnSpc>
                <a:spcPct val="90000"/>
              </a:lnSpc>
              <a:spcBef>
                <a:spcPts val="0"/>
              </a:spcBef>
              <a:spcAft>
                <a:spcPts val="0"/>
              </a:spcAft>
              <a:buSzPts val="2800"/>
              <a:buNone/>
            </a:pPr>
            <a:r>
              <a:t/>
            </a:r>
            <a:endParaRPr sz="2400"/>
          </a:p>
          <a:p>
            <a:pPr indent="-342900" lvl="0" marL="520700" rtl="0" algn="l">
              <a:lnSpc>
                <a:spcPct val="90000"/>
              </a:lnSpc>
              <a:spcBef>
                <a:spcPts val="0"/>
              </a:spcBef>
              <a:spcAft>
                <a:spcPts val="0"/>
              </a:spcAft>
              <a:buSzPts val="2800"/>
              <a:buChar char="❖"/>
            </a:pPr>
            <a:r>
              <a:rPr lang="en-GB" sz="2400"/>
              <a:t>Recommendations addressed in agenda items as below.</a:t>
            </a:r>
            <a:endParaRPr sz="2000"/>
          </a:p>
        </p:txBody>
      </p:sp>
      <p:sp>
        <p:nvSpPr>
          <p:cNvPr id="169" name="Google Shape;169;g16f2322609c_0_10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Status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16f2322609c_0_109"/>
          <p:cNvSpPr txBox="1"/>
          <p:nvPr>
            <p:ph idx="1" type="body"/>
          </p:nvPr>
        </p:nvSpPr>
        <p:spPr>
          <a:xfrm>
            <a:off x="324225" y="955050"/>
            <a:ext cx="11495400" cy="5774400"/>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Font typeface="Noto Sans Symbols"/>
              <a:buNone/>
            </a:pPr>
            <a:r>
              <a:rPr lang="en-GB" sz="2400" u="sng"/>
              <a:t>GST Recommendations 1,2: </a:t>
            </a:r>
            <a:r>
              <a:rPr lang="en-GB" sz="2400"/>
              <a:t>Update WG Climate </a:t>
            </a:r>
            <a:r>
              <a:rPr lang="en-GB" sz="2400">
                <a:solidFill>
                  <a:srgbClr val="FF0000"/>
                </a:solidFill>
              </a:rPr>
              <a:t>GHG Task Force Report Annex C</a:t>
            </a:r>
            <a:r>
              <a:rPr lang="en-GB" sz="2400"/>
              <a:t>: Contributions to updates include those from:</a:t>
            </a:r>
            <a:endParaRPr/>
          </a:p>
          <a:p>
            <a:pPr indent="-50800" lvl="0" marL="228600" rtl="0" algn="l">
              <a:lnSpc>
                <a:spcPct val="90000"/>
              </a:lnSpc>
              <a:spcBef>
                <a:spcPts val="0"/>
              </a:spcBef>
              <a:spcAft>
                <a:spcPts val="0"/>
              </a:spcAft>
              <a:buClr>
                <a:schemeClr val="dk1"/>
              </a:buClr>
              <a:buSzPts val="2800"/>
              <a:buFont typeface="Noto Sans Symbols"/>
              <a:buNone/>
            </a:pPr>
            <a:r>
              <a:t/>
            </a:r>
            <a:endParaRPr sz="2400"/>
          </a:p>
          <a:p>
            <a:pPr indent="-457200" lvl="0" marL="635000" rtl="0" algn="l">
              <a:lnSpc>
                <a:spcPct val="90000"/>
              </a:lnSpc>
              <a:spcBef>
                <a:spcPts val="0"/>
              </a:spcBef>
              <a:spcAft>
                <a:spcPts val="0"/>
              </a:spcAft>
              <a:buSzPts val="2800"/>
              <a:buChar char="❖"/>
            </a:pPr>
            <a:r>
              <a:rPr lang="en-GB" sz="2000">
                <a:solidFill>
                  <a:srgbClr val="FF0000"/>
                </a:solidFill>
              </a:rPr>
              <a:t>WGClimate Workshop on Gap Analysis</a:t>
            </a:r>
            <a:r>
              <a:rPr lang="en-GB" sz="2000"/>
              <a:t> 18-20 May 2022 – report pending. </a:t>
            </a:r>
            <a:r>
              <a:rPr lang="en-GB" sz="2000">
                <a:solidFill>
                  <a:srgbClr val="FF0000"/>
                </a:solidFill>
              </a:rPr>
              <a:t>Item 1.13</a:t>
            </a:r>
            <a:endParaRPr/>
          </a:p>
          <a:p>
            <a:pPr indent="0" lvl="0" marL="177800" rtl="0" algn="l">
              <a:lnSpc>
                <a:spcPct val="90000"/>
              </a:lnSpc>
              <a:spcBef>
                <a:spcPts val="0"/>
              </a:spcBef>
              <a:spcAft>
                <a:spcPts val="0"/>
              </a:spcAft>
              <a:buSzPts val="2800"/>
              <a:buNone/>
            </a:pPr>
            <a:r>
              <a:t/>
            </a:r>
            <a:endParaRPr sz="2000"/>
          </a:p>
          <a:p>
            <a:pPr indent="-457200" lvl="0" marL="635000" rtl="0" algn="l">
              <a:lnSpc>
                <a:spcPct val="90000"/>
              </a:lnSpc>
              <a:spcBef>
                <a:spcPts val="0"/>
              </a:spcBef>
              <a:spcAft>
                <a:spcPts val="0"/>
              </a:spcAft>
              <a:buSzPts val="2800"/>
              <a:buChar char="❖"/>
            </a:pPr>
            <a:r>
              <a:rPr lang="en-GB" sz="2000">
                <a:solidFill>
                  <a:srgbClr val="FF0000"/>
                </a:solidFill>
              </a:rPr>
              <a:t>WMO/GCOS workshop</a:t>
            </a:r>
            <a:r>
              <a:rPr lang="en-GB" sz="2000"/>
              <a:t> 10-12 May 2022 (tbc, Geneva) on Carbon Cycle in Earth System Science (report available from WMO) + </a:t>
            </a:r>
            <a:r>
              <a:rPr lang="en-GB" sz="2000">
                <a:solidFill>
                  <a:srgbClr val="FF0000"/>
                </a:solidFill>
              </a:rPr>
              <a:t>Follow-up meeting 30 Jan 2023</a:t>
            </a:r>
            <a:endParaRPr>
              <a:solidFill>
                <a:srgbClr val="FF0000"/>
              </a:solidFill>
            </a:endParaRPr>
          </a:p>
          <a:p>
            <a:pPr indent="-279400" lvl="0" marL="635000" rtl="0" algn="l">
              <a:lnSpc>
                <a:spcPct val="90000"/>
              </a:lnSpc>
              <a:spcBef>
                <a:spcPts val="0"/>
              </a:spcBef>
              <a:spcAft>
                <a:spcPts val="0"/>
              </a:spcAft>
              <a:buSzPts val="2800"/>
              <a:buNone/>
            </a:pPr>
            <a:r>
              <a:t/>
            </a:r>
            <a:endParaRPr sz="2000"/>
          </a:p>
          <a:p>
            <a:pPr indent="-457200" lvl="0" marL="635000" rtl="0" algn="l">
              <a:lnSpc>
                <a:spcPct val="90000"/>
              </a:lnSpc>
              <a:spcBef>
                <a:spcPts val="0"/>
              </a:spcBef>
              <a:spcAft>
                <a:spcPts val="0"/>
              </a:spcAft>
              <a:buSzPts val="2800"/>
              <a:buChar char="❖"/>
            </a:pPr>
            <a:r>
              <a:rPr lang="en-GB" sz="2000">
                <a:solidFill>
                  <a:srgbClr val="FF0000"/>
                </a:solidFill>
              </a:rPr>
              <a:t>AFOLU/GHG Workshop</a:t>
            </a:r>
            <a:r>
              <a:rPr lang="en-GB" sz="2000"/>
              <a:t> Nov 2021, JRC/virtual + AFOLU Workshop 12 Sept 22 </a:t>
            </a:r>
            <a:r>
              <a:rPr lang="en-GB" sz="2000">
                <a:solidFill>
                  <a:srgbClr val="FF0000"/>
                </a:solidFill>
              </a:rPr>
              <a:t>Item 1.8</a:t>
            </a:r>
            <a:endParaRPr/>
          </a:p>
          <a:p>
            <a:pPr indent="-279400" lvl="0" marL="635000" rtl="0" algn="l">
              <a:lnSpc>
                <a:spcPct val="90000"/>
              </a:lnSpc>
              <a:spcBef>
                <a:spcPts val="0"/>
              </a:spcBef>
              <a:spcAft>
                <a:spcPts val="0"/>
              </a:spcAft>
              <a:buSzPts val="2800"/>
              <a:buNone/>
            </a:pPr>
            <a:r>
              <a:t/>
            </a:r>
            <a:endParaRPr sz="2000"/>
          </a:p>
          <a:p>
            <a:pPr indent="-457200" lvl="0" marL="635000" rtl="0" algn="l">
              <a:lnSpc>
                <a:spcPct val="90000"/>
              </a:lnSpc>
              <a:spcBef>
                <a:spcPts val="0"/>
              </a:spcBef>
              <a:spcAft>
                <a:spcPts val="0"/>
              </a:spcAft>
              <a:buSzPts val="2800"/>
              <a:buChar char="❖"/>
            </a:pPr>
            <a:r>
              <a:rPr lang="en-GB" sz="2000">
                <a:solidFill>
                  <a:srgbClr val="FF0000"/>
                </a:solidFill>
              </a:rPr>
              <a:t>Ocean Carbon Workshop</a:t>
            </a:r>
            <a:r>
              <a:rPr lang="en-GB" sz="2000"/>
              <a:t> Feb 14-18 2022 (virtual) led by ESA/NASA, Report submitted for publication (Brewin et al, </a:t>
            </a:r>
            <a:r>
              <a:rPr i="1" lang="en-GB" sz="2000"/>
              <a:t>Earth Science Reviews, Special Issue)</a:t>
            </a:r>
            <a:r>
              <a:rPr lang="en-GB" sz="2000">
                <a:solidFill>
                  <a:srgbClr val="FF0000"/>
                </a:solidFill>
              </a:rPr>
              <a:t> (Item 1.19)</a:t>
            </a:r>
            <a:endParaRPr>
              <a:solidFill>
                <a:srgbClr val="FF0000"/>
              </a:solidFill>
            </a:endParaRPr>
          </a:p>
          <a:p>
            <a:pPr indent="-279400" lvl="0" marL="635000" rtl="0" algn="l">
              <a:lnSpc>
                <a:spcPct val="90000"/>
              </a:lnSpc>
              <a:spcBef>
                <a:spcPts val="0"/>
              </a:spcBef>
              <a:spcAft>
                <a:spcPts val="0"/>
              </a:spcAft>
              <a:buSzPts val="2800"/>
              <a:buNone/>
            </a:pPr>
            <a:r>
              <a:t/>
            </a:r>
            <a:endParaRPr i="1" sz="2000"/>
          </a:p>
          <a:p>
            <a:pPr indent="-457200" lvl="0" marL="635000" rtl="0" algn="l">
              <a:lnSpc>
                <a:spcPct val="90000"/>
              </a:lnSpc>
              <a:spcBef>
                <a:spcPts val="0"/>
              </a:spcBef>
              <a:spcAft>
                <a:spcPts val="0"/>
              </a:spcAft>
              <a:buSzPts val="2800"/>
              <a:buChar char="❖"/>
            </a:pPr>
            <a:r>
              <a:rPr lang="en-GB" sz="2000">
                <a:solidFill>
                  <a:srgbClr val="FF0000"/>
                </a:solidFill>
              </a:rPr>
              <a:t>Carbon from Space IV </a:t>
            </a:r>
            <a:r>
              <a:rPr lang="en-GB" sz="2000"/>
              <a:t>October 2022, ESRIN - CEOS GST Presentation, wide discussion between space agencies and global te</a:t>
            </a:r>
            <a:r>
              <a:rPr lang="en-GB" sz="2000"/>
              <a:t>rrestrial carbon </a:t>
            </a:r>
            <a:r>
              <a:rPr lang="en-GB" sz="2000"/>
              <a:t>science community. Report pending.</a:t>
            </a:r>
            <a:endParaRPr/>
          </a:p>
          <a:p>
            <a:pPr indent="-279400" lvl="0" marL="635000" rtl="0" algn="l">
              <a:lnSpc>
                <a:spcPct val="90000"/>
              </a:lnSpc>
              <a:spcBef>
                <a:spcPts val="0"/>
              </a:spcBef>
              <a:spcAft>
                <a:spcPts val="0"/>
              </a:spcAft>
              <a:buSzPts val="2800"/>
              <a:buNone/>
            </a:pPr>
            <a:r>
              <a:t/>
            </a:r>
            <a:endParaRPr sz="2000"/>
          </a:p>
          <a:p>
            <a:pPr indent="-457200" lvl="0" marL="635000" rtl="0" algn="l">
              <a:lnSpc>
                <a:spcPct val="90000"/>
              </a:lnSpc>
              <a:spcBef>
                <a:spcPts val="0"/>
              </a:spcBef>
              <a:spcAft>
                <a:spcPts val="0"/>
              </a:spcAft>
              <a:buSzPts val="2800"/>
              <a:buChar char="❖"/>
            </a:pPr>
            <a:r>
              <a:rPr lang="en-GB" sz="2000"/>
              <a:t>Increased involvement from </a:t>
            </a:r>
            <a:r>
              <a:rPr lang="en-GB" sz="2000">
                <a:solidFill>
                  <a:srgbClr val="FF0000"/>
                </a:solidFill>
              </a:rPr>
              <a:t>Copernicus CO</a:t>
            </a:r>
            <a:r>
              <a:rPr baseline="-25000" lang="en-GB" sz="2000">
                <a:solidFill>
                  <a:srgbClr val="FF0000"/>
                </a:solidFill>
              </a:rPr>
              <a:t>2</a:t>
            </a:r>
            <a:r>
              <a:rPr lang="en-GB" sz="2000">
                <a:solidFill>
                  <a:srgbClr val="FF0000"/>
                </a:solidFill>
              </a:rPr>
              <a:t> programme in WGClimate GHG Task Force</a:t>
            </a:r>
            <a:endParaRPr sz="2000">
              <a:solidFill>
                <a:srgbClr val="FF0000"/>
              </a:solidFill>
            </a:endParaRPr>
          </a:p>
        </p:txBody>
      </p:sp>
      <p:sp>
        <p:nvSpPr>
          <p:cNvPr id="175" name="Google Shape;175;g16f2322609c_0_109"/>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Website of 4th Carbon from Space (http://4thcarbonfromspace.esa.int). Registration is now open. &#10;&#10;The European Space Agency (ESA), in collaboration with Global Carbon Project, CEOS, NASA and the European Commission, is organising the 4th Carbon from Space Workshop to bring together the EO, in situ and Earth system science communities to identify gaps, challenges and issues to address in understanding the carbon cycle. The workshop, this time, will focus specifically on the terrestrial component of the carbon cycle and its interactions with the ocean and atmosphere.&#10;" id="180" name="Google Shape;180;g16f2322609c_0_114"/>
          <p:cNvPicPr preferRelativeResize="0"/>
          <p:nvPr/>
        </p:nvPicPr>
        <p:blipFill rotWithShape="1">
          <a:blip r:embed="rId3">
            <a:alphaModFix/>
          </a:blip>
          <a:srcRect b="0" l="0" r="0" t="0"/>
          <a:stretch/>
        </p:blipFill>
        <p:spPr>
          <a:xfrm>
            <a:off x="-36787" y="1"/>
            <a:ext cx="12192002" cy="6858000"/>
          </a:xfrm>
          <a:prstGeom prst="rect">
            <a:avLst/>
          </a:prstGeom>
          <a:noFill/>
          <a:ln>
            <a:noFill/>
          </a:ln>
        </p:spPr>
      </p:pic>
      <p:sp>
        <p:nvSpPr>
          <p:cNvPr id="181" name="Google Shape;181;g16f2322609c_0_114"/>
          <p:cNvSpPr txBox="1"/>
          <p:nvPr/>
        </p:nvSpPr>
        <p:spPr>
          <a:xfrm>
            <a:off x="2937641" y="105104"/>
            <a:ext cx="6169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0" i="0" lang="en-GB" sz="1800" u="none" cap="none" strike="noStrike">
                <a:solidFill>
                  <a:srgbClr val="FFFFFF"/>
                </a:solidFill>
                <a:latin typeface="Calibri"/>
                <a:ea typeface="Calibri"/>
                <a:cs typeface="Calibri"/>
                <a:sym typeface="Calibri"/>
              </a:rPr>
              <a:t>https://4thcarbonfromspace.esa.int/</a:t>
            </a:r>
            <a:endParaRPr/>
          </a:p>
        </p:txBody>
      </p:sp>
      <p:sp>
        <p:nvSpPr>
          <p:cNvPr id="182" name="Google Shape;182;g16f2322609c_0_114"/>
          <p:cNvSpPr txBox="1"/>
          <p:nvPr/>
        </p:nvSpPr>
        <p:spPr>
          <a:xfrm>
            <a:off x="1096988" y="1126425"/>
            <a:ext cx="1007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19d132fe467_0_2"/>
          <p:cNvSpPr txBox="1"/>
          <p:nvPr>
            <p:ph type="ctrTitle"/>
          </p:nvPr>
        </p:nvSpPr>
        <p:spPr>
          <a:xfrm>
            <a:off x="1524000" y="1122363"/>
            <a:ext cx="9144000" cy="2387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t/>
            </a:r>
            <a:endParaRPr/>
          </a:p>
        </p:txBody>
      </p:sp>
      <p:sp>
        <p:nvSpPr>
          <p:cNvPr id="189" name="Google Shape;189;g19d132fe467_0_2"/>
          <p:cNvSpPr txBox="1"/>
          <p:nvPr>
            <p:ph idx="1" type="subTitle"/>
          </p:nvPr>
        </p:nvSpPr>
        <p:spPr>
          <a:xfrm>
            <a:off x="1524000" y="3602038"/>
            <a:ext cx="9144000" cy="1655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pic>
        <p:nvPicPr>
          <p:cNvPr id="190" name="Google Shape;190;g19d132fe467_0_2"/>
          <p:cNvPicPr preferRelativeResize="0"/>
          <p:nvPr/>
        </p:nvPicPr>
        <p:blipFill>
          <a:blip r:embed="rId3">
            <a:alphaModFix/>
          </a:blip>
          <a:stretch>
            <a:fillRect/>
          </a:stretch>
        </p:blipFill>
        <p:spPr>
          <a:xfrm>
            <a:off x="0" y="10682"/>
            <a:ext cx="12191999" cy="683663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g18c7720c530_3_1"/>
          <p:cNvPicPr preferRelativeResize="0"/>
          <p:nvPr/>
        </p:nvPicPr>
        <p:blipFill rotWithShape="1">
          <a:blip r:embed="rId3">
            <a:alphaModFix/>
          </a:blip>
          <a:srcRect b="0" l="0" r="0" t="0"/>
          <a:stretch/>
        </p:blipFill>
        <p:spPr>
          <a:xfrm>
            <a:off x="0" y="0"/>
            <a:ext cx="12192003" cy="6857142"/>
          </a:xfrm>
          <a:prstGeom prst="rect">
            <a:avLst/>
          </a:prstGeom>
          <a:noFill/>
          <a:ln>
            <a:noFill/>
          </a:ln>
        </p:spPr>
      </p:pic>
      <p:pic>
        <p:nvPicPr>
          <p:cNvPr id="196" name="Google Shape;196;g18c7720c530_3_1"/>
          <p:cNvPicPr preferRelativeResize="0"/>
          <p:nvPr/>
        </p:nvPicPr>
        <p:blipFill rotWithShape="1">
          <a:blip r:embed="rId4">
            <a:alphaModFix/>
          </a:blip>
          <a:srcRect b="43331" l="67585" r="2328" t="22338"/>
          <a:stretch/>
        </p:blipFill>
        <p:spPr>
          <a:xfrm>
            <a:off x="0" y="-1"/>
            <a:ext cx="12183354" cy="3909849"/>
          </a:xfrm>
          <a:prstGeom prst="rect">
            <a:avLst/>
          </a:prstGeom>
          <a:noFill/>
          <a:ln>
            <a:noFill/>
          </a:ln>
        </p:spPr>
      </p:pic>
      <p:grpSp>
        <p:nvGrpSpPr>
          <p:cNvPr id="197" name="Google Shape;197;g18c7720c530_3_1"/>
          <p:cNvGrpSpPr/>
          <p:nvPr/>
        </p:nvGrpSpPr>
        <p:grpSpPr>
          <a:xfrm>
            <a:off x="3934804" y="5831463"/>
            <a:ext cx="4419270" cy="864923"/>
            <a:chOff x="4793336" y="6088332"/>
            <a:chExt cx="3802831" cy="691993"/>
          </a:xfrm>
        </p:grpSpPr>
        <p:pic>
          <p:nvPicPr>
            <p:cNvPr id="198" name="Google Shape;198;g18c7720c530_3_1"/>
            <p:cNvPicPr preferRelativeResize="0"/>
            <p:nvPr/>
          </p:nvPicPr>
          <p:blipFill rotWithShape="1">
            <a:blip r:embed="rId5">
              <a:alphaModFix/>
            </a:blip>
            <a:srcRect b="6244" l="75363" r="11983" t="82191"/>
            <a:stretch/>
          </p:blipFill>
          <p:spPr>
            <a:xfrm>
              <a:off x="4793336" y="6088333"/>
              <a:ext cx="2692515" cy="691992"/>
            </a:xfrm>
            <a:prstGeom prst="rect">
              <a:avLst/>
            </a:prstGeom>
            <a:noFill/>
            <a:ln>
              <a:noFill/>
            </a:ln>
          </p:spPr>
        </p:pic>
        <p:pic>
          <p:nvPicPr>
            <p:cNvPr id="199" name="Google Shape;199;g18c7720c530_3_1"/>
            <p:cNvPicPr preferRelativeResize="0"/>
            <p:nvPr/>
          </p:nvPicPr>
          <p:blipFill rotWithShape="1">
            <a:blip r:embed="rId6">
              <a:alphaModFix/>
            </a:blip>
            <a:srcRect b="0" l="0" r="0" t="0"/>
            <a:stretch/>
          </p:blipFill>
          <p:spPr>
            <a:xfrm>
              <a:off x="7485851" y="6088332"/>
              <a:ext cx="1110316" cy="691993"/>
            </a:xfrm>
            <a:prstGeom prst="rect">
              <a:avLst/>
            </a:prstGeom>
            <a:noFill/>
            <a:ln>
              <a:noFill/>
            </a:ln>
          </p:spPr>
        </p:pic>
      </p:grpSp>
      <p:sp>
        <p:nvSpPr>
          <p:cNvPr id="200" name="Google Shape;200;g18c7720c530_3_1"/>
          <p:cNvSpPr txBox="1"/>
          <p:nvPr/>
        </p:nvSpPr>
        <p:spPr>
          <a:xfrm>
            <a:off x="2649610" y="4485535"/>
            <a:ext cx="7427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800" u="none" cap="none" strike="noStrike">
                <a:solidFill>
                  <a:schemeClr val="accent2"/>
                </a:solidFill>
                <a:latin typeface="Arial"/>
                <a:ea typeface="Arial"/>
                <a:cs typeface="Arial"/>
                <a:sym typeface="Arial"/>
              </a:rPr>
              <a:t>https://oceancarbonfromspace2022.esa.int/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2021-10-07T09:33:41Z</dcterms:created>
  <dc:creator>Elizabeth Marion Rose</dc:creator>
</cp:coreProperties>
</file>