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6858000" cx="12192000"/>
  <p:notesSz cx="6858000" cy="9144000"/>
  <p:embeddedFontLst>
    <p:embeddedFont>
      <p:font typeface="Montserrat"/>
      <p:regular r:id="rId16"/>
      <p:bold r:id="rId17"/>
      <p:italic r:id="rId18"/>
      <p:bold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0" roundtripDataSignature="AMtx7mgi3knw9+au27pjAlVxp8FC0EuP/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Montserrat-bold.fntdata"/><Relationship Id="rId16" Type="http://schemas.openxmlformats.org/officeDocument/2006/relationships/font" Target="fonts/Montserrat-regular.fntdata"/><Relationship Id="rId5" Type="http://schemas.openxmlformats.org/officeDocument/2006/relationships/slide" Target="slides/slide1.xml"/><Relationship Id="rId19" Type="http://schemas.openxmlformats.org/officeDocument/2006/relationships/font" Target="fonts/Montserrat-boldItalic.fntdata"/><Relationship Id="rId6" Type="http://schemas.openxmlformats.org/officeDocument/2006/relationships/slide" Target="slides/slide2.xml"/><Relationship Id="rId18" Type="http://schemas.openxmlformats.org/officeDocument/2006/relationships/font" Target="fonts/Montserrat-italic.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200"/>
              <a:buFont typeface="Arial"/>
              <a:buNone/>
            </a:pPr>
            <a:r>
              <a:rPr b="0" i="0" lang="en-US" u="none" strike="noStrike">
                <a:solidFill>
                  <a:srgbClr val="FFFFFF"/>
                </a:solidFill>
                <a:latin typeface="Arial"/>
                <a:ea typeface="Arial"/>
                <a:cs typeface="Arial"/>
                <a:sym typeface="Arial"/>
              </a:rPr>
              <a:t>GEOGLAM has successfully co-designed national crop monitoring systems that trigger early warning and disaster risk financing mechanisms. In Uganda the Global Agriculture Monitoring System (GLAM) provided objective indicators of crop damage and helped 90,405 households benefit under a Disaster Risk Financing Programme. Between 2017 and 2020, early financing release saved the government US $11 million in reactive food aid costs.</a:t>
            </a:r>
            <a:endParaRPr/>
          </a:p>
          <a:p>
            <a:pPr indent="0" lvl="0" marL="0" marR="0" rtl="0" algn="l">
              <a:lnSpc>
                <a:spcPct val="100000"/>
              </a:lnSpc>
              <a:spcBef>
                <a:spcPts val="0"/>
              </a:spcBef>
              <a:spcAft>
                <a:spcPts val="0"/>
              </a:spcAft>
              <a:buClr>
                <a:schemeClr val="dk1"/>
              </a:buClr>
              <a:buSzPts val="1200"/>
              <a:buFont typeface="Calibri"/>
              <a:buNone/>
            </a:pPr>
            <a:r>
              <a:t/>
            </a:r>
            <a:endParaRPr b="0" i="0" u="none" strike="noStrike">
              <a:solidFill>
                <a:srgbClr val="FFFFFF"/>
              </a:solidFill>
              <a:latin typeface="Arial"/>
              <a:ea typeface="Arial"/>
              <a:cs typeface="Arial"/>
              <a:sym typeface="Arial"/>
            </a:endParaRPr>
          </a:p>
          <a:p>
            <a:pPr indent="0" lvl="0" marL="0" rtl="0" algn="l">
              <a:spcBef>
                <a:spcPts val="0"/>
              </a:spcBef>
              <a:spcAft>
                <a:spcPts val="0"/>
              </a:spcAft>
              <a:buNone/>
            </a:pPr>
            <a:r>
              <a:rPr b="0" i="0" lang="en-US" u="none" strike="noStrike">
                <a:solidFill>
                  <a:srgbClr val="FFFFFF"/>
                </a:solidFill>
                <a:latin typeface="Arial"/>
                <a:ea typeface="Arial"/>
                <a:cs typeface="Arial"/>
                <a:sym typeface="Arial"/>
              </a:rPr>
              <a:t>Digital Earth Africa allows policy makers and industry to access the data needed to detect changes in water supply, crop coverage or coastline, land cover changes, and make informed decisions on mitigation and adaptation.</a:t>
            </a:r>
            <a:endParaRPr b="0" i="0" u="none" strike="noStrike">
              <a:solidFill>
                <a:srgbClr val="000000"/>
              </a:solidFill>
              <a:latin typeface="Arial"/>
              <a:ea typeface="Arial"/>
              <a:cs typeface="Arial"/>
              <a:sym typeface="Arial"/>
            </a:endParaRPr>
          </a:p>
          <a:p>
            <a:pPr indent="0" lvl="0" marL="0" rtl="0" algn="l">
              <a:spcBef>
                <a:spcPts val="0"/>
              </a:spcBef>
              <a:spcAft>
                <a:spcPts val="0"/>
              </a:spcAft>
              <a:buNone/>
            </a:pPr>
            <a:r>
              <a:rPr b="0" i="0" lang="en-US" u="none" strike="noStrike">
                <a:solidFill>
                  <a:srgbClr val="FFFFFF"/>
                </a:solidFill>
                <a:latin typeface="Arial"/>
                <a:ea typeface="Arial"/>
                <a:cs typeface="Arial"/>
                <a:sym typeface="Arial"/>
              </a:rPr>
              <a:t>The initiative also provides a cloud computing platform, open-source algorithms, and online training, making it an ideal platform to build capacity.</a:t>
            </a:r>
            <a:endParaRPr b="0" i="0" u="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0" i="0" u="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0" i="0" u="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1200"/>
              <a:buFont typeface="Calibri"/>
              <a:buNone/>
            </a:pPr>
            <a:r>
              <a:rPr b="0" i="0" lang="en-US" u="none" strike="noStrike">
                <a:solidFill>
                  <a:srgbClr val="FFFFFF"/>
                </a:solidFill>
              </a:rPr>
              <a:t>When watersheds cross boundaries, the GEO Global Water Sustainability (GEOGloWS) initiative serves as a neutral trusted information source for multisectoral collaboration. In Autumn 2020, data from the GEOGloWS ECMWF streamflow service allowed local authorities in both Israel and Gaza to take anticipatory action ahead of a major flood.</a:t>
            </a:r>
            <a:endParaRPr/>
          </a:p>
          <a:p>
            <a:pPr indent="0" lvl="0" marL="0" marR="0" rtl="0" algn="l">
              <a:lnSpc>
                <a:spcPct val="100000"/>
              </a:lnSpc>
              <a:spcBef>
                <a:spcPts val="0"/>
              </a:spcBef>
              <a:spcAft>
                <a:spcPts val="0"/>
              </a:spcAft>
              <a:buClr>
                <a:schemeClr val="dk1"/>
              </a:buClr>
              <a:buSzPts val="1200"/>
              <a:buFont typeface="Calibri"/>
              <a:buNone/>
            </a:pPr>
            <a:r>
              <a:t/>
            </a:r>
            <a:endParaRPr b="0" i="0" u="none" strike="noStrike">
              <a:solidFill>
                <a:srgbClr val="FFFFFF"/>
              </a:solidFill>
            </a:endParaRPr>
          </a:p>
          <a:p>
            <a:pPr indent="0" lvl="0" marL="0" rtl="0" algn="l">
              <a:spcBef>
                <a:spcPts val="0"/>
              </a:spcBef>
              <a:spcAft>
                <a:spcPts val="0"/>
              </a:spcAft>
              <a:buNone/>
            </a:pPr>
            <a:r>
              <a:rPr b="0" i="0" lang="en-US" u="none" strike="noStrike">
                <a:solidFill>
                  <a:srgbClr val="FFFFFF"/>
                </a:solidFill>
                <a:latin typeface="Arial"/>
                <a:ea typeface="Arial"/>
                <a:cs typeface="Arial"/>
                <a:sym typeface="Arial"/>
              </a:rPr>
              <a:t>Wetlands are biodiversity hotspots, mitigate against flooding and store more carbon than the world’s forests. They provide ecosystem services including fresh water and food worth an estimated US $47 trillion a year.However wetlands are our most threatened ecosystem, disappearing three times faster than forests.</a:t>
            </a:r>
            <a:endParaRPr b="0" i="0" u="none" strike="noStrike">
              <a:solidFill>
                <a:srgbClr val="000000"/>
              </a:solidFill>
              <a:latin typeface="Arial"/>
              <a:ea typeface="Arial"/>
              <a:cs typeface="Arial"/>
              <a:sym typeface="Arial"/>
            </a:endParaRPr>
          </a:p>
          <a:p>
            <a:pPr indent="0" lvl="0" marL="0" rtl="0" algn="l">
              <a:spcBef>
                <a:spcPts val="0"/>
              </a:spcBef>
              <a:spcAft>
                <a:spcPts val="0"/>
              </a:spcAft>
              <a:buNone/>
            </a:pPr>
            <a:r>
              <a:rPr b="0" i="0" lang="en-US" u="none" strike="noStrike">
                <a:solidFill>
                  <a:srgbClr val="FFFFFF"/>
                </a:solidFill>
                <a:latin typeface="Arial"/>
                <a:ea typeface="Arial"/>
                <a:cs typeface="Arial"/>
                <a:sym typeface="Arial"/>
              </a:rPr>
              <a:t>Protecting the 53.2 million hectares of coastal wetlands globally would secure an estimated 10.6–12.1 gigatons of carbon – a massive contribution to global climate change mitigation efforts. However, the data sources needed to realize these benefits, such as wetlands inventories, are often difficult to find and hard to use. The GEO Wetlands initiative is therefore seeking to develop integrated EO tools and services that will provide countries with the information they need, and at the same time support nature-based solutions, unlock financing and feed into the post-2020 global biodiversity framework.</a:t>
            </a:r>
            <a:endParaRPr b="0" i="0" u="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0" i="0" u="none" strike="noStrike">
              <a:solidFill>
                <a:srgbClr val="FFFFFF"/>
              </a:solidFill>
            </a:endParaRPr>
          </a:p>
          <a:p>
            <a:pPr indent="0" lvl="0" marL="0" marR="0" rtl="0" algn="l">
              <a:lnSpc>
                <a:spcPct val="100000"/>
              </a:lnSpc>
              <a:spcBef>
                <a:spcPts val="0"/>
              </a:spcBef>
              <a:spcAft>
                <a:spcPts val="0"/>
              </a:spcAft>
              <a:buClr>
                <a:schemeClr val="dk1"/>
              </a:buClr>
              <a:buSzPts val="1200"/>
              <a:buFont typeface="Calibri"/>
              <a:buNone/>
            </a:pPr>
            <a:r>
              <a:t/>
            </a:r>
            <a:endParaRPr b="0" i="0" u="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6" name="Google Shape;12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5" name="Shape 15"/>
        <p:cNvGrpSpPr/>
        <p:nvPr/>
      </p:nvGrpSpPr>
      <p:grpSpPr>
        <a:xfrm>
          <a:off x="0" y="0"/>
          <a:ext cx="0" cy="0"/>
          <a:chOff x="0" y="0"/>
          <a:chExt cx="0" cy="0"/>
        </a:xfrm>
      </p:grpSpPr>
      <p:sp>
        <p:nvSpPr>
          <p:cNvPr id="16" name="Google Shape;16;p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66" name="Shape 66"/>
        <p:cNvGrpSpPr/>
        <p:nvPr/>
      </p:nvGrpSpPr>
      <p:grpSpPr>
        <a:xfrm>
          <a:off x="0" y="0"/>
          <a:ext cx="0" cy="0"/>
          <a:chOff x="0" y="0"/>
          <a:chExt cx="0" cy="0"/>
        </a:xfrm>
      </p:grpSpPr>
      <p:sp>
        <p:nvSpPr>
          <p:cNvPr id="67" name="Google Shape;67;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22"/>
          <p:cNvSpPr/>
          <p:nvPr>
            <p:ph idx="2" type="pic"/>
          </p:nvPr>
        </p:nvSpPr>
        <p:spPr>
          <a:xfrm>
            <a:off x="5183188" y="987425"/>
            <a:ext cx="6172200" cy="4873625"/>
          </a:xfrm>
          <a:prstGeom prst="rect">
            <a:avLst/>
          </a:prstGeom>
          <a:noFill/>
          <a:ln>
            <a:noFill/>
          </a:ln>
        </p:spPr>
      </p:sp>
      <p:sp>
        <p:nvSpPr>
          <p:cNvPr id="69" name="Google Shape;69;p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73" name="Shape 73"/>
        <p:cNvGrpSpPr/>
        <p:nvPr/>
      </p:nvGrpSpPr>
      <p:grpSpPr>
        <a:xfrm>
          <a:off x="0" y="0"/>
          <a:ext cx="0" cy="0"/>
          <a:chOff x="0" y="0"/>
          <a:chExt cx="0" cy="0"/>
        </a:xfrm>
      </p:grpSpPr>
      <p:sp>
        <p:nvSpPr>
          <p:cNvPr id="74" name="Google Shape;74;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79" name="Shape 79"/>
        <p:cNvGrpSpPr/>
        <p:nvPr/>
      </p:nvGrpSpPr>
      <p:grpSpPr>
        <a:xfrm>
          <a:off x="0" y="0"/>
          <a:ext cx="0" cy="0"/>
          <a:chOff x="0" y="0"/>
          <a:chExt cx="0" cy="0"/>
        </a:xfrm>
      </p:grpSpPr>
      <p:sp>
        <p:nvSpPr>
          <p:cNvPr id="80" name="Google Shape;80;p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21" name="Shape 21"/>
        <p:cNvGrpSpPr/>
        <p:nvPr/>
      </p:nvGrpSpPr>
      <p:grpSpPr>
        <a:xfrm>
          <a:off x="0" y="0"/>
          <a:ext cx="0" cy="0"/>
          <a:chOff x="0" y="0"/>
          <a:chExt cx="0" cy="0"/>
        </a:xfrm>
      </p:grpSpPr>
      <p:sp>
        <p:nvSpPr>
          <p:cNvPr id="22" name="Google Shape;2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25" name="Shape 25"/>
        <p:cNvGrpSpPr/>
        <p:nvPr/>
      </p:nvGrpSpPr>
      <p:grpSpPr>
        <a:xfrm>
          <a:off x="0" y="0"/>
          <a:ext cx="0" cy="0"/>
          <a:chOff x="0" y="0"/>
          <a:chExt cx="0" cy="0"/>
        </a:xfrm>
      </p:grpSpPr>
      <p:sp>
        <p:nvSpPr>
          <p:cNvPr id="26" name="Google Shape;26;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1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8" name="Google Shape;28;p1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 name="Google Shape;29;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bg>
      <p:bgPr>
        <a:blipFill>
          <a:blip r:embed="rId2">
            <a:alphaModFix/>
          </a:blip>
          <a:stretch>
            <a:fillRect/>
          </a:stretch>
        </a:blipFill>
      </p:bgPr>
    </p:bg>
    <p:spTree>
      <p:nvGrpSpPr>
        <p:cNvPr id="32" name="Shape 3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33" name="Shape 33"/>
        <p:cNvGrpSpPr/>
        <p:nvPr/>
      </p:nvGrpSpPr>
      <p:grpSpPr>
        <a:xfrm>
          <a:off x="0" y="0"/>
          <a:ext cx="0" cy="0"/>
          <a:chOff x="0" y="0"/>
          <a:chExt cx="0" cy="0"/>
        </a:xfrm>
      </p:grpSpPr>
      <p:sp>
        <p:nvSpPr>
          <p:cNvPr id="34" name="Google Shape;34;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39" name="Shape 39"/>
        <p:cNvGrpSpPr/>
        <p:nvPr/>
      </p:nvGrpSpPr>
      <p:grpSpPr>
        <a:xfrm>
          <a:off x="0" y="0"/>
          <a:ext cx="0" cy="0"/>
          <a:chOff x="0" y="0"/>
          <a:chExt cx="0" cy="0"/>
        </a:xfrm>
      </p:grpSpPr>
      <p:sp>
        <p:nvSpPr>
          <p:cNvPr id="40" name="Google Shape;40;p1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1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2" name="Google Shape;42;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45" name="Shape 45"/>
        <p:cNvGrpSpPr/>
        <p:nvPr/>
      </p:nvGrpSpPr>
      <p:grpSpPr>
        <a:xfrm>
          <a:off x="0" y="0"/>
          <a:ext cx="0" cy="0"/>
          <a:chOff x="0" y="0"/>
          <a:chExt cx="0" cy="0"/>
        </a:xfrm>
      </p:grpSpPr>
      <p:sp>
        <p:nvSpPr>
          <p:cNvPr id="46" name="Google Shape;46;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52" name="Shape 52"/>
        <p:cNvGrpSpPr/>
        <p:nvPr/>
      </p:nvGrpSpPr>
      <p:grpSpPr>
        <a:xfrm>
          <a:off x="0" y="0"/>
          <a:ext cx="0" cy="0"/>
          <a:chOff x="0" y="0"/>
          <a:chExt cx="0" cy="0"/>
        </a:xfrm>
      </p:grpSpPr>
      <p:sp>
        <p:nvSpPr>
          <p:cNvPr id="53" name="Google Shape;53;p2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2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2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2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2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61" name="Shape 61"/>
        <p:cNvGrpSpPr/>
        <p:nvPr/>
      </p:nvGrpSpPr>
      <p:grpSpPr>
        <a:xfrm>
          <a:off x="0" y="0"/>
          <a:ext cx="0" cy="0"/>
          <a:chOff x="0" y="0"/>
          <a:chExt cx="0" cy="0"/>
        </a:xfrm>
      </p:grpSpPr>
      <p:sp>
        <p:nvSpPr>
          <p:cNvPr id="62" name="Google Shape;62;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40.png"/><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hyperlink" Target="http://www.earthobservations.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40.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9.png"/><Relationship Id="rId7"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40.png"/><Relationship Id="rId5" Type="http://schemas.openxmlformats.org/officeDocument/2006/relationships/image" Target="../media/image18.jpg"/><Relationship Id="rId6" Type="http://schemas.openxmlformats.org/officeDocument/2006/relationships/image" Target="../media/image13.png"/></Relationships>
</file>

<file path=ppt/slides/_rels/slide5.xml.rels><?xml version="1.0" encoding="UTF-8" standalone="yes"?><Relationships xmlns="http://schemas.openxmlformats.org/package/2006/relationships"><Relationship Id="rId20" Type="http://schemas.openxmlformats.org/officeDocument/2006/relationships/image" Target="../media/image25.png"/><Relationship Id="rId11" Type="http://schemas.openxmlformats.org/officeDocument/2006/relationships/image" Target="../media/image30.jpg"/><Relationship Id="rId10" Type="http://schemas.openxmlformats.org/officeDocument/2006/relationships/image" Target="../media/image36.jpg"/><Relationship Id="rId21" Type="http://schemas.openxmlformats.org/officeDocument/2006/relationships/image" Target="../media/image41.png"/><Relationship Id="rId13" Type="http://schemas.openxmlformats.org/officeDocument/2006/relationships/image" Target="../media/image16.jpg"/><Relationship Id="rId12"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40.png"/><Relationship Id="rId9" Type="http://schemas.openxmlformats.org/officeDocument/2006/relationships/image" Target="../media/image15.jpg"/><Relationship Id="rId15" Type="http://schemas.openxmlformats.org/officeDocument/2006/relationships/image" Target="../media/image42.png"/><Relationship Id="rId14" Type="http://schemas.openxmlformats.org/officeDocument/2006/relationships/image" Target="../media/image21.png"/><Relationship Id="rId17" Type="http://schemas.openxmlformats.org/officeDocument/2006/relationships/image" Target="../media/image39.png"/><Relationship Id="rId16" Type="http://schemas.openxmlformats.org/officeDocument/2006/relationships/image" Target="../media/image23.png"/><Relationship Id="rId5" Type="http://schemas.openxmlformats.org/officeDocument/2006/relationships/image" Target="../media/image17.png"/><Relationship Id="rId19" Type="http://schemas.openxmlformats.org/officeDocument/2006/relationships/image" Target="../media/image24.jpg"/><Relationship Id="rId6" Type="http://schemas.openxmlformats.org/officeDocument/2006/relationships/image" Target="../media/image22.jpg"/><Relationship Id="rId18" Type="http://schemas.openxmlformats.org/officeDocument/2006/relationships/image" Target="../media/image26.jpg"/><Relationship Id="rId7" Type="http://schemas.openxmlformats.org/officeDocument/2006/relationships/image" Target="../media/image20.png"/><Relationship Id="rId8"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40.png"/><Relationship Id="rId5" Type="http://schemas.openxmlformats.org/officeDocument/2006/relationships/image" Target="../media/image28.png"/><Relationship Id="rId6" Type="http://schemas.openxmlformats.org/officeDocument/2006/relationships/image" Target="../media/image32.png"/><Relationship Id="rId7" Type="http://schemas.openxmlformats.org/officeDocument/2006/relationships/image" Target="../media/image31.png"/><Relationship Id="rId8"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
          <p:cNvPicPr preferRelativeResize="0"/>
          <p:nvPr/>
        </p:nvPicPr>
        <p:blipFill rotWithShape="1">
          <a:blip r:embed="rId3">
            <a:alphaModFix/>
          </a:blip>
          <a:srcRect b="0" l="0" r="0" t="0"/>
          <a:stretch/>
        </p:blipFill>
        <p:spPr>
          <a:xfrm>
            <a:off x="8577317" y="0"/>
            <a:ext cx="3614683" cy="1325014"/>
          </a:xfrm>
          <a:prstGeom prst="rect">
            <a:avLst/>
          </a:prstGeom>
          <a:noFill/>
          <a:ln>
            <a:noFill/>
          </a:ln>
        </p:spPr>
      </p:pic>
      <p:sp>
        <p:nvSpPr>
          <p:cNvPr id="91" name="Google Shape;91;p1"/>
          <p:cNvSpPr/>
          <p:nvPr/>
        </p:nvSpPr>
        <p:spPr>
          <a:xfrm>
            <a:off x="0" y="0"/>
            <a:ext cx="8577317" cy="1325014"/>
          </a:xfrm>
          <a:prstGeom prst="rect">
            <a:avLst/>
          </a:prstGeom>
          <a:solidFill>
            <a:srgbClr val="33435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92" name="Google Shape;92;p1"/>
          <p:cNvPicPr preferRelativeResize="0"/>
          <p:nvPr/>
        </p:nvPicPr>
        <p:blipFill rotWithShape="1">
          <a:blip r:embed="rId4">
            <a:alphaModFix/>
          </a:blip>
          <a:srcRect b="0" l="0" r="0" t="0"/>
          <a:stretch/>
        </p:blipFill>
        <p:spPr>
          <a:xfrm>
            <a:off x="267791" y="77490"/>
            <a:ext cx="3352767" cy="1174493"/>
          </a:xfrm>
          <a:prstGeom prst="rect">
            <a:avLst/>
          </a:prstGeom>
          <a:noFill/>
          <a:ln>
            <a:noFill/>
          </a:ln>
        </p:spPr>
      </p:pic>
      <p:sp>
        <p:nvSpPr>
          <p:cNvPr id="93" name="Google Shape;93;p1"/>
          <p:cNvSpPr/>
          <p:nvPr/>
        </p:nvSpPr>
        <p:spPr>
          <a:xfrm>
            <a:off x="0" y="6447295"/>
            <a:ext cx="12192000" cy="410705"/>
          </a:xfrm>
          <a:prstGeom prst="rect">
            <a:avLst/>
          </a:prstGeom>
          <a:solidFill>
            <a:srgbClr val="33435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4" name="Google Shape;94;p1"/>
          <p:cNvSpPr txBox="1"/>
          <p:nvPr/>
        </p:nvSpPr>
        <p:spPr>
          <a:xfrm>
            <a:off x="122542" y="6467981"/>
            <a:ext cx="767511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rgbClr val="008B7A"/>
                </a:solidFill>
                <a:latin typeface="Calibri"/>
                <a:ea typeface="Calibri"/>
                <a:cs typeface="Calibri"/>
                <a:sym typeface="Calibri"/>
              </a:rPr>
              <a:t>CEOS Plenary, Biarritz - 30 November 2022   -  Agenda Item 1.7 GEO Sec Report</a:t>
            </a:r>
            <a:endParaRPr/>
          </a:p>
        </p:txBody>
      </p:sp>
      <p:sp>
        <p:nvSpPr>
          <p:cNvPr id="95" name="Google Shape;95;p1"/>
          <p:cNvSpPr txBox="1"/>
          <p:nvPr/>
        </p:nvSpPr>
        <p:spPr>
          <a:xfrm>
            <a:off x="11855405" y="6471359"/>
            <a:ext cx="3016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A6CE36"/>
                </a:solidFill>
                <a:latin typeface="Calibri"/>
                <a:ea typeface="Calibri"/>
                <a:cs typeface="Calibri"/>
                <a:sym typeface="Calibri"/>
              </a:rPr>
              <a:t>1</a:t>
            </a:r>
            <a:endParaRPr sz="1800">
              <a:solidFill>
                <a:srgbClr val="A6CE36"/>
              </a:solidFill>
              <a:latin typeface="Calibri"/>
              <a:ea typeface="Calibri"/>
              <a:cs typeface="Calibri"/>
              <a:sym typeface="Calibri"/>
            </a:endParaRPr>
          </a:p>
        </p:txBody>
      </p:sp>
      <p:sp>
        <p:nvSpPr>
          <p:cNvPr id="96" name="Google Shape;96;p1"/>
          <p:cNvSpPr txBox="1"/>
          <p:nvPr/>
        </p:nvSpPr>
        <p:spPr>
          <a:xfrm>
            <a:off x="5805054" y="2352152"/>
            <a:ext cx="6231727"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33435F"/>
                </a:solidFill>
                <a:latin typeface="Calibri"/>
                <a:ea typeface="Calibri"/>
                <a:cs typeface="Calibri"/>
                <a:sym typeface="Calibri"/>
              </a:rPr>
              <a:t>GEO’s Partnership with CEOS</a:t>
            </a:r>
            <a:endParaRPr/>
          </a:p>
          <a:p>
            <a:pPr indent="0" lvl="0" marL="0" marR="0" rtl="0" algn="ctr">
              <a:spcBef>
                <a:spcPts val="0"/>
              </a:spcBef>
              <a:spcAft>
                <a:spcPts val="0"/>
              </a:spcAft>
              <a:buNone/>
            </a:pPr>
            <a:r>
              <a:rPr lang="en-US" sz="4000">
                <a:solidFill>
                  <a:srgbClr val="33435F"/>
                </a:solidFill>
                <a:latin typeface="Calibri"/>
                <a:ea typeface="Calibri"/>
                <a:cs typeface="Calibri"/>
                <a:sym typeface="Calibri"/>
              </a:rPr>
              <a:t>on Global Action </a:t>
            </a:r>
            <a:endParaRPr/>
          </a:p>
          <a:p>
            <a:pPr indent="0" lvl="0" marL="0" marR="0" rtl="0" algn="ctr">
              <a:spcBef>
                <a:spcPts val="0"/>
              </a:spcBef>
              <a:spcAft>
                <a:spcPts val="0"/>
              </a:spcAft>
              <a:buNone/>
            </a:pPr>
            <a:r>
              <a:rPr lang="en-US" sz="4000">
                <a:solidFill>
                  <a:srgbClr val="33435F"/>
                </a:solidFill>
                <a:latin typeface="Calibri"/>
                <a:ea typeface="Calibri"/>
                <a:cs typeface="Calibri"/>
                <a:sym typeface="Calibri"/>
              </a:rPr>
              <a:t>for Local Impact</a:t>
            </a:r>
            <a:endParaRPr/>
          </a:p>
        </p:txBody>
      </p:sp>
      <p:sp>
        <p:nvSpPr>
          <p:cNvPr id="97" name="Google Shape;97;p1"/>
          <p:cNvSpPr txBox="1"/>
          <p:nvPr/>
        </p:nvSpPr>
        <p:spPr>
          <a:xfrm>
            <a:off x="6275785" y="4815674"/>
            <a:ext cx="5314789"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800">
              <a:solidFill>
                <a:srgbClr val="33435F"/>
              </a:solidFill>
              <a:latin typeface="Calibri"/>
              <a:ea typeface="Calibri"/>
              <a:cs typeface="Calibri"/>
              <a:sym typeface="Calibri"/>
            </a:endParaRPr>
          </a:p>
          <a:p>
            <a:pPr indent="0" lvl="0" marL="0" marR="0" rtl="0" algn="ctr">
              <a:spcBef>
                <a:spcPts val="0"/>
              </a:spcBef>
              <a:spcAft>
                <a:spcPts val="0"/>
              </a:spcAft>
              <a:buNone/>
            </a:pPr>
            <a:r>
              <a:rPr b="1" lang="en-US" sz="2200">
                <a:solidFill>
                  <a:srgbClr val="33435F"/>
                </a:solidFill>
                <a:latin typeface="Calibri"/>
                <a:ea typeface="Calibri"/>
                <a:cs typeface="Calibri"/>
                <a:sym typeface="Calibri"/>
              </a:rPr>
              <a:t>Laurent Durieux (GEO SEC SDG Coordinator)</a:t>
            </a:r>
            <a:endParaRPr/>
          </a:p>
          <a:p>
            <a:pPr indent="0" lvl="0" marL="0" marR="0" rtl="0" algn="ctr">
              <a:spcBef>
                <a:spcPts val="0"/>
              </a:spcBef>
              <a:spcAft>
                <a:spcPts val="0"/>
              </a:spcAft>
              <a:buNone/>
            </a:pPr>
            <a:r>
              <a:t/>
            </a:r>
            <a:endParaRPr b="1" sz="1800">
              <a:solidFill>
                <a:srgbClr val="33435F"/>
              </a:solidFill>
              <a:latin typeface="Calibri"/>
              <a:ea typeface="Calibri"/>
              <a:cs typeface="Calibri"/>
              <a:sym typeface="Calibri"/>
            </a:endParaRPr>
          </a:p>
          <a:p>
            <a:pPr indent="0" lvl="0" marL="0" marR="0" rtl="0" algn="ctr">
              <a:spcBef>
                <a:spcPts val="0"/>
              </a:spcBef>
              <a:spcAft>
                <a:spcPts val="0"/>
              </a:spcAft>
              <a:buNone/>
            </a:pPr>
            <a:r>
              <a:t/>
            </a:r>
            <a:endParaRPr b="1" sz="2200">
              <a:solidFill>
                <a:srgbClr val="33435F"/>
              </a:solidFill>
              <a:latin typeface="Calibri"/>
              <a:ea typeface="Calibri"/>
              <a:cs typeface="Calibri"/>
              <a:sym typeface="Calibri"/>
            </a:endParaRPr>
          </a:p>
        </p:txBody>
      </p:sp>
      <p:pic>
        <p:nvPicPr>
          <p:cNvPr id="98" name="Google Shape;98;p1"/>
          <p:cNvPicPr preferRelativeResize="0"/>
          <p:nvPr/>
        </p:nvPicPr>
        <p:blipFill rotWithShape="1">
          <a:blip r:embed="rId5">
            <a:alphaModFix/>
          </a:blip>
          <a:srcRect b="1" l="19001" r="278" t="0"/>
          <a:stretch/>
        </p:blipFill>
        <p:spPr>
          <a:xfrm>
            <a:off x="-1722738" y="1325015"/>
            <a:ext cx="7349414" cy="51222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10"/>
          <p:cNvPicPr preferRelativeResize="0"/>
          <p:nvPr/>
        </p:nvPicPr>
        <p:blipFill rotWithShape="1">
          <a:blip r:embed="rId3">
            <a:alphaModFix amt="74000"/>
          </a:blip>
          <a:srcRect b="6120" l="0" r="14814" t="0"/>
          <a:stretch/>
        </p:blipFill>
        <p:spPr>
          <a:xfrm flipH="1" rot="5400000">
            <a:off x="8342999" y="2362168"/>
            <a:ext cx="6200079" cy="1475737"/>
          </a:xfrm>
          <a:prstGeom prst="rect">
            <a:avLst/>
          </a:prstGeom>
          <a:noFill/>
          <a:ln>
            <a:noFill/>
          </a:ln>
        </p:spPr>
      </p:pic>
      <p:sp>
        <p:nvSpPr>
          <p:cNvPr id="301" name="Google Shape;301;p10"/>
          <p:cNvSpPr/>
          <p:nvPr/>
        </p:nvSpPr>
        <p:spPr>
          <a:xfrm>
            <a:off x="-272143" y="603289"/>
            <a:ext cx="2128108" cy="5383853"/>
          </a:xfrm>
          <a:prstGeom prst="ellipse">
            <a:avLst/>
          </a:prstGeom>
          <a:solidFill>
            <a:srgbClr val="82CFDE">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ontserrat"/>
              <a:buNone/>
            </a:pPr>
            <a:r>
              <a:rPr b="1" lang="en-US" sz="1800">
                <a:solidFill>
                  <a:schemeClr val="lt1"/>
                </a:solidFill>
                <a:latin typeface="Montserrat"/>
                <a:ea typeface="Montserrat"/>
                <a:cs typeface="Montserrat"/>
                <a:sym typeface="Montserrat"/>
              </a:rPr>
              <a:t>           Post-2025 GEO Strategy</a:t>
            </a:r>
            <a:endParaRPr b="0" i="0" sz="1800" u="none" cap="none" strike="noStrike">
              <a:solidFill>
                <a:srgbClr val="FFFFFF"/>
              </a:solidFill>
              <a:latin typeface="Calibri"/>
              <a:ea typeface="Calibri"/>
              <a:cs typeface="Calibri"/>
              <a:sym typeface="Calibri"/>
            </a:endParaRPr>
          </a:p>
        </p:txBody>
      </p:sp>
      <p:sp>
        <p:nvSpPr>
          <p:cNvPr id="302" name="Google Shape;302;p10"/>
          <p:cNvSpPr/>
          <p:nvPr/>
        </p:nvSpPr>
        <p:spPr>
          <a:xfrm>
            <a:off x="1669644" y="202556"/>
            <a:ext cx="3844732" cy="1186712"/>
          </a:xfrm>
          <a:prstGeom prst="rightArrow">
            <a:avLst>
              <a:gd fmla="val 50000" name="adj1"/>
              <a:gd fmla="val 50000" name="adj2"/>
            </a:avLst>
          </a:prstGeom>
          <a:solidFill>
            <a:srgbClr val="9CC2E5">
              <a:alpha val="7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50"/>
              <a:buFont typeface="Montserrat"/>
              <a:buNone/>
            </a:pPr>
            <a:r>
              <a:rPr b="0" i="0" lang="en-US" sz="1750" u="none" cap="none" strike="noStrike">
                <a:solidFill>
                  <a:srgbClr val="000000"/>
                </a:solidFill>
                <a:latin typeface="Montserrat"/>
                <a:ea typeface="Montserrat"/>
                <a:cs typeface="Montserrat"/>
                <a:sym typeface="Montserrat"/>
              </a:rPr>
              <a:t>Increase Equitable Access to Earth Observations</a:t>
            </a:r>
            <a:endParaRPr/>
          </a:p>
        </p:txBody>
      </p:sp>
      <p:sp>
        <p:nvSpPr>
          <p:cNvPr id="303" name="Google Shape;303;p10"/>
          <p:cNvSpPr/>
          <p:nvPr/>
        </p:nvSpPr>
        <p:spPr>
          <a:xfrm>
            <a:off x="1868702" y="1354975"/>
            <a:ext cx="4201874" cy="1170974"/>
          </a:xfrm>
          <a:prstGeom prst="rightArrow">
            <a:avLst>
              <a:gd fmla="val 50000" name="adj1"/>
              <a:gd fmla="val 50000" name="adj2"/>
            </a:avLst>
          </a:prstGeom>
          <a:solidFill>
            <a:srgbClr val="9CC2E5">
              <a:alpha val="7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50"/>
              <a:buFont typeface="Montserrat"/>
              <a:buNone/>
            </a:pPr>
            <a:r>
              <a:rPr b="0" i="0" lang="en-US" sz="1750" u="none" cap="none" strike="noStrike">
                <a:solidFill>
                  <a:srgbClr val="000000"/>
                </a:solidFill>
                <a:latin typeface="Montserrat"/>
                <a:ea typeface="Montserrat"/>
                <a:cs typeface="Montserrat"/>
                <a:sym typeface="Montserrat"/>
              </a:rPr>
              <a:t>Optimize the GEO Work Programme</a:t>
            </a:r>
            <a:endParaRPr/>
          </a:p>
        </p:txBody>
      </p:sp>
      <p:sp>
        <p:nvSpPr>
          <p:cNvPr id="304" name="Google Shape;304;p10"/>
          <p:cNvSpPr/>
          <p:nvPr/>
        </p:nvSpPr>
        <p:spPr>
          <a:xfrm>
            <a:off x="2560898" y="2597854"/>
            <a:ext cx="4084428" cy="1170974"/>
          </a:xfrm>
          <a:prstGeom prst="rightArrow">
            <a:avLst>
              <a:gd fmla="val 50000" name="adj1"/>
              <a:gd fmla="val 50000" name="adj2"/>
            </a:avLst>
          </a:prstGeom>
          <a:solidFill>
            <a:srgbClr val="9CC2E5">
              <a:alpha val="7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50"/>
              <a:buFont typeface="Montserrat"/>
              <a:buNone/>
            </a:pPr>
            <a:r>
              <a:rPr b="0" i="0" lang="en-US" sz="1750" u="none" cap="none" strike="noStrike">
                <a:solidFill>
                  <a:srgbClr val="000000"/>
                </a:solidFill>
                <a:latin typeface="Montserrat"/>
                <a:ea typeface="Montserrat"/>
                <a:cs typeface="Montserrat"/>
                <a:sym typeface="Montserrat"/>
              </a:rPr>
              <a:t>Strengthen GEO Governance</a:t>
            </a:r>
            <a:endParaRPr/>
          </a:p>
        </p:txBody>
      </p:sp>
      <p:sp>
        <p:nvSpPr>
          <p:cNvPr id="305" name="Google Shape;305;p10"/>
          <p:cNvSpPr/>
          <p:nvPr/>
        </p:nvSpPr>
        <p:spPr>
          <a:xfrm>
            <a:off x="1948114" y="3768828"/>
            <a:ext cx="4279932" cy="1333464"/>
          </a:xfrm>
          <a:prstGeom prst="rightArrow">
            <a:avLst>
              <a:gd fmla="val 50000" name="adj1"/>
              <a:gd fmla="val 49218" name="adj2"/>
            </a:avLst>
          </a:prstGeom>
          <a:solidFill>
            <a:srgbClr val="9CC2E5">
              <a:alpha val="7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50"/>
              <a:buFont typeface="Montserrat"/>
              <a:buNone/>
            </a:pPr>
            <a:r>
              <a:rPr b="0" i="0" lang="en-US" sz="1750" u="none" cap="none" strike="noStrike">
                <a:solidFill>
                  <a:srgbClr val="000000"/>
                </a:solidFill>
                <a:latin typeface="Montserrat"/>
                <a:ea typeface="Montserrat"/>
                <a:cs typeface="Montserrat"/>
                <a:sym typeface="Montserrat"/>
              </a:rPr>
              <a:t>Mobilize New Donors, Private Sector and Innovative Financing</a:t>
            </a:r>
            <a:endParaRPr/>
          </a:p>
        </p:txBody>
      </p:sp>
      <p:sp>
        <p:nvSpPr>
          <p:cNvPr id="306" name="Google Shape;306;p10"/>
          <p:cNvSpPr/>
          <p:nvPr/>
        </p:nvSpPr>
        <p:spPr>
          <a:xfrm>
            <a:off x="1812153" y="5067999"/>
            <a:ext cx="3934245" cy="1186712"/>
          </a:xfrm>
          <a:prstGeom prst="rightArrow">
            <a:avLst>
              <a:gd fmla="val 50000" name="adj1"/>
              <a:gd fmla="val 55714" name="adj2"/>
            </a:avLst>
          </a:prstGeom>
          <a:solidFill>
            <a:srgbClr val="9CC2E5">
              <a:alpha val="7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50"/>
              <a:buFont typeface="Montserrat"/>
              <a:buNone/>
            </a:pPr>
            <a:r>
              <a:rPr b="0" i="0" lang="en-US" sz="1750" u="none" cap="none" strike="noStrike">
                <a:solidFill>
                  <a:srgbClr val="000000"/>
                </a:solidFill>
                <a:latin typeface="Montserrat"/>
                <a:ea typeface="Montserrat"/>
                <a:cs typeface="Montserrat"/>
                <a:sym typeface="Montserrat"/>
              </a:rPr>
              <a:t>Strengthen Communications and Advocacy</a:t>
            </a:r>
            <a:endParaRPr/>
          </a:p>
        </p:txBody>
      </p:sp>
      <p:sp>
        <p:nvSpPr>
          <p:cNvPr id="307" name="Google Shape;307;p10"/>
          <p:cNvSpPr/>
          <p:nvPr/>
        </p:nvSpPr>
        <p:spPr>
          <a:xfrm>
            <a:off x="6070576" y="836205"/>
            <a:ext cx="3469386" cy="415446"/>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F6000"/>
              </a:buClr>
              <a:buSzPts val="1700"/>
              <a:buFont typeface="Montserrat"/>
              <a:buNone/>
            </a:pPr>
            <a:r>
              <a:rPr b="0" i="0" lang="en-US" sz="1700" u="none" cap="none" strike="noStrike">
                <a:solidFill>
                  <a:srgbClr val="7F6000"/>
                </a:solidFill>
                <a:latin typeface="Montserrat"/>
                <a:ea typeface="Montserrat"/>
                <a:cs typeface="Montserrat"/>
                <a:sym typeface="Montserrat"/>
              </a:rPr>
              <a:t>Multi-user licenses brokering</a:t>
            </a:r>
            <a:endParaRPr b="0" i="0" sz="1700" u="none" cap="none" strike="noStrike">
              <a:solidFill>
                <a:srgbClr val="7F6000"/>
              </a:solidFill>
              <a:latin typeface="Montserrat"/>
              <a:ea typeface="Montserrat"/>
              <a:cs typeface="Montserrat"/>
              <a:sym typeface="Montserrat"/>
            </a:endParaRPr>
          </a:p>
        </p:txBody>
      </p:sp>
      <p:sp>
        <p:nvSpPr>
          <p:cNvPr id="308" name="Google Shape;308;p10"/>
          <p:cNvSpPr/>
          <p:nvPr/>
        </p:nvSpPr>
        <p:spPr>
          <a:xfrm>
            <a:off x="6847638" y="2524523"/>
            <a:ext cx="3131118" cy="474248"/>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F6000"/>
              </a:buClr>
              <a:buSzPts val="1700"/>
              <a:buFont typeface="Montserrat"/>
              <a:buNone/>
            </a:pPr>
            <a:r>
              <a:rPr b="0" i="0" lang="en-US" sz="1700" u="none" cap="none" strike="noStrike">
                <a:solidFill>
                  <a:srgbClr val="7F6000"/>
                </a:solidFill>
                <a:latin typeface="Montserrat"/>
                <a:ea typeface="Montserrat"/>
                <a:cs typeface="Montserrat"/>
                <a:sym typeface="Montserrat"/>
              </a:rPr>
              <a:t>public-private partnerships </a:t>
            </a:r>
            <a:endParaRPr/>
          </a:p>
        </p:txBody>
      </p:sp>
      <p:sp>
        <p:nvSpPr>
          <p:cNvPr id="309" name="Google Shape;309;p10"/>
          <p:cNvSpPr/>
          <p:nvPr/>
        </p:nvSpPr>
        <p:spPr>
          <a:xfrm>
            <a:off x="6334644" y="4265746"/>
            <a:ext cx="3463555" cy="474248"/>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F6000"/>
              </a:buClr>
              <a:buSzPts val="1700"/>
              <a:buFont typeface="Montserrat"/>
              <a:buNone/>
            </a:pPr>
            <a:r>
              <a:rPr b="0" i="0" lang="en-US" sz="1700" u="none" cap="none" strike="noStrike">
                <a:solidFill>
                  <a:srgbClr val="7F6000"/>
                </a:solidFill>
                <a:latin typeface="Montserrat"/>
                <a:ea typeface="Montserrat"/>
                <a:cs typeface="Montserrat"/>
                <a:sym typeface="Montserrat"/>
              </a:rPr>
              <a:t>Stronger role of Stakeholders</a:t>
            </a:r>
            <a:endParaRPr b="0" i="0" sz="1700" u="none" cap="none" strike="noStrike">
              <a:solidFill>
                <a:srgbClr val="7F6000"/>
              </a:solidFill>
              <a:latin typeface="Montserrat"/>
              <a:ea typeface="Montserrat"/>
              <a:cs typeface="Montserrat"/>
              <a:sym typeface="Montserrat"/>
            </a:endParaRPr>
          </a:p>
        </p:txBody>
      </p:sp>
      <p:sp>
        <p:nvSpPr>
          <p:cNvPr id="310" name="Google Shape;310;p10"/>
          <p:cNvSpPr/>
          <p:nvPr/>
        </p:nvSpPr>
        <p:spPr>
          <a:xfrm>
            <a:off x="6645326" y="1718910"/>
            <a:ext cx="2894636" cy="429799"/>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F6000"/>
              </a:buClr>
              <a:buSzPts val="1700"/>
              <a:buFont typeface="Montserrat"/>
              <a:buNone/>
            </a:pPr>
            <a:r>
              <a:rPr b="0" i="0" lang="en-US" sz="1700" u="none" cap="none" strike="noStrike">
                <a:solidFill>
                  <a:srgbClr val="7F6000"/>
                </a:solidFill>
                <a:latin typeface="Montserrat"/>
                <a:ea typeface="Montserrat"/>
                <a:cs typeface="Montserrat"/>
                <a:sym typeface="Montserrat"/>
              </a:rPr>
              <a:t>Integrated activities</a:t>
            </a:r>
            <a:endParaRPr b="0" i="0" sz="1700" u="none" cap="none" strike="noStrike">
              <a:solidFill>
                <a:srgbClr val="7F6000"/>
              </a:solidFill>
              <a:latin typeface="Montserrat"/>
              <a:ea typeface="Montserrat"/>
              <a:cs typeface="Montserrat"/>
              <a:sym typeface="Montserrat"/>
            </a:endParaRPr>
          </a:p>
        </p:txBody>
      </p:sp>
      <p:sp>
        <p:nvSpPr>
          <p:cNvPr id="311" name="Google Shape;311;p10"/>
          <p:cNvSpPr/>
          <p:nvPr/>
        </p:nvSpPr>
        <p:spPr>
          <a:xfrm>
            <a:off x="6858523" y="3479270"/>
            <a:ext cx="3121878" cy="474248"/>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F6000"/>
              </a:buClr>
              <a:buSzPts val="1700"/>
              <a:buFont typeface="Montserrat"/>
              <a:buNone/>
            </a:pPr>
            <a:r>
              <a:rPr b="0" i="0" lang="en-US" sz="1700" u="none" cap="none" strike="noStrike">
                <a:solidFill>
                  <a:srgbClr val="7F6000"/>
                </a:solidFill>
                <a:latin typeface="Montserrat"/>
                <a:ea typeface="Montserrat"/>
                <a:cs typeface="Montserrat"/>
                <a:sym typeface="Montserrat"/>
              </a:rPr>
              <a:t>Equitable representation</a:t>
            </a:r>
            <a:endParaRPr b="0" i="0" sz="1700" u="none" cap="none" strike="noStrike">
              <a:solidFill>
                <a:srgbClr val="7F6000"/>
              </a:solidFill>
              <a:latin typeface="Montserrat"/>
              <a:ea typeface="Montserrat"/>
              <a:cs typeface="Montserrat"/>
              <a:sym typeface="Montserrat"/>
            </a:endParaRPr>
          </a:p>
        </p:txBody>
      </p:sp>
      <p:sp>
        <p:nvSpPr>
          <p:cNvPr id="312" name="Google Shape;312;p10"/>
          <p:cNvSpPr/>
          <p:nvPr/>
        </p:nvSpPr>
        <p:spPr>
          <a:xfrm>
            <a:off x="6109605" y="5246070"/>
            <a:ext cx="3436369" cy="474248"/>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F6000"/>
              </a:buClr>
              <a:buSzPts val="1700"/>
              <a:buFont typeface="Montserrat"/>
              <a:buNone/>
            </a:pPr>
            <a:r>
              <a:rPr b="0" i="0" lang="en-US" sz="1700" u="none" cap="none" strike="noStrike">
                <a:solidFill>
                  <a:srgbClr val="7F6000"/>
                </a:solidFill>
                <a:latin typeface="Montserrat"/>
                <a:ea typeface="Montserrat"/>
                <a:cs typeface="Montserrat"/>
                <a:sym typeface="Montserrat"/>
              </a:rPr>
              <a:t>Flagship event and report</a:t>
            </a:r>
            <a:endParaRPr b="0" i="0" sz="1700" u="none" cap="none" strike="noStrike">
              <a:solidFill>
                <a:srgbClr val="7F6000"/>
              </a:solidFill>
              <a:latin typeface="Montserrat"/>
              <a:ea typeface="Montserrat"/>
              <a:cs typeface="Montserrat"/>
              <a:sym typeface="Montserrat"/>
            </a:endParaRPr>
          </a:p>
        </p:txBody>
      </p:sp>
      <p:pic>
        <p:nvPicPr>
          <p:cNvPr descr="A picture containing graphical user interface&#10;&#10;Description automatically generated" id="313" name="Google Shape;313;p10"/>
          <p:cNvPicPr preferRelativeResize="0"/>
          <p:nvPr/>
        </p:nvPicPr>
        <p:blipFill rotWithShape="1">
          <a:blip r:embed="rId4">
            <a:alphaModFix/>
          </a:blip>
          <a:srcRect b="-12718" l="1" r="29044" t="0"/>
          <a:stretch/>
        </p:blipFill>
        <p:spPr>
          <a:xfrm>
            <a:off x="9978756" y="2974015"/>
            <a:ext cx="2202151" cy="801140"/>
          </a:xfrm>
          <a:prstGeom prst="rect">
            <a:avLst/>
          </a:prstGeom>
          <a:solidFill>
            <a:schemeClr val="lt1"/>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1"/>
          <p:cNvSpPr txBox="1"/>
          <p:nvPr/>
        </p:nvSpPr>
        <p:spPr>
          <a:xfrm>
            <a:off x="1907589" y="1241500"/>
            <a:ext cx="7895095" cy="1216230"/>
          </a:xfrm>
          <a:prstGeom prst="rect">
            <a:avLst/>
          </a:prstGeom>
          <a:noFill/>
          <a:ln>
            <a:noFill/>
          </a:ln>
        </p:spPr>
        <p:txBody>
          <a:bodyPr anchorCtr="0" anchor="t" bIns="0" lIns="0" spcFirstLastPara="1" rIns="0" wrap="square" tIns="0">
            <a:spAutoFit/>
          </a:bodyPr>
          <a:lstStyle/>
          <a:p>
            <a:pPr indent="0" lvl="0" marL="0" marR="0" rtl="0" algn="ctr">
              <a:lnSpc>
                <a:spcPct val="134357"/>
              </a:lnSpc>
              <a:spcBef>
                <a:spcPts val="0"/>
              </a:spcBef>
              <a:spcAft>
                <a:spcPts val="0"/>
              </a:spcAft>
              <a:buNone/>
            </a:pPr>
            <a:r>
              <a:rPr lang="en-US" sz="3679">
                <a:solidFill>
                  <a:srgbClr val="1E5081"/>
                </a:solidFill>
                <a:latin typeface="Montserrat"/>
                <a:ea typeface="Montserrat"/>
                <a:cs typeface="Montserrat"/>
                <a:sym typeface="Montserrat"/>
              </a:rPr>
              <a:t>Thank you</a:t>
            </a:r>
            <a:endParaRPr/>
          </a:p>
          <a:p>
            <a:pPr indent="0" lvl="0" marL="0" marR="0" rtl="0" algn="ctr">
              <a:lnSpc>
                <a:spcPct val="134357"/>
              </a:lnSpc>
              <a:spcBef>
                <a:spcPts val="0"/>
              </a:spcBef>
              <a:spcAft>
                <a:spcPts val="0"/>
              </a:spcAft>
              <a:buNone/>
            </a:pPr>
            <a:r>
              <a:rPr lang="en-US" sz="3679">
                <a:solidFill>
                  <a:srgbClr val="1E5081"/>
                </a:solidFill>
                <a:latin typeface="Montserrat"/>
                <a:ea typeface="Montserrat"/>
                <a:cs typeface="Montserrat"/>
                <a:sym typeface="Montserrat"/>
              </a:rPr>
              <a:t> </a:t>
            </a:r>
            <a:endParaRPr/>
          </a:p>
        </p:txBody>
      </p:sp>
      <p:pic>
        <p:nvPicPr>
          <p:cNvPr id="319" name="Google Shape;319;p11"/>
          <p:cNvPicPr preferRelativeResize="0"/>
          <p:nvPr/>
        </p:nvPicPr>
        <p:blipFill rotWithShape="1">
          <a:blip r:embed="rId3">
            <a:alphaModFix/>
          </a:blip>
          <a:srcRect b="0" l="0" r="0" t="0"/>
          <a:stretch/>
        </p:blipFill>
        <p:spPr>
          <a:xfrm>
            <a:off x="4580425" y="3713162"/>
            <a:ext cx="2549421" cy="894387"/>
          </a:xfrm>
          <a:prstGeom prst="rect">
            <a:avLst/>
          </a:prstGeom>
          <a:noFill/>
          <a:ln>
            <a:noFill/>
          </a:ln>
        </p:spPr>
      </p:pic>
      <p:sp>
        <p:nvSpPr>
          <p:cNvPr id="320" name="Google Shape;320;p11"/>
          <p:cNvSpPr/>
          <p:nvPr/>
        </p:nvSpPr>
        <p:spPr>
          <a:xfrm>
            <a:off x="4198519" y="2855595"/>
            <a:ext cx="3642344" cy="461024"/>
          </a:xfrm>
          <a:prstGeom prst="rect">
            <a:avLst/>
          </a:prstGeom>
          <a:noFill/>
          <a:ln>
            <a:noFill/>
          </a:ln>
        </p:spPr>
        <p:txBody>
          <a:bodyPr anchorCtr="0" anchor="ctr" bIns="45700" lIns="91425" spcFirstLastPara="1" rIns="91425" wrap="square" tIns="45700">
            <a:spAutoFit/>
          </a:bodyPr>
          <a:lstStyle/>
          <a:p>
            <a:pPr indent="0" lvl="0" marL="0" marR="0" rtl="0" algn="l">
              <a:lnSpc>
                <a:spcPct val="150000"/>
              </a:lnSpc>
              <a:spcBef>
                <a:spcPts val="0"/>
              </a:spcBef>
              <a:spcAft>
                <a:spcPts val="0"/>
              </a:spcAft>
              <a:buClr>
                <a:schemeClr val="dk2"/>
              </a:buClr>
              <a:buSzPts val="1800"/>
              <a:buFont typeface="Montserrat"/>
              <a:buNone/>
            </a:pPr>
            <a:r>
              <a:rPr b="1" lang="en-US" sz="1800" u="sng">
                <a:solidFill>
                  <a:schemeClr val="dk2"/>
                </a:solidFill>
                <a:latin typeface="Montserrat"/>
                <a:ea typeface="Montserrat"/>
                <a:cs typeface="Montserrat"/>
                <a:sym typeface="Montserrat"/>
                <a:hlinkClick r:id="rId4">
                  <a:extLst>
                    <a:ext uri="{A12FA001-AC4F-418D-AE19-62706E023703}">
                      <ahyp:hlinkClr val="tx"/>
                    </a:ext>
                  </a:extLst>
                </a:hlinkClick>
              </a:rPr>
              <a:t>www.earthobservations.org</a:t>
            </a:r>
            <a:r>
              <a:rPr b="1" lang="en-US" sz="1800">
                <a:solidFill>
                  <a:schemeClr val="dk2"/>
                </a:solidFill>
                <a:latin typeface="Montserrat"/>
                <a:ea typeface="Montserrat"/>
                <a:cs typeface="Montserrat"/>
                <a:sym typeface="Montserrat"/>
              </a:rPr>
              <a:t> </a:t>
            </a:r>
            <a:endParaRPr b="1" i="0" sz="1800" u="none" cap="none" strike="noStrike">
              <a:solidFill>
                <a:schemeClr val="dk2"/>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2"/>
          <p:cNvPicPr preferRelativeResize="0"/>
          <p:nvPr/>
        </p:nvPicPr>
        <p:blipFill rotWithShape="1">
          <a:blip r:embed="rId3">
            <a:alphaModFix/>
          </a:blip>
          <a:srcRect b="0" l="0" r="0" t="0"/>
          <a:stretch/>
        </p:blipFill>
        <p:spPr>
          <a:xfrm>
            <a:off x="8577317" y="0"/>
            <a:ext cx="3614683" cy="1325014"/>
          </a:xfrm>
          <a:prstGeom prst="rect">
            <a:avLst/>
          </a:prstGeom>
          <a:noFill/>
          <a:ln>
            <a:noFill/>
          </a:ln>
        </p:spPr>
      </p:pic>
      <p:sp>
        <p:nvSpPr>
          <p:cNvPr id="105" name="Google Shape;105;p2"/>
          <p:cNvSpPr/>
          <p:nvPr/>
        </p:nvSpPr>
        <p:spPr>
          <a:xfrm>
            <a:off x="0" y="0"/>
            <a:ext cx="8577317" cy="1325014"/>
          </a:xfrm>
          <a:prstGeom prst="rect">
            <a:avLst/>
          </a:prstGeom>
          <a:solidFill>
            <a:srgbClr val="33435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6" name="Google Shape;106;p2"/>
          <p:cNvPicPr preferRelativeResize="0"/>
          <p:nvPr/>
        </p:nvPicPr>
        <p:blipFill rotWithShape="1">
          <a:blip r:embed="rId4">
            <a:alphaModFix/>
          </a:blip>
          <a:srcRect b="0" l="0" r="0" t="0"/>
          <a:stretch/>
        </p:blipFill>
        <p:spPr>
          <a:xfrm>
            <a:off x="267791" y="77490"/>
            <a:ext cx="3352767" cy="1174493"/>
          </a:xfrm>
          <a:prstGeom prst="rect">
            <a:avLst/>
          </a:prstGeom>
          <a:noFill/>
          <a:ln>
            <a:noFill/>
          </a:ln>
        </p:spPr>
      </p:pic>
      <p:sp>
        <p:nvSpPr>
          <p:cNvPr id="107" name="Google Shape;107;p2"/>
          <p:cNvSpPr/>
          <p:nvPr/>
        </p:nvSpPr>
        <p:spPr>
          <a:xfrm>
            <a:off x="0" y="6447295"/>
            <a:ext cx="12192000" cy="410705"/>
          </a:xfrm>
          <a:prstGeom prst="rect">
            <a:avLst/>
          </a:prstGeom>
          <a:solidFill>
            <a:srgbClr val="33435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 name="Google Shape;108;p2"/>
          <p:cNvSpPr txBox="1"/>
          <p:nvPr/>
        </p:nvSpPr>
        <p:spPr>
          <a:xfrm>
            <a:off x="11855405" y="6471359"/>
            <a:ext cx="3016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A6CE36"/>
                </a:solidFill>
                <a:latin typeface="Calibri"/>
                <a:ea typeface="Calibri"/>
                <a:cs typeface="Calibri"/>
                <a:sym typeface="Calibri"/>
              </a:rPr>
              <a:t>1</a:t>
            </a:r>
            <a:endParaRPr sz="1800">
              <a:solidFill>
                <a:srgbClr val="A6CE36"/>
              </a:solidFill>
              <a:latin typeface="Calibri"/>
              <a:ea typeface="Calibri"/>
              <a:cs typeface="Calibri"/>
              <a:sym typeface="Calibri"/>
            </a:endParaRPr>
          </a:p>
        </p:txBody>
      </p:sp>
      <p:pic>
        <p:nvPicPr>
          <p:cNvPr id="109" name="Google Shape;109;p2"/>
          <p:cNvPicPr preferRelativeResize="0"/>
          <p:nvPr/>
        </p:nvPicPr>
        <p:blipFill rotWithShape="1">
          <a:blip r:embed="rId5">
            <a:alphaModFix/>
          </a:blip>
          <a:srcRect b="0" l="0" r="0" t="0"/>
          <a:stretch/>
        </p:blipFill>
        <p:spPr>
          <a:xfrm>
            <a:off x="0" y="1325014"/>
            <a:ext cx="2304394" cy="2191793"/>
          </a:xfrm>
          <a:prstGeom prst="rect">
            <a:avLst/>
          </a:prstGeom>
          <a:noFill/>
          <a:ln>
            <a:noFill/>
          </a:ln>
        </p:spPr>
      </p:pic>
      <p:sp>
        <p:nvSpPr>
          <p:cNvPr id="110" name="Google Shape;110;p2"/>
          <p:cNvSpPr/>
          <p:nvPr/>
        </p:nvSpPr>
        <p:spPr>
          <a:xfrm>
            <a:off x="3697357" y="267171"/>
            <a:ext cx="2464904" cy="876910"/>
          </a:xfrm>
          <a:custGeom>
            <a:rect b="b" l="l" r="r" t="t"/>
            <a:pathLst>
              <a:path extrusionOk="0" h="876910" w="2464904">
                <a:moveTo>
                  <a:pt x="0" y="461699"/>
                </a:moveTo>
                <a:cubicBezTo>
                  <a:pt x="173382" y="202177"/>
                  <a:pt x="346765" y="-57345"/>
                  <a:pt x="543339" y="11125"/>
                </a:cubicBezTo>
                <a:cubicBezTo>
                  <a:pt x="739913" y="79595"/>
                  <a:pt x="980661" y="815090"/>
                  <a:pt x="1179443" y="872516"/>
                </a:cubicBezTo>
                <a:cubicBezTo>
                  <a:pt x="1378225" y="929942"/>
                  <a:pt x="1581425" y="406481"/>
                  <a:pt x="1736034" y="355681"/>
                </a:cubicBezTo>
                <a:cubicBezTo>
                  <a:pt x="1890643" y="304881"/>
                  <a:pt x="1985617" y="556673"/>
                  <a:pt x="2107095" y="567716"/>
                </a:cubicBezTo>
                <a:cubicBezTo>
                  <a:pt x="2228573" y="578759"/>
                  <a:pt x="2346738" y="500350"/>
                  <a:pt x="2464904" y="421942"/>
                </a:cubicBezTo>
              </a:path>
            </a:pathLst>
          </a:custGeom>
          <a:noFill/>
          <a:ln cap="flat" cmpd="sng" w="25400">
            <a:solidFill>
              <a:srgbClr val="70ABB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 name="Google Shape;111;p2"/>
          <p:cNvSpPr/>
          <p:nvPr/>
        </p:nvSpPr>
        <p:spPr>
          <a:xfrm>
            <a:off x="6414052" y="264485"/>
            <a:ext cx="2146852" cy="821087"/>
          </a:xfrm>
          <a:custGeom>
            <a:rect b="b" l="l" r="r" t="t"/>
            <a:pathLst>
              <a:path extrusionOk="0" h="821087" w="2146852">
                <a:moveTo>
                  <a:pt x="2146852" y="411376"/>
                </a:moveTo>
                <a:cubicBezTo>
                  <a:pt x="2038626" y="644393"/>
                  <a:pt x="1930400" y="877411"/>
                  <a:pt x="1775791" y="808941"/>
                </a:cubicBezTo>
                <a:cubicBezTo>
                  <a:pt x="1621182" y="740471"/>
                  <a:pt x="1395895" y="22645"/>
                  <a:pt x="1219200" y="558"/>
                </a:cubicBezTo>
                <a:cubicBezTo>
                  <a:pt x="1042504" y="-21529"/>
                  <a:pt x="854766" y="618993"/>
                  <a:pt x="715618" y="676419"/>
                </a:cubicBezTo>
                <a:cubicBezTo>
                  <a:pt x="576470" y="733845"/>
                  <a:pt x="503583" y="389289"/>
                  <a:pt x="384313" y="345115"/>
                </a:cubicBezTo>
                <a:cubicBezTo>
                  <a:pt x="265043" y="300941"/>
                  <a:pt x="132521" y="356158"/>
                  <a:pt x="0" y="411376"/>
                </a:cubicBezTo>
              </a:path>
            </a:pathLst>
          </a:custGeom>
          <a:noFill/>
          <a:ln cap="flat" cmpd="sng" w="12700">
            <a:solidFill>
              <a:srgbClr val="A6CE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 name="Google Shape;112;p2"/>
          <p:cNvSpPr/>
          <p:nvPr/>
        </p:nvSpPr>
        <p:spPr>
          <a:xfrm>
            <a:off x="6147678" y="556881"/>
            <a:ext cx="251792" cy="251792"/>
          </a:xfrm>
          <a:prstGeom prst="ellipse">
            <a:avLst/>
          </a:prstGeom>
          <a:solidFill>
            <a:schemeClr val="lt1"/>
          </a:solidFill>
          <a:ln cap="flat" cmpd="sng" w="25400">
            <a:solidFill>
              <a:srgbClr val="008B7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3" name="Google Shape;113;p2"/>
          <p:cNvPicPr preferRelativeResize="0"/>
          <p:nvPr/>
        </p:nvPicPr>
        <p:blipFill rotWithShape="1">
          <a:blip r:embed="rId6">
            <a:alphaModFix/>
          </a:blip>
          <a:srcRect b="0" l="0" r="0" t="0"/>
          <a:stretch/>
        </p:blipFill>
        <p:spPr>
          <a:xfrm>
            <a:off x="2304394" y="1330138"/>
            <a:ext cx="2265232" cy="2186669"/>
          </a:xfrm>
          <a:prstGeom prst="rect">
            <a:avLst/>
          </a:prstGeom>
          <a:noFill/>
          <a:ln>
            <a:noFill/>
          </a:ln>
        </p:spPr>
      </p:pic>
      <p:pic>
        <p:nvPicPr>
          <p:cNvPr id="114" name="Google Shape;114;p2"/>
          <p:cNvPicPr preferRelativeResize="0"/>
          <p:nvPr/>
        </p:nvPicPr>
        <p:blipFill rotWithShape="1">
          <a:blip r:embed="rId7">
            <a:alphaModFix/>
          </a:blip>
          <a:srcRect b="0" l="0" r="0" t="0"/>
          <a:stretch/>
        </p:blipFill>
        <p:spPr>
          <a:xfrm>
            <a:off x="0" y="3511914"/>
            <a:ext cx="2304394" cy="2136663"/>
          </a:xfrm>
          <a:prstGeom prst="rect">
            <a:avLst/>
          </a:prstGeom>
          <a:noFill/>
          <a:ln>
            <a:noFill/>
          </a:ln>
        </p:spPr>
      </p:pic>
      <p:sp>
        <p:nvSpPr>
          <p:cNvPr id="115" name="Google Shape;115;p2"/>
          <p:cNvSpPr txBox="1"/>
          <p:nvPr/>
        </p:nvSpPr>
        <p:spPr>
          <a:xfrm>
            <a:off x="122542" y="6467981"/>
            <a:ext cx="793685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8B7A"/>
                </a:solidFill>
                <a:latin typeface="Calibri"/>
                <a:ea typeface="Calibri"/>
                <a:cs typeface="Calibri"/>
                <a:sym typeface="Calibri"/>
              </a:rPr>
              <a:t>CEOS Plenary, Biarritz - 30 November 2022   -  Agenda Item 1.7 GEO Sec Report</a:t>
            </a:r>
            <a:endParaRPr/>
          </a:p>
        </p:txBody>
      </p:sp>
      <p:sp>
        <p:nvSpPr>
          <p:cNvPr id="116" name="Google Shape;116;p2"/>
          <p:cNvSpPr/>
          <p:nvPr/>
        </p:nvSpPr>
        <p:spPr>
          <a:xfrm>
            <a:off x="2304394" y="3510740"/>
            <a:ext cx="2265232" cy="2127563"/>
          </a:xfrm>
          <a:prstGeom prst="rect">
            <a:avLst/>
          </a:prstGeom>
          <a:solidFill>
            <a:srgbClr val="F7F7F7"/>
          </a:solidFill>
          <a:ln cap="flat" cmpd="sng" w="12700">
            <a:solidFill>
              <a:srgbClr val="F6F8F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 name="Google Shape;117;p2"/>
          <p:cNvSpPr txBox="1"/>
          <p:nvPr/>
        </p:nvSpPr>
        <p:spPr>
          <a:xfrm>
            <a:off x="4713462" y="2687403"/>
            <a:ext cx="7337009" cy="40318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Calibri"/>
                <a:ea typeface="Calibri"/>
                <a:cs typeface="Calibri"/>
                <a:sym typeface="Calibri"/>
              </a:rPr>
              <a:t>Continue to support GEO engagement priorities </a:t>
            </a:r>
            <a:r>
              <a:rPr lang="en-US" sz="1600">
                <a:solidFill>
                  <a:schemeClr val="dk1"/>
                </a:solidFill>
                <a:latin typeface="Calibri"/>
                <a:ea typeface="Calibri"/>
                <a:cs typeface="Calibri"/>
                <a:sym typeface="Calibri"/>
              </a:rPr>
              <a:t>of the 2030 Agenda for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Sustainable Development, the Paris Agreement and the Sendai Framework for DRR</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Support the new engagement priority on </a:t>
            </a:r>
            <a:r>
              <a:rPr b="1" lang="en-US" sz="1600">
                <a:solidFill>
                  <a:schemeClr val="dk1"/>
                </a:solidFill>
                <a:latin typeface="Calibri"/>
                <a:ea typeface="Calibri"/>
                <a:cs typeface="Calibri"/>
                <a:sym typeface="Calibri"/>
              </a:rPr>
              <a:t>Urban Resilience</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Improve </a:t>
            </a:r>
            <a:r>
              <a:rPr b="1" lang="en-US" sz="1600">
                <a:solidFill>
                  <a:schemeClr val="dk1"/>
                </a:solidFill>
                <a:latin typeface="Calibri"/>
                <a:ea typeface="Calibri"/>
                <a:cs typeface="Calibri"/>
                <a:sym typeface="Calibri"/>
              </a:rPr>
              <a:t>integration</a:t>
            </a:r>
            <a:r>
              <a:rPr lang="en-US" sz="1600">
                <a:solidFill>
                  <a:schemeClr val="dk1"/>
                </a:solidFill>
                <a:latin typeface="Calibri"/>
                <a:ea typeface="Calibri"/>
                <a:cs typeface="Calibri"/>
                <a:sym typeface="Calibri"/>
              </a:rPr>
              <a:t> of CEOS projects and GEO WP activities</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600">
                <a:solidFill>
                  <a:schemeClr val="dk1"/>
                </a:solidFill>
                <a:latin typeface="Calibri"/>
                <a:ea typeface="Calibri"/>
                <a:cs typeface="Calibri"/>
                <a:sym typeface="Calibri"/>
              </a:rPr>
              <a:t>Extend impacts </a:t>
            </a:r>
            <a:r>
              <a:rPr lang="en-US" sz="1600">
                <a:solidFill>
                  <a:schemeClr val="dk1"/>
                </a:solidFill>
                <a:latin typeface="Calibri"/>
                <a:ea typeface="Calibri"/>
                <a:cs typeface="Calibri"/>
                <a:sym typeface="Calibri"/>
              </a:rPr>
              <a:t>of </a:t>
            </a:r>
            <a:r>
              <a:rPr b="1" lang="en-US" sz="1600">
                <a:solidFill>
                  <a:schemeClr val="dk1"/>
                </a:solidFill>
                <a:latin typeface="Calibri"/>
                <a:ea typeface="Calibri"/>
                <a:cs typeface="Calibri"/>
                <a:sym typeface="Calibri"/>
              </a:rPr>
              <a:t>CEOS-GEO collaboration </a:t>
            </a:r>
            <a:r>
              <a:rPr lang="en-US" sz="1600">
                <a:solidFill>
                  <a:schemeClr val="dk1"/>
                </a:solidFill>
                <a:latin typeface="Calibri"/>
                <a:ea typeface="Calibri"/>
                <a:cs typeface="Calibri"/>
                <a:sym typeface="Calibri"/>
              </a:rPr>
              <a:t>to identified synergy opportunities </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Move from R&amp;D and demonstration activities to </a:t>
            </a:r>
            <a:r>
              <a:rPr b="1" lang="en-US" sz="1600">
                <a:solidFill>
                  <a:schemeClr val="dk1"/>
                </a:solidFill>
                <a:latin typeface="Calibri"/>
                <a:ea typeface="Calibri"/>
                <a:cs typeface="Calibri"/>
                <a:sym typeface="Calibri"/>
              </a:rPr>
              <a:t>applications and services</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600">
                <a:solidFill>
                  <a:schemeClr val="dk1"/>
                </a:solidFill>
                <a:latin typeface="Calibri"/>
                <a:ea typeface="Calibri"/>
                <a:cs typeface="Calibri"/>
                <a:sym typeface="Calibri"/>
              </a:rPr>
              <a:t>Capacity develop</a:t>
            </a:r>
            <a:r>
              <a:rPr lang="en-US" sz="1600">
                <a:solidFill>
                  <a:schemeClr val="dk1"/>
                </a:solidFill>
                <a:latin typeface="Calibri"/>
                <a:ea typeface="Calibri"/>
                <a:cs typeface="Calibri"/>
                <a:sym typeface="Calibri"/>
              </a:rPr>
              <a:t>ment for the use of EO data to solve identified needs by stakeholders</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Participation of </a:t>
            </a:r>
            <a:r>
              <a:rPr b="1" lang="en-US" sz="1600">
                <a:solidFill>
                  <a:schemeClr val="dk1"/>
                </a:solidFill>
                <a:latin typeface="Calibri"/>
                <a:ea typeface="Calibri"/>
                <a:cs typeface="Calibri"/>
                <a:sym typeface="Calibri"/>
              </a:rPr>
              <a:t>CEOS </a:t>
            </a:r>
            <a:r>
              <a:rPr lang="en-US" sz="1600">
                <a:solidFill>
                  <a:schemeClr val="dk1"/>
                </a:solidFill>
                <a:latin typeface="Calibri"/>
                <a:ea typeface="Calibri"/>
                <a:cs typeface="Calibri"/>
                <a:sym typeface="Calibri"/>
              </a:rPr>
              <a:t>to the</a:t>
            </a:r>
            <a:r>
              <a:rPr b="1" lang="en-US" sz="1600">
                <a:solidFill>
                  <a:schemeClr val="dk1"/>
                </a:solidFill>
                <a:latin typeface="Calibri"/>
                <a:ea typeface="Calibri"/>
                <a:cs typeface="Calibri"/>
                <a:sym typeface="Calibri"/>
              </a:rPr>
              <a:t> GEO post-2025 strategy </a:t>
            </a:r>
            <a:r>
              <a:rPr lang="en-US" sz="1600">
                <a:solidFill>
                  <a:schemeClr val="dk1"/>
                </a:solidFill>
                <a:latin typeface="Calibri"/>
                <a:ea typeface="Calibri"/>
                <a:cs typeface="Calibri"/>
                <a:sym typeface="Calibri"/>
              </a:rPr>
              <a:t>and</a:t>
            </a:r>
            <a:r>
              <a:rPr b="1" lang="en-US" sz="1600">
                <a:solidFill>
                  <a:schemeClr val="dk1"/>
                </a:solidFill>
                <a:latin typeface="Calibri"/>
                <a:ea typeface="Calibri"/>
                <a:cs typeface="Calibri"/>
                <a:sym typeface="Calibri"/>
              </a:rPr>
              <a:t> incubators</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118" name="Google Shape;118;p2"/>
          <p:cNvSpPr txBox="1"/>
          <p:nvPr/>
        </p:nvSpPr>
        <p:spPr>
          <a:xfrm>
            <a:off x="5467041" y="1488770"/>
            <a:ext cx="5542179"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rgbClr val="33435F"/>
                </a:solidFill>
                <a:latin typeface="Calibri"/>
                <a:ea typeface="Calibri"/>
                <a:cs typeface="Calibri"/>
                <a:sym typeface="Calibri"/>
              </a:rPr>
              <a:t>GEO-CEOS 2022 </a:t>
            </a:r>
            <a:endParaRPr/>
          </a:p>
          <a:p>
            <a:pPr indent="0" lvl="0" marL="0" marR="0" rtl="0" algn="ctr">
              <a:spcBef>
                <a:spcPts val="0"/>
              </a:spcBef>
              <a:spcAft>
                <a:spcPts val="0"/>
              </a:spcAft>
              <a:buNone/>
            </a:pPr>
            <a:r>
              <a:rPr lang="en-US" sz="3200">
                <a:solidFill>
                  <a:srgbClr val="33435F"/>
                </a:solidFill>
                <a:latin typeface="Calibri"/>
                <a:ea typeface="Calibri"/>
                <a:cs typeface="Calibri"/>
                <a:sym typeface="Calibri"/>
              </a:rPr>
              <a:t>Collaboration Orientations</a:t>
            </a:r>
            <a:endParaRPr/>
          </a:p>
        </p:txBody>
      </p:sp>
      <p:sp>
        <p:nvSpPr>
          <p:cNvPr id="119" name="Google Shape;119;p2"/>
          <p:cNvSpPr/>
          <p:nvPr/>
        </p:nvSpPr>
        <p:spPr>
          <a:xfrm>
            <a:off x="2729020" y="3956939"/>
            <a:ext cx="1031639" cy="925703"/>
          </a:xfrm>
          <a:prstGeom prst="triangle">
            <a:avLst>
              <a:gd fmla="val 50000" name="adj"/>
            </a:avLst>
          </a:prstGeom>
          <a:solidFill>
            <a:srgbClr val="D8D8D8"/>
          </a:soli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120" name="Google Shape;120;p2"/>
          <p:cNvSpPr txBox="1"/>
          <p:nvPr/>
        </p:nvSpPr>
        <p:spPr>
          <a:xfrm>
            <a:off x="2820910" y="3459744"/>
            <a:ext cx="84786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CEOS</a:t>
            </a:r>
            <a:endParaRPr/>
          </a:p>
        </p:txBody>
      </p:sp>
      <p:sp>
        <p:nvSpPr>
          <p:cNvPr id="121" name="Google Shape;121;p2"/>
          <p:cNvSpPr txBox="1"/>
          <p:nvPr/>
        </p:nvSpPr>
        <p:spPr>
          <a:xfrm rot="1570441">
            <a:off x="2162586" y="4848836"/>
            <a:ext cx="73404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GEO</a:t>
            </a:r>
            <a:endParaRPr/>
          </a:p>
        </p:txBody>
      </p:sp>
      <p:sp>
        <p:nvSpPr>
          <p:cNvPr id="122" name="Google Shape;122;p2"/>
          <p:cNvSpPr txBox="1"/>
          <p:nvPr/>
        </p:nvSpPr>
        <p:spPr>
          <a:xfrm rot="-1364945">
            <a:off x="3202397" y="4851569"/>
            <a:ext cx="1519920" cy="667299"/>
          </a:xfrm>
          <a:prstGeom prst="rect">
            <a:avLst/>
          </a:prstGeom>
          <a:noFill/>
          <a:ln>
            <a:noFill/>
          </a:ln>
        </p:spPr>
        <p:txBody>
          <a:bodyPr anchorCtr="0" anchor="t" bIns="45700" lIns="91425" spcFirstLastPara="1" rIns="91425" wrap="square" tIns="45700">
            <a:spAutoFit/>
          </a:bodyPr>
          <a:lstStyle/>
          <a:p>
            <a:pPr indent="0" lvl="0" marL="0" marR="0" rtl="0" algn="ctr">
              <a:lnSpc>
                <a:spcPct val="92208"/>
              </a:lnSpc>
              <a:spcBef>
                <a:spcPts val="0"/>
              </a:spcBef>
              <a:spcAft>
                <a:spcPts val="0"/>
              </a:spcAft>
              <a:buNone/>
            </a:pPr>
            <a:r>
              <a:rPr b="1" lang="en-US" sz="2400">
                <a:solidFill>
                  <a:schemeClr val="dk1"/>
                </a:solidFill>
                <a:latin typeface="Calibri"/>
                <a:ea typeface="Calibri"/>
                <a:cs typeface="Calibri"/>
                <a:sym typeface="Calibri"/>
              </a:rPr>
              <a:t>Custodian</a:t>
            </a:r>
            <a:endParaRPr/>
          </a:p>
          <a:p>
            <a:pPr indent="0" lvl="0" marL="0" marR="0" rtl="0" algn="ctr">
              <a:lnSpc>
                <a:spcPct val="92208"/>
              </a:lnSpc>
              <a:spcBef>
                <a:spcPts val="0"/>
              </a:spcBef>
              <a:spcAft>
                <a:spcPts val="0"/>
              </a:spcAft>
              <a:buNone/>
            </a:pPr>
            <a:r>
              <a:rPr b="1" lang="en-US" sz="2400">
                <a:solidFill>
                  <a:schemeClr val="dk1"/>
                </a:solidFill>
                <a:latin typeface="Calibri"/>
                <a:ea typeface="Calibri"/>
                <a:cs typeface="Calibri"/>
                <a:sym typeface="Calibri"/>
              </a:rPr>
              <a:t>Agencies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3"/>
          <p:cNvSpPr/>
          <p:nvPr/>
        </p:nvSpPr>
        <p:spPr>
          <a:xfrm rot="-5400000">
            <a:off x="-816763" y="-3699160"/>
            <a:ext cx="13767" cy="10134008"/>
          </a:xfrm>
          <a:prstGeom prst="rect">
            <a:avLst/>
          </a:prstGeom>
          <a:solidFill>
            <a:srgbClr val="1E50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9" name="Google Shape;129;p3"/>
          <p:cNvPicPr preferRelativeResize="0"/>
          <p:nvPr/>
        </p:nvPicPr>
        <p:blipFill rotWithShape="1">
          <a:blip r:embed="rId3">
            <a:alphaModFix/>
          </a:blip>
          <a:srcRect b="0" l="0" r="0" t="0"/>
          <a:stretch/>
        </p:blipFill>
        <p:spPr>
          <a:xfrm>
            <a:off x="6429014" y="388612"/>
            <a:ext cx="2018797" cy="1075468"/>
          </a:xfrm>
          <a:prstGeom prst="rect">
            <a:avLst/>
          </a:prstGeom>
          <a:noFill/>
          <a:ln>
            <a:noFill/>
          </a:ln>
        </p:spPr>
      </p:pic>
      <p:sp>
        <p:nvSpPr>
          <p:cNvPr id="130" name="Google Shape;130;p3"/>
          <p:cNvSpPr txBox="1"/>
          <p:nvPr/>
        </p:nvSpPr>
        <p:spPr>
          <a:xfrm>
            <a:off x="8447811" y="5957148"/>
            <a:ext cx="1917308" cy="194477"/>
          </a:xfrm>
          <a:prstGeom prst="rect">
            <a:avLst/>
          </a:prstGeom>
          <a:noFill/>
          <a:ln>
            <a:noFill/>
          </a:ln>
        </p:spPr>
        <p:txBody>
          <a:bodyPr anchorCtr="0" anchor="t" bIns="0" lIns="0" spcFirstLastPara="1" rIns="0" wrap="square" tIns="0">
            <a:spAutoFit/>
          </a:bodyPr>
          <a:lstStyle/>
          <a:p>
            <a:pPr indent="0" lvl="0" marL="0" marR="0" rtl="0" algn="l">
              <a:lnSpc>
                <a:spcPct val="136250"/>
              </a:lnSpc>
              <a:spcBef>
                <a:spcPts val="0"/>
              </a:spcBef>
              <a:spcAft>
                <a:spcPts val="0"/>
              </a:spcAft>
              <a:buNone/>
            </a:pPr>
            <a:r>
              <a:t/>
            </a:r>
            <a:endParaRPr sz="1200">
              <a:solidFill>
                <a:schemeClr val="dk1"/>
              </a:solidFill>
              <a:latin typeface="Calibri"/>
              <a:ea typeface="Calibri"/>
              <a:cs typeface="Calibri"/>
              <a:sym typeface="Calibri"/>
            </a:endParaRPr>
          </a:p>
        </p:txBody>
      </p:sp>
      <p:sp>
        <p:nvSpPr>
          <p:cNvPr id="131" name="Google Shape;131;p3"/>
          <p:cNvSpPr txBox="1"/>
          <p:nvPr/>
        </p:nvSpPr>
        <p:spPr>
          <a:xfrm>
            <a:off x="3811570" y="610188"/>
            <a:ext cx="7036262" cy="587853"/>
          </a:xfrm>
          <a:prstGeom prst="rect">
            <a:avLst/>
          </a:prstGeom>
          <a:noFill/>
          <a:ln>
            <a:noFill/>
          </a:ln>
        </p:spPr>
        <p:txBody>
          <a:bodyPr anchorCtr="0" anchor="t" bIns="0" lIns="0" spcFirstLastPara="1" rIns="0" wrap="square" tIns="0">
            <a:spAutoFit/>
          </a:bodyPr>
          <a:lstStyle/>
          <a:p>
            <a:pPr indent="0" lvl="0" marL="0" marR="0" rtl="0" algn="r">
              <a:lnSpc>
                <a:spcPct val="137305"/>
              </a:lnSpc>
              <a:spcBef>
                <a:spcPts val="0"/>
              </a:spcBef>
              <a:spcAft>
                <a:spcPts val="0"/>
              </a:spcAft>
              <a:buNone/>
            </a:pPr>
            <a:r>
              <a:rPr lang="en-US" sz="3600">
                <a:solidFill>
                  <a:srgbClr val="0070C0"/>
                </a:solidFill>
                <a:latin typeface="Montserrat"/>
                <a:ea typeface="Montserrat"/>
                <a:cs typeface="Montserrat"/>
                <a:sym typeface="Montserrat"/>
              </a:rPr>
              <a:t> </a:t>
            </a:r>
            <a:r>
              <a:rPr b="1" lang="en-US" sz="3600">
                <a:solidFill>
                  <a:srgbClr val="2F5496"/>
                </a:solidFill>
                <a:latin typeface="Montserrat"/>
                <a:ea typeface="Montserrat"/>
                <a:cs typeface="Montserrat"/>
                <a:sym typeface="Montserrat"/>
              </a:rPr>
              <a:t>portfolio</a:t>
            </a:r>
            <a:endParaRPr/>
          </a:p>
        </p:txBody>
      </p:sp>
      <p:pic>
        <p:nvPicPr>
          <p:cNvPr id="132" name="Google Shape;132;p3"/>
          <p:cNvPicPr preferRelativeResize="0"/>
          <p:nvPr/>
        </p:nvPicPr>
        <p:blipFill rotWithShape="1">
          <a:blip r:embed="rId4">
            <a:alphaModFix/>
          </a:blip>
          <a:srcRect b="0" l="0" r="0" t="0"/>
          <a:stretch/>
        </p:blipFill>
        <p:spPr>
          <a:xfrm>
            <a:off x="9058981" y="1685656"/>
            <a:ext cx="2813475" cy="2335444"/>
          </a:xfrm>
          <a:prstGeom prst="rect">
            <a:avLst/>
          </a:prstGeom>
          <a:noFill/>
          <a:ln>
            <a:noFill/>
          </a:ln>
        </p:spPr>
      </p:pic>
      <p:pic>
        <p:nvPicPr>
          <p:cNvPr id="133" name="Google Shape;133;p3"/>
          <p:cNvPicPr preferRelativeResize="0"/>
          <p:nvPr/>
        </p:nvPicPr>
        <p:blipFill rotWithShape="1">
          <a:blip r:embed="rId5">
            <a:alphaModFix/>
          </a:blip>
          <a:srcRect b="0" l="0" r="0" t="0"/>
          <a:stretch/>
        </p:blipFill>
        <p:spPr>
          <a:xfrm>
            <a:off x="5623642" y="1693387"/>
            <a:ext cx="2864878" cy="2327713"/>
          </a:xfrm>
          <a:prstGeom prst="rect">
            <a:avLst/>
          </a:prstGeom>
          <a:noFill/>
          <a:ln>
            <a:noFill/>
          </a:ln>
        </p:spPr>
      </p:pic>
      <p:pic>
        <p:nvPicPr>
          <p:cNvPr id="134" name="Google Shape;134;p3"/>
          <p:cNvPicPr preferRelativeResize="0"/>
          <p:nvPr/>
        </p:nvPicPr>
        <p:blipFill rotWithShape="1">
          <a:blip r:embed="rId6">
            <a:alphaModFix/>
          </a:blip>
          <a:srcRect b="0" l="0" r="0" t="0"/>
          <a:stretch/>
        </p:blipFill>
        <p:spPr>
          <a:xfrm>
            <a:off x="5649343" y="4255578"/>
            <a:ext cx="2813475" cy="2426621"/>
          </a:xfrm>
          <a:prstGeom prst="rect">
            <a:avLst/>
          </a:prstGeom>
          <a:noFill/>
          <a:ln>
            <a:noFill/>
          </a:ln>
        </p:spPr>
      </p:pic>
      <p:pic>
        <p:nvPicPr>
          <p:cNvPr id="135" name="Google Shape;135;p3"/>
          <p:cNvPicPr preferRelativeResize="0"/>
          <p:nvPr/>
        </p:nvPicPr>
        <p:blipFill rotWithShape="1">
          <a:blip r:embed="rId7">
            <a:alphaModFix/>
          </a:blip>
          <a:srcRect b="0" l="0" r="0" t="0"/>
          <a:stretch/>
        </p:blipFill>
        <p:spPr>
          <a:xfrm>
            <a:off x="9058981" y="4299913"/>
            <a:ext cx="2813475" cy="2382286"/>
          </a:xfrm>
          <a:prstGeom prst="rect">
            <a:avLst/>
          </a:prstGeom>
          <a:noFill/>
          <a:ln>
            <a:noFill/>
          </a:ln>
        </p:spPr>
      </p:pic>
      <p:sp>
        <p:nvSpPr>
          <p:cNvPr id="136" name="Google Shape;136;p3"/>
          <p:cNvSpPr txBox="1"/>
          <p:nvPr/>
        </p:nvSpPr>
        <p:spPr>
          <a:xfrm>
            <a:off x="247870" y="1604035"/>
            <a:ext cx="5127018" cy="33855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Montserrat"/>
                <a:ea typeface="Montserrat"/>
                <a:cs typeface="Montserrat"/>
                <a:sym typeface="Montserrat"/>
              </a:rPr>
              <a:t>GEO is making an impact</a:t>
            </a:r>
            <a:endParaRPr sz="18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We have driven access to open knowledge, and our best partnerships are bringing together global science, technology and research to provide trusted information for decision making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b="1" sz="1800">
              <a:solidFill>
                <a:schemeClr val="dk1"/>
              </a:solidFill>
              <a:latin typeface="Montserrat"/>
              <a:ea typeface="Montserrat"/>
              <a:cs typeface="Montserrat"/>
              <a:sym typeface="Montserrat"/>
            </a:endParaRPr>
          </a:p>
          <a:p>
            <a:pPr indent="0" lvl="0" marL="0" marR="0" rtl="0" algn="l">
              <a:spcBef>
                <a:spcPts val="0"/>
              </a:spcBef>
              <a:spcAft>
                <a:spcPts val="0"/>
              </a:spcAft>
              <a:buNone/>
            </a:pPr>
            <a:r>
              <a:rPr b="1" lang="en-US" sz="1800">
                <a:solidFill>
                  <a:schemeClr val="dk1"/>
                </a:solidFill>
                <a:latin typeface="Montserrat"/>
                <a:ea typeface="Montserrat"/>
                <a:cs typeface="Montserrat"/>
                <a:sym typeface="Montserrat"/>
              </a:rPr>
              <a:t>What is GEO doing now?</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4"/>
          <p:cNvPicPr preferRelativeResize="0"/>
          <p:nvPr/>
        </p:nvPicPr>
        <p:blipFill rotWithShape="1">
          <a:blip r:embed="rId3">
            <a:alphaModFix/>
          </a:blip>
          <a:srcRect b="0" l="0" r="0" t="0"/>
          <a:stretch/>
        </p:blipFill>
        <p:spPr>
          <a:xfrm>
            <a:off x="8577317" y="0"/>
            <a:ext cx="3614683" cy="1325014"/>
          </a:xfrm>
          <a:prstGeom prst="rect">
            <a:avLst/>
          </a:prstGeom>
          <a:noFill/>
          <a:ln>
            <a:noFill/>
          </a:ln>
        </p:spPr>
      </p:pic>
      <p:sp>
        <p:nvSpPr>
          <p:cNvPr id="143" name="Google Shape;143;p4"/>
          <p:cNvSpPr/>
          <p:nvPr/>
        </p:nvSpPr>
        <p:spPr>
          <a:xfrm>
            <a:off x="0" y="0"/>
            <a:ext cx="8577317" cy="1325014"/>
          </a:xfrm>
          <a:prstGeom prst="rect">
            <a:avLst/>
          </a:prstGeom>
          <a:solidFill>
            <a:srgbClr val="33435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44" name="Google Shape;144;p4"/>
          <p:cNvPicPr preferRelativeResize="0"/>
          <p:nvPr/>
        </p:nvPicPr>
        <p:blipFill rotWithShape="1">
          <a:blip r:embed="rId4">
            <a:alphaModFix/>
          </a:blip>
          <a:srcRect b="0" l="0" r="0" t="0"/>
          <a:stretch/>
        </p:blipFill>
        <p:spPr>
          <a:xfrm>
            <a:off x="267791" y="77490"/>
            <a:ext cx="3352767" cy="1174493"/>
          </a:xfrm>
          <a:prstGeom prst="rect">
            <a:avLst/>
          </a:prstGeom>
          <a:noFill/>
          <a:ln>
            <a:noFill/>
          </a:ln>
        </p:spPr>
      </p:pic>
      <p:sp>
        <p:nvSpPr>
          <p:cNvPr id="145" name="Google Shape;145;p4"/>
          <p:cNvSpPr/>
          <p:nvPr/>
        </p:nvSpPr>
        <p:spPr>
          <a:xfrm>
            <a:off x="0" y="6447295"/>
            <a:ext cx="12192000" cy="410705"/>
          </a:xfrm>
          <a:prstGeom prst="rect">
            <a:avLst/>
          </a:prstGeom>
          <a:solidFill>
            <a:srgbClr val="33435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 name="Google Shape;146;p4"/>
          <p:cNvSpPr txBox="1"/>
          <p:nvPr/>
        </p:nvSpPr>
        <p:spPr>
          <a:xfrm>
            <a:off x="122542" y="6467981"/>
            <a:ext cx="793685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8B7A"/>
                </a:solidFill>
                <a:latin typeface="Calibri"/>
                <a:ea typeface="Calibri"/>
                <a:cs typeface="Calibri"/>
                <a:sym typeface="Calibri"/>
              </a:rPr>
              <a:t>CEOS Plenary, Biarritz - 30 November 2022   -  Agenda Item 1.7 GEO Sec Report</a:t>
            </a:r>
            <a:endParaRPr/>
          </a:p>
        </p:txBody>
      </p:sp>
      <p:sp>
        <p:nvSpPr>
          <p:cNvPr id="147" name="Google Shape;147;p4"/>
          <p:cNvSpPr txBox="1"/>
          <p:nvPr/>
        </p:nvSpPr>
        <p:spPr>
          <a:xfrm>
            <a:off x="11855405" y="6471359"/>
            <a:ext cx="3016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A6CE36"/>
                </a:solidFill>
                <a:latin typeface="Calibri"/>
                <a:ea typeface="Calibri"/>
                <a:cs typeface="Calibri"/>
                <a:sym typeface="Calibri"/>
              </a:rPr>
              <a:t>1</a:t>
            </a:r>
            <a:endParaRPr sz="1800">
              <a:solidFill>
                <a:srgbClr val="A6CE36"/>
              </a:solidFill>
              <a:latin typeface="Calibri"/>
              <a:ea typeface="Calibri"/>
              <a:cs typeface="Calibri"/>
              <a:sym typeface="Calibri"/>
            </a:endParaRPr>
          </a:p>
        </p:txBody>
      </p:sp>
      <p:pic>
        <p:nvPicPr>
          <p:cNvPr id="148" name="Google Shape;148;p4"/>
          <p:cNvPicPr preferRelativeResize="0"/>
          <p:nvPr/>
        </p:nvPicPr>
        <p:blipFill rotWithShape="1">
          <a:blip r:embed="rId5">
            <a:alphaModFix/>
          </a:blip>
          <a:srcRect b="0" l="0" r="0" t="0"/>
          <a:stretch/>
        </p:blipFill>
        <p:spPr>
          <a:xfrm>
            <a:off x="0" y="1336589"/>
            <a:ext cx="4917259" cy="5101594"/>
          </a:xfrm>
          <a:prstGeom prst="rect">
            <a:avLst/>
          </a:prstGeom>
          <a:noFill/>
          <a:ln>
            <a:noFill/>
          </a:ln>
        </p:spPr>
      </p:pic>
      <p:pic>
        <p:nvPicPr>
          <p:cNvPr id="149" name="Google Shape;149;p4"/>
          <p:cNvPicPr preferRelativeResize="0"/>
          <p:nvPr/>
        </p:nvPicPr>
        <p:blipFill rotWithShape="1">
          <a:blip r:embed="rId6">
            <a:alphaModFix/>
          </a:blip>
          <a:srcRect b="0" l="0" r="0" t="0"/>
          <a:stretch/>
        </p:blipFill>
        <p:spPr>
          <a:xfrm>
            <a:off x="5448575" y="2917931"/>
            <a:ext cx="6257483" cy="3520252"/>
          </a:xfrm>
          <a:prstGeom prst="rect">
            <a:avLst/>
          </a:prstGeom>
          <a:noFill/>
          <a:ln>
            <a:noFill/>
          </a:ln>
        </p:spPr>
      </p:pic>
      <p:sp>
        <p:nvSpPr>
          <p:cNvPr id="150" name="Google Shape;150;p4"/>
          <p:cNvSpPr txBox="1"/>
          <p:nvPr/>
        </p:nvSpPr>
        <p:spPr>
          <a:xfrm>
            <a:off x="5326906" y="1643605"/>
            <a:ext cx="672838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61A9"/>
                </a:solidFill>
                <a:latin typeface="Calibri"/>
                <a:ea typeface="Calibri"/>
                <a:cs typeface="Calibri"/>
                <a:sym typeface="Calibri"/>
              </a:rPr>
              <a:t>GEO Wetlands Initiative : A model of Collaboration success beetween</a:t>
            </a:r>
            <a:endParaRPr/>
          </a:p>
          <a:p>
            <a:pPr indent="0" lvl="0" marL="0" marR="0" rtl="0" algn="ctr">
              <a:spcBef>
                <a:spcPts val="0"/>
              </a:spcBef>
              <a:spcAft>
                <a:spcPts val="0"/>
              </a:spcAft>
              <a:buNone/>
            </a:pPr>
            <a:r>
              <a:t/>
            </a:r>
            <a:endParaRPr b="1" sz="1800">
              <a:solidFill>
                <a:srgbClr val="0061A9"/>
              </a:solidFill>
              <a:latin typeface="Calibri"/>
              <a:ea typeface="Calibri"/>
              <a:cs typeface="Calibri"/>
              <a:sym typeface="Calibri"/>
            </a:endParaRPr>
          </a:p>
          <a:p>
            <a:pPr indent="0" lvl="0" marL="0" marR="0" rtl="0" algn="ctr">
              <a:spcBef>
                <a:spcPts val="0"/>
              </a:spcBef>
              <a:spcAft>
                <a:spcPts val="0"/>
              </a:spcAft>
              <a:buNone/>
            </a:pPr>
            <a:r>
              <a:rPr b="1" lang="en-US" sz="1800">
                <a:solidFill>
                  <a:srgbClr val="0061A9"/>
                </a:solidFill>
                <a:latin typeface="Calibri"/>
                <a:ea typeface="Calibri"/>
                <a:cs typeface="Calibri"/>
                <a:sym typeface="Calibri"/>
              </a:rPr>
              <a:t>GEO and CEOS Space Agencies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5"/>
          <p:cNvPicPr preferRelativeResize="0"/>
          <p:nvPr/>
        </p:nvPicPr>
        <p:blipFill rotWithShape="1">
          <a:blip r:embed="rId3">
            <a:alphaModFix/>
          </a:blip>
          <a:srcRect b="0" l="0" r="0" t="0"/>
          <a:stretch/>
        </p:blipFill>
        <p:spPr>
          <a:xfrm>
            <a:off x="305082" y="5530183"/>
            <a:ext cx="1238846" cy="610699"/>
          </a:xfrm>
          <a:prstGeom prst="rect">
            <a:avLst/>
          </a:prstGeom>
          <a:noFill/>
          <a:ln>
            <a:noFill/>
          </a:ln>
        </p:spPr>
      </p:pic>
      <p:pic>
        <p:nvPicPr>
          <p:cNvPr id="157" name="Google Shape;157;p5"/>
          <p:cNvPicPr preferRelativeResize="0"/>
          <p:nvPr/>
        </p:nvPicPr>
        <p:blipFill rotWithShape="1">
          <a:blip r:embed="rId4">
            <a:alphaModFix/>
          </a:blip>
          <a:srcRect b="0" l="0" r="0" t="0"/>
          <a:stretch/>
        </p:blipFill>
        <p:spPr>
          <a:xfrm>
            <a:off x="10252398" y="152526"/>
            <a:ext cx="1794526" cy="628633"/>
          </a:xfrm>
          <a:prstGeom prst="rect">
            <a:avLst/>
          </a:prstGeom>
          <a:noFill/>
          <a:ln>
            <a:noFill/>
          </a:ln>
        </p:spPr>
      </p:pic>
      <p:pic>
        <p:nvPicPr>
          <p:cNvPr id="158" name="Google Shape;158;p5"/>
          <p:cNvPicPr preferRelativeResize="0"/>
          <p:nvPr/>
        </p:nvPicPr>
        <p:blipFill rotWithShape="1">
          <a:blip r:embed="rId5">
            <a:alphaModFix/>
          </a:blip>
          <a:srcRect b="0" l="0" r="0" t="0"/>
          <a:stretch/>
        </p:blipFill>
        <p:spPr>
          <a:xfrm>
            <a:off x="10218275" y="781159"/>
            <a:ext cx="1862772" cy="875437"/>
          </a:xfrm>
          <a:prstGeom prst="rect">
            <a:avLst/>
          </a:prstGeom>
          <a:noFill/>
          <a:ln>
            <a:noFill/>
          </a:ln>
        </p:spPr>
      </p:pic>
      <p:pic>
        <p:nvPicPr>
          <p:cNvPr id="159" name="Google Shape;159;p5"/>
          <p:cNvPicPr preferRelativeResize="0"/>
          <p:nvPr/>
        </p:nvPicPr>
        <p:blipFill rotWithShape="1">
          <a:blip r:embed="rId6">
            <a:alphaModFix/>
          </a:blip>
          <a:srcRect b="0" l="0" r="0" t="0"/>
          <a:stretch/>
        </p:blipFill>
        <p:spPr>
          <a:xfrm>
            <a:off x="2550137" y="6169653"/>
            <a:ext cx="1214267" cy="468949"/>
          </a:xfrm>
          <a:prstGeom prst="rect">
            <a:avLst/>
          </a:prstGeom>
          <a:noFill/>
          <a:ln>
            <a:noFill/>
          </a:ln>
        </p:spPr>
      </p:pic>
      <p:pic>
        <p:nvPicPr>
          <p:cNvPr id="160" name="Google Shape;160;p5"/>
          <p:cNvPicPr preferRelativeResize="0"/>
          <p:nvPr/>
        </p:nvPicPr>
        <p:blipFill rotWithShape="1">
          <a:blip r:embed="rId7">
            <a:alphaModFix/>
          </a:blip>
          <a:srcRect b="0" l="0" r="0" t="0"/>
          <a:stretch/>
        </p:blipFill>
        <p:spPr>
          <a:xfrm>
            <a:off x="2826962" y="5541320"/>
            <a:ext cx="1222824" cy="401846"/>
          </a:xfrm>
          <a:prstGeom prst="rect">
            <a:avLst/>
          </a:prstGeom>
          <a:noFill/>
          <a:ln>
            <a:noFill/>
          </a:ln>
        </p:spPr>
      </p:pic>
      <p:pic>
        <p:nvPicPr>
          <p:cNvPr id="161" name="Google Shape;161;p5"/>
          <p:cNvPicPr preferRelativeResize="0"/>
          <p:nvPr/>
        </p:nvPicPr>
        <p:blipFill rotWithShape="1">
          <a:blip r:embed="rId8">
            <a:alphaModFix/>
          </a:blip>
          <a:srcRect b="0" l="0" r="0" t="0"/>
          <a:stretch/>
        </p:blipFill>
        <p:spPr>
          <a:xfrm>
            <a:off x="6109803" y="6080786"/>
            <a:ext cx="695825" cy="696703"/>
          </a:xfrm>
          <a:prstGeom prst="rect">
            <a:avLst/>
          </a:prstGeom>
          <a:noFill/>
          <a:ln>
            <a:noFill/>
          </a:ln>
        </p:spPr>
      </p:pic>
      <p:pic>
        <p:nvPicPr>
          <p:cNvPr id="162" name="Google Shape;162;p5"/>
          <p:cNvPicPr preferRelativeResize="0"/>
          <p:nvPr/>
        </p:nvPicPr>
        <p:blipFill rotWithShape="1">
          <a:blip r:embed="rId9">
            <a:alphaModFix/>
          </a:blip>
          <a:srcRect b="0" l="0" r="0" t="0"/>
          <a:stretch/>
        </p:blipFill>
        <p:spPr>
          <a:xfrm>
            <a:off x="5610052" y="5529061"/>
            <a:ext cx="800733" cy="426364"/>
          </a:xfrm>
          <a:prstGeom prst="rect">
            <a:avLst/>
          </a:prstGeom>
          <a:noFill/>
          <a:ln>
            <a:noFill/>
          </a:ln>
        </p:spPr>
      </p:pic>
      <p:pic>
        <p:nvPicPr>
          <p:cNvPr id="163" name="Google Shape;163;p5"/>
          <p:cNvPicPr preferRelativeResize="0"/>
          <p:nvPr/>
        </p:nvPicPr>
        <p:blipFill rotWithShape="1">
          <a:blip r:embed="rId10">
            <a:alphaModFix/>
          </a:blip>
          <a:srcRect b="0" l="0" r="0" t="0"/>
          <a:stretch/>
        </p:blipFill>
        <p:spPr>
          <a:xfrm>
            <a:off x="8170542" y="6080785"/>
            <a:ext cx="696704" cy="696704"/>
          </a:xfrm>
          <a:prstGeom prst="rect">
            <a:avLst/>
          </a:prstGeom>
          <a:noFill/>
          <a:ln>
            <a:noFill/>
          </a:ln>
        </p:spPr>
      </p:pic>
      <p:pic>
        <p:nvPicPr>
          <p:cNvPr id="164" name="Google Shape;164;p5"/>
          <p:cNvPicPr preferRelativeResize="0"/>
          <p:nvPr/>
        </p:nvPicPr>
        <p:blipFill rotWithShape="1">
          <a:blip r:embed="rId11">
            <a:alphaModFix/>
          </a:blip>
          <a:srcRect b="0" l="0" r="0" t="0"/>
          <a:stretch/>
        </p:blipFill>
        <p:spPr>
          <a:xfrm>
            <a:off x="9112105" y="6019089"/>
            <a:ext cx="790488" cy="819716"/>
          </a:xfrm>
          <a:prstGeom prst="rect">
            <a:avLst/>
          </a:prstGeom>
          <a:noFill/>
          <a:ln>
            <a:noFill/>
          </a:ln>
        </p:spPr>
      </p:pic>
      <p:pic>
        <p:nvPicPr>
          <p:cNvPr id="165" name="Google Shape;165;p5"/>
          <p:cNvPicPr preferRelativeResize="0"/>
          <p:nvPr/>
        </p:nvPicPr>
        <p:blipFill rotWithShape="1">
          <a:blip r:embed="rId12">
            <a:alphaModFix/>
          </a:blip>
          <a:srcRect b="0" l="0" r="0" t="0"/>
          <a:stretch/>
        </p:blipFill>
        <p:spPr>
          <a:xfrm>
            <a:off x="9961223" y="6229427"/>
            <a:ext cx="1219922" cy="530401"/>
          </a:xfrm>
          <a:prstGeom prst="rect">
            <a:avLst/>
          </a:prstGeom>
          <a:noFill/>
          <a:ln>
            <a:noFill/>
          </a:ln>
        </p:spPr>
      </p:pic>
      <p:pic>
        <p:nvPicPr>
          <p:cNvPr id="166" name="Google Shape;166;p5"/>
          <p:cNvPicPr preferRelativeResize="0"/>
          <p:nvPr/>
        </p:nvPicPr>
        <p:blipFill rotWithShape="1">
          <a:blip r:embed="rId13">
            <a:alphaModFix/>
          </a:blip>
          <a:srcRect b="0" l="0" r="0" t="0"/>
          <a:stretch/>
        </p:blipFill>
        <p:spPr>
          <a:xfrm>
            <a:off x="1797543" y="5575569"/>
            <a:ext cx="800013" cy="673279"/>
          </a:xfrm>
          <a:prstGeom prst="rect">
            <a:avLst/>
          </a:prstGeom>
          <a:noFill/>
          <a:ln>
            <a:noFill/>
          </a:ln>
        </p:spPr>
      </p:pic>
      <p:pic>
        <p:nvPicPr>
          <p:cNvPr id="167" name="Google Shape;167;p5"/>
          <p:cNvPicPr preferRelativeResize="0"/>
          <p:nvPr/>
        </p:nvPicPr>
        <p:blipFill rotWithShape="1">
          <a:blip r:embed="rId14">
            <a:alphaModFix/>
          </a:blip>
          <a:srcRect b="0" l="0" r="0" t="0"/>
          <a:stretch/>
        </p:blipFill>
        <p:spPr>
          <a:xfrm>
            <a:off x="4895412" y="6277214"/>
            <a:ext cx="1045335" cy="386207"/>
          </a:xfrm>
          <a:prstGeom prst="rect">
            <a:avLst/>
          </a:prstGeom>
          <a:noFill/>
          <a:ln>
            <a:noFill/>
          </a:ln>
        </p:spPr>
      </p:pic>
      <p:pic>
        <p:nvPicPr>
          <p:cNvPr id="168" name="Google Shape;168;p5"/>
          <p:cNvPicPr preferRelativeResize="0"/>
          <p:nvPr/>
        </p:nvPicPr>
        <p:blipFill rotWithShape="1">
          <a:blip r:embed="rId15">
            <a:alphaModFix/>
          </a:blip>
          <a:srcRect b="0" l="0" r="0" t="0"/>
          <a:stretch/>
        </p:blipFill>
        <p:spPr>
          <a:xfrm>
            <a:off x="4279192" y="5541320"/>
            <a:ext cx="800013" cy="483080"/>
          </a:xfrm>
          <a:prstGeom prst="rect">
            <a:avLst/>
          </a:prstGeom>
          <a:noFill/>
          <a:ln>
            <a:noFill/>
          </a:ln>
        </p:spPr>
      </p:pic>
      <p:pic>
        <p:nvPicPr>
          <p:cNvPr id="169" name="Google Shape;169;p5"/>
          <p:cNvPicPr preferRelativeResize="0"/>
          <p:nvPr/>
        </p:nvPicPr>
        <p:blipFill rotWithShape="1">
          <a:blip r:embed="rId16">
            <a:alphaModFix/>
          </a:blip>
          <a:srcRect b="0" l="0" r="0" t="0"/>
          <a:stretch/>
        </p:blipFill>
        <p:spPr>
          <a:xfrm>
            <a:off x="7062765" y="5778444"/>
            <a:ext cx="814274" cy="964272"/>
          </a:xfrm>
          <a:prstGeom prst="rect">
            <a:avLst/>
          </a:prstGeom>
          <a:noFill/>
          <a:ln>
            <a:noFill/>
          </a:ln>
        </p:spPr>
      </p:pic>
      <p:pic>
        <p:nvPicPr>
          <p:cNvPr id="170" name="Google Shape;170;p5"/>
          <p:cNvPicPr preferRelativeResize="0"/>
          <p:nvPr/>
        </p:nvPicPr>
        <p:blipFill rotWithShape="1">
          <a:blip r:embed="rId17">
            <a:alphaModFix/>
          </a:blip>
          <a:srcRect b="0" l="0" r="0" t="0"/>
          <a:stretch/>
        </p:blipFill>
        <p:spPr>
          <a:xfrm>
            <a:off x="7892265" y="5541320"/>
            <a:ext cx="1429034" cy="294213"/>
          </a:xfrm>
          <a:prstGeom prst="rect">
            <a:avLst/>
          </a:prstGeom>
          <a:noFill/>
          <a:ln>
            <a:noFill/>
          </a:ln>
        </p:spPr>
      </p:pic>
      <p:pic>
        <p:nvPicPr>
          <p:cNvPr id="171" name="Google Shape;171;p5"/>
          <p:cNvPicPr preferRelativeResize="0"/>
          <p:nvPr/>
        </p:nvPicPr>
        <p:blipFill rotWithShape="1">
          <a:blip r:embed="rId18">
            <a:alphaModFix/>
          </a:blip>
          <a:srcRect b="0" l="0" r="0" t="0"/>
          <a:stretch/>
        </p:blipFill>
        <p:spPr>
          <a:xfrm>
            <a:off x="9633743" y="5391238"/>
            <a:ext cx="1862771" cy="783244"/>
          </a:xfrm>
          <a:prstGeom prst="rect">
            <a:avLst/>
          </a:prstGeom>
          <a:noFill/>
          <a:ln>
            <a:noFill/>
          </a:ln>
        </p:spPr>
      </p:pic>
      <p:sp>
        <p:nvSpPr>
          <p:cNvPr id="172" name="Google Shape;172;p5"/>
          <p:cNvSpPr txBox="1"/>
          <p:nvPr/>
        </p:nvSpPr>
        <p:spPr>
          <a:xfrm>
            <a:off x="475165" y="635283"/>
            <a:ext cx="7436580" cy="51743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lang="en-US" sz="4600">
                <a:solidFill>
                  <a:schemeClr val="dk1"/>
                </a:solidFill>
                <a:latin typeface="Calibri"/>
                <a:ea typeface="Calibri"/>
                <a:cs typeface="Calibri"/>
                <a:sym typeface="Calibri"/>
              </a:rPr>
              <a:t>The revival of GEO WETLANDS</a:t>
            </a:r>
            <a:endParaRPr/>
          </a:p>
        </p:txBody>
      </p:sp>
      <p:pic>
        <p:nvPicPr>
          <p:cNvPr id="173" name="Google Shape;173;p5"/>
          <p:cNvPicPr preferRelativeResize="0"/>
          <p:nvPr/>
        </p:nvPicPr>
        <p:blipFill rotWithShape="1">
          <a:blip r:embed="rId19">
            <a:alphaModFix/>
          </a:blip>
          <a:srcRect b="0" l="0" r="0" t="0"/>
          <a:stretch/>
        </p:blipFill>
        <p:spPr>
          <a:xfrm>
            <a:off x="4015084" y="6080785"/>
            <a:ext cx="860651" cy="713925"/>
          </a:xfrm>
          <a:prstGeom prst="rect">
            <a:avLst/>
          </a:prstGeom>
          <a:noFill/>
          <a:ln>
            <a:noFill/>
          </a:ln>
        </p:spPr>
      </p:pic>
      <p:pic>
        <p:nvPicPr>
          <p:cNvPr id="174" name="Google Shape;174;p5"/>
          <p:cNvPicPr preferRelativeResize="0"/>
          <p:nvPr/>
        </p:nvPicPr>
        <p:blipFill rotWithShape="1">
          <a:blip r:embed="rId20">
            <a:alphaModFix/>
          </a:blip>
          <a:srcRect b="0" l="0" r="0" t="0"/>
          <a:stretch/>
        </p:blipFill>
        <p:spPr>
          <a:xfrm>
            <a:off x="1288342" y="6378425"/>
            <a:ext cx="1115044" cy="260177"/>
          </a:xfrm>
          <a:prstGeom prst="rect">
            <a:avLst/>
          </a:prstGeom>
          <a:noFill/>
          <a:ln>
            <a:noFill/>
          </a:ln>
        </p:spPr>
      </p:pic>
      <p:sp>
        <p:nvSpPr>
          <p:cNvPr id="175" name="Google Shape;175;p5"/>
          <p:cNvSpPr txBox="1"/>
          <p:nvPr/>
        </p:nvSpPr>
        <p:spPr>
          <a:xfrm>
            <a:off x="494178" y="1308574"/>
            <a:ext cx="11231250" cy="4462760"/>
          </a:xfrm>
          <a:prstGeom prst="rect">
            <a:avLst/>
          </a:prstGeom>
          <a:noFill/>
          <a:ln>
            <a:noFill/>
          </a:ln>
        </p:spPr>
        <p:txBody>
          <a:bodyPr anchorCtr="0" anchor="t" bIns="45700" lIns="91425" spcFirstLastPara="1" rIns="91425" wrap="square" tIns="45700">
            <a:spAutoFit/>
          </a:bodyPr>
          <a:lstStyle/>
          <a:p>
            <a:pPr indent="-72000" lvl="0" marL="72000" marR="0" rtl="0" algn="l">
              <a:spcBef>
                <a:spcPts val="0"/>
              </a:spcBef>
              <a:spcAft>
                <a:spcPts val="0"/>
              </a:spcAft>
              <a:buClr>
                <a:schemeClr val="dk1"/>
              </a:buClr>
              <a:buSzPts val="2600"/>
              <a:buFont typeface="Arial"/>
              <a:buChar char="•"/>
            </a:pPr>
            <a:r>
              <a:rPr b="1" lang="en-US" sz="2600">
                <a:solidFill>
                  <a:schemeClr val="dk1"/>
                </a:solidFill>
                <a:latin typeface="Calibri"/>
                <a:ea typeface="Calibri"/>
                <a:cs typeface="Calibri"/>
                <a:sym typeface="Calibri"/>
              </a:rPr>
              <a:t>Dialogue </a:t>
            </a:r>
            <a:r>
              <a:rPr lang="en-US" sz="2600">
                <a:solidFill>
                  <a:schemeClr val="dk1"/>
                </a:solidFill>
                <a:latin typeface="Calibri"/>
                <a:ea typeface="Calibri"/>
                <a:cs typeface="Calibri"/>
                <a:sym typeface="Calibri"/>
              </a:rPr>
              <a:t>engaged with Ramsar Secretariat and STRP</a:t>
            </a:r>
            <a:endParaRPr/>
          </a:p>
          <a:p>
            <a:pPr indent="-72000" lvl="0" marL="72000" marR="0" rtl="0" algn="l">
              <a:spcBef>
                <a:spcPts val="6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Very Successful </a:t>
            </a:r>
            <a:r>
              <a:rPr b="1" lang="en-US" sz="2600">
                <a:solidFill>
                  <a:schemeClr val="dk1"/>
                </a:solidFill>
                <a:latin typeface="Calibri"/>
                <a:ea typeface="Calibri"/>
                <a:cs typeface="Calibri"/>
                <a:sym typeface="Calibri"/>
              </a:rPr>
              <a:t>Workshop</a:t>
            </a:r>
            <a:r>
              <a:rPr lang="en-US" sz="2600">
                <a:solidFill>
                  <a:schemeClr val="dk1"/>
                </a:solidFill>
                <a:latin typeface="Calibri"/>
                <a:ea typeface="Calibri"/>
                <a:cs typeface="Calibri"/>
                <a:sym typeface="Calibri"/>
              </a:rPr>
              <a:t> to co-design the revival of GEO Wetlands</a:t>
            </a:r>
            <a:endParaRPr/>
          </a:p>
          <a:p>
            <a:pPr indent="-72000" lvl="0" marL="72000" marR="0" rtl="0" algn="l">
              <a:spcBef>
                <a:spcPts val="6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More than 35 </a:t>
            </a:r>
            <a:r>
              <a:rPr b="1" lang="en-US" sz="2600">
                <a:solidFill>
                  <a:schemeClr val="dk1"/>
                </a:solidFill>
                <a:latin typeface="Calibri"/>
                <a:ea typeface="Calibri"/>
                <a:cs typeface="Calibri"/>
                <a:sym typeface="Calibri"/>
              </a:rPr>
              <a:t>wetlands monitoring programs </a:t>
            </a:r>
            <a:r>
              <a:rPr lang="en-US" sz="2600">
                <a:solidFill>
                  <a:schemeClr val="dk1"/>
                </a:solidFill>
                <a:latin typeface="Calibri"/>
                <a:ea typeface="Calibri"/>
                <a:cs typeface="Calibri"/>
                <a:sym typeface="Calibri"/>
              </a:rPr>
              <a:t>invited to contribute</a:t>
            </a:r>
            <a:endParaRPr/>
          </a:p>
          <a:p>
            <a:pPr indent="-72000" lvl="0" marL="72000" marR="0" rtl="0" algn="l">
              <a:spcBef>
                <a:spcPts val="6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Three pillars : Wetlands inventories, wetland-based solutions and capacity development</a:t>
            </a:r>
            <a:endParaRPr/>
          </a:p>
          <a:p>
            <a:pPr indent="-72000" lvl="0" marL="72000" marR="0" rtl="0" algn="l">
              <a:spcBef>
                <a:spcPts val="6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6 side-events (3 in Geneva and 3 in Wuhan) at </a:t>
            </a:r>
            <a:r>
              <a:rPr b="1" lang="en-US" sz="2600">
                <a:solidFill>
                  <a:schemeClr val="dk1"/>
                </a:solidFill>
                <a:latin typeface="Calibri"/>
                <a:ea typeface="Calibri"/>
                <a:cs typeface="Calibri"/>
                <a:sym typeface="Calibri"/>
              </a:rPr>
              <a:t>Ramsar COP14 </a:t>
            </a:r>
            <a:r>
              <a:rPr lang="en-US" sz="2600">
                <a:solidFill>
                  <a:schemeClr val="dk1"/>
                </a:solidFill>
                <a:latin typeface="Calibri"/>
                <a:ea typeface="Calibri"/>
                <a:cs typeface="Calibri"/>
                <a:sym typeface="Calibri"/>
              </a:rPr>
              <a:t>linked to GEO WETLANDS</a:t>
            </a:r>
            <a:endParaRPr/>
          </a:p>
          <a:p>
            <a:pPr indent="-72000" lvl="0" marL="72000" marR="0" rtl="0" algn="l">
              <a:spcBef>
                <a:spcPts val="6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On-going submission </a:t>
            </a:r>
            <a:r>
              <a:rPr b="1" lang="en-US" sz="2600">
                <a:solidFill>
                  <a:schemeClr val="dk1"/>
                </a:solidFill>
                <a:latin typeface="Calibri"/>
                <a:ea typeface="Calibri"/>
                <a:cs typeface="Calibri"/>
                <a:sym typeface="Calibri"/>
              </a:rPr>
              <a:t>project proposals </a:t>
            </a:r>
            <a:r>
              <a:rPr lang="en-US" sz="2600">
                <a:solidFill>
                  <a:schemeClr val="dk1"/>
                </a:solidFill>
                <a:latin typeface="Calibri"/>
                <a:ea typeface="Calibri"/>
                <a:cs typeface="Calibri"/>
                <a:sym typeface="Calibri"/>
              </a:rPr>
              <a:t>by GEOSEC to traditional and non-traditional donors to finance the first phase on wetlands inventories</a:t>
            </a:r>
            <a:endParaRPr/>
          </a:p>
          <a:p>
            <a:pPr indent="-215900" lvl="0" marL="342900" marR="0" rtl="0" algn="l">
              <a:spcBef>
                <a:spcPts val="6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p:txBody>
      </p:sp>
      <p:pic>
        <p:nvPicPr>
          <p:cNvPr id="176" name="Google Shape;176;p5"/>
          <p:cNvPicPr preferRelativeResize="0"/>
          <p:nvPr/>
        </p:nvPicPr>
        <p:blipFill rotWithShape="1">
          <a:blip r:embed="rId21">
            <a:alphaModFix/>
          </a:blip>
          <a:srcRect b="0" l="0" r="0" t="0"/>
          <a:stretch/>
        </p:blipFill>
        <p:spPr>
          <a:xfrm>
            <a:off x="-69053" y="6019089"/>
            <a:ext cx="1479724" cy="92824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6"/>
          <p:cNvSpPr/>
          <p:nvPr/>
        </p:nvSpPr>
        <p:spPr>
          <a:xfrm rot="-5400000">
            <a:off x="-816763" y="-3699160"/>
            <a:ext cx="13767" cy="10134008"/>
          </a:xfrm>
          <a:prstGeom prst="rect">
            <a:avLst/>
          </a:prstGeom>
          <a:solidFill>
            <a:srgbClr val="1E50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6"/>
          <p:cNvSpPr txBox="1"/>
          <p:nvPr/>
        </p:nvSpPr>
        <p:spPr>
          <a:xfrm>
            <a:off x="4420549" y="431800"/>
            <a:ext cx="7036262" cy="560025"/>
          </a:xfrm>
          <a:prstGeom prst="rect">
            <a:avLst/>
          </a:prstGeom>
          <a:noFill/>
          <a:ln>
            <a:noFill/>
          </a:ln>
        </p:spPr>
        <p:txBody>
          <a:bodyPr anchorCtr="0" anchor="t" bIns="0" lIns="0" spcFirstLastPara="1" rIns="0" wrap="square" tIns="0">
            <a:spAutoFit/>
          </a:bodyPr>
          <a:lstStyle/>
          <a:p>
            <a:pPr indent="0" lvl="0" marL="0" marR="0" rtl="0" algn="r">
              <a:lnSpc>
                <a:spcPct val="176535"/>
              </a:lnSpc>
              <a:spcBef>
                <a:spcPts val="0"/>
              </a:spcBef>
              <a:spcAft>
                <a:spcPts val="0"/>
              </a:spcAft>
              <a:buNone/>
            </a:pPr>
            <a:r>
              <a:rPr b="1" lang="en-US" sz="2800">
                <a:solidFill>
                  <a:srgbClr val="1E5081"/>
                </a:solidFill>
                <a:latin typeface="Montserrat"/>
                <a:ea typeface="Montserrat"/>
                <a:cs typeface="Montserrat"/>
                <a:sym typeface="Montserrat"/>
              </a:rPr>
              <a:t>Work Programme 2023-25</a:t>
            </a:r>
            <a:endParaRPr/>
          </a:p>
        </p:txBody>
      </p:sp>
      <p:sp>
        <p:nvSpPr>
          <p:cNvPr id="184" name="Google Shape;184;p6"/>
          <p:cNvSpPr txBox="1"/>
          <p:nvPr/>
        </p:nvSpPr>
        <p:spPr>
          <a:xfrm>
            <a:off x="9188912" y="6355197"/>
            <a:ext cx="2867111" cy="420628"/>
          </a:xfrm>
          <a:prstGeom prst="rect">
            <a:avLst/>
          </a:prstGeom>
          <a:solidFill>
            <a:schemeClr val="lt1"/>
          </a:solidFill>
          <a:ln>
            <a:noFill/>
          </a:ln>
        </p:spPr>
        <p:txBody>
          <a:bodyPr anchorCtr="0" anchor="ctr" bIns="25400" lIns="25400" spcFirstLastPara="1" rIns="25400" wrap="square" tIns="25400">
            <a:spAutoFit/>
          </a:bodyPr>
          <a:lstStyle/>
          <a:p>
            <a:pPr indent="0" lvl="0" marL="0" marR="0" rtl="0" algn="l">
              <a:spcBef>
                <a:spcPts val="0"/>
              </a:spcBef>
              <a:spcAft>
                <a:spcPts val="0"/>
              </a:spcAft>
              <a:buNone/>
            </a:pPr>
            <a:r>
              <a:rPr b="1" lang="en-US" sz="2400">
                <a:solidFill>
                  <a:srgbClr val="2F5496"/>
                </a:solidFill>
                <a:latin typeface="Montserrat"/>
                <a:ea typeface="Montserrat"/>
                <a:cs typeface="Montserrat"/>
                <a:sym typeface="Montserrat"/>
              </a:rPr>
              <a:t> 4 Regional GEOs</a:t>
            </a:r>
            <a:endParaRPr b="1" sz="2400">
              <a:solidFill>
                <a:srgbClr val="2F5496"/>
              </a:solidFill>
              <a:latin typeface="Montserrat"/>
              <a:ea typeface="Montserrat"/>
              <a:cs typeface="Montserrat"/>
              <a:sym typeface="Montserrat"/>
            </a:endParaRPr>
          </a:p>
        </p:txBody>
      </p:sp>
      <p:sp>
        <p:nvSpPr>
          <p:cNvPr id="185" name="Google Shape;185;p6"/>
          <p:cNvSpPr txBox="1"/>
          <p:nvPr/>
        </p:nvSpPr>
        <p:spPr>
          <a:xfrm>
            <a:off x="340341" y="1640700"/>
            <a:ext cx="1608094" cy="235962"/>
          </a:xfrm>
          <a:prstGeom prst="rect">
            <a:avLst/>
          </a:prstGeom>
          <a:solidFill>
            <a:srgbClr val="222A35"/>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Montserrat"/>
                <a:ea typeface="Montserrat"/>
                <a:cs typeface="Montserrat"/>
                <a:sym typeface="Montserrat"/>
              </a:rPr>
              <a:t>GEO BON</a:t>
            </a:r>
            <a:endParaRPr sz="1800">
              <a:solidFill>
                <a:schemeClr val="lt1"/>
              </a:solidFill>
              <a:latin typeface="Montserrat"/>
              <a:ea typeface="Montserrat"/>
              <a:cs typeface="Montserrat"/>
              <a:sym typeface="Montserrat"/>
            </a:endParaRPr>
          </a:p>
        </p:txBody>
      </p:sp>
      <p:sp>
        <p:nvSpPr>
          <p:cNvPr id="186" name="Google Shape;186;p6"/>
          <p:cNvSpPr txBox="1"/>
          <p:nvPr/>
        </p:nvSpPr>
        <p:spPr>
          <a:xfrm>
            <a:off x="331235" y="2443717"/>
            <a:ext cx="1608094" cy="235962"/>
          </a:xfrm>
          <a:prstGeom prst="rect">
            <a:avLst/>
          </a:prstGeom>
          <a:solidFill>
            <a:srgbClr val="2F5496"/>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Montserrat"/>
                <a:ea typeface="Montserrat"/>
                <a:cs typeface="Montserrat"/>
                <a:sym typeface="Montserrat"/>
              </a:rPr>
              <a:t>AQUAWATCH</a:t>
            </a:r>
            <a:endParaRPr sz="1800">
              <a:solidFill>
                <a:schemeClr val="lt1"/>
              </a:solidFill>
              <a:latin typeface="Montserrat"/>
              <a:ea typeface="Montserrat"/>
              <a:cs typeface="Montserrat"/>
              <a:sym typeface="Montserrat"/>
            </a:endParaRPr>
          </a:p>
        </p:txBody>
      </p:sp>
      <p:sp>
        <p:nvSpPr>
          <p:cNvPr id="187" name="Google Shape;187;p6"/>
          <p:cNvSpPr txBox="1"/>
          <p:nvPr/>
        </p:nvSpPr>
        <p:spPr>
          <a:xfrm>
            <a:off x="2021923" y="2443717"/>
            <a:ext cx="1608094" cy="235962"/>
          </a:xfrm>
          <a:prstGeom prst="rect">
            <a:avLst/>
          </a:prstGeom>
          <a:solidFill>
            <a:srgbClr val="2F5496"/>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Montserrat"/>
                <a:ea typeface="Montserrat"/>
                <a:cs typeface="Montserrat"/>
                <a:sym typeface="Montserrat"/>
              </a:rPr>
              <a:t>DE-AFRICA</a:t>
            </a:r>
            <a:endParaRPr sz="1800">
              <a:solidFill>
                <a:schemeClr val="lt1"/>
              </a:solidFill>
              <a:latin typeface="Montserrat"/>
              <a:ea typeface="Montserrat"/>
              <a:cs typeface="Montserrat"/>
              <a:sym typeface="Montserrat"/>
            </a:endParaRPr>
          </a:p>
        </p:txBody>
      </p:sp>
      <p:sp>
        <p:nvSpPr>
          <p:cNvPr id="188" name="Google Shape;188;p6"/>
          <p:cNvSpPr txBox="1"/>
          <p:nvPr/>
        </p:nvSpPr>
        <p:spPr>
          <a:xfrm>
            <a:off x="3712610" y="2443717"/>
            <a:ext cx="1608094" cy="235962"/>
          </a:xfrm>
          <a:prstGeom prst="rect">
            <a:avLst/>
          </a:prstGeom>
          <a:solidFill>
            <a:srgbClr val="2F5496"/>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Montserrat"/>
                <a:ea typeface="Montserrat"/>
                <a:cs typeface="Montserrat"/>
                <a:sym typeface="Montserrat"/>
              </a:rPr>
              <a:t>DIAS</a:t>
            </a:r>
            <a:endParaRPr sz="1800">
              <a:solidFill>
                <a:schemeClr val="lt1"/>
              </a:solidFill>
              <a:latin typeface="Montserrat"/>
              <a:ea typeface="Montserrat"/>
              <a:cs typeface="Montserrat"/>
              <a:sym typeface="Montserrat"/>
            </a:endParaRPr>
          </a:p>
        </p:txBody>
      </p:sp>
      <p:sp>
        <p:nvSpPr>
          <p:cNvPr id="189" name="Google Shape;189;p6"/>
          <p:cNvSpPr txBox="1"/>
          <p:nvPr/>
        </p:nvSpPr>
        <p:spPr>
          <a:xfrm>
            <a:off x="5400496" y="2443717"/>
            <a:ext cx="1608094" cy="235962"/>
          </a:xfrm>
          <a:prstGeom prst="rect">
            <a:avLst/>
          </a:prstGeom>
          <a:solidFill>
            <a:srgbClr val="2F5496"/>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Montserrat"/>
                <a:ea typeface="Montserrat"/>
                <a:cs typeface="Montserrat"/>
                <a:sym typeface="Montserrat"/>
              </a:rPr>
              <a:t>EO4DRM</a:t>
            </a:r>
            <a:endParaRPr sz="1800">
              <a:solidFill>
                <a:schemeClr val="lt1"/>
              </a:solidFill>
              <a:latin typeface="Montserrat"/>
              <a:ea typeface="Montserrat"/>
              <a:cs typeface="Montserrat"/>
              <a:sym typeface="Montserrat"/>
            </a:endParaRPr>
          </a:p>
        </p:txBody>
      </p:sp>
      <p:sp>
        <p:nvSpPr>
          <p:cNvPr id="190" name="Google Shape;190;p6"/>
          <p:cNvSpPr txBox="1"/>
          <p:nvPr/>
        </p:nvSpPr>
        <p:spPr>
          <a:xfrm>
            <a:off x="3721716" y="1640700"/>
            <a:ext cx="1608094" cy="235962"/>
          </a:xfrm>
          <a:prstGeom prst="rect">
            <a:avLst/>
          </a:prstGeom>
          <a:solidFill>
            <a:srgbClr val="222A35"/>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Montserrat"/>
                <a:ea typeface="Montserrat"/>
                <a:cs typeface="Montserrat"/>
                <a:sym typeface="Montserrat"/>
              </a:rPr>
              <a:t>GFOI</a:t>
            </a:r>
            <a:endParaRPr sz="1800">
              <a:solidFill>
                <a:schemeClr val="lt1"/>
              </a:solidFill>
              <a:latin typeface="Montserrat"/>
              <a:ea typeface="Montserrat"/>
              <a:cs typeface="Montserrat"/>
              <a:sym typeface="Montserrat"/>
            </a:endParaRPr>
          </a:p>
        </p:txBody>
      </p:sp>
      <p:sp>
        <p:nvSpPr>
          <p:cNvPr id="191" name="Google Shape;191;p6"/>
          <p:cNvSpPr txBox="1"/>
          <p:nvPr/>
        </p:nvSpPr>
        <p:spPr>
          <a:xfrm>
            <a:off x="5400496" y="1640699"/>
            <a:ext cx="1608094" cy="235962"/>
          </a:xfrm>
          <a:prstGeom prst="rect">
            <a:avLst/>
          </a:prstGeom>
          <a:solidFill>
            <a:srgbClr val="222A35"/>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Montserrat"/>
                <a:ea typeface="Montserrat"/>
                <a:cs typeface="Montserrat"/>
                <a:sym typeface="Montserrat"/>
              </a:rPr>
              <a:t>GOS4M</a:t>
            </a:r>
            <a:endParaRPr sz="1800">
              <a:solidFill>
                <a:schemeClr val="lt1"/>
              </a:solidFill>
              <a:latin typeface="Montserrat"/>
              <a:ea typeface="Montserrat"/>
              <a:cs typeface="Montserrat"/>
              <a:sym typeface="Montserrat"/>
            </a:endParaRPr>
          </a:p>
        </p:txBody>
      </p:sp>
      <p:sp>
        <p:nvSpPr>
          <p:cNvPr id="192" name="Google Shape;192;p6"/>
          <p:cNvSpPr txBox="1"/>
          <p:nvPr/>
        </p:nvSpPr>
        <p:spPr>
          <a:xfrm>
            <a:off x="7103090" y="1640699"/>
            <a:ext cx="1608094" cy="235962"/>
          </a:xfrm>
          <a:prstGeom prst="rect">
            <a:avLst/>
          </a:prstGeom>
          <a:solidFill>
            <a:srgbClr val="222A35"/>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Montserrat"/>
                <a:ea typeface="Montserrat"/>
                <a:cs typeface="Montserrat"/>
                <a:sym typeface="Montserrat"/>
              </a:rPr>
              <a:t>GEO-LDN</a:t>
            </a:r>
            <a:endParaRPr sz="1800">
              <a:solidFill>
                <a:schemeClr val="lt1"/>
              </a:solidFill>
              <a:latin typeface="Montserrat"/>
              <a:ea typeface="Montserrat"/>
              <a:cs typeface="Montserrat"/>
              <a:sym typeface="Montserrat"/>
            </a:endParaRPr>
          </a:p>
        </p:txBody>
      </p:sp>
      <p:sp>
        <p:nvSpPr>
          <p:cNvPr id="193" name="Google Shape;193;p6"/>
          <p:cNvSpPr txBox="1"/>
          <p:nvPr/>
        </p:nvSpPr>
        <p:spPr>
          <a:xfrm>
            <a:off x="331235" y="2850316"/>
            <a:ext cx="1608094" cy="235962"/>
          </a:xfrm>
          <a:prstGeom prst="rect">
            <a:avLst/>
          </a:prstGeom>
          <a:solidFill>
            <a:srgbClr val="2F5496"/>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Calibri"/>
                <a:ea typeface="Calibri"/>
                <a:cs typeface="Calibri"/>
                <a:sym typeface="Calibri"/>
              </a:rPr>
              <a:t>EO4HEALTH</a:t>
            </a:r>
            <a:endParaRPr sz="1800">
              <a:solidFill>
                <a:schemeClr val="lt1"/>
              </a:solidFill>
              <a:latin typeface="Calibri"/>
              <a:ea typeface="Calibri"/>
              <a:cs typeface="Calibri"/>
              <a:sym typeface="Calibri"/>
            </a:endParaRPr>
          </a:p>
        </p:txBody>
      </p:sp>
      <p:sp>
        <p:nvSpPr>
          <p:cNvPr id="194" name="Google Shape;194;p6"/>
          <p:cNvSpPr txBox="1"/>
          <p:nvPr/>
        </p:nvSpPr>
        <p:spPr>
          <a:xfrm>
            <a:off x="2021923" y="2848418"/>
            <a:ext cx="1608094" cy="235962"/>
          </a:xfrm>
          <a:prstGeom prst="rect">
            <a:avLst/>
          </a:prstGeom>
          <a:solidFill>
            <a:srgbClr val="2F5496"/>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Calibri"/>
                <a:ea typeface="Calibri"/>
                <a:cs typeface="Calibri"/>
                <a:sym typeface="Calibri"/>
              </a:rPr>
              <a:t>EO4SDG</a:t>
            </a:r>
            <a:endParaRPr sz="1800">
              <a:solidFill>
                <a:schemeClr val="lt1"/>
              </a:solidFill>
              <a:latin typeface="Calibri"/>
              <a:ea typeface="Calibri"/>
              <a:cs typeface="Calibri"/>
              <a:sym typeface="Calibri"/>
            </a:endParaRPr>
          </a:p>
        </p:txBody>
      </p:sp>
      <p:sp>
        <p:nvSpPr>
          <p:cNvPr id="195" name="Google Shape;195;p6"/>
          <p:cNvSpPr txBox="1"/>
          <p:nvPr/>
        </p:nvSpPr>
        <p:spPr>
          <a:xfrm>
            <a:off x="3700703" y="2842749"/>
            <a:ext cx="1608094" cy="235962"/>
          </a:xfrm>
          <a:prstGeom prst="rect">
            <a:avLst/>
          </a:prstGeom>
          <a:solidFill>
            <a:srgbClr val="2F5496"/>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Calibri"/>
                <a:ea typeface="Calibri"/>
                <a:cs typeface="Calibri"/>
                <a:sym typeface="Calibri"/>
              </a:rPr>
              <a:t>GDIS</a:t>
            </a:r>
            <a:endParaRPr sz="1800">
              <a:solidFill>
                <a:schemeClr val="lt1"/>
              </a:solidFill>
              <a:latin typeface="Calibri"/>
              <a:ea typeface="Calibri"/>
              <a:cs typeface="Calibri"/>
              <a:sym typeface="Calibri"/>
            </a:endParaRPr>
          </a:p>
        </p:txBody>
      </p:sp>
      <p:sp>
        <p:nvSpPr>
          <p:cNvPr id="196" name="Google Shape;196;p6"/>
          <p:cNvSpPr txBox="1"/>
          <p:nvPr/>
        </p:nvSpPr>
        <p:spPr>
          <a:xfrm>
            <a:off x="5397867" y="2844834"/>
            <a:ext cx="1608094" cy="235962"/>
          </a:xfrm>
          <a:prstGeom prst="rect">
            <a:avLst/>
          </a:prstGeom>
          <a:solidFill>
            <a:srgbClr val="2F5496"/>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Calibri"/>
                <a:ea typeface="Calibri"/>
                <a:cs typeface="Calibri"/>
                <a:sym typeface="Calibri"/>
              </a:rPr>
              <a:t>GEO-BLUE-PLANET</a:t>
            </a:r>
            <a:endParaRPr sz="1800">
              <a:solidFill>
                <a:schemeClr val="lt1"/>
              </a:solidFill>
              <a:latin typeface="Calibri"/>
              <a:ea typeface="Calibri"/>
              <a:cs typeface="Calibri"/>
              <a:sym typeface="Calibri"/>
            </a:endParaRPr>
          </a:p>
        </p:txBody>
      </p:sp>
      <p:sp>
        <p:nvSpPr>
          <p:cNvPr id="197" name="Google Shape;197;p6"/>
          <p:cNvSpPr txBox="1"/>
          <p:nvPr/>
        </p:nvSpPr>
        <p:spPr>
          <a:xfrm>
            <a:off x="7088555" y="2842068"/>
            <a:ext cx="1608094" cy="235962"/>
          </a:xfrm>
          <a:prstGeom prst="rect">
            <a:avLst/>
          </a:prstGeom>
          <a:solidFill>
            <a:srgbClr val="2F5496"/>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Calibri"/>
                <a:ea typeface="Calibri"/>
                <a:cs typeface="Calibri"/>
                <a:sym typeface="Calibri"/>
              </a:rPr>
              <a:t>GEO-CRADLE</a:t>
            </a:r>
            <a:endParaRPr sz="1800">
              <a:solidFill>
                <a:schemeClr val="lt1"/>
              </a:solidFill>
              <a:latin typeface="Calibri"/>
              <a:ea typeface="Calibri"/>
              <a:cs typeface="Calibri"/>
              <a:sym typeface="Calibri"/>
            </a:endParaRPr>
          </a:p>
        </p:txBody>
      </p:sp>
      <p:sp>
        <p:nvSpPr>
          <p:cNvPr id="198" name="Google Shape;198;p6"/>
          <p:cNvSpPr txBox="1"/>
          <p:nvPr/>
        </p:nvSpPr>
        <p:spPr>
          <a:xfrm>
            <a:off x="332913" y="3259800"/>
            <a:ext cx="1608094" cy="235962"/>
          </a:xfrm>
          <a:prstGeom prst="rect">
            <a:avLst/>
          </a:prstGeom>
          <a:solidFill>
            <a:srgbClr val="2F5496"/>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Calibri"/>
                <a:ea typeface="Calibri"/>
                <a:cs typeface="Calibri"/>
                <a:sym typeface="Calibri"/>
              </a:rPr>
              <a:t>GEOGLOWS</a:t>
            </a:r>
            <a:endParaRPr sz="1800">
              <a:solidFill>
                <a:schemeClr val="lt1"/>
              </a:solidFill>
              <a:latin typeface="Calibri"/>
              <a:ea typeface="Calibri"/>
              <a:cs typeface="Calibri"/>
              <a:sym typeface="Calibri"/>
            </a:endParaRPr>
          </a:p>
        </p:txBody>
      </p:sp>
      <p:sp>
        <p:nvSpPr>
          <p:cNvPr id="199" name="Google Shape;199;p6"/>
          <p:cNvSpPr txBox="1"/>
          <p:nvPr/>
        </p:nvSpPr>
        <p:spPr>
          <a:xfrm>
            <a:off x="2023331" y="3254073"/>
            <a:ext cx="1608094" cy="235962"/>
          </a:xfrm>
          <a:prstGeom prst="rect">
            <a:avLst/>
          </a:prstGeom>
          <a:solidFill>
            <a:srgbClr val="2F5496"/>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Calibri"/>
                <a:ea typeface="Calibri"/>
                <a:cs typeface="Calibri"/>
                <a:sym typeface="Calibri"/>
              </a:rPr>
              <a:t>GEO-MOUNTAINS</a:t>
            </a:r>
            <a:endParaRPr sz="1800">
              <a:solidFill>
                <a:schemeClr val="lt1"/>
              </a:solidFill>
              <a:latin typeface="Calibri"/>
              <a:ea typeface="Calibri"/>
              <a:cs typeface="Calibri"/>
              <a:sym typeface="Calibri"/>
            </a:endParaRPr>
          </a:p>
        </p:txBody>
      </p:sp>
      <p:sp>
        <p:nvSpPr>
          <p:cNvPr id="200" name="Google Shape;200;p6"/>
          <p:cNvSpPr txBox="1"/>
          <p:nvPr/>
        </p:nvSpPr>
        <p:spPr>
          <a:xfrm>
            <a:off x="3691598" y="3252353"/>
            <a:ext cx="1608094" cy="235962"/>
          </a:xfrm>
          <a:prstGeom prst="rect">
            <a:avLst/>
          </a:prstGeom>
          <a:solidFill>
            <a:srgbClr val="2F5496"/>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Calibri"/>
                <a:ea typeface="Calibri"/>
                <a:cs typeface="Calibri"/>
                <a:sym typeface="Calibri"/>
              </a:rPr>
              <a:t>GEO-VENER</a:t>
            </a:r>
            <a:endParaRPr sz="1800">
              <a:solidFill>
                <a:schemeClr val="lt1"/>
              </a:solidFill>
              <a:latin typeface="Calibri"/>
              <a:ea typeface="Calibri"/>
              <a:cs typeface="Calibri"/>
              <a:sym typeface="Calibri"/>
            </a:endParaRPr>
          </a:p>
        </p:txBody>
      </p:sp>
      <p:sp>
        <p:nvSpPr>
          <p:cNvPr id="201" name="Google Shape;201;p6"/>
          <p:cNvSpPr txBox="1"/>
          <p:nvPr/>
        </p:nvSpPr>
        <p:spPr>
          <a:xfrm>
            <a:off x="5405610" y="3255224"/>
            <a:ext cx="1608094" cy="235962"/>
          </a:xfrm>
          <a:prstGeom prst="rect">
            <a:avLst/>
          </a:prstGeom>
          <a:solidFill>
            <a:srgbClr val="2F5496"/>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Calibri"/>
                <a:ea typeface="Calibri"/>
                <a:cs typeface="Calibri"/>
                <a:sym typeface="Calibri"/>
              </a:rPr>
              <a:t>GEO-WETLANDS</a:t>
            </a:r>
            <a:endParaRPr sz="1800">
              <a:solidFill>
                <a:schemeClr val="lt1"/>
              </a:solidFill>
              <a:latin typeface="Calibri"/>
              <a:ea typeface="Calibri"/>
              <a:cs typeface="Calibri"/>
              <a:sym typeface="Calibri"/>
            </a:endParaRPr>
          </a:p>
        </p:txBody>
      </p:sp>
      <p:sp>
        <p:nvSpPr>
          <p:cNvPr id="202" name="Google Shape;202;p6"/>
          <p:cNvSpPr txBox="1"/>
          <p:nvPr/>
        </p:nvSpPr>
        <p:spPr>
          <a:xfrm>
            <a:off x="7097500" y="3246968"/>
            <a:ext cx="1608094" cy="235962"/>
          </a:xfrm>
          <a:prstGeom prst="rect">
            <a:avLst/>
          </a:prstGeom>
          <a:solidFill>
            <a:srgbClr val="2F5496"/>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Calibri"/>
                <a:ea typeface="Calibri"/>
                <a:cs typeface="Calibri"/>
                <a:sym typeface="Calibri"/>
              </a:rPr>
              <a:t>GOS4POPS</a:t>
            </a:r>
            <a:endParaRPr sz="1800">
              <a:solidFill>
                <a:schemeClr val="lt1"/>
              </a:solidFill>
              <a:latin typeface="Calibri"/>
              <a:ea typeface="Calibri"/>
              <a:cs typeface="Calibri"/>
              <a:sym typeface="Calibri"/>
            </a:endParaRPr>
          </a:p>
        </p:txBody>
      </p:sp>
      <p:sp>
        <p:nvSpPr>
          <p:cNvPr id="203" name="Google Shape;203;p6"/>
          <p:cNvSpPr txBox="1"/>
          <p:nvPr/>
        </p:nvSpPr>
        <p:spPr>
          <a:xfrm>
            <a:off x="331807" y="3666399"/>
            <a:ext cx="1608094" cy="235962"/>
          </a:xfrm>
          <a:prstGeom prst="rect">
            <a:avLst/>
          </a:prstGeom>
          <a:solidFill>
            <a:srgbClr val="2F5496"/>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Calibri"/>
                <a:ea typeface="Calibri"/>
                <a:cs typeface="Calibri"/>
                <a:sym typeface="Calibri"/>
              </a:rPr>
              <a:t>GSNL</a:t>
            </a:r>
            <a:endParaRPr sz="1800">
              <a:solidFill>
                <a:schemeClr val="lt1"/>
              </a:solidFill>
              <a:latin typeface="Calibri"/>
              <a:ea typeface="Calibri"/>
              <a:cs typeface="Calibri"/>
              <a:sym typeface="Calibri"/>
            </a:endParaRPr>
          </a:p>
        </p:txBody>
      </p:sp>
      <p:sp>
        <p:nvSpPr>
          <p:cNvPr id="204" name="Google Shape;204;p6"/>
          <p:cNvSpPr txBox="1"/>
          <p:nvPr/>
        </p:nvSpPr>
        <p:spPr>
          <a:xfrm>
            <a:off x="2021923" y="3666399"/>
            <a:ext cx="1608094" cy="235962"/>
          </a:xfrm>
          <a:prstGeom prst="rect">
            <a:avLst/>
          </a:prstGeom>
          <a:solidFill>
            <a:srgbClr val="2F5496"/>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Calibri"/>
                <a:ea typeface="Calibri"/>
                <a:cs typeface="Calibri"/>
                <a:sym typeface="Calibri"/>
              </a:rPr>
              <a:t>GUOI</a:t>
            </a:r>
            <a:endParaRPr sz="1800">
              <a:solidFill>
                <a:schemeClr val="lt1"/>
              </a:solidFill>
              <a:latin typeface="Calibri"/>
              <a:ea typeface="Calibri"/>
              <a:cs typeface="Calibri"/>
              <a:sym typeface="Calibri"/>
            </a:endParaRPr>
          </a:p>
        </p:txBody>
      </p:sp>
      <p:sp>
        <p:nvSpPr>
          <p:cNvPr id="205" name="Google Shape;205;p6"/>
          <p:cNvSpPr txBox="1"/>
          <p:nvPr/>
        </p:nvSpPr>
        <p:spPr>
          <a:xfrm>
            <a:off x="3691598" y="3665114"/>
            <a:ext cx="1608094" cy="235962"/>
          </a:xfrm>
          <a:prstGeom prst="rect">
            <a:avLst/>
          </a:prstGeom>
          <a:solidFill>
            <a:srgbClr val="2F5496"/>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Calibri"/>
                <a:ea typeface="Calibri"/>
                <a:cs typeface="Calibri"/>
                <a:sym typeface="Calibri"/>
              </a:rPr>
              <a:t>GWIS</a:t>
            </a:r>
            <a:endParaRPr sz="1800">
              <a:solidFill>
                <a:schemeClr val="lt1"/>
              </a:solidFill>
              <a:latin typeface="Calibri"/>
              <a:ea typeface="Calibri"/>
              <a:cs typeface="Calibri"/>
              <a:sym typeface="Calibri"/>
            </a:endParaRPr>
          </a:p>
        </p:txBody>
      </p:sp>
      <p:sp>
        <p:nvSpPr>
          <p:cNvPr id="206" name="Google Shape;206;p6"/>
          <p:cNvSpPr txBox="1"/>
          <p:nvPr/>
        </p:nvSpPr>
        <p:spPr>
          <a:xfrm>
            <a:off x="5413460" y="3664807"/>
            <a:ext cx="1608094" cy="235962"/>
          </a:xfrm>
          <a:prstGeom prst="rect">
            <a:avLst/>
          </a:prstGeom>
          <a:solidFill>
            <a:srgbClr val="2F5496"/>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Calibri"/>
                <a:ea typeface="Calibri"/>
                <a:cs typeface="Calibri"/>
                <a:sym typeface="Calibri"/>
              </a:rPr>
              <a:t>HUMAN-PLANET</a:t>
            </a:r>
            <a:endParaRPr sz="1800">
              <a:solidFill>
                <a:schemeClr val="lt1"/>
              </a:solidFill>
              <a:latin typeface="Calibri"/>
              <a:ea typeface="Calibri"/>
              <a:cs typeface="Calibri"/>
              <a:sym typeface="Calibri"/>
            </a:endParaRPr>
          </a:p>
        </p:txBody>
      </p:sp>
      <p:sp>
        <p:nvSpPr>
          <p:cNvPr id="207" name="Google Shape;207;p6"/>
          <p:cNvSpPr txBox="1"/>
          <p:nvPr/>
        </p:nvSpPr>
        <p:spPr>
          <a:xfrm>
            <a:off x="5405610" y="4435143"/>
            <a:ext cx="1608094" cy="235962"/>
          </a:xfrm>
          <a:prstGeom prst="rect">
            <a:avLst/>
          </a:prstGeom>
          <a:solidFill>
            <a:srgbClr val="BBD6EE"/>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DE-PACIFIC</a:t>
            </a:r>
            <a:endParaRPr sz="1200">
              <a:solidFill>
                <a:srgbClr val="000000"/>
              </a:solidFill>
              <a:latin typeface="Calibri"/>
              <a:ea typeface="Calibri"/>
              <a:cs typeface="Calibri"/>
              <a:sym typeface="Calibri"/>
            </a:endParaRPr>
          </a:p>
        </p:txBody>
      </p:sp>
      <p:sp>
        <p:nvSpPr>
          <p:cNvPr id="208" name="Google Shape;208;p6"/>
          <p:cNvSpPr txBox="1"/>
          <p:nvPr/>
        </p:nvSpPr>
        <p:spPr>
          <a:xfrm>
            <a:off x="7111674" y="4433524"/>
            <a:ext cx="1608094" cy="235962"/>
          </a:xfrm>
          <a:prstGeom prst="rect">
            <a:avLst/>
          </a:prstGeom>
          <a:solidFill>
            <a:srgbClr val="BBD6EE"/>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EO4KARST</a:t>
            </a:r>
            <a:endParaRPr sz="1200">
              <a:solidFill>
                <a:srgbClr val="000000"/>
              </a:solidFill>
              <a:latin typeface="Calibri"/>
              <a:ea typeface="Calibri"/>
              <a:cs typeface="Calibri"/>
              <a:sym typeface="Calibri"/>
            </a:endParaRPr>
          </a:p>
        </p:txBody>
      </p:sp>
      <p:sp>
        <p:nvSpPr>
          <p:cNvPr id="209" name="Google Shape;209;p6"/>
          <p:cNvSpPr txBox="1"/>
          <p:nvPr/>
        </p:nvSpPr>
        <p:spPr>
          <a:xfrm>
            <a:off x="339428" y="4851143"/>
            <a:ext cx="1608094" cy="235962"/>
          </a:xfrm>
          <a:prstGeom prst="rect">
            <a:avLst/>
          </a:prstGeom>
          <a:solidFill>
            <a:srgbClr val="BBD6EE"/>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EO4MIN</a:t>
            </a:r>
            <a:endParaRPr sz="1800">
              <a:solidFill>
                <a:srgbClr val="000000"/>
              </a:solidFill>
              <a:latin typeface="Calibri"/>
              <a:ea typeface="Calibri"/>
              <a:cs typeface="Calibri"/>
              <a:sym typeface="Calibri"/>
            </a:endParaRPr>
          </a:p>
        </p:txBody>
      </p:sp>
      <p:sp>
        <p:nvSpPr>
          <p:cNvPr id="210" name="Google Shape;210;p6"/>
          <p:cNvSpPr txBox="1"/>
          <p:nvPr/>
        </p:nvSpPr>
        <p:spPr>
          <a:xfrm>
            <a:off x="2029306" y="4851143"/>
            <a:ext cx="1608094" cy="235962"/>
          </a:xfrm>
          <a:prstGeom prst="rect">
            <a:avLst/>
          </a:prstGeom>
          <a:solidFill>
            <a:srgbClr val="BBD6EE"/>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EO4WEF</a:t>
            </a:r>
            <a:endParaRPr sz="1800">
              <a:solidFill>
                <a:srgbClr val="000000"/>
              </a:solidFill>
              <a:latin typeface="Calibri"/>
              <a:ea typeface="Calibri"/>
              <a:cs typeface="Calibri"/>
              <a:sym typeface="Calibri"/>
            </a:endParaRPr>
          </a:p>
        </p:txBody>
      </p:sp>
      <p:sp>
        <p:nvSpPr>
          <p:cNvPr id="211" name="Google Shape;211;p6"/>
          <p:cNvSpPr txBox="1"/>
          <p:nvPr/>
        </p:nvSpPr>
        <p:spPr>
          <a:xfrm>
            <a:off x="3700703" y="4851670"/>
            <a:ext cx="1608094" cy="235962"/>
          </a:xfrm>
          <a:prstGeom prst="rect">
            <a:avLst/>
          </a:prstGeom>
          <a:solidFill>
            <a:srgbClr val="BBD6EE"/>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GEOARC</a:t>
            </a:r>
            <a:endParaRPr sz="1800">
              <a:solidFill>
                <a:srgbClr val="000000"/>
              </a:solidFill>
              <a:latin typeface="Calibri"/>
              <a:ea typeface="Calibri"/>
              <a:cs typeface="Calibri"/>
              <a:sym typeface="Calibri"/>
            </a:endParaRPr>
          </a:p>
        </p:txBody>
      </p:sp>
      <p:sp>
        <p:nvSpPr>
          <p:cNvPr id="212" name="Google Shape;212;p6"/>
          <p:cNvSpPr txBox="1"/>
          <p:nvPr/>
        </p:nvSpPr>
        <p:spPr>
          <a:xfrm>
            <a:off x="5400496" y="4847904"/>
            <a:ext cx="1608094" cy="235962"/>
          </a:xfrm>
          <a:prstGeom prst="rect">
            <a:avLst/>
          </a:prstGeom>
          <a:solidFill>
            <a:srgbClr val="BBD6EE"/>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GEO-CITSCI</a:t>
            </a:r>
            <a:endParaRPr sz="1800">
              <a:solidFill>
                <a:srgbClr val="000000"/>
              </a:solidFill>
              <a:latin typeface="Calibri"/>
              <a:ea typeface="Calibri"/>
              <a:cs typeface="Calibri"/>
              <a:sym typeface="Calibri"/>
            </a:endParaRPr>
          </a:p>
        </p:txBody>
      </p:sp>
      <p:sp>
        <p:nvSpPr>
          <p:cNvPr id="213" name="Google Shape;213;p6"/>
          <p:cNvSpPr txBox="1"/>
          <p:nvPr/>
        </p:nvSpPr>
        <p:spPr>
          <a:xfrm>
            <a:off x="7113339" y="4847904"/>
            <a:ext cx="1608094" cy="235962"/>
          </a:xfrm>
          <a:prstGeom prst="rect">
            <a:avLst/>
          </a:prstGeom>
          <a:solidFill>
            <a:srgbClr val="BBD6EE"/>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GEOCRI</a:t>
            </a:r>
            <a:endParaRPr sz="1200">
              <a:solidFill>
                <a:srgbClr val="000000"/>
              </a:solidFill>
              <a:latin typeface="Calibri"/>
              <a:ea typeface="Calibri"/>
              <a:cs typeface="Calibri"/>
              <a:sym typeface="Calibri"/>
            </a:endParaRPr>
          </a:p>
        </p:txBody>
      </p:sp>
      <p:sp>
        <p:nvSpPr>
          <p:cNvPr id="214" name="Google Shape;214;p6"/>
          <p:cNvSpPr txBox="1"/>
          <p:nvPr/>
        </p:nvSpPr>
        <p:spPr>
          <a:xfrm>
            <a:off x="339428" y="5257743"/>
            <a:ext cx="1608094" cy="235962"/>
          </a:xfrm>
          <a:prstGeom prst="rect">
            <a:avLst/>
          </a:prstGeom>
          <a:solidFill>
            <a:srgbClr val="BBD6EE"/>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 GEODESY4SENDAI</a:t>
            </a:r>
            <a:endParaRPr sz="1800">
              <a:solidFill>
                <a:srgbClr val="000000"/>
              </a:solidFill>
              <a:latin typeface="Calibri"/>
              <a:ea typeface="Calibri"/>
              <a:cs typeface="Calibri"/>
              <a:sym typeface="Calibri"/>
            </a:endParaRPr>
          </a:p>
        </p:txBody>
      </p:sp>
      <p:sp>
        <p:nvSpPr>
          <p:cNvPr id="215" name="Google Shape;215;p6"/>
          <p:cNvSpPr txBox="1"/>
          <p:nvPr/>
        </p:nvSpPr>
        <p:spPr>
          <a:xfrm>
            <a:off x="2022292" y="5260205"/>
            <a:ext cx="1608094" cy="235962"/>
          </a:xfrm>
          <a:prstGeom prst="rect">
            <a:avLst/>
          </a:prstGeom>
          <a:solidFill>
            <a:srgbClr val="BBD6EE"/>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GEO-EV</a:t>
            </a:r>
            <a:endParaRPr sz="1800">
              <a:solidFill>
                <a:srgbClr val="000000"/>
              </a:solidFill>
              <a:latin typeface="Calibri"/>
              <a:ea typeface="Calibri"/>
              <a:cs typeface="Calibri"/>
              <a:sym typeface="Calibri"/>
            </a:endParaRPr>
          </a:p>
        </p:txBody>
      </p:sp>
      <p:sp>
        <p:nvSpPr>
          <p:cNvPr id="216" name="Google Shape;216;p6"/>
          <p:cNvSpPr txBox="1"/>
          <p:nvPr/>
        </p:nvSpPr>
        <p:spPr>
          <a:xfrm>
            <a:off x="3700703" y="5264436"/>
            <a:ext cx="1608094" cy="235962"/>
          </a:xfrm>
          <a:prstGeom prst="rect">
            <a:avLst/>
          </a:prstGeom>
          <a:solidFill>
            <a:srgbClr val="BBD6EE"/>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GEO-EV-PRODUCTS</a:t>
            </a:r>
            <a:endParaRPr sz="1200">
              <a:solidFill>
                <a:srgbClr val="000000"/>
              </a:solidFill>
              <a:latin typeface="Calibri"/>
              <a:ea typeface="Calibri"/>
              <a:cs typeface="Calibri"/>
              <a:sym typeface="Calibri"/>
            </a:endParaRPr>
          </a:p>
        </p:txBody>
      </p:sp>
      <p:sp>
        <p:nvSpPr>
          <p:cNvPr id="217" name="Google Shape;217;p6"/>
          <p:cNvSpPr txBox="1"/>
          <p:nvPr/>
        </p:nvSpPr>
        <p:spPr>
          <a:xfrm>
            <a:off x="5401927" y="5261565"/>
            <a:ext cx="1608094" cy="235962"/>
          </a:xfrm>
          <a:prstGeom prst="rect">
            <a:avLst/>
          </a:prstGeom>
          <a:solidFill>
            <a:srgbClr val="BBD6EE"/>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GEO-PDRS</a:t>
            </a:r>
            <a:endParaRPr sz="1200">
              <a:solidFill>
                <a:srgbClr val="000000"/>
              </a:solidFill>
              <a:latin typeface="Calibri"/>
              <a:ea typeface="Calibri"/>
              <a:cs typeface="Calibri"/>
              <a:sym typeface="Calibri"/>
            </a:endParaRPr>
          </a:p>
        </p:txBody>
      </p:sp>
      <p:sp>
        <p:nvSpPr>
          <p:cNvPr id="218" name="Google Shape;218;p6"/>
          <p:cNvSpPr txBox="1"/>
          <p:nvPr/>
        </p:nvSpPr>
        <p:spPr>
          <a:xfrm>
            <a:off x="331235" y="5668730"/>
            <a:ext cx="1608094" cy="235962"/>
          </a:xfrm>
          <a:prstGeom prst="rect">
            <a:avLst/>
          </a:prstGeom>
          <a:solidFill>
            <a:srgbClr val="BBD6EE"/>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IN-SITU-ESC</a:t>
            </a:r>
            <a:endParaRPr sz="1200">
              <a:solidFill>
                <a:srgbClr val="000000"/>
              </a:solidFill>
              <a:latin typeface="Calibri"/>
              <a:ea typeface="Calibri"/>
              <a:cs typeface="Calibri"/>
              <a:sym typeface="Calibri"/>
            </a:endParaRPr>
          </a:p>
        </p:txBody>
      </p:sp>
      <p:sp>
        <p:nvSpPr>
          <p:cNvPr id="219" name="Google Shape;219;p6"/>
          <p:cNvSpPr txBox="1"/>
          <p:nvPr/>
        </p:nvSpPr>
        <p:spPr>
          <a:xfrm>
            <a:off x="2022292" y="5669829"/>
            <a:ext cx="1608094" cy="235962"/>
          </a:xfrm>
          <a:prstGeom prst="rect">
            <a:avLst/>
          </a:prstGeom>
          <a:solidFill>
            <a:srgbClr val="BBD6EE"/>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NIGHT-LIGHT</a:t>
            </a:r>
            <a:endParaRPr sz="1200">
              <a:solidFill>
                <a:srgbClr val="000000"/>
              </a:solidFill>
              <a:latin typeface="Calibri"/>
              <a:ea typeface="Calibri"/>
              <a:cs typeface="Calibri"/>
              <a:sym typeface="Calibri"/>
            </a:endParaRPr>
          </a:p>
        </p:txBody>
      </p:sp>
      <p:sp>
        <p:nvSpPr>
          <p:cNvPr id="220" name="Google Shape;220;p6"/>
          <p:cNvSpPr txBox="1"/>
          <p:nvPr/>
        </p:nvSpPr>
        <p:spPr>
          <a:xfrm>
            <a:off x="3700703" y="5672210"/>
            <a:ext cx="1608094" cy="235962"/>
          </a:xfrm>
          <a:prstGeom prst="rect">
            <a:avLst/>
          </a:prstGeom>
          <a:solidFill>
            <a:srgbClr val="BBD6EE"/>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OEA</a:t>
            </a:r>
            <a:endParaRPr sz="1800">
              <a:solidFill>
                <a:srgbClr val="000000"/>
              </a:solidFill>
              <a:latin typeface="Calibri"/>
              <a:ea typeface="Calibri"/>
              <a:cs typeface="Calibri"/>
              <a:sym typeface="Calibri"/>
            </a:endParaRPr>
          </a:p>
        </p:txBody>
      </p:sp>
      <p:sp>
        <p:nvSpPr>
          <p:cNvPr id="221" name="Google Shape;221;p6"/>
          <p:cNvSpPr txBox="1"/>
          <p:nvPr/>
        </p:nvSpPr>
        <p:spPr>
          <a:xfrm>
            <a:off x="5403925" y="5671955"/>
            <a:ext cx="1608094" cy="235962"/>
          </a:xfrm>
          <a:prstGeom prst="rect">
            <a:avLst/>
          </a:prstGeom>
          <a:solidFill>
            <a:srgbClr val="BBD6EE"/>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SPACE-SECURITY</a:t>
            </a:r>
            <a:endParaRPr sz="1800">
              <a:solidFill>
                <a:srgbClr val="000000"/>
              </a:solidFill>
              <a:latin typeface="Calibri"/>
              <a:ea typeface="Calibri"/>
              <a:cs typeface="Calibri"/>
              <a:sym typeface="Calibri"/>
            </a:endParaRPr>
          </a:p>
        </p:txBody>
      </p:sp>
      <p:sp>
        <p:nvSpPr>
          <p:cNvPr id="222" name="Google Shape;222;p6"/>
          <p:cNvSpPr txBox="1"/>
          <p:nvPr/>
        </p:nvSpPr>
        <p:spPr>
          <a:xfrm>
            <a:off x="7131269" y="5671955"/>
            <a:ext cx="1608094" cy="235962"/>
          </a:xfrm>
          <a:prstGeom prst="rect">
            <a:avLst/>
          </a:prstGeom>
          <a:solidFill>
            <a:srgbClr val="BBD6EE"/>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UHCO</a:t>
            </a:r>
            <a:endParaRPr sz="1800">
              <a:solidFill>
                <a:srgbClr val="000000"/>
              </a:solidFill>
              <a:latin typeface="Calibri"/>
              <a:ea typeface="Calibri"/>
              <a:cs typeface="Calibri"/>
              <a:sym typeface="Calibri"/>
            </a:endParaRPr>
          </a:p>
        </p:txBody>
      </p:sp>
      <p:sp>
        <p:nvSpPr>
          <p:cNvPr id="223" name="Google Shape;223;p6"/>
          <p:cNvSpPr txBox="1"/>
          <p:nvPr/>
        </p:nvSpPr>
        <p:spPr>
          <a:xfrm>
            <a:off x="339428" y="6447530"/>
            <a:ext cx="1608094" cy="235962"/>
          </a:xfrm>
          <a:prstGeom prst="rect">
            <a:avLst/>
          </a:prstGeom>
          <a:solidFill>
            <a:srgbClr val="FFD966"/>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AFRIGEO</a:t>
            </a:r>
            <a:endParaRPr sz="1800">
              <a:solidFill>
                <a:srgbClr val="000000"/>
              </a:solidFill>
              <a:latin typeface="Calibri"/>
              <a:ea typeface="Calibri"/>
              <a:cs typeface="Calibri"/>
              <a:sym typeface="Calibri"/>
            </a:endParaRPr>
          </a:p>
        </p:txBody>
      </p:sp>
      <p:sp>
        <p:nvSpPr>
          <p:cNvPr id="224" name="Google Shape;224;p6"/>
          <p:cNvSpPr txBox="1"/>
          <p:nvPr/>
        </p:nvSpPr>
        <p:spPr>
          <a:xfrm>
            <a:off x="2027967" y="6450550"/>
            <a:ext cx="1608094" cy="235962"/>
          </a:xfrm>
          <a:prstGeom prst="rect">
            <a:avLst/>
          </a:prstGeom>
          <a:solidFill>
            <a:srgbClr val="FFD966"/>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AMERIGEO</a:t>
            </a:r>
            <a:endParaRPr sz="1800">
              <a:solidFill>
                <a:srgbClr val="000000"/>
              </a:solidFill>
              <a:latin typeface="Calibri"/>
              <a:ea typeface="Calibri"/>
              <a:cs typeface="Calibri"/>
              <a:sym typeface="Calibri"/>
            </a:endParaRPr>
          </a:p>
        </p:txBody>
      </p:sp>
      <p:sp>
        <p:nvSpPr>
          <p:cNvPr id="225" name="Google Shape;225;p6"/>
          <p:cNvSpPr txBox="1"/>
          <p:nvPr/>
        </p:nvSpPr>
        <p:spPr>
          <a:xfrm>
            <a:off x="3720713" y="6447530"/>
            <a:ext cx="1608094" cy="235962"/>
          </a:xfrm>
          <a:prstGeom prst="rect">
            <a:avLst/>
          </a:prstGeom>
          <a:solidFill>
            <a:srgbClr val="FFD966"/>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AOGEO</a:t>
            </a:r>
            <a:endParaRPr sz="1800">
              <a:solidFill>
                <a:srgbClr val="000000"/>
              </a:solidFill>
              <a:latin typeface="Calibri"/>
              <a:ea typeface="Calibri"/>
              <a:cs typeface="Calibri"/>
              <a:sym typeface="Calibri"/>
            </a:endParaRPr>
          </a:p>
        </p:txBody>
      </p:sp>
      <p:sp>
        <p:nvSpPr>
          <p:cNvPr id="226" name="Google Shape;226;p6"/>
          <p:cNvSpPr txBox="1"/>
          <p:nvPr/>
        </p:nvSpPr>
        <p:spPr>
          <a:xfrm>
            <a:off x="5413460" y="6448853"/>
            <a:ext cx="1608094" cy="235962"/>
          </a:xfrm>
          <a:prstGeom prst="rect">
            <a:avLst/>
          </a:prstGeom>
          <a:solidFill>
            <a:srgbClr val="FFD966"/>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EUROGEO</a:t>
            </a:r>
            <a:endParaRPr sz="1800">
              <a:solidFill>
                <a:srgbClr val="000000"/>
              </a:solidFill>
              <a:latin typeface="Calibri"/>
              <a:ea typeface="Calibri"/>
              <a:cs typeface="Calibri"/>
              <a:sym typeface="Calibri"/>
            </a:endParaRPr>
          </a:p>
        </p:txBody>
      </p:sp>
      <p:sp>
        <p:nvSpPr>
          <p:cNvPr id="227" name="Google Shape;227;p6"/>
          <p:cNvSpPr txBox="1"/>
          <p:nvPr/>
        </p:nvSpPr>
        <p:spPr>
          <a:xfrm>
            <a:off x="7104234" y="2443717"/>
            <a:ext cx="1608094" cy="235962"/>
          </a:xfrm>
          <a:prstGeom prst="rect">
            <a:avLst/>
          </a:prstGeom>
          <a:solidFill>
            <a:srgbClr val="2F5496"/>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Montserrat"/>
                <a:ea typeface="Montserrat"/>
                <a:cs typeface="Montserrat"/>
                <a:sym typeface="Montserrat"/>
              </a:rPr>
              <a:t>EO4EA</a:t>
            </a:r>
            <a:endParaRPr sz="1800">
              <a:solidFill>
                <a:schemeClr val="lt1"/>
              </a:solidFill>
              <a:latin typeface="Montserrat"/>
              <a:ea typeface="Montserrat"/>
              <a:cs typeface="Montserrat"/>
              <a:sym typeface="Montserrat"/>
            </a:endParaRPr>
          </a:p>
        </p:txBody>
      </p:sp>
      <p:sp>
        <p:nvSpPr>
          <p:cNvPr id="228" name="Google Shape;228;p6"/>
          <p:cNvSpPr txBox="1"/>
          <p:nvPr/>
        </p:nvSpPr>
        <p:spPr>
          <a:xfrm>
            <a:off x="7131269" y="5257575"/>
            <a:ext cx="1608094" cy="235962"/>
          </a:xfrm>
          <a:prstGeom prst="rect">
            <a:avLst/>
          </a:prstGeom>
          <a:solidFill>
            <a:srgbClr val="BBD6EE"/>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GEO-TREES</a:t>
            </a:r>
            <a:endParaRPr sz="1200">
              <a:solidFill>
                <a:srgbClr val="000000"/>
              </a:solidFill>
              <a:latin typeface="Calibri"/>
              <a:ea typeface="Calibri"/>
              <a:cs typeface="Calibri"/>
              <a:sym typeface="Calibri"/>
            </a:endParaRPr>
          </a:p>
        </p:txBody>
      </p:sp>
      <p:sp>
        <p:nvSpPr>
          <p:cNvPr id="229" name="Google Shape;229;p6"/>
          <p:cNvSpPr txBox="1"/>
          <p:nvPr>
            <p:ph idx="11" type="ftr"/>
          </p:nvPr>
        </p:nvSpPr>
        <p:spPr>
          <a:xfrm>
            <a:off x="4038600" y="6874829"/>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PB-24_2-3</a:t>
            </a:r>
            <a:endParaRPr/>
          </a:p>
        </p:txBody>
      </p:sp>
      <p:sp>
        <p:nvSpPr>
          <p:cNvPr id="230" name="Google Shape;230;p6"/>
          <p:cNvSpPr txBox="1"/>
          <p:nvPr>
            <p:ph idx="12" type="sldNum"/>
          </p:nvPr>
        </p:nvSpPr>
        <p:spPr>
          <a:xfrm>
            <a:off x="8610600" y="6874829"/>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1" name="Google Shape;231;p6"/>
          <p:cNvSpPr txBox="1"/>
          <p:nvPr/>
        </p:nvSpPr>
        <p:spPr>
          <a:xfrm>
            <a:off x="2027967" y="1640699"/>
            <a:ext cx="1608094" cy="235962"/>
          </a:xfrm>
          <a:prstGeom prst="rect">
            <a:avLst/>
          </a:prstGeom>
          <a:solidFill>
            <a:srgbClr val="222A35"/>
          </a:solidFill>
          <a:ln cap="flat" cmpd="sng" w="12700">
            <a:solidFill>
              <a:schemeClr val="dk1"/>
            </a:solidFill>
            <a:prstDash val="solid"/>
            <a:miter lim="400000"/>
            <a:headEnd len="sm" w="sm" type="none"/>
            <a:tailEnd len="sm" w="sm" type="none"/>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chemeClr val="lt1"/>
                </a:solidFill>
                <a:latin typeface="Montserrat"/>
                <a:ea typeface="Montserrat"/>
                <a:cs typeface="Montserrat"/>
                <a:sym typeface="Montserrat"/>
              </a:rPr>
              <a:t>GEO GLAM</a:t>
            </a:r>
            <a:endParaRPr sz="1800">
              <a:solidFill>
                <a:schemeClr val="lt1"/>
              </a:solidFill>
              <a:latin typeface="Montserrat"/>
              <a:ea typeface="Montserrat"/>
              <a:cs typeface="Montserrat"/>
              <a:sym typeface="Montserrat"/>
            </a:endParaRPr>
          </a:p>
        </p:txBody>
      </p:sp>
      <p:sp>
        <p:nvSpPr>
          <p:cNvPr id="232" name="Google Shape;232;p6"/>
          <p:cNvSpPr txBox="1"/>
          <p:nvPr/>
        </p:nvSpPr>
        <p:spPr>
          <a:xfrm>
            <a:off x="9140992" y="1533951"/>
            <a:ext cx="2867111" cy="436017"/>
          </a:xfrm>
          <a:prstGeom prst="rect">
            <a:avLst/>
          </a:prstGeom>
          <a:solidFill>
            <a:schemeClr val="lt1"/>
          </a:solidFill>
          <a:ln>
            <a:noFill/>
          </a:ln>
        </p:spPr>
        <p:txBody>
          <a:bodyPr anchorCtr="0" anchor="ctr" bIns="25400" lIns="25400" spcFirstLastPara="1" rIns="25400" wrap="square" tIns="25400">
            <a:spAutoFit/>
          </a:bodyPr>
          <a:lstStyle/>
          <a:p>
            <a:pPr indent="0" lvl="0" marL="0" marR="0" rtl="0" algn="l">
              <a:spcBef>
                <a:spcPts val="0"/>
              </a:spcBef>
              <a:spcAft>
                <a:spcPts val="0"/>
              </a:spcAft>
              <a:buNone/>
            </a:pPr>
            <a:r>
              <a:rPr b="1" lang="en-US" sz="2400">
                <a:solidFill>
                  <a:srgbClr val="2F5496"/>
                </a:solidFill>
                <a:latin typeface="Montserrat"/>
                <a:ea typeface="Montserrat"/>
                <a:cs typeface="Montserrat"/>
                <a:sym typeface="Montserrat"/>
              </a:rPr>
              <a:t> 5 Flagships</a:t>
            </a:r>
            <a:endParaRPr b="1" sz="2400">
              <a:solidFill>
                <a:srgbClr val="2F5496"/>
              </a:solidFill>
              <a:latin typeface="Montserrat"/>
              <a:ea typeface="Montserrat"/>
              <a:cs typeface="Montserrat"/>
              <a:sym typeface="Montserrat"/>
            </a:endParaRPr>
          </a:p>
        </p:txBody>
      </p:sp>
      <p:sp>
        <p:nvSpPr>
          <p:cNvPr id="233" name="Google Shape;233;p6"/>
          <p:cNvSpPr txBox="1"/>
          <p:nvPr/>
        </p:nvSpPr>
        <p:spPr>
          <a:xfrm>
            <a:off x="9140991" y="2343689"/>
            <a:ext cx="2867111" cy="436017"/>
          </a:xfrm>
          <a:prstGeom prst="rect">
            <a:avLst/>
          </a:prstGeom>
          <a:solidFill>
            <a:schemeClr val="lt1"/>
          </a:solidFill>
          <a:ln>
            <a:noFill/>
          </a:ln>
        </p:spPr>
        <p:txBody>
          <a:bodyPr anchorCtr="0" anchor="ctr" bIns="25400" lIns="25400" spcFirstLastPara="1" rIns="25400" wrap="square" tIns="25400">
            <a:spAutoFit/>
          </a:bodyPr>
          <a:lstStyle/>
          <a:p>
            <a:pPr indent="0" lvl="0" marL="0" marR="0" rtl="0" algn="l">
              <a:spcBef>
                <a:spcPts val="0"/>
              </a:spcBef>
              <a:spcAft>
                <a:spcPts val="0"/>
              </a:spcAft>
              <a:buNone/>
            </a:pPr>
            <a:r>
              <a:rPr b="1" lang="en-US" sz="2400">
                <a:solidFill>
                  <a:srgbClr val="2F5496"/>
                </a:solidFill>
                <a:latin typeface="Montserrat"/>
                <a:ea typeface="Montserrat"/>
                <a:cs typeface="Montserrat"/>
                <a:sym typeface="Montserrat"/>
              </a:rPr>
              <a:t>19 Initiatives</a:t>
            </a:r>
            <a:endParaRPr b="1" sz="2400">
              <a:solidFill>
                <a:srgbClr val="2F5496"/>
              </a:solidFill>
              <a:latin typeface="Montserrat"/>
              <a:ea typeface="Montserrat"/>
              <a:cs typeface="Montserrat"/>
              <a:sym typeface="Montserrat"/>
            </a:endParaRPr>
          </a:p>
        </p:txBody>
      </p:sp>
      <p:sp>
        <p:nvSpPr>
          <p:cNvPr id="234" name="Google Shape;234;p6"/>
          <p:cNvSpPr txBox="1"/>
          <p:nvPr/>
        </p:nvSpPr>
        <p:spPr>
          <a:xfrm>
            <a:off x="9188912" y="4141136"/>
            <a:ext cx="2867111" cy="820738"/>
          </a:xfrm>
          <a:prstGeom prst="rect">
            <a:avLst/>
          </a:prstGeom>
          <a:solidFill>
            <a:schemeClr val="lt1"/>
          </a:solidFill>
          <a:ln>
            <a:noFill/>
          </a:ln>
        </p:spPr>
        <p:txBody>
          <a:bodyPr anchorCtr="0" anchor="ctr" bIns="25400" lIns="25400" spcFirstLastPara="1" rIns="25400" wrap="square" tIns="25400">
            <a:spAutoFit/>
          </a:bodyPr>
          <a:lstStyle/>
          <a:p>
            <a:pPr indent="0" lvl="0" marL="0" marR="0" rtl="0" algn="l">
              <a:spcBef>
                <a:spcPts val="0"/>
              </a:spcBef>
              <a:spcAft>
                <a:spcPts val="0"/>
              </a:spcAft>
              <a:buNone/>
            </a:pPr>
            <a:r>
              <a:rPr b="1" lang="en-US" sz="2400">
                <a:solidFill>
                  <a:srgbClr val="2F5496"/>
                </a:solidFill>
                <a:latin typeface="Montserrat"/>
                <a:ea typeface="Montserrat"/>
                <a:cs typeface="Montserrat"/>
                <a:sym typeface="Montserrat"/>
              </a:rPr>
              <a:t>20 Pilot Initiatives</a:t>
            </a:r>
            <a:endParaRPr b="1" sz="2400">
              <a:solidFill>
                <a:srgbClr val="2F5496"/>
              </a:solidFill>
              <a:latin typeface="Montserrat"/>
              <a:ea typeface="Montserrat"/>
              <a:cs typeface="Montserrat"/>
              <a:sym typeface="Montserrat"/>
            </a:endParaRPr>
          </a:p>
        </p:txBody>
      </p:sp>
      <p:sp>
        <p:nvSpPr>
          <p:cNvPr id="235" name="Google Shape;235;p6"/>
          <p:cNvSpPr txBox="1"/>
          <p:nvPr/>
        </p:nvSpPr>
        <p:spPr>
          <a:xfrm>
            <a:off x="315859" y="4446749"/>
            <a:ext cx="1608094" cy="235962"/>
          </a:xfrm>
          <a:prstGeom prst="rect">
            <a:avLst/>
          </a:prstGeom>
          <a:solidFill>
            <a:srgbClr val="BBD6EE"/>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AIS-MONITORING</a:t>
            </a:r>
            <a:endParaRPr sz="1800">
              <a:solidFill>
                <a:srgbClr val="000000"/>
              </a:solidFill>
              <a:latin typeface="Calibri"/>
              <a:ea typeface="Calibri"/>
              <a:cs typeface="Calibri"/>
              <a:sym typeface="Calibri"/>
            </a:endParaRPr>
          </a:p>
        </p:txBody>
      </p:sp>
      <p:sp>
        <p:nvSpPr>
          <p:cNvPr id="236" name="Google Shape;236;p6"/>
          <p:cNvSpPr txBox="1"/>
          <p:nvPr/>
        </p:nvSpPr>
        <p:spPr>
          <a:xfrm>
            <a:off x="2021923" y="4446749"/>
            <a:ext cx="1608094" cy="235962"/>
          </a:xfrm>
          <a:prstGeom prst="rect">
            <a:avLst/>
          </a:prstGeom>
          <a:solidFill>
            <a:srgbClr val="BBD6EE"/>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ARCTIC-GEOSS</a:t>
            </a:r>
            <a:endParaRPr sz="1800">
              <a:solidFill>
                <a:srgbClr val="000000"/>
              </a:solidFill>
              <a:latin typeface="Calibri"/>
              <a:ea typeface="Calibri"/>
              <a:cs typeface="Calibri"/>
              <a:sym typeface="Calibri"/>
            </a:endParaRPr>
          </a:p>
        </p:txBody>
      </p:sp>
      <p:sp>
        <p:nvSpPr>
          <p:cNvPr id="237" name="Google Shape;237;p6"/>
          <p:cNvSpPr txBox="1"/>
          <p:nvPr/>
        </p:nvSpPr>
        <p:spPr>
          <a:xfrm>
            <a:off x="3720713" y="4440965"/>
            <a:ext cx="1608094" cy="235962"/>
          </a:xfrm>
          <a:prstGeom prst="rect">
            <a:avLst/>
          </a:prstGeom>
          <a:solidFill>
            <a:srgbClr val="BBD6EE"/>
          </a:solid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1" lang="en-US" sz="1200">
                <a:solidFill>
                  <a:srgbClr val="000000"/>
                </a:solidFill>
                <a:latin typeface="Calibri"/>
                <a:ea typeface="Calibri"/>
                <a:cs typeface="Calibri"/>
                <a:sym typeface="Calibri"/>
              </a:rPr>
              <a:t>CHEMICAL-EARTH</a:t>
            </a:r>
            <a:endParaRPr sz="1200">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7"/>
          <p:cNvSpPr/>
          <p:nvPr/>
        </p:nvSpPr>
        <p:spPr>
          <a:xfrm flipH="1" rot="-5400000">
            <a:off x="1244750" y="-2329751"/>
            <a:ext cx="25108" cy="7226696"/>
          </a:xfrm>
          <a:prstGeom prst="rect">
            <a:avLst/>
          </a:prstGeom>
          <a:solidFill>
            <a:srgbClr val="1E50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4" name="Google Shape;244;p7"/>
          <p:cNvPicPr preferRelativeResize="0"/>
          <p:nvPr/>
        </p:nvPicPr>
        <p:blipFill rotWithShape="1">
          <a:blip r:embed="rId3">
            <a:alphaModFix/>
          </a:blip>
          <a:srcRect b="0" l="0" r="0" t="0"/>
          <a:stretch/>
        </p:blipFill>
        <p:spPr>
          <a:xfrm>
            <a:off x="4296849" y="2959396"/>
            <a:ext cx="1078636" cy="1054368"/>
          </a:xfrm>
          <a:prstGeom prst="rect">
            <a:avLst/>
          </a:prstGeom>
          <a:noFill/>
          <a:ln>
            <a:noFill/>
          </a:ln>
        </p:spPr>
      </p:pic>
      <p:sp>
        <p:nvSpPr>
          <p:cNvPr id="245" name="Google Shape;245;p7"/>
          <p:cNvSpPr txBox="1"/>
          <p:nvPr/>
        </p:nvSpPr>
        <p:spPr>
          <a:xfrm>
            <a:off x="3890936" y="4846044"/>
            <a:ext cx="1952189" cy="245452"/>
          </a:xfrm>
          <a:prstGeom prst="rect">
            <a:avLst/>
          </a:prstGeom>
          <a:noFill/>
          <a:ln>
            <a:noFill/>
          </a:ln>
        </p:spPr>
        <p:txBody>
          <a:bodyPr anchorCtr="0" anchor="t" bIns="0" lIns="0" spcFirstLastPara="1" rIns="0" wrap="square" tIns="0">
            <a:spAutoFit/>
          </a:bodyPr>
          <a:lstStyle/>
          <a:p>
            <a:pPr indent="0" lvl="0" marL="0" marR="0" rtl="0" algn="ctr">
              <a:lnSpc>
                <a:spcPct val="150036"/>
              </a:lnSpc>
              <a:spcBef>
                <a:spcPts val="0"/>
              </a:spcBef>
              <a:spcAft>
                <a:spcPts val="0"/>
              </a:spcAft>
              <a:buNone/>
            </a:pPr>
            <a:r>
              <a:rPr b="1" lang="en-US" sz="1372">
                <a:solidFill>
                  <a:srgbClr val="F4F8F3"/>
                </a:solidFill>
                <a:latin typeface="Montserrat"/>
                <a:ea typeface="Montserrat"/>
                <a:cs typeface="Montserrat"/>
                <a:sym typeface="Montserrat"/>
              </a:rPr>
              <a:t>Open Software </a:t>
            </a:r>
            <a:r>
              <a:rPr b="1" lang="en-US" sz="1373">
                <a:solidFill>
                  <a:srgbClr val="F4F8F3"/>
                </a:solidFill>
                <a:latin typeface="Montserrat"/>
                <a:ea typeface="Montserrat"/>
                <a:cs typeface="Montserrat"/>
                <a:sym typeface="Montserrat"/>
              </a:rPr>
              <a:t> </a:t>
            </a:r>
            <a:endParaRPr/>
          </a:p>
        </p:txBody>
      </p:sp>
      <p:sp>
        <p:nvSpPr>
          <p:cNvPr id="246" name="Google Shape;246;p7"/>
          <p:cNvSpPr txBox="1"/>
          <p:nvPr/>
        </p:nvSpPr>
        <p:spPr>
          <a:xfrm>
            <a:off x="4122483" y="330060"/>
            <a:ext cx="7721064" cy="587853"/>
          </a:xfrm>
          <a:prstGeom prst="rect">
            <a:avLst/>
          </a:prstGeom>
          <a:noFill/>
          <a:ln>
            <a:noFill/>
          </a:ln>
        </p:spPr>
        <p:txBody>
          <a:bodyPr anchorCtr="0" anchor="t" bIns="0" lIns="0" spcFirstLastPara="1" rIns="0" wrap="square" tIns="0">
            <a:spAutoFit/>
          </a:bodyPr>
          <a:lstStyle/>
          <a:p>
            <a:pPr indent="0" lvl="0" marL="0" marR="0" rtl="0" algn="r">
              <a:lnSpc>
                <a:spcPct val="134357"/>
              </a:lnSpc>
              <a:spcBef>
                <a:spcPts val="0"/>
              </a:spcBef>
              <a:spcAft>
                <a:spcPts val="0"/>
              </a:spcAft>
              <a:buNone/>
            </a:pPr>
            <a:r>
              <a:rPr lang="en-US" sz="3679">
                <a:solidFill>
                  <a:srgbClr val="1E5081"/>
                </a:solidFill>
                <a:latin typeface="Montserrat"/>
                <a:ea typeface="Montserrat"/>
                <a:cs typeface="Montserrat"/>
                <a:sym typeface="Montserrat"/>
              </a:rPr>
              <a:t>Potential Incubators</a:t>
            </a:r>
            <a:endParaRPr sz="3679">
              <a:solidFill>
                <a:srgbClr val="1E5081"/>
              </a:solidFill>
              <a:latin typeface="Montserrat"/>
              <a:ea typeface="Montserrat"/>
              <a:cs typeface="Montserrat"/>
              <a:sym typeface="Montserrat"/>
            </a:endParaRPr>
          </a:p>
        </p:txBody>
      </p:sp>
      <p:grpSp>
        <p:nvGrpSpPr>
          <p:cNvPr id="247" name="Google Shape;247;p7"/>
          <p:cNvGrpSpPr/>
          <p:nvPr/>
        </p:nvGrpSpPr>
        <p:grpSpPr>
          <a:xfrm>
            <a:off x="2422343" y="1540056"/>
            <a:ext cx="8096400" cy="4949104"/>
            <a:chOff x="0" y="1692"/>
            <a:chExt cx="8096400" cy="4949104"/>
          </a:xfrm>
        </p:grpSpPr>
        <p:sp>
          <p:nvSpPr>
            <p:cNvPr id="248" name="Google Shape;248;p7"/>
            <p:cNvSpPr/>
            <p:nvPr/>
          </p:nvSpPr>
          <p:spPr>
            <a:xfrm>
              <a:off x="3238560" y="42064"/>
              <a:ext cx="4857840" cy="916500"/>
            </a:xfrm>
            <a:prstGeom prst="rightArrow">
              <a:avLst>
                <a:gd fmla="val 75000" name="adj1"/>
                <a:gd fmla="val 50000" name="adj2"/>
              </a:avLst>
            </a:prstGeom>
            <a:solidFill>
              <a:srgbClr val="CCD3EA">
                <a:alpha val="89803"/>
              </a:srgbClr>
            </a:solidFill>
            <a:ln cap="flat" cmpd="sng" w="12700">
              <a:solidFill>
                <a:srgbClr val="CCD3EA">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7"/>
            <p:cNvSpPr txBox="1"/>
            <p:nvPr/>
          </p:nvSpPr>
          <p:spPr>
            <a:xfrm>
              <a:off x="3238560" y="156627"/>
              <a:ext cx="4514153" cy="687375"/>
            </a:xfrm>
            <a:prstGeom prst="rect">
              <a:avLst/>
            </a:prstGeom>
            <a:noFill/>
            <a:ln>
              <a:noFill/>
            </a:ln>
          </p:spPr>
          <p:txBody>
            <a:bodyPr anchorCtr="0" anchor="t" bIns="10775" lIns="10775" spcFirstLastPara="1" rIns="10775" wrap="square" tIns="10775">
              <a:noAutofit/>
            </a:bodyPr>
            <a:lstStyle/>
            <a:p>
              <a:pPr indent="0" lvl="1" marL="0" marR="0" rtl="0" algn="l">
                <a:lnSpc>
                  <a:spcPct val="90000"/>
                </a:lnSpc>
                <a:spcBef>
                  <a:spcPts val="0"/>
                </a:spcBef>
                <a:spcAft>
                  <a:spcPts val="0"/>
                </a:spcAft>
                <a:buClr>
                  <a:srgbClr val="1E5081"/>
                </a:buClr>
                <a:buSzPts val="1733"/>
                <a:buFont typeface="Montserrat"/>
                <a:buNone/>
              </a:pPr>
              <a:r>
                <a:rPr b="1" i="0" lang="en-US" sz="1733" u="none" cap="none" strike="noStrike">
                  <a:solidFill>
                    <a:srgbClr val="1E5081"/>
                  </a:solidFill>
                  <a:latin typeface="Montserrat"/>
                  <a:ea typeface="Montserrat"/>
                  <a:cs typeface="Montserrat"/>
                  <a:sym typeface="Montserrat"/>
                </a:rPr>
                <a:t>Global Ecosystem Atlas</a:t>
              </a:r>
              <a:endParaRPr b="1" i="0" sz="1100" u="none" cap="none" strike="noStrike">
                <a:solidFill>
                  <a:srgbClr val="1E5081"/>
                </a:solidFill>
                <a:latin typeface="Montserrat"/>
                <a:ea typeface="Montserrat"/>
                <a:cs typeface="Montserrat"/>
                <a:sym typeface="Montserrat"/>
              </a:endParaRPr>
            </a:p>
          </p:txBody>
        </p:sp>
        <p:sp>
          <p:nvSpPr>
            <p:cNvPr id="250" name="Google Shape;250;p7"/>
            <p:cNvSpPr/>
            <p:nvPr/>
          </p:nvSpPr>
          <p:spPr>
            <a:xfrm>
              <a:off x="0" y="1692"/>
              <a:ext cx="3238560" cy="916500"/>
            </a:xfrm>
            <a:prstGeom prst="roundRect">
              <a:avLst>
                <a:gd fmla="val 16667" name="adj"/>
              </a:avLst>
            </a:prstGeom>
            <a:solidFill>
              <a:srgbClr val="1E508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7"/>
            <p:cNvSpPr txBox="1"/>
            <p:nvPr/>
          </p:nvSpPr>
          <p:spPr>
            <a:xfrm>
              <a:off x="44740" y="46432"/>
              <a:ext cx="3149080" cy="827020"/>
            </a:xfrm>
            <a:prstGeom prst="rect">
              <a:avLst/>
            </a:prstGeom>
            <a:noFill/>
            <a:ln>
              <a:noFill/>
            </a:ln>
          </p:spPr>
          <p:txBody>
            <a:bodyPr anchorCtr="0" anchor="ctr" bIns="38100" lIns="76200" spcFirstLastPara="1" rIns="76200" wrap="square" tIns="38100">
              <a:noAutofit/>
            </a:bodyPr>
            <a:lstStyle/>
            <a:p>
              <a:pPr indent="0" lvl="0" marL="0" marR="0" rtl="0" algn="ctr">
                <a:lnSpc>
                  <a:spcPct val="90000"/>
                </a:lnSpc>
                <a:spcBef>
                  <a:spcPts val="0"/>
                </a:spcBef>
                <a:spcAft>
                  <a:spcPts val="0"/>
                </a:spcAft>
                <a:buClr>
                  <a:srgbClr val="F4F8F3"/>
                </a:buClr>
                <a:buSzPts val="2000"/>
                <a:buFont typeface="Montserrat"/>
                <a:buNone/>
              </a:pPr>
              <a:r>
                <a:rPr b="1" lang="en-US" sz="2000">
                  <a:solidFill>
                    <a:srgbClr val="F4F8F3"/>
                  </a:solidFill>
                  <a:latin typeface="Montserrat"/>
                  <a:ea typeface="Montserrat"/>
                  <a:cs typeface="Montserrat"/>
                  <a:sym typeface="Montserrat"/>
                </a:rPr>
                <a:t>Nature-based</a:t>
              </a:r>
              <a:r>
                <a:rPr lang="en-US" sz="3200">
                  <a:solidFill>
                    <a:schemeClr val="lt1"/>
                  </a:solidFill>
                  <a:latin typeface="Calibri"/>
                  <a:ea typeface="Calibri"/>
                  <a:cs typeface="Calibri"/>
                  <a:sym typeface="Calibri"/>
                </a:rPr>
                <a:t> </a:t>
              </a:r>
              <a:r>
                <a:rPr b="1" lang="en-US" sz="2000">
                  <a:solidFill>
                    <a:srgbClr val="F4F8F3"/>
                  </a:solidFill>
                  <a:latin typeface="Montserrat"/>
                  <a:ea typeface="Montserrat"/>
                  <a:cs typeface="Montserrat"/>
                  <a:sym typeface="Montserrat"/>
                </a:rPr>
                <a:t>Solutions</a:t>
              </a:r>
              <a:endParaRPr b="1" sz="2000">
                <a:solidFill>
                  <a:srgbClr val="F4F8F3"/>
                </a:solidFill>
                <a:latin typeface="Montserrat"/>
                <a:ea typeface="Montserrat"/>
                <a:cs typeface="Montserrat"/>
                <a:sym typeface="Montserrat"/>
              </a:endParaRPr>
            </a:p>
          </p:txBody>
        </p:sp>
        <p:sp>
          <p:nvSpPr>
            <p:cNvPr id="252" name="Google Shape;252;p7"/>
            <p:cNvSpPr/>
            <p:nvPr/>
          </p:nvSpPr>
          <p:spPr>
            <a:xfrm>
              <a:off x="3238560" y="1009843"/>
              <a:ext cx="4857840" cy="916500"/>
            </a:xfrm>
            <a:prstGeom prst="rightArrow">
              <a:avLst>
                <a:gd fmla="val 75000" name="adj1"/>
                <a:gd fmla="val 50000" name="adj2"/>
              </a:avLst>
            </a:prstGeom>
            <a:solidFill>
              <a:srgbClr val="CCD3EA">
                <a:alpha val="89803"/>
              </a:srgbClr>
            </a:solidFill>
            <a:ln cap="flat" cmpd="sng" w="12700">
              <a:solidFill>
                <a:srgbClr val="CCD3EA">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7"/>
            <p:cNvSpPr txBox="1"/>
            <p:nvPr/>
          </p:nvSpPr>
          <p:spPr>
            <a:xfrm>
              <a:off x="3238560" y="1124406"/>
              <a:ext cx="4514153" cy="687375"/>
            </a:xfrm>
            <a:prstGeom prst="rect">
              <a:avLst/>
            </a:prstGeom>
            <a:noFill/>
            <a:ln>
              <a:noFill/>
            </a:ln>
          </p:spPr>
          <p:txBody>
            <a:bodyPr anchorCtr="0" anchor="t" bIns="10775" lIns="10775" spcFirstLastPara="1" rIns="10775" wrap="square" tIns="10775">
              <a:noAutofit/>
            </a:bodyPr>
            <a:lstStyle/>
            <a:p>
              <a:pPr indent="0" lvl="1" marL="0" marR="0" rtl="0" algn="l">
                <a:lnSpc>
                  <a:spcPct val="90000"/>
                </a:lnSpc>
                <a:spcBef>
                  <a:spcPts val="0"/>
                </a:spcBef>
                <a:spcAft>
                  <a:spcPts val="0"/>
                </a:spcAft>
                <a:buClr>
                  <a:srgbClr val="1E5081"/>
                </a:buClr>
                <a:buSzPts val="1733"/>
                <a:buFont typeface="Montserrat"/>
                <a:buNone/>
              </a:pPr>
              <a:r>
                <a:rPr b="1" i="0" lang="en-US" sz="1733" u="none" cap="none" strike="noStrike">
                  <a:solidFill>
                    <a:srgbClr val="1E5081"/>
                  </a:solidFill>
                  <a:latin typeface="Montserrat"/>
                  <a:ea typeface="Montserrat"/>
                  <a:cs typeface="Montserrat"/>
                  <a:sym typeface="Montserrat"/>
                </a:rPr>
                <a:t>Global Land and Marine Debris Monitoring System</a:t>
              </a:r>
              <a:endParaRPr b="1" i="0" sz="1733" u="none" cap="none" strike="noStrike">
                <a:solidFill>
                  <a:srgbClr val="1E5081"/>
                </a:solidFill>
                <a:latin typeface="Montserrat"/>
                <a:ea typeface="Montserrat"/>
                <a:cs typeface="Montserrat"/>
                <a:sym typeface="Montserrat"/>
              </a:endParaRPr>
            </a:p>
          </p:txBody>
        </p:sp>
        <p:sp>
          <p:nvSpPr>
            <p:cNvPr id="254" name="Google Shape;254;p7"/>
            <p:cNvSpPr/>
            <p:nvPr/>
          </p:nvSpPr>
          <p:spPr>
            <a:xfrm>
              <a:off x="0" y="1009843"/>
              <a:ext cx="3238560" cy="916500"/>
            </a:xfrm>
            <a:prstGeom prst="roundRect">
              <a:avLst>
                <a:gd fmla="val 16667" name="adj"/>
              </a:avLst>
            </a:prstGeom>
            <a:solidFill>
              <a:srgbClr val="1E5081"/>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7"/>
            <p:cNvSpPr txBox="1"/>
            <p:nvPr/>
          </p:nvSpPr>
          <p:spPr>
            <a:xfrm>
              <a:off x="44740" y="1054583"/>
              <a:ext cx="3149080" cy="827020"/>
            </a:xfrm>
            <a:prstGeom prst="rect">
              <a:avLst/>
            </a:prstGeom>
            <a:noFill/>
            <a:ln>
              <a:noFill/>
            </a:ln>
          </p:spPr>
          <p:txBody>
            <a:bodyPr anchorCtr="0" anchor="ctr" bIns="60950" lIns="121900" spcFirstLastPara="1" rIns="121900" wrap="square" tIns="60950">
              <a:noAutofit/>
            </a:bodyPr>
            <a:lstStyle/>
            <a:p>
              <a:pPr indent="0" lvl="0" marL="0" marR="0" rtl="0" algn="ctr">
                <a:lnSpc>
                  <a:spcPct val="90000"/>
                </a:lnSpc>
                <a:spcBef>
                  <a:spcPts val="0"/>
                </a:spcBef>
                <a:spcAft>
                  <a:spcPts val="0"/>
                </a:spcAft>
                <a:buClr>
                  <a:srgbClr val="F4F8F3"/>
                </a:buClr>
                <a:buSzPts val="2000"/>
                <a:buFont typeface="Montserrat"/>
                <a:buNone/>
              </a:pPr>
              <a:r>
                <a:rPr b="1" lang="en-US" sz="2000">
                  <a:solidFill>
                    <a:srgbClr val="F4F8F3"/>
                  </a:solidFill>
                  <a:latin typeface="Montserrat"/>
                  <a:ea typeface="Montserrat"/>
                  <a:cs typeface="Montserrat"/>
                  <a:sym typeface="Montserrat"/>
                </a:rPr>
                <a:t>Ocean-Pollution</a:t>
              </a:r>
              <a:endParaRPr b="1" sz="2000">
                <a:solidFill>
                  <a:srgbClr val="F4F8F3"/>
                </a:solidFill>
                <a:latin typeface="Montserrat"/>
                <a:ea typeface="Montserrat"/>
                <a:cs typeface="Montserrat"/>
                <a:sym typeface="Montserrat"/>
              </a:endParaRPr>
            </a:p>
          </p:txBody>
        </p:sp>
        <p:sp>
          <p:nvSpPr>
            <p:cNvPr id="256" name="Google Shape;256;p7"/>
            <p:cNvSpPr/>
            <p:nvPr/>
          </p:nvSpPr>
          <p:spPr>
            <a:xfrm>
              <a:off x="3238560" y="2017994"/>
              <a:ext cx="4857840" cy="916500"/>
            </a:xfrm>
            <a:prstGeom prst="rightArrow">
              <a:avLst>
                <a:gd fmla="val 75000" name="adj1"/>
                <a:gd fmla="val 50000" name="adj2"/>
              </a:avLst>
            </a:prstGeom>
            <a:solidFill>
              <a:srgbClr val="CCD3EA">
                <a:alpha val="89803"/>
              </a:srgbClr>
            </a:solidFill>
            <a:ln cap="flat" cmpd="sng" w="12700">
              <a:solidFill>
                <a:srgbClr val="CCD3EA">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7"/>
            <p:cNvSpPr txBox="1"/>
            <p:nvPr/>
          </p:nvSpPr>
          <p:spPr>
            <a:xfrm>
              <a:off x="3238560" y="2132557"/>
              <a:ext cx="4514153" cy="687375"/>
            </a:xfrm>
            <a:prstGeom prst="rect">
              <a:avLst/>
            </a:prstGeom>
            <a:noFill/>
            <a:ln>
              <a:noFill/>
            </a:ln>
          </p:spPr>
          <p:txBody>
            <a:bodyPr anchorCtr="0" anchor="t" bIns="10775" lIns="10775" spcFirstLastPara="1" rIns="10775" wrap="square" tIns="10775">
              <a:noAutofit/>
            </a:bodyPr>
            <a:lstStyle/>
            <a:p>
              <a:pPr indent="0" lvl="1" marL="0" marR="0" rtl="0" algn="l">
                <a:lnSpc>
                  <a:spcPct val="150028"/>
                </a:lnSpc>
                <a:spcBef>
                  <a:spcPts val="0"/>
                </a:spcBef>
                <a:spcAft>
                  <a:spcPts val="0"/>
                </a:spcAft>
                <a:buClr>
                  <a:srgbClr val="1E5081"/>
                </a:buClr>
                <a:buSzPts val="1733"/>
                <a:buFont typeface="Montserrat"/>
                <a:buNone/>
              </a:pPr>
              <a:r>
                <a:rPr b="1" i="0" lang="en-US" sz="1733" u="none" cap="none" strike="noStrike">
                  <a:solidFill>
                    <a:srgbClr val="1E5081"/>
                  </a:solidFill>
                  <a:latin typeface="Montserrat"/>
                  <a:ea typeface="Montserrat"/>
                  <a:cs typeface="Montserrat"/>
                  <a:sym typeface="Montserrat"/>
                </a:rPr>
                <a:t>Pan-Arctic Earth Observation Initiative </a:t>
              </a:r>
              <a:endParaRPr b="1" i="0" sz="1733" u="none" cap="none" strike="noStrike">
                <a:solidFill>
                  <a:srgbClr val="1E5081"/>
                </a:solidFill>
                <a:latin typeface="Montserrat"/>
                <a:ea typeface="Montserrat"/>
                <a:cs typeface="Montserrat"/>
                <a:sym typeface="Montserrat"/>
              </a:endParaRPr>
            </a:p>
          </p:txBody>
        </p:sp>
        <p:sp>
          <p:nvSpPr>
            <p:cNvPr id="258" name="Google Shape;258;p7"/>
            <p:cNvSpPr/>
            <p:nvPr/>
          </p:nvSpPr>
          <p:spPr>
            <a:xfrm>
              <a:off x="0" y="2017994"/>
              <a:ext cx="3238560" cy="916500"/>
            </a:xfrm>
            <a:prstGeom prst="roundRect">
              <a:avLst>
                <a:gd fmla="val 16667" name="adj"/>
              </a:avLst>
            </a:prstGeom>
            <a:solidFill>
              <a:srgbClr val="1E5081"/>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7"/>
            <p:cNvSpPr txBox="1"/>
            <p:nvPr/>
          </p:nvSpPr>
          <p:spPr>
            <a:xfrm>
              <a:off x="44740" y="2062734"/>
              <a:ext cx="3149080" cy="827020"/>
            </a:xfrm>
            <a:prstGeom prst="rect">
              <a:avLst/>
            </a:prstGeom>
            <a:noFill/>
            <a:ln>
              <a:noFill/>
            </a:ln>
          </p:spPr>
          <p:txBody>
            <a:bodyPr anchorCtr="0" anchor="ctr" bIns="60950" lIns="121900" spcFirstLastPara="1" rIns="121900" wrap="square" tIns="60950">
              <a:noAutofit/>
            </a:bodyPr>
            <a:lstStyle/>
            <a:p>
              <a:pPr indent="0" lvl="0" marL="0" marR="0" rtl="0" algn="ctr">
                <a:lnSpc>
                  <a:spcPct val="90000"/>
                </a:lnSpc>
                <a:spcBef>
                  <a:spcPts val="0"/>
                </a:spcBef>
                <a:spcAft>
                  <a:spcPts val="0"/>
                </a:spcAft>
                <a:buClr>
                  <a:srgbClr val="F4F8F3"/>
                </a:buClr>
                <a:buSzPts val="2000"/>
                <a:buFont typeface="Montserrat"/>
                <a:buNone/>
              </a:pPr>
              <a:r>
                <a:rPr b="1" lang="en-US" sz="2000">
                  <a:solidFill>
                    <a:srgbClr val="F4F8F3"/>
                  </a:solidFill>
                  <a:latin typeface="Montserrat"/>
                  <a:ea typeface="Montserrat"/>
                  <a:cs typeface="Montserrat"/>
                  <a:sym typeface="Montserrat"/>
                </a:rPr>
                <a:t>Cryosphere</a:t>
              </a:r>
              <a:endParaRPr b="1" sz="2000">
                <a:solidFill>
                  <a:srgbClr val="F4F8F3"/>
                </a:solidFill>
                <a:latin typeface="Montserrat"/>
                <a:ea typeface="Montserrat"/>
                <a:cs typeface="Montserrat"/>
                <a:sym typeface="Montserrat"/>
              </a:endParaRPr>
            </a:p>
          </p:txBody>
        </p:sp>
        <p:sp>
          <p:nvSpPr>
            <p:cNvPr id="260" name="Google Shape;260;p7"/>
            <p:cNvSpPr/>
            <p:nvPr/>
          </p:nvSpPr>
          <p:spPr>
            <a:xfrm>
              <a:off x="3174080" y="3016155"/>
              <a:ext cx="4857840" cy="916500"/>
            </a:xfrm>
            <a:prstGeom prst="rightArrow">
              <a:avLst>
                <a:gd fmla="val 75000" name="adj1"/>
                <a:gd fmla="val 50000" name="adj2"/>
              </a:avLst>
            </a:prstGeom>
            <a:solidFill>
              <a:srgbClr val="CCD3EA">
                <a:alpha val="89803"/>
              </a:srgbClr>
            </a:solidFill>
            <a:ln cap="flat" cmpd="sng" w="12700">
              <a:solidFill>
                <a:srgbClr val="CCD3EA">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7"/>
            <p:cNvSpPr txBox="1"/>
            <p:nvPr/>
          </p:nvSpPr>
          <p:spPr>
            <a:xfrm>
              <a:off x="3174080" y="3130718"/>
              <a:ext cx="4514153" cy="687375"/>
            </a:xfrm>
            <a:prstGeom prst="rect">
              <a:avLst/>
            </a:prstGeom>
            <a:noFill/>
            <a:ln>
              <a:noFill/>
            </a:ln>
          </p:spPr>
          <p:txBody>
            <a:bodyPr anchorCtr="0" anchor="t" bIns="10775" lIns="10775" spcFirstLastPara="1" rIns="10775" wrap="square" tIns="10775">
              <a:noAutofit/>
            </a:bodyPr>
            <a:lstStyle/>
            <a:p>
              <a:pPr indent="0" lvl="1" marL="0" marR="0" rtl="0" algn="l">
                <a:lnSpc>
                  <a:spcPct val="90000"/>
                </a:lnSpc>
                <a:spcBef>
                  <a:spcPts val="0"/>
                </a:spcBef>
                <a:spcAft>
                  <a:spcPts val="0"/>
                </a:spcAft>
                <a:buClr>
                  <a:srgbClr val="1E5081"/>
                </a:buClr>
                <a:buSzPts val="1733"/>
                <a:buFont typeface="Montserrat"/>
                <a:buNone/>
              </a:pPr>
              <a:r>
                <a:rPr b="1" i="0" lang="en-US" sz="1733" u="none" cap="none" strike="noStrike">
                  <a:solidFill>
                    <a:srgbClr val="1E5081"/>
                  </a:solidFill>
                  <a:latin typeface="Montserrat"/>
                  <a:ea typeface="Montserrat"/>
                  <a:cs typeface="Montserrat"/>
                  <a:sym typeface="Montserrat"/>
                </a:rPr>
                <a:t>  Integrated Floods Forecasting </a:t>
              </a:r>
              <a:endParaRPr b="1" i="0" sz="1733" u="none" cap="none" strike="noStrike">
                <a:solidFill>
                  <a:srgbClr val="1E5081"/>
                </a:solidFill>
                <a:latin typeface="Montserrat"/>
                <a:ea typeface="Montserrat"/>
                <a:cs typeface="Montserrat"/>
                <a:sym typeface="Montserrat"/>
              </a:endParaRPr>
            </a:p>
            <a:p>
              <a:pPr indent="0" lvl="1" marL="0" marR="0" rtl="0" algn="l">
                <a:lnSpc>
                  <a:spcPct val="90000"/>
                </a:lnSpc>
                <a:spcBef>
                  <a:spcPts val="0"/>
                </a:spcBef>
                <a:spcAft>
                  <a:spcPts val="0"/>
                </a:spcAft>
                <a:buClr>
                  <a:srgbClr val="1E5081"/>
                </a:buClr>
                <a:buSzPts val="1733"/>
                <a:buFont typeface="Montserrat"/>
                <a:buNone/>
              </a:pPr>
              <a:r>
                <a:rPr b="1" i="0" lang="en-US" sz="1733" u="none" cap="none" strike="noStrike">
                  <a:solidFill>
                    <a:srgbClr val="1E5081"/>
                  </a:solidFill>
                  <a:latin typeface="Montserrat"/>
                  <a:ea typeface="Montserrat"/>
                  <a:cs typeface="Montserrat"/>
                  <a:sym typeface="Montserrat"/>
                </a:rPr>
                <a:t>  Global Wildfire Information System</a:t>
              </a:r>
              <a:endParaRPr b="0" i="0" sz="5600" u="none" cap="none" strike="noStrike">
                <a:solidFill>
                  <a:schemeClr val="dk1"/>
                </a:solidFill>
                <a:latin typeface="Calibri"/>
                <a:ea typeface="Calibri"/>
                <a:cs typeface="Calibri"/>
                <a:sym typeface="Calibri"/>
              </a:endParaRPr>
            </a:p>
          </p:txBody>
        </p:sp>
        <p:sp>
          <p:nvSpPr>
            <p:cNvPr id="262" name="Google Shape;262;p7"/>
            <p:cNvSpPr/>
            <p:nvPr/>
          </p:nvSpPr>
          <p:spPr>
            <a:xfrm>
              <a:off x="0" y="3026145"/>
              <a:ext cx="3238560" cy="916500"/>
            </a:xfrm>
            <a:prstGeom prst="roundRect">
              <a:avLst>
                <a:gd fmla="val 16667" name="adj"/>
              </a:avLst>
            </a:prstGeom>
            <a:solidFill>
              <a:srgbClr val="1E5081"/>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7"/>
            <p:cNvSpPr txBox="1"/>
            <p:nvPr/>
          </p:nvSpPr>
          <p:spPr>
            <a:xfrm>
              <a:off x="44740" y="3070885"/>
              <a:ext cx="3149080" cy="827020"/>
            </a:xfrm>
            <a:prstGeom prst="rect">
              <a:avLst/>
            </a:prstGeom>
            <a:noFill/>
            <a:ln>
              <a:noFill/>
            </a:ln>
          </p:spPr>
          <p:txBody>
            <a:bodyPr anchorCtr="0" anchor="ctr" bIns="60950" lIns="121900" spcFirstLastPara="1" rIns="121900" wrap="square" tIns="60950">
              <a:noAutofit/>
            </a:bodyPr>
            <a:lstStyle/>
            <a:p>
              <a:pPr indent="0" lvl="0" marL="0" marR="0" rtl="0" algn="ctr">
                <a:lnSpc>
                  <a:spcPct val="90000"/>
                </a:lnSpc>
                <a:spcBef>
                  <a:spcPts val="0"/>
                </a:spcBef>
                <a:spcAft>
                  <a:spcPts val="0"/>
                </a:spcAft>
                <a:buClr>
                  <a:srgbClr val="F4F8F3"/>
                </a:buClr>
                <a:buSzPts val="2000"/>
                <a:buFont typeface="Montserrat"/>
                <a:buNone/>
              </a:pPr>
              <a:r>
                <a:rPr b="1" lang="en-US" sz="2000">
                  <a:solidFill>
                    <a:srgbClr val="F4F8F3"/>
                  </a:solidFill>
                  <a:latin typeface="Montserrat"/>
                  <a:ea typeface="Montserrat"/>
                  <a:cs typeface="Montserrat"/>
                  <a:sym typeface="Montserrat"/>
                </a:rPr>
                <a:t>Systemic Risk/DRR</a:t>
              </a:r>
              <a:endParaRPr b="1" sz="2000">
                <a:solidFill>
                  <a:srgbClr val="F4F8F3"/>
                </a:solidFill>
                <a:latin typeface="Montserrat"/>
                <a:ea typeface="Montserrat"/>
                <a:cs typeface="Montserrat"/>
                <a:sym typeface="Montserrat"/>
              </a:endParaRPr>
            </a:p>
          </p:txBody>
        </p:sp>
        <p:sp>
          <p:nvSpPr>
            <p:cNvPr id="264" name="Google Shape;264;p7"/>
            <p:cNvSpPr/>
            <p:nvPr/>
          </p:nvSpPr>
          <p:spPr>
            <a:xfrm>
              <a:off x="3238560" y="4034296"/>
              <a:ext cx="4857840" cy="916500"/>
            </a:xfrm>
            <a:prstGeom prst="rightArrow">
              <a:avLst>
                <a:gd fmla="val 75000" name="adj1"/>
                <a:gd fmla="val 50000" name="adj2"/>
              </a:avLst>
            </a:prstGeom>
            <a:solidFill>
              <a:srgbClr val="CCD3EA">
                <a:alpha val="89803"/>
              </a:srgbClr>
            </a:solidFill>
            <a:ln cap="flat" cmpd="sng" w="12700">
              <a:solidFill>
                <a:srgbClr val="CCD3EA">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7"/>
            <p:cNvSpPr txBox="1"/>
            <p:nvPr/>
          </p:nvSpPr>
          <p:spPr>
            <a:xfrm>
              <a:off x="3238560" y="4148859"/>
              <a:ext cx="4514153" cy="687375"/>
            </a:xfrm>
            <a:prstGeom prst="rect">
              <a:avLst/>
            </a:prstGeom>
            <a:noFill/>
            <a:ln>
              <a:noFill/>
            </a:ln>
          </p:spPr>
          <p:txBody>
            <a:bodyPr anchorCtr="0" anchor="t" bIns="10775" lIns="10775" spcFirstLastPara="1" rIns="10775" wrap="square" tIns="10775">
              <a:noAutofit/>
            </a:bodyPr>
            <a:lstStyle/>
            <a:p>
              <a:pPr indent="0" lvl="1" marL="0" marR="0" rtl="0" algn="l">
                <a:lnSpc>
                  <a:spcPct val="90000"/>
                </a:lnSpc>
                <a:spcBef>
                  <a:spcPts val="0"/>
                </a:spcBef>
                <a:spcAft>
                  <a:spcPts val="0"/>
                </a:spcAft>
                <a:buClr>
                  <a:srgbClr val="1E5081"/>
                </a:buClr>
                <a:buSzPts val="1733"/>
                <a:buFont typeface="Montserrat"/>
                <a:buNone/>
              </a:pPr>
              <a:r>
                <a:rPr b="1" i="0" lang="en-US" sz="1733" u="none" cap="none" strike="noStrike">
                  <a:solidFill>
                    <a:srgbClr val="1E5081"/>
                  </a:solidFill>
                  <a:latin typeface="Montserrat"/>
                  <a:ea typeface="Montserrat"/>
                  <a:cs typeface="Montserrat"/>
                  <a:sym typeface="Montserrat"/>
                </a:rPr>
                <a:t>Global Integrated Heat and Health Information Service </a:t>
              </a:r>
              <a:endParaRPr b="1" i="0" sz="1733" u="none" cap="none" strike="noStrike">
                <a:solidFill>
                  <a:srgbClr val="1E5081"/>
                </a:solidFill>
                <a:latin typeface="Montserrat"/>
                <a:ea typeface="Montserrat"/>
                <a:cs typeface="Montserrat"/>
                <a:sym typeface="Montserrat"/>
              </a:endParaRPr>
            </a:p>
          </p:txBody>
        </p:sp>
        <p:sp>
          <p:nvSpPr>
            <p:cNvPr id="266" name="Google Shape;266;p7"/>
            <p:cNvSpPr/>
            <p:nvPr/>
          </p:nvSpPr>
          <p:spPr>
            <a:xfrm>
              <a:off x="0" y="4034296"/>
              <a:ext cx="3238560" cy="916500"/>
            </a:xfrm>
            <a:prstGeom prst="roundRect">
              <a:avLst>
                <a:gd fmla="val 16667" name="adj"/>
              </a:avLst>
            </a:prstGeom>
            <a:solidFill>
              <a:srgbClr val="1E5081"/>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7"/>
            <p:cNvSpPr txBox="1"/>
            <p:nvPr/>
          </p:nvSpPr>
          <p:spPr>
            <a:xfrm>
              <a:off x="44740" y="4079036"/>
              <a:ext cx="3149080" cy="827020"/>
            </a:xfrm>
            <a:prstGeom prst="rect">
              <a:avLst/>
            </a:prstGeom>
            <a:noFill/>
            <a:ln>
              <a:noFill/>
            </a:ln>
          </p:spPr>
          <p:txBody>
            <a:bodyPr anchorCtr="0" anchor="ctr" bIns="60950" lIns="121900" spcFirstLastPara="1" rIns="121900" wrap="square" tIns="60950">
              <a:noAutofit/>
            </a:bodyPr>
            <a:lstStyle/>
            <a:p>
              <a:pPr indent="0" lvl="0" marL="0" marR="0" rtl="0" algn="ctr">
                <a:lnSpc>
                  <a:spcPct val="90000"/>
                </a:lnSpc>
                <a:spcBef>
                  <a:spcPts val="0"/>
                </a:spcBef>
                <a:spcAft>
                  <a:spcPts val="0"/>
                </a:spcAft>
                <a:buClr>
                  <a:srgbClr val="F4F8F3"/>
                </a:buClr>
                <a:buSzPts val="2000"/>
                <a:buFont typeface="Montserrat"/>
                <a:buNone/>
              </a:pPr>
              <a:r>
                <a:rPr b="1" lang="en-US" sz="2000">
                  <a:solidFill>
                    <a:srgbClr val="F4F8F3"/>
                  </a:solidFill>
                  <a:latin typeface="Montserrat"/>
                  <a:ea typeface="Montserrat"/>
                  <a:cs typeface="Montserrat"/>
                  <a:sym typeface="Montserrat"/>
                </a:rPr>
                <a:t>Climate-Urban-Health</a:t>
              </a:r>
              <a:endParaRPr b="1" sz="2000">
                <a:solidFill>
                  <a:srgbClr val="F4F8F3"/>
                </a:solidFill>
                <a:latin typeface="Montserrat"/>
                <a:ea typeface="Montserrat"/>
                <a:cs typeface="Montserrat"/>
                <a:sym typeface="Montserrat"/>
              </a:endParaRPr>
            </a:p>
          </p:txBody>
        </p:sp>
      </p:grpSp>
      <p:sp>
        <p:nvSpPr>
          <p:cNvPr id="268" name="Google Shape;26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8"/>
          <p:cNvPicPr preferRelativeResize="0"/>
          <p:nvPr/>
        </p:nvPicPr>
        <p:blipFill rotWithShape="1">
          <a:blip r:embed="rId3">
            <a:alphaModFix/>
          </a:blip>
          <a:srcRect b="0" l="0" r="0" t="0"/>
          <a:stretch/>
        </p:blipFill>
        <p:spPr>
          <a:xfrm>
            <a:off x="8577317" y="0"/>
            <a:ext cx="3614683" cy="1325014"/>
          </a:xfrm>
          <a:prstGeom prst="rect">
            <a:avLst/>
          </a:prstGeom>
          <a:noFill/>
          <a:ln>
            <a:noFill/>
          </a:ln>
        </p:spPr>
      </p:pic>
      <p:sp>
        <p:nvSpPr>
          <p:cNvPr id="275" name="Google Shape;275;p8"/>
          <p:cNvSpPr/>
          <p:nvPr/>
        </p:nvSpPr>
        <p:spPr>
          <a:xfrm>
            <a:off x="0" y="0"/>
            <a:ext cx="8577317" cy="1325014"/>
          </a:xfrm>
          <a:prstGeom prst="rect">
            <a:avLst/>
          </a:prstGeom>
          <a:solidFill>
            <a:srgbClr val="33435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76" name="Google Shape;276;p8"/>
          <p:cNvPicPr preferRelativeResize="0"/>
          <p:nvPr/>
        </p:nvPicPr>
        <p:blipFill rotWithShape="1">
          <a:blip r:embed="rId4">
            <a:alphaModFix/>
          </a:blip>
          <a:srcRect b="0" l="0" r="0" t="0"/>
          <a:stretch/>
        </p:blipFill>
        <p:spPr>
          <a:xfrm>
            <a:off x="267791" y="77490"/>
            <a:ext cx="3352767" cy="1174493"/>
          </a:xfrm>
          <a:prstGeom prst="rect">
            <a:avLst/>
          </a:prstGeom>
          <a:noFill/>
          <a:ln>
            <a:noFill/>
          </a:ln>
        </p:spPr>
      </p:pic>
      <p:sp>
        <p:nvSpPr>
          <p:cNvPr id="277" name="Google Shape;277;p8"/>
          <p:cNvSpPr/>
          <p:nvPr/>
        </p:nvSpPr>
        <p:spPr>
          <a:xfrm>
            <a:off x="0" y="6447295"/>
            <a:ext cx="12192000" cy="410705"/>
          </a:xfrm>
          <a:prstGeom prst="rect">
            <a:avLst/>
          </a:prstGeom>
          <a:solidFill>
            <a:srgbClr val="33435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8" name="Google Shape;278;p8"/>
          <p:cNvSpPr txBox="1"/>
          <p:nvPr/>
        </p:nvSpPr>
        <p:spPr>
          <a:xfrm>
            <a:off x="122542" y="6467981"/>
            <a:ext cx="793685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8B7A"/>
                </a:solidFill>
                <a:latin typeface="Calibri"/>
                <a:ea typeface="Calibri"/>
                <a:cs typeface="Calibri"/>
                <a:sym typeface="Calibri"/>
              </a:rPr>
              <a:t>CEOS Plenary, Biarritz - 30 November 2022   -  Agenda Item 1.7 GEO Sec Report</a:t>
            </a:r>
            <a:endParaRPr b="1" sz="1800">
              <a:solidFill>
                <a:srgbClr val="008B7A"/>
              </a:solidFill>
              <a:latin typeface="Calibri"/>
              <a:ea typeface="Calibri"/>
              <a:cs typeface="Calibri"/>
              <a:sym typeface="Calibri"/>
            </a:endParaRPr>
          </a:p>
        </p:txBody>
      </p:sp>
      <p:sp>
        <p:nvSpPr>
          <p:cNvPr id="279" name="Google Shape;279;p8"/>
          <p:cNvSpPr txBox="1"/>
          <p:nvPr/>
        </p:nvSpPr>
        <p:spPr>
          <a:xfrm>
            <a:off x="11855405" y="6471359"/>
            <a:ext cx="3016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A6CE36"/>
                </a:solidFill>
                <a:latin typeface="Calibri"/>
                <a:ea typeface="Calibri"/>
                <a:cs typeface="Calibri"/>
                <a:sym typeface="Calibri"/>
              </a:rPr>
              <a:t>1</a:t>
            </a:r>
            <a:endParaRPr sz="1800">
              <a:solidFill>
                <a:srgbClr val="A6CE36"/>
              </a:solidFill>
              <a:latin typeface="Calibri"/>
              <a:ea typeface="Calibri"/>
              <a:cs typeface="Calibri"/>
              <a:sym typeface="Calibri"/>
            </a:endParaRPr>
          </a:p>
        </p:txBody>
      </p:sp>
      <p:pic>
        <p:nvPicPr>
          <p:cNvPr id="280" name="Google Shape;280;p8"/>
          <p:cNvPicPr preferRelativeResize="0"/>
          <p:nvPr/>
        </p:nvPicPr>
        <p:blipFill rotWithShape="1">
          <a:blip r:embed="rId5">
            <a:alphaModFix/>
          </a:blip>
          <a:srcRect b="0" l="0" r="0" t="0"/>
          <a:stretch/>
        </p:blipFill>
        <p:spPr>
          <a:xfrm>
            <a:off x="388813" y="2095017"/>
            <a:ext cx="3535006" cy="3282129"/>
          </a:xfrm>
          <a:prstGeom prst="rect">
            <a:avLst/>
          </a:prstGeom>
          <a:noFill/>
          <a:ln>
            <a:noFill/>
          </a:ln>
        </p:spPr>
      </p:pic>
      <p:pic>
        <p:nvPicPr>
          <p:cNvPr id="281" name="Google Shape;281;p8"/>
          <p:cNvPicPr preferRelativeResize="0"/>
          <p:nvPr/>
        </p:nvPicPr>
        <p:blipFill rotWithShape="1">
          <a:blip r:embed="rId6">
            <a:alphaModFix/>
          </a:blip>
          <a:srcRect b="0" l="0" r="0" t="0"/>
          <a:stretch/>
        </p:blipFill>
        <p:spPr>
          <a:xfrm>
            <a:off x="5268539" y="4714821"/>
            <a:ext cx="1243001" cy="1324650"/>
          </a:xfrm>
          <a:prstGeom prst="rect">
            <a:avLst/>
          </a:prstGeom>
          <a:noFill/>
          <a:ln>
            <a:noFill/>
          </a:ln>
        </p:spPr>
      </p:pic>
      <p:pic>
        <p:nvPicPr>
          <p:cNvPr id="282" name="Google Shape;282;p8"/>
          <p:cNvPicPr preferRelativeResize="0"/>
          <p:nvPr/>
        </p:nvPicPr>
        <p:blipFill rotWithShape="1">
          <a:blip r:embed="rId7">
            <a:alphaModFix/>
          </a:blip>
          <a:srcRect b="0" l="0" r="0" t="0"/>
          <a:stretch/>
        </p:blipFill>
        <p:spPr>
          <a:xfrm>
            <a:off x="6607526" y="4321351"/>
            <a:ext cx="5392317" cy="1954942"/>
          </a:xfrm>
          <a:prstGeom prst="rect">
            <a:avLst/>
          </a:prstGeom>
          <a:noFill/>
          <a:ln>
            <a:noFill/>
          </a:ln>
        </p:spPr>
      </p:pic>
      <p:pic>
        <p:nvPicPr>
          <p:cNvPr descr="CEOS CARD4L Compliance Stamp Logo | U.S. Geological Survey" id="283" name="Google Shape;283;p8"/>
          <p:cNvPicPr preferRelativeResize="0"/>
          <p:nvPr/>
        </p:nvPicPr>
        <p:blipFill rotWithShape="1">
          <a:blip r:embed="rId8">
            <a:alphaModFix/>
          </a:blip>
          <a:srcRect b="0" l="0" r="0" t="0"/>
          <a:stretch/>
        </p:blipFill>
        <p:spPr>
          <a:xfrm>
            <a:off x="4188417" y="4893263"/>
            <a:ext cx="1197068" cy="967765"/>
          </a:xfrm>
          <a:prstGeom prst="rect">
            <a:avLst/>
          </a:prstGeom>
          <a:noFill/>
          <a:ln>
            <a:noFill/>
          </a:ln>
        </p:spPr>
      </p:pic>
      <p:sp>
        <p:nvSpPr>
          <p:cNvPr id="284" name="Google Shape;284;p8"/>
          <p:cNvSpPr txBox="1"/>
          <p:nvPr/>
        </p:nvSpPr>
        <p:spPr>
          <a:xfrm>
            <a:off x="4416381" y="1431787"/>
            <a:ext cx="7439024" cy="31700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000000"/>
                </a:solidFill>
                <a:latin typeface="Calibri"/>
                <a:ea typeface="Calibri"/>
                <a:cs typeface="Calibri"/>
                <a:sym typeface="Calibri"/>
              </a:rPr>
              <a:t>GEO Global Ecosystem Atlas</a:t>
            </a:r>
            <a:endParaRPr/>
          </a:p>
          <a:p>
            <a:pPr indent="0" lvl="0" marL="0" marR="0" rtl="0" algn="ctr">
              <a:spcBef>
                <a:spcPts val="0"/>
              </a:spcBef>
              <a:spcAft>
                <a:spcPts val="0"/>
              </a:spcAft>
              <a:buNone/>
            </a:pPr>
            <a:r>
              <a:rPr b="1" lang="en-US" sz="2400">
                <a:solidFill>
                  <a:srgbClr val="000000"/>
                </a:solidFill>
                <a:latin typeface="Calibri"/>
                <a:ea typeface="Calibri"/>
                <a:cs typeface="Calibri"/>
                <a:sym typeface="Calibri"/>
              </a:rPr>
              <a:t>And</a:t>
            </a:r>
            <a:endParaRPr/>
          </a:p>
          <a:p>
            <a:pPr indent="0" lvl="0" marL="0" marR="0" rtl="0" algn="ctr">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Proposed</a:t>
            </a:r>
            <a:r>
              <a:rPr b="1" lang="en-US" sz="2400">
                <a:solidFill>
                  <a:srgbClr val="000000"/>
                </a:solidFill>
                <a:latin typeface="Calibri"/>
                <a:ea typeface="Calibri"/>
                <a:cs typeface="Calibri"/>
                <a:sym typeface="Calibri"/>
              </a:rPr>
              <a:t> </a:t>
            </a:r>
            <a:r>
              <a:rPr b="1" i="0" lang="en-US" sz="2400" u="none" cap="none" strike="noStrike">
                <a:solidFill>
                  <a:srgbClr val="000000"/>
                </a:solidFill>
                <a:latin typeface="Calibri"/>
                <a:ea typeface="Calibri"/>
                <a:cs typeface="Calibri"/>
                <a:sym typeface="Calibri"/>
              </a:rPr>
              <a:t>CEOS Ecosystem Extent Task Team</a:t>
            </a:r>
            <a:endParaRPr/>
          </a:p>
          <a:p>
            <a:pPr indent="0" lvl="0" marL="0" marR="0" rtl="0" algn="ctr">
              <a:lnSpc>
                <a:spcPct val="100000"/>
              </a:lnSpc>
              <a:spcBef>
                <a:spcPts val="0"/>
              </a:spcBef>
              <a:spcAft>
                <a:spcPts val="0"/>
              </a:spcAft>
              <a:buClr>
                <a:srgbClr val="000000"/>
              </a:buClr>
              <a:buSzPts val="2400"/>
              <a:buFont typeface="Calibri"/>
              <a:buNone/>
            </a:pPr>
            <a:r>
              <a:rPr b="1" lang="en-US" sz="2400">
                <a:solidFill>
                  <a:srgbClr val="000000"/>
                </a:solidFill>
                <a:latin typeface="Calibri"/>
                <a:ea typeface="Calibri"/>
                <a:cs typeface="Calibri"/>
                <a:sym typeface="Calibri"/>
              </a:rPr>
              <a:t>Supporting a 3 phases programme proposal:</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Phase I: Mapping Global Ecosystems (2023-2024)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Phase II: Developing and Accessing the Atlas (2024-2025)</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Phase III: Increasing Uptake and Developing Capacity (2025-2027)</a:t>
            </a:r>
            <a:endParaRPr sz="18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3200"/>
              <a:buFont typeface="Calibri"/>
              <a:buNone/>
            </a:pPr>
            <a:r>
              <a:t/>
            </a:r>
            <a:endParaRPr b="1" i="0" sz="3200" u="none" cap="none" strike="noStrik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9"/>
          <p:cNvSpPr txBox="1"/>
          <p:nvPr/>
        </p:nvSpPr>
        <p:spPr>
          <a:xfrm>
            <a:off x="250367" y="837529"/>
            <a:ext cx="6248403"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Despite an increase in demand for Earth observation information, and an abundance of information sources, access and use of Earth observations have not accelerated at the same pace.   </a:t>
            </a:r>
            <a:endParaRPr/>
          </a:p>
        </p:txBody>
      </p:sp>
      <p:sp>
        <p:nvSpPr>
          <p:cNvPr id="290" name="Google Shape;290;p9"/>
          <p:cNvSpPr txBox="1"/>
          <p:nvPr/>
        </p:nvSpPr>
        <p:spPr>
          <a:xfrm>
            <a:off x="1785257" y="2977788"/>
            <a:ext cx="5519058"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 A GEO that is more attuned to users’ needs…. a GEO that provides integrated solutions to integrated problems… and a GEO that attracts new partnerships and funding for a more sustainable future.</a:t>
            </a:r>
            <a:endParaRPr sz="1600">
              <a:solidFill>
                <a:schemeClr val="dk1"/>
              </a:solidFill>
              <a:latin typeface="Montserrat"/>
              <a:ea typeface="Montserrat"/>
              <a:cs typeface="Montserrat"/>
              <a:sym typeface="Montserrat"/>
            </a:endParaRPr>
          </a:p>
        </p:txBody>
      </p:sp>
      <p:sp>
        <p:nvSpPr>
          <p:cNvPr descr="&#10;" id="291" name="Google Shape;291;p9"/>
          <p:cNvSpPr/>
          <p:nvPr/>
        </p:nvSpPr>
        <p:spPr>
          <a:xfrm>
            <a:off x="1872343" y="2209781"/>
            <a:ext cx="5519058" cy="842943"/>
          </a:xfrm>
          <a:prstGeom prst="rightArrow">
            <a:avLst>
              <a:gd fmla="val 50000" name="adj1"/>
              <a:gd fmla="val 50000" name="adj2"/>
            </a:avLst>
          </a:prstGeom>
          <a:solidFill>
            <a:srgbClr val="2E75B5"/>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Montserrat"/>
                <a:ea typeface="Montserrat"/>
                <a:cs typeface="Montserrat"/>
                <a:sym typeface="Montserrat"/>
              </a:rPr>
              <a:t>Towards a new GEO direction</a:t>
            </a:r>
            <a:endParaRPr b="1" sz="1800">
              <a:solidFill>
                <a:schemeClr val="lt1"/>
              </a:solidFill>
              <a:latin typeface="Montserrat"/>
              <a:ea typeface="Montserrat"/>
              <a:cs typeface="Montserrat"/>
              <a:sym typeface="Montserrat"/>
            </a:endParaRPr>
          </a:p>
        </p:txBody>
      </p:sp>
      <p:sp>
        <p:nvSpPr>
          <p:cNvPr descr="&#10;" id="292" name="Google Shape;292;p9"/>
          <p:cNvSpPr/>
          <p:nvPr/>
        </p:nvSpPr>
        <p:spPr>
          <a:xfrm>
            <a:off x="348342" y="229413"/>
            <a:ext cx="5519058" cy="842943"/>
          </a:xfrm>
          <a:prstGeom prst="rightArrow">
            <a:avLst>
              <a:gd fmla="val 50000" name="adj1"/>
              <a:gd fmla="val 50000" name="adj2"/>
            </a:avLst>
          </a:prstGeom>
          <a:solidFill>
            <a:srgbClr val="2E75B5"/>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Montserrat"/>
                <a:ea typeface="Montserrat"/>
                <a:cs typeface="Montserrat"/>
                <a:sym typeface="Montserrat"/>
              </a:rPr>
              <a:t>The challenge is evolving</a:t>
            </a:r>
            <a:endParaRPr/>
          </a:p>
        </p:txBody>
      </p:sp>
      <p:sp>
        <p:nvSpPr>
          <p:cNvPr id="293" name="Google Shape;293;p9"/>
          <p:cNvSpPr txBox="1"/>
          <p:nvPr/>
        </p:nvSpPr>
        <p:spPr>
          <a:xfrm>
            <a:off x="4316187" y="5033092"/>
            <a:ext cx="7625442" cy="1962936"/>
          </a:xfrm>
          <a:prstGeom prst="rect">
            <a:avLst/>
          </a:prstGeom>
          <a:noFill/>
          <a:ln>
            <a:noFill/>
          </a:ln>
        </p:spPr>
        <p:txBody>
          <a:bodyPr anchorCtr="0" anchor="t" bIns="45700" lIns="91425" spcFirstLastPara="1" rIns="91425" wrap="square" tIns="45700">
            <a:normAutofit/>
          </a:bodyPr>
          <a:lstStyle/>
          <a:p>
            <a:pPr indent="-360000" lvl="0" marL="360000" marR="0" rtl="0" algn="l">
              <a:lnSpc>
                <a:spcPct val="100000"/>
              </a:lnSpc>
              <a:spcBef>
                <a:spcPts val="0"/>
              </a:spcBef>
              <a:spcAft>
                <a:spcPts val="0"/>
              </a:spcAft>
              <a:buClr>
                <a:schemeClr val="dk1"/>
              </a:buClr>
              <a:buSzPts val="1800"/>
              <a:buFont typeface="Arial"/>
              <a:buChar char="•"/>
            </a:pPr>
            <a:r>
              <a:rPr lang="en-US" sz="1800">
                <a:solidFill>
                  <a:schemeClr val="dk1"/>
                </a:solidFill>
                <a:latin typeface="Montserrat"/>
                <a:ea typeface="Montserrat"/>
                <a:cs typeface="Montserrat"/>
                <a:sym typeface="Montserrat"/>
              </a:rPr>
              <a:t>Building on 17 years of success, ideas behind the vision still valid</a:t>
            </a:r>
            <a:endParaRPr/>
          </a:p>
          <a:p>
            <a:pPr indent="-360000" lvl="0" marL="360000" marR="0" rtl="0" algn="l">
              <a:lnSpc>
                <a:spcPct val="100000"/>
              </a:lnSpc>
              <a:spcBef>
                <a:spcPts val="0"/>
              </a:spcBef>
              <a:spcAft>
                <a:spcPts val="0"/>
              </a:spcAft>
              <a:buClr>
                <a:schemeClr val="dk1"/>
              </a:buClr>
              <a:buSzPts val="1800"/>
              <a:buFont typeface="Arial"/>
              <a:buChar char="•"/>
            </a:pPr>
            <a:r>
              <a:rPr lang="en-US" sz="1800">
                <a:solidFill>
                  <a:schemeClr val="dk1"/>
                </a:solidFill>
                <a:latin typeface="Montserrat"/>
                <a:ea typeface="Montserrat"/>
                <a:cs typeface="Montserrat"/>
                <a:sym typeface="Montserrat"/>
              </a:rPr>
              <a:t>Making GEO </a:t>
            </a:r>
            <a:r>
              <a:rPr i="1" lang="en-US" sz="1800">
                <a:solidFill>
                  <a:schemeClr val="dk1"/>
                </a:solidFill>
                <a:latin typeface="Montserrat"/>
                <a:ea typeface="Montserrat"/>
                <a:cs typeface="Montserrat"/>
                <a:sym typeface="Montserrat"/>
              </a:rPr>
              <a:t>fit for purpose</a:t>
            </a:r>
            <a:endParaRPr/>
          </a:p>
          <a:p>
            <a:pPr indent="-360000" lvl="0" marL="360000" marR="0" rtl="0" algn="l">
              <a:lnSpc>
                <a:spcPct val="100000"/>
              </a:lnSpc>
              <a:spcBef>
                <a:spcPts val="0"/>
              </a:spcBef>
              <a:spcAft>
                <a:spcPts val="0"/>
              </a:spcAft>
              <a:buClr>
                <a:schemeClr val="dk1"/>
              </a:buClr>
              <a:buSzPts val="1800"/>
              <a:buFont typeface="Arial"/>
              <a:buChar char="•"/>
            </a:pPr>
            <a:r>
              <a:rPr lang="en-US" sz="1800">
                <a:solidFill>
                  <a:schemeClr val="dk1"/>
                </a:solidFill>
                <a:latin typeface="Montserrat"/>
                <a:ea typeface="Montserrat"/>
                <a:cs typeface="Montserrat"/>
                <a:sym typeface="Montserrat"/>
              </a:rPr>
              <a:t>Accompanying factors to propel GEO towards the vision (GEO as “Catalyst”)</a:t>
            </a:r>
            <a:endParaRPr sz="1800">
              <a:solidFill>
                <a:schemeClr val="dk1"/>
              </a:solidFill>
              <a:latin typeface="Montserrat"/>
              <a:ea typeface="Montserrat"/>
              <a:cs typeface="Montserrat"/>
              <a:sym typeface="Montserrat"/>
            </a:endParaRPr>
          </a:p>
          <a:p>
            <a:pPr indent="-360000" lvl="0" marL="360000" marR="0" rtl="0" algn="l">
              <a:lnSpc>
                <a:spcPct val="100000"/>
              </a:lnSpc>
              <a:spcBef>
                <a:spcPts val="0"/>
              </a:spcBef>
              <a:spcAft>
                <a:spcPts val="0"/>
              </a:spcAft>
              <a:buClr>
                <a:schemeClr val="dk1"/>
              </a:buClr>
              <a:buSzPts val="1800"/>
              <a:buFont typeface="Arial"/>
              <a:buChar char="•"/>
            </a:pPr>
            <a:r>
              <a:rPr lang="en-US" sz="1800">
                <a:solidFill>
                  <a:schemeClr val="dk1"/>
                </a:solidFill>
                <a:latin typeface="Montserrat"/>
                <a:ea typeface="Montserrat"/>
                <a:cs typeface="Montserrat"/>
                <a:sym typeface="Montserrat"/>
              </a:rPr>
              <a:t>Responding to user needs: e.g. facilitating access to high-res data</a:t>
            </a:r>
            <a:endParaRPr sz="1800">
              <a:solidFill>
                <a:schemeClr val="dk1"/>
              </a:solidFill>
              <a:latin typeface="Montserrat"/>
              <a:ea typeface="Montserrat"/>
              <a:cs typeface="Montserrat"/>
              <a:sym typeface="Montserrat"/>
            </a:endParaRPr>
          </a:p>
          <a:p>
            <a:pPr indent="-360000" lvl="0" marL="360000" marR="0" rtl="0" algn="l">
              <a:lnSpc>
                <a:spcPct val="100000"/>
              </a:lnSpc>
              <a:spcBef>
                <a:spcPts val="0"/>
              </a:spcBef>
              <a:spcAft>
                <a:spcPts val="0"/>
              </a:spcAft>
              <a:buClr>
                <a:schemeClr val="dk1"/>
              </a:buClr>
              <a:buSzPts val="1800"/>
              <a:buFont typeface="Arial"/>
              <a:buChar char="•"/>
            </a:pPr>
            <a:r>
              <a:rPr lang="en-US" sz="1800">
                <a:solidFill>
                  <a:schemeClr val="dk1"/>
                </a:solidFill>
                <a:latin typeface="Montserrat"/>
                <a:ea typeface="Montserrat"/>
                <a:cs typeface="Montserrat"/>
                <a:sym typeface="Montserrat"/>
              </a:rPr>
              <a:t>How does GEO harness the opportunities in a changing world?</a:t>
            </a:r>
            <a:endParaRPr sz="1800">
              <a:solidFill>
                <a:schemeClr val="dk1"/>
              </a:solidFill>
              <a:latin typeface="Montserrat"/>
              <a:ea typeface="Montserrat"/>
              <a:cs typeface="Montserrat"/>
              <a:sym typeface="Montserrat"/>
            </a:endParaRPr>
          </a:p>
        </p:txBody>
      </p:sp>
      <p:sp>
        <p:nvSpPr>
          <p:cNvPr descr="&#10;" id="294" name="Google Shape;294;p9"/>
          <p:cNvSpPr/>
          <p:nvPr/>
        </p:nvSpPr>
        <p:spPr>
          <a:xfrm>
            <a:off x="4425043" y="4190149"/>
            <a:ext cx="7331527" cy="842943"/>
          </a:xfrm>
          <a:prstGeom prst="rightArrow">
            <a:avLst>
              <a:gd fmla="val 50000" name="adj1"/>
              <a:gd fmla="val 50000" name="adj2"/>
            </a:avLst>
          </a:prstGeom>
          <a:solidFill>
            <a:srgbClr val="2E75B5"/>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Montserrat"/>
                <a:ea typeface="Montserrat"/>
                <a:cs typeface="Montserrat"/>
                <a:sym typeface="Montserrat"/>
              </a:rPr>
              <a:t>Towards Post-2025 GEO Strategy</a:t>
            </a:r>
            <a:endParaRPr b="1" sz="1800">
              <a:solidFill>
                <a:schemeClr val="lt1"/>
              </a:solidFill>
              <a:latin typeface="Montserrat"/>
              <a:ea typeface="Montserrat"/>
              <a:cs typeface="Montserrat"/>
              <a:sym typeface="Montserrat"/>
            </a:endParaRPr>
          </a:p>
        </p:txBody>
      </p:sp>
      <p:pic>
        <p:nvPicPr>
          <p:cNvPr id="295" name="Google Shape;295;p9"/>
          <p:cNvPicPr preferRelativeResize="0"/>
          <p:nvPr/>
        </p:nvPicPr>
        <p:blipFill rotWithShape="1">
          <a:blip r:embed="rId3">
            <a:alphaModFix/>
          </a:blip>
          <a:srcRect b="0" l="0" r="0" t="0"/>
          <a:stretch/>
        </p:blipFill>
        <p:spPr>
          <a:xfrm>
            <a:off x="7918543" y="231527"/>
            <a:ext cx="3418577" cy="182116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2022-02-04T20:25:05Z</dcterms:created>
  <dc:creator>Laurent Durieux</dc:creator>
</cp:coreProperties>
</file>