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797675" cy="987265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4" roundtripDataSignature="AMtx7mgGRJ56UGvQBmw+zUVmpqboJUmF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9E7B54A-3613-40D6-9E48-C019DB62C872}">
  <a:tblStyle styleId="{79E7B54A-3613-40D6-9E48-C019DB62C87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8E9"/>
          </a:solidFill>
        </a:fill>
      </a:tcStyle>
    </a:wholeTbl>
    <a:band1H>
      <a:tcTxStyle/>
      <a:tcStyle>
        <a:fill>
          <a:solidFill>
            <a:srgbClr val="CCCDD1"/>
          </a:solidFill>
        </a:fill>
      </a:tcStyle>
    </a:band1H>
    <a:band2H>
      <a:tcTxStyle/>
    </a:band2H>
    <a:band1V>
      <a:tcTxStyle/>
      <a:tcStyle>
        <a:fill>
          <a:solidFill>
            <a:srgbClr val="CCCDD1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7950" y="739775"/>
            <a:ext cx="6583363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07950" y="739775"/>
            <a:ext cx="6581775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107950" y="739775"/>
            <a:ext cx="6583363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/>
          <p:nvPr>
            <p:ph idx="1" type="body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3:notes"/>
          <p:cNvSpPr/>
          <p:nvPr>
            <p:ph idx="2" type="sldImg"/>
          </p:nvPr>
        </p:nvSpPr>
        <p:spPr>
          <a:xfrm>
            <a:off x="107950" y="739775"/>
            <a:ext cx="6583363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/>
          <p:nvPr>
            <p:ph idx="2" type="sldImg"/>
          </p:nvPr>
        </p:nvSpPr>
        <p:spPr>
          <a:xfrm>
            <a:off x="107950" y="739775"/>
            <a:ext cx="6583363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4:notes"/>
          <p:cNvSpPr txBox="1"/>
          <p:nvPr>
            <p:ph idx="1" type="body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 txBox="1"/>
          <p:nvPr>
            <p:ph idx="1" type="body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5:notes"/>
          <p:cNvSpPr/>
          <p:nvPr>
            <p:ph idx="2" type="sldImg"/>
          </p:nvPr>
        </p:nvSpPr>
        <p:spPr>
          <a:xfrm>
            <a:off x="107950" y="739775"/>
            <a:ext cx="6583363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:notes"/>
          <p:cNvSpPr/>
          <p:nvPr>
            <p:ph idx="2" type="sldImg"/>
          </p:nvPr>
        </p:nvSpPr>
        <p:spPr>
          <a:xfrm>
            <a:off x="107950" y="739775"/>
            <a:ext cx="6583363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6:notes"/>
          <p:cNvSpPr txBox="1"/>
          <p:nvPr>
            <p:ph idx="1" type="body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/>
          <p:nvPr>
            <p:ph idx="2" type="sldImg"/>
          </p:nvPr>
        </p:nvSpPr>
        <p:spPr>
          <a:xfrm>
            <a:off x="107950" y="739775"/>
            <a:ext cx="6583363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7:notes"/>
          <p:cNvSpPr txBox="1"/>
          <p:nvPr>
            <p:ph idx="1" type="body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9" name="Google Shape;239;p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1" name="Google Shape;25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7.jpg"/><Relationship Id="rId4" Type="http://schemas.openxmlformats.org/officeDocument/2006/relationships/image" Target="../media/image4.jpg"/><Relationship Id="rId5" Type="http://schemas.openxmlformats.org/officeDocument/2006/relationships/image" Target="../media/image6.png"/><Relationship Id="rId6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0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0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0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0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0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0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1"/>
          <p:cNvSpPr txBox="1"/>
          <p:nvPr/>
        </p:nvSpPr>
        <p:spPr>
          <a:xfrm>
            <a:off x="-24372" y="6562800"/>
            <a:ext cx="64488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	Biarritz, France	Nov. 29 – Dec. 1</a:t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2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2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2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2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12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2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12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	Biarritz, France	Nov. 29 – Dec.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3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	Biarritz, France	Nov. 29 – Dec.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	Biarritz, France	Nov. 29 – Dec.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9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4.png"/><Relationship Id="rId6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hyperlink" Target="http://deliverables.ceos.org/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47" y="175938"/>
            <a:ext cx="7213044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7500"/>
              <a:t>CEOS Executive Officer</a:t>
            </a:r>
            <a:br>
              <a:rPr lang="en-US" sz="7500"/>
            </a:br>
            <a:r>
              <a:rPr lang="en-US" sz="7500"/>
              <a:t>report</a:t>
            </a:r>
            <a:endParaRPr i="1"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i="1" sz="4000"/>
          </a:p>
        </p:txBody>
      </p:sp>
      <p:sp>
        <p:nvSpPr>
          <p:cNvPr id="67" name="Google Shape;67;p1"/>
          <p:cNvSpPr/>
          <p:nvPr/>
        </p:nvSpPr>
        <p:spPr>
          <a:xfrm>
            <a:off x="6891338" y="3849505"/>
            <a:ext cx="51483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Marie-Claire Greening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Executive Officer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Item 1.5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Plenary, Biarritz, France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29th November – 1st December 2022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>
            <p:ph idx="1" type="body"/>
          </p:nvPr>
        </p:nvSpPr>
        <p:spPr>
          <a:xfrm>
            <a:off x="541965" y="1906782"/>
            <a:ext cx="11483100" cy="24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1" marL="101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Focal point on governance, resourcing and processes</a:t>
            </a:r>
            <a:endParaRPr/>
          </a:p>
          <a:p>
            <a:pPr indent="-457200" lvl="1" marL="101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Custodian of CEOS Governing Documents, including CEOS Work Plan</a:t>
            </a:r>
            <a:endParaRPr/>
          </a:p>
          <a:p>
            <a:pPr indent="-457200" lvl="1" marL="101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Ensures information flow across all CEOS entities and advises CEOS leadership</a:t>
            </a:r>
            <a:endParaRPr/>
          </a:p>
          <a:p>
            <a:pPr indent="-457200" lvl="1" marL="101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Handles membership and works with the SEO on comms and outreach</a:t>
            </a:r>
            <a:endParaRPr/>
          </a:p>
          <a:p>
            <a:pPr indent="-457200" lvl="1" marL="101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Contact point for all enquiries, responsible for CEOS membership, listservs, website and events calendar … and general housekeeping!</a:t>
            </a:r>
            <a:endParaRPr/>
          </a:p>
        </p:txBody>
      </p:sp>
      <p:sp>
        <p:nvSpPr>
          <p:cNvPr id="73" name="Google Shape;73;p2"/>
          <p:cNvSpPr txBox="1"/>
          <p:nvPr>
            <p:ph type="title"/>
          </p:nvPr>
        </p:nvSpPr>
        <p:spPr>
          <a:xfrm>
            <a:off x="167039" y="108373"/>
            <a:ext cx="9571546" cy="864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CEO Roles and Responsibilities</a:t>
            </a:r>
            <a:endParaRPr/>
          </a:p>
        </p:txBody>
      </p:sp>
      <p:sp>
        <p:nvSpPr>
          <p:cNvPr id="74" name="Google Shape;74;p2"/>
          <p:cNvSpPr txBox="1"/>
          <p:nvPr/>
        </p:nvSpPr>
        <p:spPr>
          <a:xfrm>
            <a:off x="287482" y="1041507"/>
            <a:ext cx="11087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0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Serves the entire CEOS organisation and acts with neutrality</a:t>
            </a:r>
            <a:endParaRPr/>
          </a:p>
        </p:txBody>
      </p:sp>
      <p:sp>
        <p:nvSpPr>
          <p:cNvPr id="75" name="Google Shape;75;p2"/>
          <p:cNvSpPr txBox="1"/>
          <p:nvPr/>
        </p:nvSpPr>
        <p:spPr>
          <a:xfrm>
            <a:off x="-1825" y="1560848"/>
            <a:ext cx="6144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Internal Stakeholders</a:t>
            </a:r>
            <a:endParaRPr/>
          </a:p>
        </p:txBody>
      </p:sp>
      <p:sp>
        <p:nvSpPr>
          <p:cNvPr id="76" name="Google Shape;76;p2"/>
          <p:cNvSpPr txBox="1"/>
          <p:nvPr/>
        </p:nvSpPr>
        <p:spPr>
          <a:xfrm>
            <a:off x="1657719" y="4599504"/>
            <a:ext cx="9716863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55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Point of Contact for all external stakeholders, both existing and new</a:t>
            </a:r>
            <a:endParaRPr/>
          </a:p>
          <a:p>
            <a:pPr indent="-457200" lvl="0" marL="55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CEOS interface to the Group on Earth Observations (GEO); supports coordination meetings sits on the GEO Programme Board and Executive Committee</a:t>
            </a:r>
            <a:endParaRPr/>
          </a:p>
          <a:p>
            <a:pPr indent="-457200" lvl="0" marL="55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External interface to all CEOS contacts and represents CEOS at relevant partner and stakeholder meetings</a:t>
            </a:r>
            <a:endParaRPr/>
          </a:p>
        </p:txBody>
      </p:sp>
      <p:sp>
        <p:nvSpPr>
          <p:cNvPr id="77" name="Google Shape;77;p2"/>
          <p:cNvSpPr txBox="1"/>
          <p:nvPr/>
        </p:nvSpPr>
        <p:spPr>
          <a:xfrm>
            <a:off x="-1825" y="4192304"/>
            <a:ext cx="614449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External Stakeholders</a:t>
            </a:r>
            <a:endParaRPr/>
          </a:p>
        </p:txBody>
      </p:sp>
      <p:pic>
        <p:nvPicPr>
          <p:cNvPr id="78" name="Google Shape;78;p2"/>
          <p:cNvPicPr preferRelativeResize="0"/>
          <p:nvPr/>
        </p:nvPicPr>
        <p:blipFill rotWithShape="1">
          <a:blip r:embed="rId3">
            <a:alphaModFix/>
          </a:blip>
          <a:srcRect b="6144" l="18329" r="18328" t="10529"/>
          <a:stretch/>
        </p:blipFill>
        <p:spPr>
          <a:xfrm>
            <a:off x="8565" y="2331645"/>
            <a:ext cx="1066800" cy="144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825" y="4646443"/>
            <a:ext cx="1941462" cy="1941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09118" y="1679010"/>
            <a:ext cx="1295400" cy="108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52867" y="3888536"/>
            <a:ext cx="1051651" cy="1325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"/>
          <p:cNvSpPr txBox="1"/>
          <p:nvPr>
            <p:ph type="title"/>
          </p:nvPr>
        </p:nvSpPr>
        <p:spPr>
          <a:xfrm>
            <a:off x="973486" y="143557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Internal Information Flow</a:t>
            </a:r>
            <a:endParaRPr/>
          </a:p>
        </p:txBody>
      </p:sp>
      <p:sp>
        <p:nvSpPr>
          <p:cNvPr id="87" name="Google Shape;87;p3"/>
          <p:cNvSpPr txBox="1"/>
          <p:nvPr>
            <p:ph idx="1" type="body"/>
          </p:nvPr>
        </p:nvSpPr>
        <p:spPr>
          <a:xfrm>
            <a:off x="188696" y="1290095"/>
            <a:ext cx="57591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0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200"/>
              <a:t>The CEO:</a:t>
            </a:r>
            <a:endParaRPr/>
          </a:p>
          <a:p>
            <a:pPr indent="-342900" lvl="0" marL="4445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 sz="2200"/>
              <a:t> is the internal liaison between CEOS leadership roles (CEOS Chair, SIT Chair, SEC and SEO) and across all CEOS entities (Working Groups, Virtual Constellations, </a:t>
            </a:r>
            <a:r>
              <a:rPr i="1" lang="en-US" sz="2200"/>
              <a:t>ad hoc</a:t>
            </a:r>
            <a:r>
              <a:rPr lang="en-US" sz="2200"/>
              <a:t> Teams and other CEOS Initiatives)</a:t>
            </a:r>
            <a:endParaRPr/>
          </a:p>
          <a:p>
            <a:pPr indent="-342900" lvl="0" marL="4445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 sz="2200"/>
              <a:t>attends all major Principal-level CEOS meetings, is a standing member of the CEOS SEC and contributes to many meetings hosted by CEOS entities</a:t>
            </a:r>
            <a:endParaRPr/>
          </a:p>
          <a:p>
            <a:pPr indent="-342900" lvl="0" marL="4445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 sz="2200"/>
              <a:t>provides guidance on internal and external collaboration to ensure cross-flow of information, priority and objective goal-setting, and resource and scheduling implications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88" name="Google Shape;88;p3"/>
          <p:cNvPicPr preferRelativeResize="0"/>
          <p:nvPr/>
        </p:nvPicPr>
        <p:blipFill rotWithShape="1">
          <a:blip r:embed="rId3">
            <a:alphaModFix/>
          </a:blip>
          <a:srcRect b="6144" l="18329" r="18328" t="10529"/>
          <a:stretch/>
        </p:blipFill>
        <p:spPr>
          <a:xfrm>
            <a:off x="136610" y="41565"/>
            <a:ext cx="706582" cy="958933"/>
          </a:xfrm>
          <a:prstGeom prst="rect">
            <a:avLst/>
          </a:prstGeom>
          <a:gradFill>
            <a:gsLst>
              <a:gs pos="0">
                <a:srgbClr val="F1F5F8"/>
              </a:gs>
              <a:gs pos="74000">
                <a:srgbClr val="92A7C6"/>
              </a:gs>
              <a:gs pos="83000">
                <a:srgbClr val="92A7C6"/>
              </a:gs>
              <a:gs pos="100000">
                <a:srgbClr val="B7C4D8"/>
              </a:gs>
            </a:gsLst>
            <a:lin ang="5400000" scaled="0"/>
          </a:gradFill>
          <a:ln>
            <a:noFill/>
          </a:ln>
        </p:spPr>
      </p:pic>
      <p:pic>
        <p:nvPicPr>
          <p:cNvPr id="89" name="Google Shape;8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7870" y="1641993"/>
            <a:ext cx="6153150" cy="3105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/>
          <p:nvPr/>
        </p:nvSpPr>
        <p:spPr>
          <a:xfrm>
            <a:off x="2274692" y="2418540"/>
            <a:ext cx="1655071" cy="949699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4"/>
          <p:cNvSpPr/>
          <p:nvPr/>
        </p:nvSpPr>
        <p:spPr>
          <a:xfrm>
            <a:off x="136610" y="1820397"/>
            <a:ext cx="4099335" cy="466126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4"/>
          <p:cNvSpPr/>
          <p:nvPr/>
        </p:nvSpPr>
        <p:spPr>
          <a:xfrm>
            <a:off x="1747210" y="1275654"/>
            <a:ext cx="1099930" cy="357808"/>
          </a:xfrm>
          <a:prstGeom prst="rect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CEO</a:t>
            </a: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6410200" y="1431083"/>
            <a:ext cx="1292079" cy="579365"/>
          </a:xfrm>
          <a:prstGeom prst="rect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CEOS Secretariat</a:t>
            </a: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6007308" y="4948009"/>
            <a:ext cx="1382967" cy="404064"/>
          </a:xfrm>
          <a:prstGeom prst="rect">
            <a:avLst/>
          </a:prstGeom>
          <a:solidFill>
            <a:srgbClr val="7F6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COAST AHT</a:t>
            </a:r>
            <a:endParaRPr/>
          </a:p>
        </p:txBody>
      </p:sp>
      <p:sp>
        <p:nvSpPr>
          <p:cNvPr id="99" name="Google Shape;99;p4"/>
          <p:cNvSpPr/>
          <p:nvPr/>
        </p:nvSpPr>
        <p:spPr>
          <a:xfrm>
            <a:off x="5089273" y="5646372"/>
            <a:ext cx="1785149" cy="527644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rgbClr val="FFFF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Ecosystem Extent Task Team</a:t>
            </a: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7086643" y="3412510"/>
            <a:ext cx="1099930" cy="357808"/>
          </a:xfrm>
          <a:prstGeom prst="rect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SEO</a:t>
            </a:r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>
            <a:off x="7035843" y="3340948"/>
            <a:ext cx="1995141" cy="1147408"/>
            <a:chOff x="7035843" y="3340948"/>
            <a:chExt cx="1995141" cy="1147408"/>
          </a:xfrm>
        </p:grpSpPr>
        <p:sp>
          <p:nvSpPr>
            <p:cNvPr id="102" name="Google Shape;102;p4"/>
            <p:cNvSpPr/>
            <p:nvPr/>
          </p:nvSpPr>
          <p:spPr>
            <a:xfrm>
              <a:off x="7136731" y="3839647"/>
              <a:ext cx="1810889" cy="543319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SDG Coordination Group</a:t>
              </a: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7035843" y="3340948"/>
              <a:ext cx="1995141" cy="1147408"/>
            </a:xfrm>
            <a:prstGeom prst="rect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4"/>
          <p:cNvGrpSpPr/>
          <p:nvPr/>
        </p:nvGrpSpPr>
        <p:grpSpPr>
          <a:xfrm>
            <a:off x="9473261" y="1271488"/>
            <a:ext cx="1543879" cy="809963"/>
            <a:chOff x="9473261" y="1271488"/>
            <a:chExt cx="1543879" cy="809963"/>
          </a:xfrm>
        </p:grpSpPr>
        <p:sp>
          <p:nvSpPr>
            <p:cNvPr id="105" name="Google Shape;105;p4"/>
            <p:cNvSpPr/>
            <p:nvPr/>
          </p:nvSpPr>
          <p:spPr>
            <a:xfrm>
              <a:off x="9473261" y="1660211"/>
              <a:ext cx="1543879" cy="421240"/>
            </a:xfrm>
            <a:prstGeom prst="rect">
              <a:avLst/>
            </a:prstGeom>
            <a:solidFill>
              <a:srgbClr val="2F5496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SIT Vice-Chair</a:t>
              </a: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9473261" y="1271488"/>
              <a:ext cx="1099930" cy="357808"/>
            </a:xfrm>
            <a:prstGeom prst="rect">
              <a:avLst/>
            </a:prstGeom>
            <a:solidFill>
              <a:srgbClr val="2F5496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SIT Chair</a:t>
              </a:r>
              <a:endParaRPr/>
            </a:p>
          </p:txBody>
        </p:sp>
      </p:grpSp>
      <p:grpSp>
        <p:nvGrpSpPr>
          <p:cNvPr id="107" name="Google Shape;107;p4"/>
          <p:cNvGrpSpPr/>
          <p:nvPr/>
        </p:nvGrpSpPr>
        <p:grpSpPr>
          <a:xfrm>
            <a:off x="9385200" y="1152868"/>
            <a:ext cx="2148181" cy="2633288"/>
            <a:chOff x="9385200" y="1152868"/>
            <a:chExt cx="2148181" cy="2633288"/>
          </a:xfrm>
        </p:grpSpPr>
        <p:sp>
          <p:nvSpPr>
            <p:cNvPr id="108" name="Google Shape;108;p4"/>
            <p:cNvSpPr/>
            <p:nvPr/>
          </p:nvSpPr>
          <p:spPr>
            <a:xfrm>
              <a:off x="9571521" y="3154386"/>
              <a:ext cx="1785450" cy="453822"/>
            </a:xfrm>
            <a:prstGeom prst="rect">
              <a:avLst/>
            </a:prstGeom>
            <a:solidFill>
              <a:srgbClr val="FFFFFF"/>
            </a:solidFill>
            <a:ln cap="flat" cmpd="sng" w="25400">
              <a:solidFill>
                <a:srgbClr val="FFFF00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New Space Task Team</a:t>
              </a: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9559607" y="2126320"/>
              <a:ext cx="1829151" cy="361943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ARD Oversight Group</a:t>
              </a: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9562139" y="2577116"/>
              <a:ext cx="1841423" cy="505563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Ocean Coordination Group</a:t>
              </a: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9385200" y="1152868"/>
              <a:ext cx="2148181" cy="2633288"/>
            </a:xfrm>
            <a:prstGeom prst="rect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Google Shape;112;p4"/>
          <p:cNvSpPr txBox="1"/>
          <p:nvPr/>
        </p:nvSpPr>
        <p:spPr>
          <a:xfrm>
            <a:off x="4753082" y="1252031"/>
            <a:ext cx="1564185" cy="165599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Troika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4842177" y="1982496"/>
            <a:ext cx="1215341" cy="357808"/>
          </a:xfrm>
          <a:prstGeom prst="rect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Past Chair</a:t>
            </a:r>
            <a:endParaRPr/>
          </a:p>
        </p:txBody>
      </p:sp>
      <p:sp>
        <p:nvSpPr>
          <p:cNvPr id="114" name="Google Shape;114;p4"/>
          <p:cNvSpPr/>
          <p:nvPr/>
        </p:nvSpPr>
        <p:spPr>
          <a:xfrm>
            <a:off x="4843450" y="2381869"/>
            <a:ext cx="1382370" cy="357808"/>
          </a:xfrm>
          <a:prstGeom prst="rect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Future Chair</a:t>
            </a: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4848870" y="1595627"/>
            <a:ext cx="1393267" cy="359151"/>
          </a:xfrm>
          <a:prstGeom prst="rect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CEOS Chair</a:t>
            </a:r>
            <a:endParaRPr/>
          </a:p>
        </p:txBody>
      </p:sp>
      <p:sp>
        <p:nvSpPr>
          <p:cNvPr id="116" name="Google Shape;116;p4"/>
          <p:cNvSpPr/>
          <p:nvPr/>
        </p:nvSpPr>
        <p:spPr>
          <a:xfrm>
            <a:off x="4682989" y="1160160"/>
            <a:ext cx="3104542" cy="1795832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7" name="Google Shape;117;p4"/>
          <p:cNvCxnSpPr>
            <a:stCxn id="96" idx="3"/>
          </p:cNvCxnSpPr>
          <p:nvPr/>
        </p:nvCxnSpPr>
        <p:spPr>
          <a:xfrm>
            <a:off x="2847140" y="1454558"/>
            <a:ext cx="1835700" cy="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lg" w="lg" type="none"/>
            <a:tailEnd len="lg" w="lg" type="triangle"/>
          </a:ln>
        </p:spPr>
      </p:cxnSp>
      <p:cxnSp>
        <p:nvCxnSpPr>
          <p:cNvPr id="118" name="Google Shape;118;p4"/>
          <p:cNvCxnSpPr/>
          <p:nvPr/>
        </p:nvCxnSpPr>
        <p:spPr>
          <a:xfrm flipH="1">
            <a:off x="7787531" y="1693973"/>
            <a:ext cx="1597669" cy="21117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119" name="Google Shape;119;p4"/>
          <p:cNvSpPr/>
          <p:nvPr/>
        </p:nvSpPr>
        <p:spPr>
          <a:xfrm>
            <a:off x="1255620" y="1879383"/>
            <a:ext cx="1883460" cy="455740"/>
          </a:xfrm>
          <a:prstGeom prst="rect">
            <a:avLst/>
          </a:prstGeom>
          <a:solidFill>
            <a:srgbClr val="385623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Working Groups</a:t>
            </a:r>
            <a:endParaRPr/>
          </a:p>
        </p:txBody>
      </p:sp>
      <p:sp>
        <p:nvSpPr>
          <p:cNvPr id="120" name="Google Shape;120;p4"/>
          <p:cNvSpPr/>
          <p:nvPr/>
        </p:nvSpPr>
        <p:spPr>
          <a:xfrm>
            <a:off x="553198" y="2983140"/>
            <a:ext cx="1447801" cy="357808"/>
          </a:xfrm>
          <a:prstGeom prst="rect">
            <a:avLst/>
          </a:prstGeom>
          <a:solidFill>
            <a:srgbClr val="54813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WGDisasters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904831" y="2453439"/>
            <a:ext cx="1099930" cy="357808"/>
          </a:xfrm>
          <a:prstGeom prst="rect">
            <a:avLst/>
          </a:prstGeom>
          <a:solidFill>
            <a:srgbClr val="54813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WGCapD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430571" y="4079094"/>
            <a:ext cx="1099930" cy="224676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Subgroups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232557" y="3629620"/>
            <a:ext cx="1447801" cy="2755409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310510" y="3680654"/>
            <a:ext cx="1099930" cy="357808"/>
          </a:xfrm>
          <a:prstGeom prst="rect">
            <a:avLst/>
          </a:prstGeom>
          <a:solidFill>
            <a:srgbClr val="54813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WGCV</a:t>
            </a:r>
            <a:endParaRPr/>
          </a:p>
        </p:txBody>
      </p:sp>
      <p:sp>
        <p:nvSpPr>
          <p:cNvPr id="125" name="Google Shape;125;p4"/>
          <p:cNvSpPr/>
          <p:nvPr/>
        </p:nvSpPr>
        <p:spPr>
          <a:xfrm>
            <a:off x="489118" y="5352073"/>
            <a:ext cx="766502" cy="252002"/>
          </a:xfrm>
          <a:prstGeom prst="rect">
            <a:avLst/>
          </a:prstGeom>
          <a:solidFill>
            <a:srgbClr val="A8D08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MSSG</a:t>
            </a:r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489117" y="5649385"/>
            <a:ext cx="645575" cy="266004"/>
          </a:xfrm>
          <a:prstGeom prst="rect">
            <a:avLst/>
          </a:prstGeom>
          <a:solidFill>
            <a:srgbClr val="A8D08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SAR</a:t>
            </a:r>
            <a:endParaRPr/>
          </a:p>
        </p:txBody>
      </p:sp>
      <p:sp>
        <p:nvSpPr>
          <p:cNvPr id="127" name="Google Shape;127;p4"/>
          <p:cNvSpPr/>
          <p:nvPr/>
        </p:nvSpPr>
        <p:spPr>
          <a:xfrm>
            <a:off x="492314" y="5960359"/>
            <a:ext cx="759903" cy="242393"/>
          </a:xfrm>
          <a:prstGeom prst="rect">
            <a:avLst/>
          </a:prstGeom>
          <a:solidFill>
            <a:srgbClr val="A8D08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TMSG</a:t>
            </a:r>
            <a:endParaRPr/>
          </a:p>
        </p:txBody>
      </p:sp>
      <p:sp>
        <p:nvSpPr>
          <p:cNvPr id="128" name="Google Shape;128;p4"/>
          <p:cNvSpPr/>
          <p:nvPr/>
        </p:nvSpPr>
        <p:spPr>
          <a:xfrm>
            <a:off x="492314" y="4411053"/>
            <a:ext cx="636837" cy="293437"/>
          </a:xfrm>
          <a:prstGeom prst="rect">
            <a:avLst/>
          </a:prstGeom>
          <a:solidFill>
            <a:srgbClr val="A8D08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ACSG</a:t>
            </a:r>
            <a:endParaRPr/>
          </a:p>
        </p:txBody>
      </p:sp>
      <p:sp>
        <p:nvSpPr>
          <p:cNvPr id="129" name="Google Shape;129;p4"/>
          <p:cNvSpPr/>
          <p:nvPr/>
        </p:nvSpPr>
        <p:spPr>
          <a:xfrm>
            <a:off x="489117" y="5044000"/>
            <a:ext cx="636835" cy="266004"/>
          </a:xfrm>
          <a:prstGeom prst="rect">
            <a:avLst/>
          </a:prstGeom>
          <a:solidFill>
            <a:srgbClr val="A8D08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LPV</a:t>
            </a:r>
            <a:endParaRPr/>
          </a:p>
        </p:txBody>
      </p:sp>
      <p:sp>
        <p:nvSpPr>
          <p:cNvPr id="130" name="Google Shape;130;p4"/>
          <p:cNvSpPr/>
          <p:nvPr/>
        </p:nvSpPr>
        <p:spPr>
          <a:xfrm>
            <a:off x="489118" y="4739506"/>
            <a:ext cx="636836" cy="270620"/>
          </a:xfrm>
          <a:prstGeom prst="rect">
            <a:avLst/>
          </a:prstGeom>
          <a:solidFill>
            <a:srgbClr val="A8D08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IVOS</a:t>
            </a: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1881826" y="3472044"/>
            <a:ext cx="2275949" cy="2951096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2044078" y="4572002"/>
            <a:ext cx="2001313" cy="175432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Interest Groups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1981105" y="3554587"/>
            <a:ext cx="1099930" cy="357808"/>
          </a:xfrm>
          <a:prstGeom prst="rect">
            <a:avLst/>
          </a:prstGeom>
          <a:solidFill>
            <a:srgbClr val="54813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WGISS</a:t>
            </a: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2109022" y="5330025"/>
            <a:ext cx="1756800" cy="440700"/>
          </a:xfrm>
          <a:prstGeom prst="rect">
            <a:avLst/>
          </a:prstGeom>
          <a:solidFill>
            <a:srgbClr val="A8D08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 Preservation &amp; Stewardship</a:t>
            </a:r>
            <a:endParaRPr/>
          </a:p>
        </p:txBody>
      </p:sp>
      <p:sp>
        <p:nvSpPr>
          <p:cNvPr id="135" name="Google Shape;135;p4"/>
          <p:cNvSpPr/>
          <p:nvPr/>
        </p:nvSpPr>
        <p:spPr>
          <a:xfrm>
            <a:off x="2044078" y="3998412"/>
            <a:ext cx="1421259" cy="516765"/>
          </a:xfrm>
          <a:prstGeom prst="rect">
            <a:avLst/>
          </a:prstGeom>
          <a:solidFill>
            <a:srgbClr val="A8D08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 Discovery &amp; Access Team</a:t>
            </a:r>
            <a:endParaRPr/>
          </a:p>
        </p:txBody>
      </p:sp>
      <p:sp>
        <p:nvSpPr>
          <p:cNvPr id="136" name="Google Shape;136;p4"/>
          <p:cNvSpPr/>
          <p:nvPr/>
        </p:nvSpPr>
        <p:spPr>
          <a:xfrm>
            <a:off x="2109460" y="5811915"/>
            <a:ext cx="1756200" cy="438300"/>
          </a:xfrm>
          <a:prstGeom prst="rect">
            <a:avLst/>
          </a:prstGeom>
          <a:solidFill>
            <a:srgbClr val="A8D08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 Interoperability &amp; Use</a:t>
            </a:r>
            <a:endParaRPr/>
          </a:p>
        </p:txBody>
      </p:sp>
      <p:sp>
        <p:nvSpPr>
          <p:cNvPr id="137" name="Google Shape;137;p4"/>
          <p:cNvSpPr/>
          <p:nvPr/>
        </p:nvSpPr>
        <p:spPr>
          <a:xfrm>
            <a:off x="2110475" y="4850975"/>
            <a:ext cx="1756500" cy="438300"/>
          </a:xfrm>
          <a:prstGeom prst="rect">
            <a:avLst/>
          </a:prstGeom>
          <a:solidFill>
            <a:srgbClr val="A8D08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Technology Exploration</a:t>
            </a:r>
            <a:endParaRPr/>
          </a:p>
        </p:txBody>
      </p:sp>
      <p:sp>
        <p:nvSpPr>
          <p:cNvPr id="138" name="Google Shape;138;p4"/>
          <p:cNvSpPr/>
          <p:nvPr/>
        </p:nvSpPr>
        <p:spPr>
          <a:xfrm>
            <a:off x="2338733" y="2497452"/>
            <a:ext cx="1292078" cy="357808"/>
          </a:xfrm>
          <a:prstGeom prst="rect">
            <a:avLst/>
          </a:prstGeom>
          <a:solidFill>
            <a:srgbClr val="54813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WGClimate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2417000" y="2898675"/>
            <a:ext cx="1393200" cy="357900"/>
          </a:xfrm>
          <a:prstGeom prst="rect">
            <a:avLst/>
          </a:prstGeom>
          <a:solidFill>
            <a:srgbClr val="A8D08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GHG Task Team</a:t>
            </a:r>
            <a:endParaRPr/>
          </a:p>
        </p:txBody>
      </p:sp>
      <p:cxnSp>
        <p:nvCxnSpPr>
          <p:cNvPr id="140" name="Google Shape;140;p4"/>
          <p:cNvCxnSpPr/>
          <p:nvPr/>
        </p:nvCxnSpPr>
        <p:spPr>
          <a:xfrm rot="10800000">
            <a:off x="5539062" y="2978154"/>
            <a:ext cx="0" cy="2668218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141" name="Google Shape;141;p4"/>
          <p:cNvCxnSpPr/>
          <p:nvPr/>
        </p:nvCxnSpPr>
        <p:spPr>
          <a:xfrm rot="10800000">
            <a:off x="6236666" y="2970476"/>
            <a:ext cx="230882" cy="1992017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142" name="Google Shape;142;p4"/>
          <p:cNvCxnSpPr>
            <a:stCxn id="103" idx="0"/>
          </p:cNvCxnSpPr>
          <p:nvPr/>
        </p:nvCxnSpPr>
        <p:spPr>
          <a:xfrm flipH="1" rot="10800000">
            <a:off x="8033414" y="2678248"/>
            <a:ext cx="1354500" cy="66270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lg" w="lg" type="triangle"/>
          </a:ln>
        </p:spPr>
      </p:cxnSp>
      <p:grpSp>
        <p:nvGrpSpPr>
          <p:cNvPr id="143" name="Google Shape;143;p4"/>
          <p:cNvGrpSpPr/>
          <p:nvPr/>
        </p:nvGrpSpPr>
        <p:grpSpPr>
          <a:xfrm>
            <a:off x="9506198" y="3793320"/>
            <a:ext cx="2477386" cy="2670242"/>
            <a:chOff x="9506198" y="3793320"/>
            <a:chExt cx="2477386" cy="2670242"/>
          </a:xfrm>
        </p:grpSpPr>
        <p:grpSp>
          <p:nvGrpSpPr>
            <p:cNvPr id="144" name="Google Shape;144;p4"/>
            <p:cNvGrpSpPr/>
            <p:nvPr/>
          </p:nvGrpSpPr>
          <p:grpSpPr>
            <a:xfrm>
              <a:off x="9506198" y="4183697"/>
              <a:ext cx="2477386" cy="2279865"/>
              <a:chOff x="7612912" y="3126436"/>
              <a:chExt cx="2477386" cy="2279865"/>
            </a:xfrm>
          </p:grpSpPr>
          <p:sp>
            <p:nvSpPr>
              <p:cNvPr id="145" name="Google Shape;145;p4"/>
              <p:cNvSpPr/>
              <p:nvPr/>
            </p:nvSpPr>
            <p:spPr>
              <a:xfrm>
                <a:off x="7729528" y="3221840"/>
                <a:ext cx="2224385" cy="430810"/>
              </a:xfrm>
              <a:prstGeom prst="rect">
                <a:avLst/>
              </a:prstGeom>
              <a:solidFill>
                <a:srgbClr val="833C0B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Virtual Constellations</a:t>
                </a:r>
                <a:endParaRPr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8896872" y="4565423"/>
                <a:ext cx="1098725" cy="357808"/>
              </a:xfrm>
              <a:prstGeom prst="rect">
                <a:avLst/>
              </a:prstGeom>
              <a:solidFill>
                <a:srgbClr val="C55A11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LSI-VC</a:t>
                </a:r>
                <a:endParaRPr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7698360" y="4553669"/>
                <a:ext cx="1092335" cy="357808"/>
              </a:xfrm>
              <a:prstGeom prst="rect">
                <a:avLst/>
              </a:prstGeom>
              <a:solidFill>
                <a:srgbClr val="C55A11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OST-VC</a:t>
                </a:r>
                <a:endParaRPr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7695980" y="4969991"/>
                <a:ext cx="1094715" cy="357808"/>
              </a:xfrm>
              <a:prstGeom prst="rect">
                <a:avLst/>
              </a:prstGeom>
              <a:solidFill>
                <a:srgbClr val="C55A11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OSVW-VC</a:t>
                </a:r>
                <a:endParaRPr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7698360" y="4142059"/>
                <a:ext cx="1092335" cy="357808"/>
              </a:xfrm>
              <a:prstGeom prst="rect">
                <a:avLst/>
              </a:prstGeom>
              <a:solidFill>
                <a:srgbClr val="C55A11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OCR-VC</a:t>
                </a: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8896872" y="3725555"/>
                <a:ext cx="1094715" cy="357808"/>
              </a:xfrm>
              <a:prstGeom prst="rect">
                <a:avLst/>
              </a:prstGeom>
              <a:solidFill>
                <a:srgbClr val="C55A11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P-VC</a:t>
                </a: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7700014" y="3714922"/>
                <a:ext cx="1090681" cy="357808"/>
              </a:xfrm>
              <a:prstGeom prst="rect">
                <a:avLst/>
              </a:prstGeom>
              <a:solidFill>
                <a:srgbClr val="C55A11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AC-VC</a:t>
                </a: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8896872" y="4145595"/>
                <a:ext cx="1098725" cy="357808"/>
              </a:xfrm>
              <a:prstGeom prst="rect">
                <a:avLst/>
              </a:prstGeom>
              <a:solidFill>
                <a:srgbClr val="C55A11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SST-VC</a:t>
                </a:r>
                <a:endParaRPr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7612912" y="3126436"/>
                <a:ext cx="2477386" cy="2279865"/>
              </a:xfrm>
              <a:prstGeom prst="rect">
                <a:avLst/>
              </a:prstGeom>
              <a:noFill/>
              <a:ln cap="flat" cmpd="sng" w="1270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54" name="Google Shape;154;p4"/>
            <p:cNvCxnSpPr/>
            <p:nvPr/>
          </p:nvCxnSpPr>
          <p:spPr>
            <a:xfrm rot="10800000">
              <a:off x="10544713" y="3793320"/>
              <a:ext cx="472427" cy="385646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triangle"/>
            </a:ln>
          </p:spPr>
        </p:cxnSp>
      </p:grpSp>
      <p:sp>
        <p:nvSpPr>
          <p:cNvPr id="155" name="Google Shape;155;p4"/>
          <p:cNvSpPr txBox="1"/>
          <p:nvPr>
            <p:ph type="title"/>
          </p:nvPr>
        </p:nvSpPr>
        <p:spPr>
          <a:xfrm>
            <a:off x="985838" y="175939"/>
            <a:ext cx="857707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CEOS Organisation</a:t>
            </a:r>
            <a:endParaRPr/>
          </a:p>
        </p:txBody>
      </p:sp>
      <p:pic>
        <p:nvPicPr>
          <p:cNvPr id="156" name="Google Shape;156;p4"/>
          <p:cNvPicPr preferRelativeResize="0"/>
          <p:nvPr/>
        </p:nvPicPr>
        <p:blipFill rotWithShape="1">
          <a:blip r:embed="rId3">
            <a:alphaModFix/>
          </a:blip>
          <a:srcRect b="6144" l="18329" r="18328" t="10529"/>
          <a:stretch/>
        </p:blipFill>
        <p:spPr>
          <a:xfrm>
            <a:off x="136610" y="41565"/>
            <a:ext cx="706582" cy="958933"/>
          </a:xfrm>
          <a:prstGeom prst="rect">
            <a:avLst/>
          </a:prstGeom>
          <a:gradFill>
            <a:gsLst>
              <a:gs pos="0">
                <a:srgbClr val="F1F5F8"/>
              </a:gs>
              <a:gs pos="74000">
                <a:srgbClr val="92A7C6"/>
              </a:gs>
              <a:gs pos="83000">
                <a:srgbClr val="92A7C6"/>
              </a:gs>
              <a:gs pos="100000">
                <a:srgbClr val="B7C4D8"/>
              </a:gs>
            </a:gsLst>
            <a:lin ang="5400000" scaled="0"/>
          </a:gradFill>
          <a:ln>
            <a:noFill/>
          </a:ln>
        </p:spPr>
      </p:pic>
      <p:cxnSp>
        <p:nvCxnSpPr>
          <p:cNvPr id="157" name="Google Shape;157;p4"/>
          <p:cNvCxnSpPr/>
          <p:nvPr/>
        </p:nvCxnSpPr>
        <p:spPr>
          <a:xfrm flipH="1" rot="10800000">
            <a:off x="4235945" y="2978154"/>
            <a:ext cx="853328" cy="1726336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"/>
          <p:cNvSpPr txBox="1"/>
          <p:nvPr>
            <p:ph idx="1" type="body"/>
          </p:nvPr>
        </p:nvSpPr>
        <p:spPr>
          <a:xfrm>
            <a:off x="2532769" y="1268212"/>
            <a:ext cx="8381248" cy="1851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3-year plan updated by all CEOS entities every year and put forward for formal endorsement at SIT. Rigorous work planning, execution and monitoring is critical to CEOS’s credibility.</a:t>
            </a:r>
            <a:endParaRPr/>
          </a:p>
        </p:txBody>
      </p:sp>
      <p:sp>
        <p:nvSpPr>
          <p:cNvPr id="163" name="Google Shape;163;p5"/>
          <p:cNvSpPr txBox="1"/>
          <p:nvPr>
            <p:ph type="title"/>
          </p:nvPr>
        </p:nvSpPr>
        <p:spPr>
          <a:xfrm>
            <a:off x="1004139" y="165358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CEOS Work Plan 2022-24</a:t>
            </a:r>
            <a:endParaRPr/>
          </a:p>
        </p:txBody>
      </p:sp>
      <p:pic>
        <p:nvPicPr>
          <p:cNvPr id="164" name="Google Shape;16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1197" y="3106396"/>
            <a:ext cx="4392748" cy="23611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5"/>
          <p:cNvGrpSpPr/>
          <p:nvPr/>
        </p:nvGrpSpPr>
        <p:grpSpPr>
          <a:xfrm>
            <a:off x="9118788" y="2776791"/>
            <a:ext cx="2723608" cy="2723608"/>
            <a:chOff x="1303" y="151901"/>
            <a:chExt cx="2723608" cy="2723608"/>
          </a:xfrm>
        </p:grpSpPr>
        <p:sp>
          <p:nvSpPr>
            <p:cNvPr id="166" name="Google Shape;166;p5"/>
            <p:cNvSpPr/>
            <p:nvPr/>
          </p:nvSpPr>
          <p:spPr>
            <a:xfrm>
              <a:off x="1162767" y="151901"/>
              <a:ext cx="400679" cy="400679"/>
            </a:xfrm>
            <a:prstGeom prst="ellipse">
              <a:avLst/>
            </a:prstGeom>
            <a:solidFill>
              <a:srgbClr val="A3CA32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5"/>
            <p:cNvSpPr txBox="1"/>
            <p:nvPr/>
          </p:nvSpPr>
          <p:spPr>
            <a:xfrm>
              <a:off x="1221445" y="210579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Jan</a:t>
              </a: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 rot="918278">
              <a:off x="1597509" y="363493"/>
              <a:ext cx="107587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3CA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5"/>
            <p:cNvSpPr txBox="1"/>
            <p:nvPr/>
          </p:nvSpPr>
          <p:spPr>
            <a:xfrm rot="918278">
              <a:off x="1598081" y="386279"/>
              <a:ext cx="75311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1745033" y="311242"/>
              <a:ext cx="400679" cy="400679"/>
            </a:xfrm>
            <a:prstGeom prst="ellipse">
              <a:avLst/>
            </a:prstGeom>
            <a:solidFill>
              <a:srgbClr val="63CA35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5"/>
            <p:cNvSpPr txBox="1"/>
            <p:nvPr/>
          </p:nvSpPr>
          <p:spPr>
            <a:xfrm>
              <a:off x="1803711" y="369920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Feb</a:t>
              </a: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 rot="2691049">
              <a:off x="2102919" y="652581"/>
              <a:ext cx="104312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63CA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5"/>
            <p:cNvSpPr txBox="1"/>
            <p:nvPr/>
          </p:nvSpPr>
          <p:spPr>
            <a:xfrm rot="2691049">
              <a:off x="2107473" y="668592"/>
              <a:ext cx="73018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2168625" y="732634"/>
              <a:ext cx="400679" cy="400679"/>
            </a:xfrm>
            <a:prstGeom prst="ellipse">
              <a:avLst/>
            </a:prstGeom>
            <a:solidFill>
              <a:srgbClr val="3AC94B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5"/>
            <p:cNvSpPr txBox="1"/>
            <p:nvPr/>
          </p:nvSpPr>
          <p:spPr>
            <a:xfrm>
              <a:off x="2227303" y="791312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Mar</a:t>
              </a: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 rot="4500000">
              <a:off x="2392847" y="1152819"/>
              <a:ext cx="106285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3AC9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5"/>
            <p:cNvSpPr txBox="1"/>
            <p:nvPr/>
          </p:nvSpPr>
          <p:spPr>
            <a:xfrm rot="4500000">
              <a:off x="2404663" y="1164466"/>
              <a:ext cx="74400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324232" y="1313366"/>
              <a:ext cx="400679" cy="400679"/>
            </a:xfrm>
            <a:prstGeom prst="ellipse">
              <a:avLst/>
            </a:prstGeom>
            <a:solidFill>
              <a:srgbClr val="3FC88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5"/>
            <p:cNvSpPr txBox="1"/>
            <p:nvPr/>
          </p:nvSpPr>
          <p:spPr>
            <a:xfrm>
              <a:off x="2382910" y="1372044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Apr</a:t>
              </a: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 rot="6801522">
              <a:off x="2351910" y="1720785"/>
              <a:ext cx="108052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3FC8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5"/>
            <p:cNvSpPr txBox="1"/>
            <p:nvPr/>
          </p:nvSpPr>
          <p:spPr>
            <a:xfrm rot="-3998478">
              <a:off x="2374544" y="1732951"/>
              <a:ext cx="75636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2084536" y="1868368"/>
              <a:ext cx="400679" cy="400679"/>
            </a:xfrm>
            <a:prstGeom prst="ellipse">
              <a:avLst/>
            </a:prstGeom>
            <a:solidFill>
              <a:srgbClr val="44C7C1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5"/>
            <p:cNvSpPr txBox="1"/>
            <p:nvPr/>
          </p:nvSpPr>
          <p:spPr>
            <a:xfrm>
              <a:off x="2143214" y="1927046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May</a:t>
              </a: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 rot="7626276">
              <a:off x="2072220" y="2224551"/>
              <a:ext cx="87254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44C7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5"/>
            <p:cNvSpPr txBox="1"/>
            <p:nvPr/>
          </p:nvSpPr>
          <p:spPr>
            <a:xfrm rot="-3173724">
              <a:off x="2093204" y="2241159"/>
              <a:ext cx="61078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1743500" y="2319224"/>
              <a:ext cx="400679" cy="400679"/>
            </a:xfrm>
            <a:prstGeom prst="ellipse">
              <a:avLst/>
            </a:prstGeom>
            <a:solidFill>
              <a:srgbClr val="4894C6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5"/>
            <p:cNvSpPr txBox="1"/>
            <p:nvPr/>
          </p:nvSpPr>
          <p:spPr>
            <a:xfrm>
              <a:off x="1802178" y="2377902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Jun</a:t>
              </a: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 rot="9900000">
              <a:off x="1603236" y="2528973"/>
              <a:ext cx="106285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489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5"/>
            <p:cNvSpPr txBox="1"/>
            <p:nvPr/>
          </p:nvSpPr>
          <p:spPr>
            <a:xfrm rot="-900000">
              <a:off x="1634578" y="2551893"/>
              <a:ext cx="74400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1162767" y="2474830"/>
              <a:ext cx="400679" cy="400679"/>
            </a:xfrm>
            <a:prstGeom prst="ellipse">
              <a:avLst/>
            </a:prstGeom>
            <a:solidFill>
              <a:srgbClr val="4D63C5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5"/>
            <p:cNvSpPr txBox="1"/>
            <p:nvPr/>
          </p:nvSpPr>
          <p:spPr>
            <a:xfrm>
              <a:off x="1221445" y="2533508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Jul</a:t>
              </a: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 rot="-9900000">
              <a:off x="1022504" y="2530531"/>
              <a:ext cx="106285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4D63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5"/>
            <p:cNvSpPr txBox="1"/>
            <p:nvPr/>
          </p:nvSpPr>
          <p:spPr>
            <a:xfrm rot="900000">
              <a:off x="1053846" y="2561703"/>
              <a:ext cx="74400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582035" y="2319224"/>
              <a:ext cx="400679" cy="400679"/>
            </a:xfrm>
            <a:prstGeom prst="ellipse">
              <a:avLst/>
            </a:prstGeom>
            <a:solidFill>
              <a:srgbClr val="6E52C4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5"/>
            <p:cNvSpPr txBox="1"/>
            <p:nvPr/>
          </p:nvSpPr>
          <p:spPr>
            <a:xfrm>
              <a:off x="640713" y="2377902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Aug</a:t>
              </a: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 rot="-8100000">
              <a:off x="518796" y="2241513"/>
              <a:ext cx="106285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6E52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5"/>
            <p:cNvSpPr txBox="1"/>
            <p:nvPr/>
          </p:nvSpPr>
          <p:spPr>
            <a:xfrm rot="2700000">
              <a:off x="546012" y="2279832"/>
              <a:ext cx="74400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156910" y="1894098"/>
              <a:ext cx="400679" cy="400679"/>
            </a:xfrm>
            <a:prstGeom prst="ellipse">
              <a:avLst/>
            </a:prstGeom>
            <a:solidFill>
              <a:srgbClr val="9E56C3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5"/>
            <p:cNvSpPr txBox="1"/>
            <p:nvPr/>
          </p:nvSpPr>
          <p:spPr>
            <a:xfrm>
              <a:off x="215588" y="1952776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Sep</a:t>
              </a: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 rot="-6300000">
              <a:off x="227082" y="1739363"/>
              <a:ext cx="106285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9E56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5"/>
            <p:cNvSpPr txBox="1"/>
            <p:nvPr/>
          </p:nvSpPr>
          <p:spPr>
            <a:xfrm rot="4500000">
              <a:off x="247151" y="1781808"/>
              <a:ext cx="74400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1303" y="1313366"/>
              <a:ext cx="400679" cy="400679"/>
            </a:xfrm>
            <a:prstGeom prst="ellipse">
              <a:avLst/>
            </a:prstGeom>
            <a:solidFill>
              <a:srgbClr val="C25BB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5"/>
            <p:cNvSpPr txBox="1"/>
            <p:nvPr/>
          </p:nvSpPr>
          <p:spPr>
            <a:xfrm>
              <a:off x="59981" y="1372044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Oct</a:t>
              </a: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 rot="-4500000">
              <a:off x="225524" y="1158630"/>
              <a:ext cx="106285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C25B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5"/>
            <p:cNvSpPr txBox="1"/>
            <p:nvPr/>
          </p:nvSpPr>
          <p:spPr>
            <a:xfrm rot="-4500000">
              <a:off x="237340" y="1201075"/>
              <a:ext cx="74400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156910" y="732634"/>
              <a:ext cx="400679" cy="400679"/>
            </a:xfrm>
            <a:prstGeom prst="ellipse">
              <a:avLst/>
            </a:prstGeom>
            <a:solidFill>
              <a:srgbClr val="C15F8E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5"/>
            <p:cNvSpPr txBox="1"/>
            <p:nvPr/>
          </p:nvSpPr>
          <p:spPr>
            <a:xfrm>
              <a:off x="215588" y="791312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Nov</a:t>
              </a: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 rot="-2700000">
              <a:off x="514542" y="654923"/>
              <a:ext cx="106285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C15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5"/>
            <p:cNvSpPr txBox="1"/>
            <p:nvPr/>
          </p:nvSpPr>
          <p:spPr>
            <a:xfrm rot="-2700000">
              <a:off x="519211" y="693242"/>
              <a:ext cx="74400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582035" y="307508"/>
              <a:ext cx="400679" cy="400679"/>
            </a:xfrm>
            <a:prstGeom prst="ellipse">
              <a:avLst/>
            </a:prstGeom>
            <a:solidFill>
              <a:srgbClr val="C1636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5"/>
            <p:cNvSpPr txBox="1"/>
            <p:nvPr/>
          </p:nvSpPr>
          <p:spPr>
            <a:xfrm>
              <a:off x="640713" y="366186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Dec</a:t>
              </a: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 rot="-900000">
              <a:off x="1016692" y="363208"/>
              <a:ext cx="106285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C163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5"/>
            <p:cNvSpPr txBox="1"/>
            <p:nvPr/>
          </p:nvSpPr>
          <p:spPr>
            <a:xfrm rot="-900000">
              <a:off x="1017235" y="394380"/>
              <a:ext cx="74400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5"/>
          <p:cNvGrpSpPr/>
          <p:nvPr/>
        </p:nvGrpSpPr>
        <p:grpSpPr>
          <a:xfrm>
            <a:off x="10711924" y="2297120"/>
            <a:ext cx="1259880" cy="1289646"/>
            <a:chOff x="47552" y="246262"/>
            <a:chExt cx="1259880" cy="1289646"/>
          </a:xfrm>
        </p:grpSpPr>
        <p:sp>
          <p:nvSpPr>
            <p:cNvPr id="215" name="Google Shape;215;p5"/>
            <p:cNvSpPr/>
            <p:nvPr/>
          </p:nvSpPr>
          <p:spPr>
            <a:xfrm rot="3344282">
              <a:off x="178120" y="471629"/>
              <a:ext cx="988971" cy="838913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quadBezTo>
                    <a:pt x="20000" y="40000"/>
                    <a:pt x="88068" y="15000"/>
                  </a:quadBezTo>
                  <a:lnTo>
                    <a:pt x="86634" y="0"/>
                  </a:lnTo>
                  <a:lnTo>
                    <a:pt x="120000" y="18786"/>
                  </a:lnTo>
                  <a:lnTo>
                    <a:pt x="91372" y="49572"/>
                  </a:lnTo>
                  <a:lnTo>
                    <a:pt x="89938" y="34572"/>
                  </a:lnTo>
                  <a:quadBezTo>
                    <a:pt x="30000" y="44572"/>
                    <a:pt x="0" y="120000"/>
                  </a:quadBezTo>
                  <a:close/>
                </a:path>
              </a:pathLst>
            </a:custGeom>
            <a:solidFill>
              <a:srgbClr val="32445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823682" y="1226032"/>
              <a:ext cx="483750" cy="190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5"/>
            <p:cNvSpPr txBox="1"/>
            <p:nvPr/>
          </p:nvSpPr>
          <p:spPr>
            <a:xfrm>
              <a:off x="823682" y="1226032"/>
              <a:ext cx="483750" cy="190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5225" lIns="15225" spcFirstLastPara="1" rIns="15225" wrap="square" tIns="152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SIT</a:t>
              </a:r>
              <a:endParaRPr/>
            </a:p>
          </p:txBody>
        </p:sp>
      </p:grpSp>
      <p:grpSp>
        <p:nvGrpSpPr>
          <p:cNvPr id="218" name="Google Shape;218;p5"/>
          <p:cNvGrpSpPr/>
          <p:nvPr/>
        </p:nvGrpSpPr>
        <p:grpSpPr>
          <a:xfrm>
            <a:off x="8729549" y="2588842"/>
            <a:ext cx="1165334" cy="1143634"/>
            <a:chOff x="0" y="432471"/>
            <a:chExt cx="1165334" cy="1143634"/>
          </a:xfrm>
        </p:grpSpPr>
        <p:sp>
          <p:nvSpPr>
            <p:cNvPr id="219" name="Google Shape;219;p5"/>
            <p:cNvSpPr/>
            <p:nvPr/>
          </p:nvSpPr>
          <p:spPr>
            <a:xfrm rot="-1053739">
              <a:off x="211399" y="545684"/>
              <a:ext cx="863544" cy="732517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quadBezTo>
                    <a:pt x="20000" y="40000"/>
                    <a:pt x="88068" y="15000"/>
                  </a:quadBezTo>
                  <a:lnTo>
                    <a:pt x="86634" y="0"/>
                  </a:lnTo>
                  <a:lnTo>
                    <a:pt x="120000" y="18786"/>
                  </a:lnTo>
                  <a:lnTo>
                    <a:pt x="91372" y="49572"/>
                  </a:lnTo>
                  <a:lnTo>
                    <a:pt x="89938" y="34572"/>
                  </a:lnTo>
                  <a:quadBezTo>
                    <a:pt x="30000" y="44572"/>
                    <a:pt x="0" y="120000"/>
                  </a:quadBezTo>
                  <a:close/>
                </a:path>
              </a:pathLst>
            </a:custGeom>
            <a:solidFill>
              <a:srgbClr val="32445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0" y="1410052"/>
              <a:ext cx="645876" cy="1660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5"/>
            <p:cNvSpPr txBox="1"/>
            <p:nvPr/>
          </p:nvSpPr>
          <p:spPr>
            <a:xfrm>
              <a:off x="0" y="1410052"/>
              <a:ext cx="645876" cy="1660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3950" lIns="13950" spcFirstLastPara="1" rIns="13950" wrap="square" tIns="13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Plenary</a:t>
              </a:r>
              <a:endParaRPr/>
            </a:p>
          </p:txBody>
        </p:sp>
      </p:grpSp>
      <p:grpSp>
        <p:nvGrpSpPr>
          <p:cNvPr id="222" name="Google Shape;222;p5"/>
          <p:cNvGrpSpPr/>
          <p:nvPr/>
        </p:nvGrpSpPr>
        <p:grpSpPr>
          <a:xfrm>
            <a:off x="8718833" y="4651232"/>
            <a:ext cx="1283500" cy="1276345"/>
            <a:chOff x="0" y="334699"/>
            <a:chExt cx="1283500" cy="1276345"/>
          </a:xfrm>
        </p:grpSpPr>
        <p:sp>
          <p:nvSpPr>
            <p:cNvPr id="223" name="Google Shape;223;p5"/>
            <p:cNvSpPr/>
            <p:nvPr/>
          </p:nvSpPr>
          <p:spPr>
            <a:xfrm rot="-7206175">
              <a:off x="178120" y="553415"/>
              <a:ext cx="988971" cy="838913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quadBezTo>
                    <a:pt x="20000" y="40000"/>
                    <a:pt x="88068" y="15000"/>
                  </a:quadBezTo>
                  <a:lnTo>
                    <a:pt x="86634" y="0"/>
                  </a:lnTo>
                  <a:lnTo>
                    <a:pt x="120000" y="18786"/>
                  </a:lnTo>
                  <a:lnTo>
                    <a:pt x="91372" y="49572"/>
                  </a:lnTo>
                  <a:lnTo>
                    <a:pt x="89938" y="34572"/>
                  </a:lnTo>
                  <a:quadBezTo>
                    <a:pt x="30000" y="44572"/>
                    <a:pt x="0" y="120000"/>
                  </a:quadBezTo>
                  <a:close/>
                </a:path>
              </a:pathLst>
            </a:custGeom>
            <a:solidFill>
              <a:srgbClr val="32445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0" y="455554"/>
              <a:ext cx="483750" cy="190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5"/>
            <p:cNvSpPr txBox="1"/>
            <p:nvPr/>
          </p:nvSpPr>
          <p:spPr>
            <a:xfrm>
              <a:off x="0" y="455554"/>
              <a:ext cx="483750" cy="190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2700" lIns="12700" spcFirstLastPara="1" rIns="12700" wrap="square" tIns="127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SIT TW</a:t>
              </a:r>
              <a:endParaRPr/>
            </a:p>
          </p:txBody>
        </p:sp>
      </p:grpSp>
      <p:sp>
        <p:nvSpPr>
          <p:cNvPr id="226" name="Google Shape;226;p5"/>
          <p:cNvSpPr txBox="1"/>
          <p:nvPr/>
        </p:nvSpPr>
        <p:spPr>
          <a:xfrm>
            <a:off x="120373" y="5527460"/>
            <a:ext cx="1036021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Detailed work defined as </a:t>
            </a:r>
            <a:r>
              <a:rPr b="0" i="1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deliverables: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outlined in the WP, reconciled and tracked in </a:t>
            </a:r>
            <a:r>
              <a:rPr b="0" i="0" lang="en-US" sz="2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CEOS deliverable tracking tool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5"/>
          <p:cNvPicPr preferRelativeResize="0"/>
          <p:nvPr/>
        </p:nvPicPr>
        <p:blipFill rotWithShape="1">
          <a:blip r:embed="rId5">
            <a:alphaModFix/>
          </a:blip>
          <a:srcRect b="6144" l="18329" r="18328" t="10529"/>
          <a:stretch/>
        </p:blipFill>
        <p:spPr>
          <a:xfrm>
            <a:off x="136610" y="41565"/>
            <a:ext cx="706582" cy="958933"/>
          </a:xfrm>
          <a:prstGeom prst="rect">
            <a:avLst/>
          </a:prstGeom>
          <a:gradFill>
            <a:gsLst>
              <a:gs pos="0">
                <a:srgbClr val="F1F5F8"/>
              </a:gs>
              <a:gs pos="74000">
                <a:srgbClr val="92A7C6"/>
              </a:gs>
              <a:gs pos="83000">
                <a:srgbClr val="92A7C6"/>
              </a:gs>
              <a:gs pos="100000">
                <a:srgbClr val="B7C4D8"/>
              </a:gs>
            </a:gsLst>
            <a:lin ang="5400000" scaled="0"/>
          </a:gradFill>
          <a:ln>
            <a:noFill/>
          </a:ln>
        </p:spPr>
      </p:pic>
      <p:pic>
        <p:nvPicPr>
          <p:cNvPr id="228" name="Google Shape;228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5418" y="1286114"/>
            <a:ext cx="2088465" cy="2589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"/>
          <p:cNvSpPr txBox="1"/>
          <p:nvPr>
            <p:ph type="title"/>
          </p:nvPr>
        </p:nvSpPr>
        <p:spPr>
          <a:xfrm>
            <a:off x="993467" y="191908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2022-24 Work Plan deliverables</a:t>
            </a:r>
            <a:endParaRPr/>
          </a:p>
        </p:txBody>
      </p:sp>
      <p:pic>
        <p:nvPicPr>
          <p:cNvPr id="234" name="Google Shape;234;p6"/>
          <p:cNvPicPr preferRelativeResize="0"/>
          <p:nvPr/>
        </p:nvPicPr>
        <p:blipFill rotWithShape="1">
          <a:blip r:embed="rId3">
            <a:alphaModFix/>
          </a:blip>
          <a:srcRect b="6144" l="18329" r="18328" t="10529"/>
          <a:stretch/>
        </p:blipFill>
        <p:spPr>
          <a:xfrm>
            <a:off x="71440" y="56508"/>
            <a:ext cx="706582" cy="958933"/>
          </a:xfrm>
          <a:prstGeom prst="rect">
            <a:avLst/>
          </a:prstGeom>
          <a:gradFill>
            <a:gsLst>
              <a:gs pos="0">
                <a:srgbClr val="F1F5F8"/>
              </a:gs>
              <a:gs pos="74000">
                <a:srgbClr val="92A7C6"/>
              </a:gs>
              <a:gs pos="83000">
                <a:srgbClr val="92A7C6"/>
              </a:gs>
              <a:gs pos="100000">
                <a:srgbClr val="B7C4D8"/>
              </a:gs>
            </a:gsLst>
            <a:lin ang="5400000" scaled="0"/>
          </a:gradFill>
          <a:ln>
            <a:noFill/>
          </a:ln>
        </p:spPr>
      </p:pic>
      <p:graphicFrame>
        <p:nvGraphicFramePr>
          <p:cNvPr id="235" name="Google Shape;235;p6"/>
          <p:cNvGraphicFramePr/>
          <p:nvPr/>
        </p:nvGraphicFramePr>
        <p:xfrm>
          <a:off x="21833" y="10406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{79E7B54A-3613-40D6-9E48-C019DB62C872}</a:tableStyleId>
              </a:tblPr>
              <a:tblGrid>
                <a:gridCol w="466475"/>
                <a:gridCol w="5798900"/>
                <a:gridCol w="1010200"/>
                <a:gridCol w="1140125"/>
                <a:gridCol w="1183325"/>
                <a:gridCol w="965350"/>
                <a:gridCol w="1583975"/>
              </a:tblGrid>
              <a:tr h="5921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Chapter</a:t>
                      </a:r>
                      <a:endParaRPr/>
                    </a:p>
                  </a:txBody>
                  <a:tcPr marT="45725" marB="45725" marR="91450" marL="91450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Closed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Overdue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Due by end 2022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Due in 2023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Due in 2024 &amp; beyond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Climate Monitoring, Research, and Services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Carbon Observations in Support of Climate Science and Policy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Observations in Support of the Global Stocktake of the UNFCCC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Observations for Agriculture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Observations for Disasters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Observations for Water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Data Quality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Capacity Building and Data Democracy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Data Discovery, Access, Preservation, Usability and Exploitation: approaches, systems, tools and technologies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Advancement of the CEOS Virtual Constellations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Support to Other Key Stakeholder Initiatives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239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Totals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"/>
          <p:cNvSpPr txBox="1"/>
          <p:nvPr>
            <p:ph type="title"/>
          </p:nvPr>
        </p:nvSpPr>
        <p:spPr>
          <a:xfrm>
            <a:off x="1035030" y="131530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2022 Key Meetings</a:t>
            </a:r>
            <a:endParaRPr/>
          </a:p>
        </p:txBody>
      </p:sp>
      <p:graphicFrame>
        <p:nvGraphicFramePr>
          <p:cNvPr id="242" name="Google Shape;242;p7"/>
          <p:cNvGraphicFramePr/>
          <p:nvPr/>
        </p:nvGraphicFramePr>
        <p:xfrm>
          <a:off x="136610" y="111351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{79E7B54A-3613-40D6-9E48-C019DB62C872}</a:tableStyleId>
              </a:tblPr>
              <a:tblGrid>
                <a:gridCol w="1097900"/>
                <a:gridCol w="571475"/>
                <a:gridCol w="1071500"/>
                <a:gridCol w="1285800"/>
                <a:gridCol w="485750"/>
                <a:gridCol w="1002800"/>
                <a:gridCol w="1200150"/>
                <a:gridCol w="928675"/>
                <a:gridCol w="557225"/>
                <a:gridCol w="971550"/>
                <a:gridCol w="1257300"/>
                <a:gridCol w="814375"/>
                <a:gridCol w="537300"/>
              </a:tblGrid>
              <a:tr h="244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Jan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Feb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Mar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Apr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May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Jun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Jul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Aug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Sep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Oct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Nov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Dec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64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CEOS Leadership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SEC</a:t>
                      </a:r>
                      <a:r>
                        <a:rPr baseline="30000" lang="en-US" sz="11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SEC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SIT</a:t>
                      </a:r>
                      <a:r>
                        <a:rPr baseline="30000" lang="en-US" sz="1100" u="none" cap="none" strike="noStrike"/>
                        <a:t>2</a:t>
                      </a:r>
                      <a:r>
                        <a:rPr lang="en-US" sz="1100" u="none" cap="none" strike="noStrike"/>
                        <a:t>-37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SEC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SEC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SEC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UNCOPUOS</a:t>
                      </a:r>
                      <a:r>
                        <a:rPr baseline="30000" lang="en-US" sz="1100" u="none" cap="none" strike="noStrike"/>
                        <a:t>3</a:t>
                      </a:r>
                      <a:r>
                        <a:rPr lang="en-US" sz="1100" u="none" cap="none" strike="noStrike"/>
                        <a:t>-</a:t>
                      </a:r>
                      <a:r>
                        <a:rPr lang="en-US" sz="1000" u="none" cap="none" strike="noStrike"/>
                        <a:t>65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SEC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SEC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IAC</a:t>
                      </a:r>
                      <a:r>
                        <a:rPr baseline="30000" lang="en-US" sz="1100" u="none" cap="none" strike="noStrike"/>
                        <a:t>4</a:t>
                      </a:r>
                      <a:r>
                        <a:rPr lang="en-US" sz="1100" u="none" cap="none" strike="noStrike"/>
                        <a:t>-73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SIT TW</a:t>
                      </a:r>
                      <a:r>
                        <a:rPr baseline="30000" lang="en-US" sz="1100" u="none" cap="none" strike="noStrike"/>
                        <a:t>5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SEC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SEC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CEOS-36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SEC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SEC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</a:tr>
              <a:tr h="807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Working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Groups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WGCapD</a:t>
                      </a:r>
                      <a:r>
                        <a:rPr baseline="30000" lang="en-US" sz="1100" u="none" cap="none" strike="noStrike"/>
                        <a:t>6</a:t>
                      </a:r>
                      <a:r>
                        <a:rPr lang="en-US" sz="1100" u="none" cap="none" strike="noStrike"/>
                        <a:t>-11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WGDisasters</a:t>
                      </a:r>
                      <a:r>
                        <a:rPr baseline="30000" lang="en-US" sz="1100" u="none" cap="none" strike="noStrike"/>
                        <a:t>7</a:t>
                      </a:r>
                      <a:r>
                        <a:rPr lang="en-US" sz="1100" u="none" cap="none" strike="noStrike"/>
                        <a:t>-17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WGClimate</a:t>
                      </a:r>
                      <a:r>
                        <a:rPr baseline="30000" lang="en-US" sz="1100" u="none" cap="none" strike="noStrike"/>
                        <a:t>8</a:t>
                      </a:r>
                      <a:r>
                        <a:rPr lang="en-US" sz="1100" u="none" cap="none" strike="noStrike"/>
                        <a:t>-16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WGCV</a:t>
                      </a:r>
                      <a:r>
                        <a:rPr baseline="30000" lang="en-US" sz="1100" u="none" cap="none" strike="noStrike"/>
                        <a:t>9</a:t>
                      </a:r>
                      <a:r>
                        <a:rPr lang="en-US" sz="1100" u="none" cap="none" strike="noStrike"/>
                        <a:t>-50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WGISS</a:t>
                      </a:r>
                      <a:r>
                        <a:rPr baseline="30000" lang="en-US" sz="1100" u="none" cap="none" strike="noStrike"/>
                        <a:t>10</a:t>
                      </a:r>
                      <a:r>
                        <a:rPr lang="en-US" sz="1100" u="none" cap="none" strike="noStrike"/>
                        <a:t>-53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-95250" lvl="0" marL="95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SIT TW side meetings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WGDisasters-18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WGClimate-17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WGCV-51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WGISS-54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</a:tr>
              <a:tr h="719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Virtual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Constellations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AC-VC</a:t>
                      </a:r>
                      <a:r>
                        <a:rPr baseline="30000" lang="en-US" sz="1100" u="none" cap="none" strike="noStrike"/>
                        <a:t>11</a:t>
                      </a:r>
                      <a:r>
                        <a:rPr lang="en-US" sz="1100" u="none" cap="none" strike="noStrike"/>
                        <a:t>-18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LSI-VC</a:t>
                      </a:r>
                      <a:r>
                        <a:rPr baseline="30000" lang="en-US" sz="1100" u="none" cap="none" strike="noStrike"/>
                        <a:t>12</a:t>
                      </a:r>
                      <a:r>
                        <a:rPr lang="en-US" sz="1100" u="none" cap="none" strike="noStrike"/>
                        <a:t>-11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-95250" lvl="0" marL="95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-95250" lvl="0" marL="95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LSI-VC-12</a:t>
                      </a:r>
                      <a:endParaRPr/>
                    </a:p>
                    <a:p>
                      <a:pPr indent="-95250" lvl="0" marL="95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SIT TW side meetings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OST</a:t>
                      </a:r>
                      <a:r>
                        <a:rPr baseline="30000" lang="en-US" sz="1100" u="none" cap="none" strike="noStrike"/>
                        <a:t>13</a:t>
                      </a:r>
                      <a:r>
                        <a:rPr lang="en-US" sz="1100" u="none" cap="none" strike="noStrike"/>
                        <a:t>-VC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>
                    <a:solidFill>
                      <a:srgbClr val="ECF4D5"/>
                    </a:solidFill>
                  </a:tcPr>
                </a:tc>
              </a:tr>
              <a:tr h="629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100" u="none" cap="none" strike="noStrike"/>
                        <a:t>ad hoc </a:t>
                      </a:r>
                      <a:r>
                        <a:rPr lang="en-US" sz="1100" u="none" cap="none" strike="noStrike"/>
                        <a:t>Teams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-47625" lvl="0" marL="476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-95250" lvl="0" marL="95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COAST</a:t>
                      </a:r>
                      <a:r>
                        <a:rPr baseline="30000" lang="en-US" sz="1100" u="none" cap="none" strike="noStrike"/>
                        <a:t>14</a:t>
                      </a:r>
                      <a:r>
                        <a:rPr lang="en-US" sz="1100" u="none" cap="none" strike="noStrike"/>
                        <a:t> product showcase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-84138" lvl="0" marL="95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-84138" lvl="0" marL="95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  <a:tc>
                  <a:txBody>
                    <a:bodyPr/>
                    <a:lstStyle/>
                    <a:p>
                      <a:pPr indent="-84138" lvl="0" marL="95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>
                    <a:solidFill>
                      <a:srgbClr val="DAEAAC"/>
                    </a:solidFill>
                  </a:tcPr>
                </a:tc>
              </a:tr>
              <a:tr h="616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GEO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indent="-95250" lvl="0" marL="95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CEOS-GEO coordination</a:t>
                      </a:r>
                      <a:endParaRPr/>
                    </a:p>
                    <a:p>
                      <a:pPr indent="-95250" lvl="0" marL="95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PB</a:t>
                      </a:r>
                      <a:r>
                        <a:rPr baseline="30000" lang="en-US" sz="1100" u="none" cap="none" strike="noStrike"/>
                        <a:t>15</a:t>
                      </a:r>
                      <a:r>
                        <a:rPr lang="en-US" sz="1100" u="none" cap="none" strike="noStrike"/>
                        <a:t>-22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ExCom</a:t>
                      </a:r>
                      <a:r>
                        <a:rPr baseline="30000" lang="en-US" sz="1100" u="none" cap="none" strike="noStrike"/>
                        <a:t>16</a:t>
                      </a:r>
                      <a:r>
                        <a:rPr lang="en-US" sz="1100" u="none" cap="none" strike="noStrike"/>
                        <a:t>-57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indent="-98425" lvl="0" marL="984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GEO symposium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PB-23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EXCom-58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PB-24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indent="-95250" lvl="0" marL="95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GEO-18</a:t>
                      </a:r>
                      <a:endParaRPr/>
                    </a:p>
                    <a:p>
                      <a:pPr indent="-95250" lvl="0" marL="95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EXCom-59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indent="-95250" lvl="0" marL="95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indent="-95250" lvl="0" marL="95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>
                    <a:solidFill>
                      <a:srgbClr val="FAF9F9"/>
                    </a:solidFill>
                  </a:tcPr>
                </a:tc>
              </a:tr>
              <a:tr h="39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Other External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5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>
                    <a:solidFill>
                      <a:srgbClr val="F5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>
                    <a:solidFill>
                      <a:srgbClr val="F5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>
                    <a:solidFill>
                      <a:srgbClr val="F5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>
                    <a:solidFill>
                      <a:srgbClr val="F5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aseline="30000" sz="1100" u="none" cap="none" strike="noStrike"/>
                    </a:p>
                  </a:txBody>
                  <a:tcPr marT="45725" marB="45725" marR="91450" marL="91450">
                    <a:solidFill>
                      <a:srgbClr val="F5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CGMS</a:t>
                      </a:r>
                      <a:r>
                        <a:rPr baseline="30000" lang="en-US" sz="1100" u="none" cap="none" strike="noStrike"/>
                        <a:t>17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5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IGARSS</a:t>
                      </a:r>
                      <a:r>
                        <a:rPr baseline="30000" lang="en-US" sz="1100" u="none" cap="none" strike="noStrike"/>
                        <a:t>18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5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>
                    <a:solidFill>
                      <a:srgbClr val="F5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>
                    <a:solidFill>
                      <a:srgbClr val="F5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>
                    <a:solidFill>
                      <a:srgbClr val="F5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COP</a:t>
                      </a:r>
                      <a:r>
                        <a:rPr baseline="30000" lang="en-US" sz="1100" u="none" cap="none" strike="noStrike"/>
                        <a:t>19</a:t>
                      </a:r>
                      <a:r>
                        <a:rPr lang="en-US" sz="1100" u="none" cap="none" strike="noStrike"/>
                        <a:t>-27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5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>
                    <a:solidFill>
                      <a:srgbClr val="F5F4F4"/>
                    </a:solidFill>
                  </a:tcPr>
                </a:tc>
              </a:tr>
            </a:tbl>
          </a:graphicData>
        </a:graphic>
      </p:graphicFrame>
      <p:sp>
        <p:nvSpPr>
          <p:cNvPr id="243" name="Google Shape;243;p7"/>
          <p:cNvSpPr txBox="1"/>
          <p:nvPr/>
        </p:nvSpPr>
        <p:spPr>
          <a:xfrm>
            <a:off x="136610" y="5394310"/>
            <a:ext cx="424281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CEOS Secretariat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CEOS Strategic Implementation Team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 Committee on the Peaceful Uses of Outer Space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International Aeronautical Congress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 Technical Workshop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CEOS Working Group on Capacity Building and Data Democracy</a:t>
            </a:r>
            <a:endParaRPr/>
          </a:p>
        </p:txBody>
      </p:sp>
      <p:sp>
        <p:nvSpPr>
          <p:cNvPr id="244" name="Google Shape;244;p7"/>
          <p:cNvSpPr txBox="1"/>
          <p:nvPr/>
        </p:nvSpPr>
        <p:spPr>
          <a:xfrm>
            <a:off x="7660390" y="5337849"/>
            <a:ext cx="4712207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CEOS Ocean Surface Topography Virtual Constellation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CEOS Coastal Observations, Applications, Services and Tools </a:t>
            </a:r>
            <a:r>
              <a:rPr b="0" i="1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 hoc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Team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GEO Programme Board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GEO Executive Committee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Coordination Group for Meteorological Satellites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International Geoscience and Remote Sensing Symposium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UNFCCC Conference of the Parties</a:t>
            </a:r>
            <a:endParaRPr/>
          </a:p>
        </p:txBody>
      </p:sp>
      <p:sp>
        <p:nvSpPr>
          <p:cNvPr id="245" name="Google Shape;245;p7"/>
          <p:cNvSpPr txBox="1"/>
          <p:nvPr/>
        </p:nvSpPr>
        <p:spPr>
          <a:xfrm>
            <a:off x="4019744" y="5353016"/>
            <a:ext cx="471220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CEOS Working Group on Disasters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Joint CEOS/CGMS Working Group on Climate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CEOS Working Group on Calibration and Validation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CEOS Working Group on Information Systems and Services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CEOS Atmospheric Composition Virtual Constellation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CEOS Land Surface Imaging Virtual Constellation</a:t>
            </a:r>
            <a:endParaRPr/>
          </a:p>
        </p:txBody>
      </p:sp>
      <p:pic>
        <p:nvPicPr>
          <p:cNvPr id="246" name="Google Shape;246;p7"/>
          <p:cNvPicPr preferRelativeResize="0"/>
          <p:nvPr/>
        </p:nvPicPr>
        <p:blipFill rotWithShape="1">
          <a:blip r:embed="rId3">
            <a:alphaModFix/>
          </a:blip>
          <a:srcRect b="6144" l="18329" r="18328" t="10529"/>
          <a:stretch/>
        </p:blipFill>
        <p:spPr>
          <a:xfrm>
            <a:off x="136610" y="41565"/>
            <a:ext cx="706582" cy="958933"/>
          </a:xfrm>
          <a:prstGeom prst="rect">
            <a:avLst/>
          </a:prstGeom>
          <a:gradFill>
            <a:gsLst>
              <a:gs pos="0">
                <a:srgbClr val="F1F5F8"/>
              </a:gs>
              <a:gs pos="74000">
                <a:srgbClr val="92A7C6"/>
              </a:gs>
              <a:gs pos="83000">
                <a:srgbClr val="92A7C6"/>
              </a:gs>
              <a:gs pos="100000">
                <a:srgbClr val="B7C4D8"/>
              </a:gs>
            </a:gsLst>
            <a:lin ang="5400000" scaled="0"/>
          </a:gradFill>
          <a:ln>
            <a:noFill/>
          </a:ln>
        </p:spPr>
      </p:pic>
      <p:pic>
        <p:nvPicPr>
          <p:cNvPr id="247" name="Google Shape;247;p7"/>
          <p:cNvPicPr preferRelativeResize="0"/>
          <p:nvPr/>
        </p:nvPicPr>
        <p:blipFill rotWithShape="1">
          <a:blip r:embed="rId4">
            <a:alphaModFix/>
          </a:blip>
          <a:srcRect b="12591" l="7131" r="10703" t="21744"/>
          <a:stretch/>
        </p:blipFill>
        <p:spPr>
          <a:xfrm>
            <a:off x="6239314" y="117828"/>
            <a:ext cx="942107" cy="752900"/>
          </a:xfrm>
          <a:prstGeom prst="rect">
            <a:avLst/>
          </a:prstGeom>
          <a:gradFill>
            <a:gsLst>
              <a:gs pos="0">
                <a:srgbClr val="F1F5F8"/>
              </a:gs>
              <a:gs pos="74000">
                <a:srgbClr val="92A7C6"/>
              </a:gs>
              <a:gs pos="83000">
                <a:srgbClr val="92A7C6"/>
              </a:gs>
              <a:gs pos="100000">
                <a:srgbClr val="B7C4D8"/>
              </a:gs>
            </a:gsLst>
            <a:lin ang="5400000" scaled="0"/>
          </a:gradFill>
          <a:ln>
            <a:noFill/>
          </a:ln>
        </p:spPr>
      </p:pic>
      <p:pic>
        <p:nvPicPr>
          <p:cNvPr id="248" name="Google Shape;24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73259" y="128480"/>
            <a:ext cx="839359" cy="705179"/>
          </a:xfrm>
          <a:prstGeom prst="rect">
            <a:avLst/>
          </a:prstGeom>
          <a:gradFill>
            <a:gsLst>
              <a:gs pos="0">
                <a:srgbClr val="F1F5F8"/>
              </a:gs>
              <a:gs pos="74000">
                <a:srgbClr val="92A7C6"/>
              </a:gs>
              <a:gs pos="83000">
                <a:srgbClr val="92A7C6"/>
              </a:gs>
              <a:gs pos="100000">
                <a:srgbClr val="B7C4D8"/>
              </a:gs>
            </a:gsLst>
            <a:lin ang="5400000" scaled="0"/>
          </a:gradFill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8"/>
          <p:cNvSpPr txBox="1"/>
          <p:nvPr>
            <p:ph type="title"/>
          </p:nvPr>
        </p:nvSpPr>
        <p:spPr>
          <a:xfrm>
            <a:off x="21020" y="1740842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7500"/>
              <a:t>Thank you!</a:t>
            </a:r>
            <a:endParaRPr i="1" sz="4000"/>
          </a:p>
        </p:txBody>
      </p:sp>
      <p:sp>
        <p:nvSpPr>
          <p:cNvPr id="254" name="Google Shape;254;p8"/>
          <p:cNvSpPr/>
          <p:nvPr/>
        </p:nvSpPr>
        <p:spPr>
          <a:xfrm>
            <a:off x="6891338" y="3773305"/>
            <a:ext cx="51483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Marie-Claire Greening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Executive Officer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Item 1.5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Plenary, Biarritz, France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29th November – 1st December 2022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Marsal Olivier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0x0101005970FBBFFCD15449839570E9C06B93E3</vt:lpwstr>
  </property>
  <property fmtid="{D5CDD505-2E9C-101B-9397-08002B2CF9AE}" pid="3" name="MediaServiceImageTags">
    <vt:lpwstr/>
  </property>
</Properties>
</file>