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2"/>
  </p:notesMasterIdLst>
  <p:sldIdLst>
    <p:sldId id="256" r:id="rId2"/>
    <p:sldId id="259" r:id="rId3"/>
    <p:sldId id="278" r:id="rId4"/>
    <p:sldId id="261" r:id="rId5"/>
    <p:sldId id="264" r:id="rId6"/>
    <p:sldId id="265" r:id="rId7"/>
    <p:sldId id="268" r:id="rId8"/>
    <p:sldId id="266" r:id="rId9"/>
    <p:sldId id="267" r:id="rId10"/>
    <p:sldId id="269" r:id="rId11"/>
    <p:sldId id="270" r:id="rId12"/>
    <p:sldId id="271" r:id="rId13"/>
    <p:sldId id="272" r:id="rId14"/>
    <p:sldId id="273" r:id="rId15"/>
    <p:sldId id="274" r:id="rId16"/>
    <p:sldId id="275" r:id="rId17"/>
    <p:sldId id="276" r:id="rId18"/>
    <p:sldId id="280" r:id="rId19"/>
    <p:sldId id="281" r:id="rId20"/>
    <p:sldId id="277"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1A5"/>
    <a:srgbClr val="52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1368" y="-12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369642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Global 1/48° ocean + sea ice </a:t>
            </a:r>
            <a:r>
              <a:rPr lang="en-US" b="1" dirty="0" err="1"/>
              <a:t>MITgcm</a:t>
            </a:r>
            <a:r>
              <a:rPr lang="en-US" b="1" dirty="0"/>
              <a:t> simulation </a:t>
            </a:r>
          </a:p>
          <a:p>
            <a:r>
              <a:rPr lang="en-US" dirty="0"/>
              <a:t>.75–2.3 km horizontal grid spacing, 90 z levels</a:t>
            </a:r>
          </a:p>
          <a:p>
            <a:r>
              <a:rPr lang="en-US" dirty="0"/>
              <a:t>Forced by .14° ECMWF analysis + tidal potential</a:t>
            </a:r>
          </a:p>
          <a:p>
            <a:r>
              <a:rPr lang="en-US" dirty="0"/>
              <a:t>14 months of hourly output has been saved</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7348C5A-1842-D14E-906D-1097016C7EC9}" type="slidenum">
              <a:rPr lang="en-US" smtClean="0"/>
              <a:t>12</a:t>
            </a:fld>
            <a:endParaRPr lang="en-US"/>
          </a:p>
        </p:txBody>
      </p:sp>
    </p:spTree>
    <p:extLst>
      <p:ext uri="{BB962C8B-B14F-4D97-AF65-F5344CB8AC3E}">
        <p14:creationId xmlns:p14="http://schemas.microsoft.com/office/powerpoint/2010/main" val="71785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2fbd5a79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2fbd5a79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can continue to zoom in to see more structures in these turbulent field. The level of turbulence continuum is not a surprise in theory, but the features we see are beyond the conventional picture painted by the wavenumber spectrum in the context of energy cascade.  These are coherent structures, that will benefit from a two dimensional view from satellite measurements</a:t>
            </a:r>
            <a:endParaRPr/>
          </a:p>
        </p:txBody>
      </p:sp>
      <p:sp>
        <p:nvSpPr>
          <p:cNvPr id="114" name="Google Shape;114;g112fbd5a798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err="1" smtClean="0"/>
              <a:t>Deep-ocean</a:t>
            </a:r>
            <a:r>
              <a:rPr lang="fr-FR" dirty="0" smtClean="0"/>
              <a:t> </a:t>
            </a:r>
            <a:r>
              <a:rPr lang="fr-FR" dirty="0" err="1" smtClean="0"/>
              <a:t>floor</a:t>
            </a:r>
            <a:r>
              <a:rPr lang="fr-FR" dirty="0" smtClean="0"/>
              <a:t> has more </a:t>
            </a:r>
            <a:r>
              <a:rPr lang="fr-FR" dirty="0" err="1" smtClean="0"/>
              <a:t>than</a:t>
            </a:r>
            <a:r>
              <a:rPr lang="fr-FR" dirty="0" smtClean="0"/>
              <a:t> 90% of active </a:t>
            </a:r>
            <a:r>
              <a:rPr lang="fr-FR" dirty="0" err="1" smtClean="0"/>
              <a:t>volcanoes</a:t>
            </a:r>
            <a:r>
              <a:rPr lang="fr-FR" dirty="0" smtClean="0"/>
              <a:t>,</a:t>
            </a:r>
            <a:r>
              <a:rPr lang="fr-FR" baseline="0" dirty="0" smtClean="0"/>
              <a:t> and millions of </a:t>
            </a:r>
            <a:r>
              <a:rPr lang="fr-FR" baseline="0" dirty="0" err="1" smtClean="0"/>
              <a:t>sea-mounts</a:t>
            </a:r>
            <a:r>
              <a:rPr lang="fr-FR" baseline="0" dirty="0" smtClean="0"/>
              <a:t>. The </a:t>
            </a:r>
            <a:r>
              <a:rPr lang="fr-FR" baseline="0" dirty="0" err="1" smtClean="0"/>
              <a:t>swath</a:t>
            </a:r>
            <a:r>
              <a:rPr lang="fr-FR" baseline="0" dirty="0" smtClean="0"/>
              <a:t> </a:t>
            </a:r>
            <a:r>
              <a:rPr lang="fr-FR" baseline="0" dirty="0" err="1" smtClean="0"/>
              <a:t>mapping</a:t>
            </a:r>
            <a:r>
              <a:rPr lang="fr-FR" baseline="0" dirty="0" smtClean="0"/>
              <a:t> </a:t>
            </a:r>
            <a:r>
              <a:rPr lang="fr-FR" baseline="0" dirty="0" err="1" smtClean="0"/>
              <a:t>capabilities</a:t>
            </a:r>
            <a:r>
              <a:rPr lang="fr-FR" baseline="0" dirty="0" smtClean="0"/>
              <a:t> of SWOT </a:t>
            </a:r>
            <a:r>
              <a:rPr lang="fr-FR" baseline="0" dirty="0" err="1" smtClean="0"/>
              <a:t>will</a:t>
            </a:r>
            <a:r>
              <a:rPr lang="fr-FR" baseline="0" dirty="0" smtClean="0"/>
              <a:t> </a:t>
            </a:r>
            <a:r>
              <a:rPr lang="fr-FR" baseline="0" dirty="0" err="1" smtClean="0"/>
              <a:t>improve</a:t>
            </a:r>
            <a:r>
              <a:rPr lang="fr-FR" baseline="0" dirty="0" smtClean="0"/>
              <a:t> </a:t>
            </a:r>
            <a:r>
              <a:rPr lang="fr-FR" baseline="0" dirty="0" err="1" smtClean="0"/>
              <a:t>our</a:t>
            </a:r>
            <a:r>
              <a:rPr lang="fr-FR" baseline="0" dirty="0" smtClean="0"/>
              <a:t> </a:t>
            </a:r>
            <a:r>
              <a:rPr lang="fr-FR" baseline="0" dirty="0" err="1" smtClean="0"/>
              <a:t>mapping</a:t>
            </a:r>
            <a:r>
              <a:rPr lang="fr-FR" baseline="0" dirty="0" smtClean="0"/>
              <a:t> of the marine </a:t>
            </a:r>
            <a:r>
              <a:rPr lang="fr-FR" baseline="0" dirty="0" err="1" smtClean="0"/>
              <a:t>geoid</a:t>
            </a:r>
            <a:r>
              <a:rPr lang="fr-FR" baseline="0" dirty="0" smtClean="0"/>
              <a:t> by a factor of 5 </a:t>
            </a:r>
            <a:r>
              <a:rPr lang="fr-FR" baseline="0" dirty="0" err="1" smtClean="0"/>
              <a:t>compared</a:t>
            </a:r>
            <a:r>
              <a:rPr lang="fr-FR" baseline="0" dirty="0" smtClean="0"/>
              <a:t> to </a:t>
            </a:r>
            <a:r>
              <a:rPr lang="fr-FR" baseline="0" dirty="0" err="1" smtClean="0"/>
              <a:t>todays</a:t>
            </a:r>
            <a:r>
              <a:rPr lang="fr-FR" baseline="0" dirty="0" smtClean="0"/>
              <a:t> marine </a:t>
            </a:r>
            <a:r>
              <a:rPr lang="fr-FR" baseline="0" dirty="0" err="1" smtClean="0"/>
              <a:t>geoid</a:t>
            </a:r>
            <a:r>
              <a:rPr lang="fr-FR" baseline="0" dirty="0" smtClean="0"/>
              <a:t> </a:t>
            </a:r>
            <a:r>
              <a:rPr lang="fr-FR" baseline="0" dirty="0" err="1" smtClean="0"/>
              <a:t>maps</a:t>
            </a:r>
            <a:endParaRPr lang="fr-FR" dirty="0"/>
          </a:p>
        </p:txBody>
      </p:sp>
    </p:spTree>
    <p:extLst>
      <p:ext uri="{BB962C8B-B14F-4D97-AF65-F5344CB8AC3E}">
        <p14:creationId xmlns:p14="http://schemas.microsoft.com/office/powerpoint/2010/main" val="2611372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7" name="Google Shape;2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84613" y="8685213"/>
            <a:ext cx="2971800" cy="457200"/>
          </a:xfrm>
          <a:prstGeom prst="rect">
            <a:avLst/>
          </a:prstGeom>
        </p:spPr>
        <p:txBody>
          <a:bodyPr/>
          <a:lstStyle/>
          <a:p>
            <a:fld id="{9994D437-B20D-4AE3-9E5B-DD411C8C31ED}" type="slidenum">
              <a:rPr lang="fr-FR" smtClean="0"/>
              <a:t>19</a:t>
            </a:fld>
            <a:endParaRPr lang="fr-FR"/>
          </a:p>
        </p:txBody>
      </p:sp>
    </p:spTree>
    <p:extLst>
      <p:ext uri="{BB962C8B-B14F-4D97-AF65-F5344CB8AC3E}">
        <p14:creationId xmlns:p14="http://schemas.microsoft.com/office/powerpoint/2010/main" val="280729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84613" y="8685213"/>
            <a:ext cx="2971800" cy="457200"/>
          </a:xfrm>
          <a:prstGeom prst="rect">
            <a:avLst/>
          </a:prstGeom>
        </p:spPr>
        <p:txBody>
          <a:bodyPr/>
          <a:lstStyle/>
          <a:p>
            <a:fld id="{9994D437-B20D-4AE3-9E5B-DD411C8C31ED}" type="slidenum">
              <a:rPr lang="fr-FR" smtClean="0"/>
              <a:t>20</a:t>
            </a:fld>
            <a:endParaRPr lang="fr-FR"/>
          </a:p>
        </p:txBody>
      </p:sp>
    </p:spTree>
    <p:extLst>
      <p:ext uri="{BB962C8B-B14F-4D97-AF65-F5344CB8AC3E}">
        <p14:creationId xmlns:p14="http://schemas.microsoft.com/office/powerpoint/2010/main" val="280729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fld id="{9994D437-B20D-4AE3-9E5B-DD411C8C31ED}" type="slidenum">
              <a:rPr lang="fr-FR" smtClean="0"/>
              <a:t>2</a:t>
            </a:fld>
            <a:endParaRPr lang="fr-FR"/>
          </a:p>
        </p:txBody>
      </p:sp>
    </p:spTree>
    <p:extLst>
      <p:ext uri="{BB962C8B-B14F-4D97-AF65-F5344CB8AC3E}">
        <p14:creationId xmlns:p14="http://schemas.microsoft.com/office/powerpoint/2010/main" val="140453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spcBef>
                <a:spcPct val="30000"/>
              </a:spcBef>
              <a:defRPr sz="1200">
                <a:solidFill>
                  <a:schemeClr val="tx1"/>
                </a:solidFill>
                <a:latin typeface="Calibri" panose="020F0502020204030204" pitchFamily="34" charset="0"/>
              </a:defRPr>
            </a:lvl1pPr>
            <a:lvl2pPr marL="744635" indent="-286638" defTabSz="914437">
              <a:spcBef>
                <a:spcPct val="30000"/>
              </a:spcBef>
              <a:defRPr sz="1200">
                <a:solidFill>
                  <a:schemeClr val="tx1"/>
                </a:solidFill>
                <a:latin typeface="Calibri" panose="020F0502020204030204" pitchFamily="34" charset="0"/>
              </a:defRPr>
            </a:lvl2pPr>
            <a:lvl3pPr marL="1146551" indent="-228999" defTabSz="914437">
              <a:spcBef>
                <a:spcPct val="30000"/>
              </a:spcBef>
              <a:defRPr sz="1200">
                <a:solidFill>
                  <a:schemeClr val="tx1"/>
                </a:solidFill>
                <a:latin typeface="Calibri" panose="020F0502020204030204" pitchFamily="34" charset="0"/>
              </a:defRPr>
            </a:lvl3pPr>
            <a:lvl4pPr marL="1604548" indent="-228999" defTabSz="914437">
              <a:spcBef>
                <a:spcPct val="30000"/>
              </a:spcBef>
              <a:defRPr sz="1200">
                <a:solidFill>
                  <a:schemeClr val="tx1"/>
                </a:solidFill>
                <a:latin typeface="Calibri" panose="020F0502020204030204" pitchFamily="34" charset="0"/>
              </a:defRPr>
            </a:lvl4pPr>
            <a:lvl5pPr marL="2064104" indent="-228999" defTabSz="914437">
              <a:spcBef>
                <a:spcPct val="30000"/>
              </a:spcBef>
              <a:defRPr sz="1200">
                <a:solidFill>
                  <a:schemeClr val="tx1"/>
                </a:solidFill>
                <a:latin typeface="Calibri" panose="020F0502020204030204" pitchFamily="34" charset="0"/>
              </a:defRPr>
            </a:lvl5pPr>
            <a:lvl6pPr marL="2512754" indent="-228999" defTabSz="914437" eaLnBrk="0" fontAlgn="base" hangingPunct="0">
              <a:spcBef>
                <a:spcPct val="30000"/>
              </a:spcBef>
              <a:spcAft>
                <a:spcPct val="0"/>
              </a:spcAft>
              <a:defRPr sz="1200">
                <a:solidFill>
                  <a:schemeClr val="tx1"/>
                </a:solidFill>
                <a:latin typeface="Calibri" panose="020F0502020204030204" pitchFamily="34" charset="0"/>
              </a:defRPr>
            </a:lvl6pPr>
            <a:lvl7pPr marL="2961404" indent="-228999" defTabSz="914437" eaLnBrk="0" fontAlgn="base" hangingPunct="0">
              <a:spcBef>
                <a:spcPct val="30000"/>
              </a:spcBef>
              <a:spcAft>
                <a:spcPct val="0"/>
              </a:spcAft>
              <a:defRPr sz="1200">
                <a:solidFill>
                  <a:schemeClr val="tx1"/>
                </a:solidFill>
                <a:latin typeface="Calibri" panose="020F0502020204030204" pitchFamily="34" charset="0"/>
              </a:defRPr>
            </a:lvl7pPr>
            <a:lvl8pPr marL="3410055" indent="-228999" defTabSz="914437" eaLnBrk="0" fontAlgn="base" hangingPunct="0">
              <a:spcBef>
                <a:spcPct val="30000"/>
              </a:spcBef>
              <a:spcAft>
                <a:spcPct val="0"/>
              </a:spcAft>
              <a:defRPr sz="1200">
                <a:solidFill>
                  <a:schemeClr val="tx1"/>
                </a:solidFill>
                <a:latin typeface="Calibri" panose="020F0502020204030204" pitchFamily="34" charset="0"/>
              </a:defRPr>
            </a:lvl8pPr>
            <a:lvl9pPr marL="3858705" indent="-228999" defTabSz="9144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D30A20-B615-4A81-BA1B-86C5A42E7B05}" type="slidenum">
              <a:rPr lang="en-US" altLang="en-US" smtClean="0">
                <a:latin typeface="Helvetica" panose="020B0604020202020204" pitchFamily="34" charset="0"/>
              </a:rPr>
              <a:pPr>
                <a:spcBef>
                  <a:spcPct val="0"/>
                </a:spcBef>
              </a:pPr>
              <a:t>4</a:t>
            </a:fld>
            <a:endParaRPr lang="en-US" altLang="en-US">
              <a:latin typeface="Helvetica" panose="020B0604020202020204" pitchFamily="34" charset="0"/>
            </a:endParaRPr>
          </a:p>
        </p:txBody>
      </p:sp>
      <p:sp>
        <p:nvSpPr>
          <p:cNvPr id="51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imes" panose="02020603050405020304" pitchFamily="18" charset="0"/>
              </a:rPr>
              <a:t>15 Tb/day transferred</a:t>
            </a:r>
            <a:r>
              <a:rPr lang="en-US" altLang="en-US" baseline="0" dirty="0" smtClean="0">
                <a:latin typeface="Times" panose="02020603050405020304" pitchFamily="18" charset="0"/>
              </a:rPr>
              <a:t> between CNES &amp; JPL</a:t>
            </a:r>
            <a:endParaRPr lang="en-US" altLang="en-US" dirty="0">
              <a:latin typeface="Times" panose="02020603050405020304" pitchFamily="18" charset="0"/>
            </a:endParaRPr>
          </a:p>
        </p:txBody>
      </p:sp>
    </p:spTree>
    <p:extLst>
      <p:ext uri="{BB962C8B-B14F-4D97-AF65-F5344CB8AC3E}">
        <p14:creationId xmlns:p14="http://schemas.microsoft.com/office/powerpoint/2010/main" val="15740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Planche assez facile à commenter car </a:t>
            </a:r>
            <a:r>
              <a:rPr lang="fr-FR" dirty="0" err="1"/>
              <a:t>bcp</a:t>
            </a:r>
            <a:r>
              <a:rPr lang="fr-FR" dirty="0"/>
              <a:t> de texte. L’idée c’est de dire qu’il y a des mesures, hauteurs étendues tous les 21 jours, que ca va servir à générer des produits avancés (débits </a:t>
            </a:r>
            <a:r>
              <a:rPr lang="fr-FR" dirty="0" err="1"/>
              <a:t>rivieres</a:t>
            </a:r>
            <a:r>
              <a:rPr lang="fr-FR" dirty="0"/>
              <a:t> et stocks lacs et plaines inondées) et que grâce à cela on va améliorer la connaissance du cycle de l’eau à travers plusieurs aspects: (‘SWOT va permettre’). </a:t>
            </a:r>
          </a:p>
          <a:p>
            <a:r>
              <a:rPr lang="fr-FR" dirty="0"/>
              <a:t>Dire que dans le cycle de l’eau les lacs et les rivières jouent un rôle qui est essentiel: stock l’eau, et écoulement vers l’aval. SWOT va donner les informations sur les stocks et sur les débits, mais aussi indirectement sur l’</a:t>
            </a:r>
            <a:r>
              <a:rPr lang="fr-FR" dirty="0" err="1"/>
              <a:t>evapo-transpiration</a:t>
            </a:r>
            <a:r>
              <a:rPr lang="fr-FR" dirty="0"/>
              <a:t> via la cartographie des plans d’eau.</a:t>
            </a:r>
          </a:p>
          <a:p>
            <a:r>
              <a:rPr lang="fr-FR" dirty="0"/>
              <a:t>Dire enfin qu’il y a aussi des applications non scientifiques et les citer (dernier bloc de la planche)</a:t>
            </a:r>
          </a:p>
          <a:p>
            <a:r>
              <a:rPr lang="fr-FR" dirty="0"/>
              <a:t>C’est la première fois qu’avec une seule mission on aura accès à ces informations et donc qu’on avancera sur la connaissance du cycle de l’eau, qui est fortement impacté par ailleurs par les changements climatiques mais aussi les usages</a:t>
            </a:r>
          </a:p>
        </p:txBody>
      </p:sp>
      <p:sp>
        <p:nvSpPr>
          <p:cNvPr id="4" name="Espace réservé du numéro de diapositive 3"/>
          <p:cNvSpPr>
            <a:spLocks noGrp="1"/>
          </p:cNvSpPr>
          <p:nvPr>
            <p:ph type="sldNum" sz="quarter" idx="5"/>
          </p:nvPr>
        </p:nvSpPr>
        <p:spPr>
          <a:xfrm>
            <a:off x="3884613" y="8685213"/>
            <a:ext cx="2971800" cy="457200"/>
          </a:xfrm>
          <a:prstGeom prst="rect">
            <a:avLst/>
          </a:prstGeom>
        </p:spPr>
        <p:txBody>
          <a:bodyPr/>
          <a:lstStyle/>
          <a:p>
            <a:fld id="{9994D437-B20D-4AE3-9E5B-DD411C8C31ED}" type="slidenum">
              <a:rPr lang="fr-FR" smtClean="0"/>
              <a:t>5</a:t>
            </a:fld>
            <a:endParaRPr lang="fr-FR"/>
          </a:p>
        </p:txBody>
      </p:sp>
    </p:spTree>
    <p:extLst>
      <p:ext uri="{BB962C8B-B14F-4D97-AF65-F5344CB8AC3E}">
        <p14:creationId xmlns:p14="http://schemas.microsoft.com/office/powerpoint/2010/main" val="174945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c0c2bc790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dc0c2bc790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Rivers </a:t>
            </a:r>
            <a:r>
              <a:rPr lang="en-GB" sz="1200" kern="1200" dirty="0" smtClean="0">
                <a:solidFill>
                  <a:schemeClr val="tx1"/>
                </a:solidFill>
                <a:effectLst/>
                <a:latin typeface="+mn-lt"/>
                <a:ea typeface="+mn-ea"/>
                <a:cs typeface="+mn-cs"/>
              </a:rPr>
              <a:t>– also going from 2D to 3D. Going from a patchwork of some coverage in some regions, but most of the world has no data available. With SWOT we are going to a universal baseline</a:t>
            </a:r>
            <a:endParaRPr lang="en-US" sz="1200" kern="1200" dirty="0" smtClean="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242" name="Google Shape;242;gdc0c2bc790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Flood monitoring</a:t>
            </a:r>
            <a:r>
              <a:rPr lang="en-GB" sz="1200" kern="1200" dirty="0" smtClean="0">
                <a:solidFill>
                  <a:schemeClr val="tx1"/>
                </a:solidFill>
                <a:effectLst/>
                <a:latin typeface="+mn-lt"/>
                <a:ea typeface="+mn-ea"/>
                <a:cs typeface="+mn-cs"/>
              </a:rPr>
              <a:t> … image of EXTENT from a Landsat image </a:t>
            </a:r>
            <a:r>
              <a:rPr lang="is-IS" sz="1200" kern="1200" dirty="0" smtClean="0">
                <a:solidFill>
                  <a:schemeClr val="tx1"/>
                </a:solidFill>
                <a:effectLst/>
                <a:latin typeface="+mn-lt"/>
                <a:ea typeface="+mn-ea"/>
                <a:cs typeface="+mn-cs"/>
              </a:rPr>
              <a:t>… SWOT allows</a:t>
            </a:r>
            <a:r>
              <a:rPr lang="is-IS" sz="1200" kern="1200" baseline="0" dirty="0" smtClean="0">
                <a:solidFill>
                  <a:schemeClr val="tx1"/>
                </a:solidFill>
                <a:effectLst/>
                <a:latin typeface="+mn-lt"/>
                <a:ea typeface="+mn-ea"/>
                <a:cs typeface="+mn-cs"/>
              </a:rPr>
              <a:t> us to go </a:t>
            </a:r>
            <a:r>
              <a:rPr lang="en-GB" sz="1200" kern="1200" dirty="0" smtClean="0">
                <a:solidFill>
                  <a:schemeClr val="tx1"/>
                </a:solidFill>
                <a:effectLst/>
                <a:latin typeface="+mn-lt"/>
                <a:ea typeface="+mn-ea"/>
                <a:cs typeface="+mn-cs"/>
              </a:rPr>
              <a:t>from 2D (extent) to 3D (including depth)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D0D81-0711-544D-A84D-B7AD8AF4C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09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84613" y="8685213"/>
            <a:ext cx="2971800" cy="457200"/>
          </a:xfrm>
          <a:prstGeom prst="rect">
            <a:avLst/>
          </a:prstGeom>
        </p:spPr>
        <p:txBody>
          <a:bodyPr/>
          <a:lstStyle/>
          <a:p>
            <a:fld id="{9994D437-B20D-4AE3-9E5B-DD411C8C31ED}" type="slidenum">
              <a:rPr lang="fr-FR" smtClean="0"/>
              <a:t>8</a:t>
            </a:fld>
            <a:endParaRPr lang="fr-FR"/>
          </a:p>
        </p:txBody>
      </p:sp>
    </p:spTree>
    <p:extLst>
      <p:ext uri="{BB962C8B-B14F-4D97-AF65-F5344CB8AC3E}">
        <p14:creationId xmlns:p14="http://schemas.microsoft.com/office/powerpoint/2010/main" val="17840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Lakes</a:t>
            </a:r>
            <a:r>
              <a:rPr lang="en-GB" sz="1200" kern="1200" dirty="0" smtClean="0">
                <a:solidFill>
                  <a:schemeClr val="tx1"/>
                </a:solidFill>
                <a:effectLst/>
                <a:latin typeface="+mn-lt"/>
                <a:ea typeface="+mn-ea"/>
                <a:cs typeface="+mn-cs"/>
              </a:rPr>
              <a:t> : if we could download water levels from all sources – today we can piece together 10000 lakes. SWOT will observe millions – 2 orders of magnitude in terms of coverage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Canada : </a:t>
            </a:r>
            <a:r>
              <a:rPr lang="en-GB" sz="1200" kern="1200" dirty="0" err="1" smtClean="0">
                <a:solidFill>
                  <a:schemeClr val="tx1"/>
                </a:solidFill>
                <a:effectLst/>
                <a:latin typeface="+mn-lt"/>
                <a:ea typeface="+mn-ea"/>
                <a:cs typeface="+mn-cs"/>
              </a:rPr>
              <a:t>partenaire</a:t>
            </a:r>
            <a:r>
              <a:rPr lang="en-GB" sz="1200" kern="1200" dirty="0" smtClean="0">
                <a:solidFill>
                  <a:schemeClr val="tx1"/>
                </a:solidFill>
                <a:effectLst/>
                <a:latin typeface="+mn-lt"/>
                <a:ea typeface="+mn-ea"/>
                <a:cs typeface="+mn-cs"/>
              </a:rPr>
              <a:t> : </a:t>
            </a:r>
            <a:r>
              <a:rPr lang="en-GB" dirty="0" smtClean="0">
                <a:effectLst/>
              </a:rPr>
              <a:t>un des pays </a:t>
            </a:r>
            <a:r>
              <a:rPr lang="en-GB" dirty="0" err="1" smtClean="0">
                <a:effectLst/>
              </a:rPr>
              <a:t>où</a:t>
            </a:r>
            <a:r>
              <a:rPr lang="en-GB" dirty="0" smtClean="0">
                <a:effectLst/>
              </a:rPr>
              <a:t> </a:t>
            </a:r>
            <a:r>
              <a:rPr lang="en-GB" dirty="0" err="1" smtClean="0">
                <a:effectLst/>
              </a:rPr>
              <a:t>il</a:t>
            </a:r>
            <a:r>
              <a:rPr lang="en-GB" dirty="0" smtClean="0">
                <a:effectLst/>
              </a:rPr>
              <a:t> y a le plus de </a:t>
            </a:r>
            <a:r>
              <a:rPr lang="en-GB" dirty="0" err="1" smtClean="0">
                <a:effectLst/>
              </a:rPr>
              <a:t>lacs</a:t>
            </a:r>
            <a:r>
              <a:rPr lang="en-GB" dirty="0" smtClean="0">
                <a:effectLst/>
              </a:rPr>
              <a:t> non </a:t>
            </a:r>
            <a:r>
              <a:rPr lang="en-GB" dirty="0" err="1" smtClean="0">
                <a:effectLst/>
              </a:rPr>
              <a:t>suivis</a:t>
            </a: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Requirement : 250x250m ; goal : 100x100m</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With SWOT, we don</a:t>
            </a:r>
            <a:r>
              <a:rPr lang="uk-UA"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t need the extent from imagery, we can use the surface roughness images</a:t>
            </a:r>
            <a:r>
              <a:rPr lang="en-GB" sz="1200" kern="1200" baseline="0" dirty="0" smtClean="0">
                <a:solidFill>
                  <a:schemeClr val="tx1"/>
                </a:solidFill>
                <a:effectLst/>
                <a:latin typeface="+mn-lt"/>
                <a:ea typeface="+mn-ea"/>
                <a:cs typeface="+mn-cs"/>
              </a:rPr>
              <a:t> from the </a:t>
            </a:r>
            <a:r>
              <a:rPr lang="en-GB" sz="1200" kern="1200" baseline="0" smtClean="0">
                <a:solidFill>
                  <a:schemeClr val="tx1"/>
                </a:solidFill>
                <a:effectLst/>
                <a:latin typeface="+mn-lt"/>
                <a:ea typeface="+mn-ea"/>
                <a:cs typeface="+mn-cs"/>
              </a:rPr>
              <a:t>interferometry calculation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2"/>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675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D0D81-0711-544D-A84D-B7AD8AF4C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028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4C4D28B-D29C-4216-A854-BF5FD7D5C816}"/>
              </a:ext>
            </a:extLst>
          </p:cNvPr>
          <p:cNvSpPr>
            <a:spLocks noGrp="1"/>
          </p:cNvSpPr>
          <p:nvPr>
            <p:ph type="title"/>
          </p:nvPr>
        </p:nvSpPr>
        <p:spPr>
          <a:xfrm>
            <a:off x="171449" y="136526"/>
            <a:ext cx="11877675" cy="544512"/>
          </a:xfrm>
          <a:prstGeom prst="rect">
            <a:avLst/>
          </a:prstGeom>
        </p:spPr>
        <p:txBody>
          <a:bodyPr/>
          <a:lstStyle/>
          <a:p>
            <a:r>
              <a:rPr lang="fr-FR" dirty="0"/>
              <a:t>Modifiez le style du titre</a:t>
            </a:r>
          </a:p>
        </p:txBody>
      </p:sp>
      <p:sp>
        <p:nvSpPr>
          <p:cNvPr id="3" name="Espace réservé du contenu 2">
            <a:extLst>
              <a:ext uri="{FF2B5EF4-FFF2-40B4-BE49-F238E27FC236}">
                <a16:creationId xmlns="" xmlns:a16="http://schemas.microsoft.com/office/drawing/2014/main" id="{C6DB4917-2839-4853-982E-C7A3D68B6712}"/>
              </a:ext>
            </a:extLst>
          </p:cNvPr>
          <p:cNvSpPr>
            <a:spLocks noGrp="1"/>
          </p:cNvSpPr>
          <p:nvPr>
            <p:ph idx="1"/>
          </p:nvPr>
        </p:nvSpPr>
        <p:spPr>
          <a:xfrm>
            <a:off x="171449" y="828675"/>
            <a:ext cx="11877675" cy="5410200"/>
          </a:xfrm>
          <a:prstGeom prst="rect">
            <a:avLst/>
          </a:prstGeo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 xmlns:a16="http://schemas.microsoft.com/office/drawing/2014/main" id="{EB2F7EC4-F760-4606-A271-009FA2FF0C82}"/>
              </a:ext>
            </a:extLst>
          </p:cNvPr>
          <p:cNvSpPr>
            <a:spLocks noGrp="1"/>
          </p:cNvSpPr>
          <p:nvPr>
            <p:ph type="dt" sz="half" idx="10"/>
          </p:nvPr>
        </p:nvSpPr>
        <p:spPr>
          <a:xfrm>
            <a:off x="838200" y="6356350"/>
            <a:ext cx="2743200" cy="365125"/>
          </a:xfrm>
          <a:prstGeom prst="rect">
            <a:avLst/>
          </a:prstGeom>
        </p:spPr>
        <p:txBody>
          <a:bodyPr/>
          <a:lstStyle/>
          <a:p>
            <a:fld id="{C9AAAA8E-7501-47A7-B225-7AD486BA708D}" type="datetimeFigureOut">
              <a:rPr lang="fr-FR" smtClean="0"/>
              <a:t>30/11/22</a:t>
            </a:fld>
            <a:endParaRPr lang="fr-FR"/>
          </a:p>
        </p:txBody>
      </p:sp>
      <p:sp>
        <p:nvSpPr>
          <p:cNvPr id="5" name="Espace réservé du pied de page 4">
            <a:extLst>
              <a:ext uri="{FF2B5EF4-FFF2-40B4-BE49-F238E27FC236}">
                <a16:creationId xmlns="" xmlns:a16="http://schemas.microsoft.com/office/drawing/2014/main" id="{1D2F36D8-BC59-4A94-A2F4-362BA493881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 xmlns:a16="http://schemas.microsoft.com/office/drawing/2014/main" id="{547FD59C-0D0F-4F00-B17E-A49D35944208}"/>
              </a:ext>
            </a:extLst>
          </p:cNvPr>
          <p:cNvSpPr>
            <a:spLocks noGrp="1"/>
          </p:cNvSpPr>
          <p:nvPr>
            <p:ph type="sldNum" sz="quarter" idx="12"/>
          </p:nvPr>
        </p:nvSpPr>
        <p:spPr>
          <a:xfrm>
            <a:off x="8610600" y="6356350"/>
            <a:ext cx="2743200" cy="365125"/>
          </a:xfrm>
          <a:prstGeom prst="rect">
            <a:avLst/>
          </a:prstGeom>
        </p:spPr>
        <p:txBody>
          <a:bodyPr/>
          <a:lstStyle/>
          <a:p>
            <a:fld id="{CB2B214D-8A87-443C-8B08-BBD68F3CBDC6}" type="slidenum">
              <a:rPr lang="fr-FR" smtClean="0"/>
              <a:t>‹#›</a:t>
            </a:fld>
            <a:endParaRPr lang="fr-FR"/>
          </a:p>
        </p:txBody>
      </p:sp>
    </p:spTree>
    <p:extLst>
      <p:ext uri="{BB962C8B-B14F-4D97-AF65-F5344CB8AC3E}">
        <p14:creationId xmlns:p14="http://schemas.microsoft.com/office/powerpoint/2010/main" val="381983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96950" y="634330"/>
            <a:ext cx="10499651" cy="480132"/>
          </a:xfrm>
          <a:prstGeom prst="rect">
            <a:avLst/>
          </a:prstGeom>
        </p:spPr>
        <p:txBody>
          <a:bodyPr/>
          <a:lstStyle/>
          <a:p>
            <a:r>
              <a:rPr lang="fr-FR" dirty="0"/>
              <a:t>Cliquez et modifiez le titre</a:t>
            </a:r>
          </a:p>
        </p:txBody>
      </p:sp>
      <p:sp>
        <p:nvSpPr>
          <p:cNvPr id="9" name="Espace réservé du contenu 8"/>
          <p:cNvSpPr>
            <a:spLocks noGrp="1"/>
          </p:cNvSpPr>
          <p:nvPr>
            <p:ph sz="quarter" idx="15"/>
          </p:nvPr>
        </p:nvSpPr>
        <p:spPr>
          <a:xfrm>
            <a:off x="397934" y="1447800"/>
            <a:ext cx="11051120" cy="4765867"/>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7" name="Espace réservé du numéro de diapositive 5"/>
          <p:cNvSpPr>
            <a:spLocks noGrp="1"/>
          </p:cNvSpPr>
          <p:nvPr>
            <p:ph type="sldNum" sz="quarter" idx="4"/>
          </p:nvPr>
        </p:nvSpPr>
        <p:spPr>
          <a:xfrm>
            <a:off x="11026589" y="6412065"/>
            <a:ext cx="446263" cy="363854"/>
          </a:xfrm>
          <a:prstGeom prst="rect">
            <a:avLst/>
          </a:prstGeom>
        </p:spPr>
        <p:txBody>
          <a:bodyPr vert="horz" lIns="109728" tIns="54864" rIns="109728" bIns="54864" rtlCol="0" anchor="ctr"/>
          <a:lstStyle>
            <a:lvl1pPr algn="ctr">
              <a:defRPr sz="700">
                <a:solidFill>
                  <a:srgbClr val="002060"/>
                </a:solidFill>
                <a:latin typeface="Arial" charset="0"/>
                <a:ea typeface="Arial" charset="0"/>
                <a:cs typeface="Arial" charset="0"/>
              </a:defRPr>
            </a:lvl1pPr>
          </a:lstStyle>
          <a:p>
            <a:fld id="{EB81167D-292E-8142-ABF3-3BDF0609D345}" type="slidenum">
              <a:rPr lang="fr-FR" smtClean="0"/>
              <a:pPr/>
              <a:t>‹#›</a:t>
            </a:fld>
            <a:endParaRPr lang="fr-FR" dirty="0"/>
          </a:p>
        </p:txBody>
      </p:sp>
    </p:spTree>
    <p:extLst>
      <p:ext uri="{BB962C8B-B14F-4D97-AF65-F5344CB8AC3E}">
        <p14:creationId xmlns:p14="http://schemas.microsoft.com/office/powerpoint/2010/main" val="152970675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1A19D51-B8F3-4FCD-8BB9-E5CE45CEBC31}"/>
              </a:ext>
            </a:extLst>
          </p:cNvPr>
          <p:cNvSpPr>
            <a:spLocks noGrp="1"/>
          </p:cNvSpPr>
          <p:nvPr>
            <p:ph type="title"/>
          </p:nvPr>
        </p:nvSpPr>
        <p:spPr>
          <a:xfrm>
            <a:off x="123825" y="136525"/>
            <a:ext cx="11925300" cy="511175"/>
          </a:xfrm>
          <a:prstGeom prst="rect">
            <a:avLst/>
          </a:prstGeom>
        </p:spPr>
        <p:txBody>
          <a:bodyPr/>
          <a:lstStyle/>
          <a:p>
            <a:r>
              <a:rPr lang="fr-FR" dirty="0"/>
              <a:t>Modifiez le style du titre</a:t>
            </a:r>
          </a:p>
        </p:txBody>
      </p:sp>
      <p:sp>
        <p:nvSpPr>
          <p:cNvPr id="3" name="Espace réservé de la date 2">
            <a:extLst>
              <a:ext uri="{FF2B5EF4-FFF2-40B4-BE49-F238E27FC236}">
                <a16:creationId xmlns="" xmlns:a16="http://schemas.microsoft.com/office/drawing/2014/main" id="{8AFED5C4-4C45-4279-849B-81C8FF2197FE}"/>
              </a:ext>
            </a:extLst>
          </p:cNvPr>
          <p:cNvSpPr>
            <a:spLocks noGrp="1"/>
          </p:cNvSpPr>
          <p:nvPr>
            <p:ph type="dt" sz="half" idx="10"/>
          </p:nvPr>
        </p:nvSpPr>
        <p:spPr>
          <a:xfrm>
            <a:off x="838200" y="6356350"/>
            <a:ext cx="2743200" cy="365125"/>
          </a:xfrm>
          <a:prstGeom prst="rect">
            <a:avLst/>
          </a:prstGeom>
        </p:spPr>
        <p:txBody>
          <a:bodyPr/>
          <a:lstStyle/>
          <a:p>
            <a:fld id="{C9AAAA8E-7501-47A7-B225-7AD486BA708D}" type="datetimeFigureOut">
              <a:rPr lang="fr-FR" smtClean="0"/>
              <a:t>30/11/22</a:t>
            </a:fld>
            <a:endParaRPr lang="fr-FR"/>
          </a:p>
        </p:txBody>
      </p:sp>
      <p:sp>
        <p:nvSpPr>
          <p:cNvPr id="4" name="Espace réservé du pied de page 3">
            <a:extLst>
              <a:ext uri="{FF2B5EF4-FFF2-40B4-BE49-F238E27FC236}">
                <a16:creationId xmlns="" xmlns:a16="http://schemas.microsoft.com/office/drawing/2014/main" id="{A3AFC307-1864-42F3-A743-B501DFFED20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 xmlns:a16="http://schemas.microsoft.com/office/drawing/2014/main" id="{221DFD17-A629-4CA7-ABD5-C0EAB1E005E2}"/>
              </a:ext>
            </a:extLst>
          </p:cNvPr>
          <p:cNvSpPr>
            <a:spLocks noGrp="1"/>
          </p:cNvSpPr>
          <p:nvPr>
            <p:ph type="sldNum" sz="quarter" idx="12"/>
          </p:nvPr>
        </p:nvSpPr>
        <p:spPr>
          <a:xfrm>
            <a:off x="8610600" y="6356350"/>
            <a:ext cx="2743200" cy="365125"/>
          </a:xfrm>
          <a:prstGeom prst="rect">
            <a:avLst/>
          </a:prstGeom>
        </p:spPr>
        <p:txBody>
          <a:bodyPr/>
          <a:lstStyle/>
          <a:p>
            <a:fld id="{CB2B214D-8A87-443C-8B08-BBD68F3CBDC6}" type="slidenum">
              <a:rPr lang="fr-FR" smtClean="0"/>
              <a:t>‹#›</a:t>
            </a:fld>
            <a:endParaRPr lang="fr-FR"/>
          </a:p>
        </p:txBody>
      </p:sp>
    </p:spTree>
    <p:extLst>
      <p:ext uri="{BB962C8B-B14F-4D97-AF65-F5344CB8AC3E}">
        <p14:creationId xmlns:p14="http://schemas.microsoft.com/office/powerpoint/2010/main" val="204781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7C7218E0-0B32-4AFB-859C-6806DFAA3800}"/>
              </a:ext>
            </a:extLst>
          </p:cNvPr>
          <p:cNvSpPr>
            <a:spLocks noGrp="1"/>
          </p:cNvSpPr>
          <p:nvPr>
            <p:ph type="dt" sz="half" idx="10"/>
          </p:nvPr>
        </p:nvSpPr>
        <p:spPr>
          <a:xfrm>
            <a:off x="838200" y="6356350"/>
            <a:ext cx="2743200" cy="365125"/>
          </a:xfrm>
          <a:prstGeom prst="rect">
            <a:avLst/>
          </a:prstGeom>
        </p:spPr>
        <p:txBody>
          <a:bodyPr/>
          <a:lstStyle/>
          <a:p>
            <a:fld id="{C9AAAA8E-7501-47A7-B225-7AD486BA708D}" type="datetimeFigureOut">
              <a:rPr lang="fr-FR" smtClean="0"/>
              <a:t>30/11/22</a:t>
            </a:fld>
            <a:endParaRPr lang="fr-FR"/>
          </a:p>
        </p:txBody>
      </p:sp>
      <p:sp>
        <p:nvSpPr>
          <p:cNvPr id="3" name="Espace réservé du pied de page 2">
            <a:extLst>
              <a:ext uri="{FF2B5EF4-FFF2-40B4-BE49-F238E27FC236}">
                <a16:creationId xmlns="" xmlns:a16="http://schemas.microsoft.com/office/drawing/2014/main" id="{FA1BB58F-4998-4854-86E2-64642FAF5EC6}"/>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 xmlns:a16="http://schemas.microsoft.com/office/drawing/2014/main" id="{14F0555D-1F02-4675-B1A9-E66DC1DE4842}"/>
              </a:ext>
            </a:extLst>
          </p:cNvPr>
          <p:cNvSpPr>
            <a:spLocks noGrp="1"/>
          </p:cNvSpPr>
          <p:nvPr>
            <p:ph type="sldNum" sz="quarter" idx="12"/>
          </p:nvPr>
        </p:nvSpPr>
        <p:spPr>
          <a:xfrm>
            <a:off x="8610600" y="6356350"/>
            <a:ext cx="2743200" cy="365125"/>
          </a:xfrm>
          <a:prstGeom prst="rect">
            <a:avLst/>
          </a:prstGeom>
        </p:spPr>
        <p:txBody>
          <a:bodyPr/>
          <a:lstStyle/>
          <a:p>
            <a:fld id="{CB2B214D-8A87-443C-8B08-BBD68F3CBDC6}" type="slidenum">
              <a:rPr lang="fr-FR" smtClean="0"/>
              <a:t>‹#›</a:t>
            </a:fld>
            <a:endParaRPr lang="fr-FR"/>
          </a:p>
        </p:txBody>
      </p:sp>
    </p:spTree>
    <p:extLst>
      <p:ext uri="{BB962C8B-B14F-4D97-AF65-F5344CB8AC3E}">
        <p14:creationId xmlns:p14="http://schemas.microsoft.com/office/powerpoint/2010/main" val="186800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88F5CEA-070A-4417-B819-81E2E1CE19F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1AE424CD-F9D2-4878-BF78-25DAAB7487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CFD53F21-73A9-454A-A5F9-D52906D771F4}"/>
              </a:ext>
            </a:extLst>
          </p:cNvPr>
          <p:cNvSpPr>
            <a:spLocks noGrp="1"/>
          </p:cNvSpPr>
          <p:nvPr>
            <p:ph type="dt" sz="half" idx="10"/>
          </p:nvPr>
        </p:nvSpPr>
        <p:spPr>
          <a:xfrm>
            <a:off x="838200" y="6356350"/>
            <a:ext cx="2743200" cy="365125"/>
          </a:xfrm>
          <a:prstGeom prst="rect">
            <a:avLst/>
          </a:prstGeom>
        </p:spPr>
        <p:txBody>
          <a:bodyPr/>
          <a:lstStyle/>
          <a:p>
            <a:fld id="{C9AAAA8E-7501-47A7-B225-7AD486BA708D}" type="datetimeFigureOut">
              <a:rPr lang="fr-FR" smtClean="0"/>
              <a:t>30/11/22</a:t>
            </a:fld>
            <a:endParaRPr lang="fr-FR"/>
          </a:p>
        </p:txBody>
      </p:sp>
      <p:sp>
        <p:nvSpPr>
          <p:cNvPr id="5" name="Espace réservé du pied de page 4">
            <a:extLst>
              <a:ext uri="{FF2B5EF4-FFF2-40B4-BE49-F238E27FC236}">
                <a16:creationId xmlns="" xmlns:a16="http://schemas.microsoft.com/office/drawing/2014/main" id="{8B0541FF-7E2B-42C4-A22D-1062ED9400F8}"/>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 xmlns:a16="http://schemas.microsoft.com/office/drawing/2014/main" id="{C520889C-E19E-4B27-B405-450F45270834}"/>
              </a:ext>
            </a:extLst>
          </p:cNvPr>
          <p:cNvSpPr>
            <a:spLocks noGrp="1"/>
          </p:cNvSpPr>
          <p:nvPr>
            <p:ph type="sldNum" sz="quarter" idx="12"/>
          </p:nvPr>
        </p:nvSpPr>
        <p:spPr>
          <a:xfrm>
            <a:off x="8610600" y="6356350"/>
            <a:ext cx="2743200" cy="365125"/>
          </a:xfrm>
          <a:prstGeom prst="rect">
            <a:avLst/>
          </a:prstGeom>
        </p:spPr>
        <p:txBody>
          <a:bodyPr/>
          <a:lstStyle/>
          <a:p>
            <a:fld id="{CB2B214D-8A87-443C-8B08-BBD68F3CBDC6}" type="slidenum">
              <a:rPr lang="fr-FR" smtClean="0"/>
              <a:t>‹#›</a:t>
            </a:fld>
            <a:endParaRPr lang="fr-FR"/>
          </a:p>
        </p:txBody>
      </p:sp>
    </p:spTree>
    <p:extLst>
      <p:ext uri="{BB962C8B-B14F-4D97-AF65-F5344CB8AC3E}">
        <p14:creationId xmlns:p14="http://schemas.microsoft.com/office/powerpoint/2010/main" val="2966173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10">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1">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17.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0" y="175938"/>
            <a:ext cx="8115836" cy="4933801"/>
          </a:xfrm>
          <a:prstGeom prst="rect">
            <a:avLst/>
          </a:prstGeom>
          <a:noFill/>
          <a:ln>
            <a:noFill/>
          </a:ln>
        </p:spPr>
        <p:txBody>
          <a:bodyPr spcFirstLastPara="1" wrap="square" lIns="91425" tIns="45700" rIns="91425" bIns="45700" anchor="t" anchorCtr="0">
            <a:noAutofit/>
          </a:bodyPr>
          <a:lstStyle/>
          <a:p>
            <a:pPr algn="ctr"/>
            <a:r>
              <a:rPr lang="en-GB" sz="5400" dirty="0"/>
              <a:t>Surface Water </a:t>
            </a:r>
            <a:r>
              <a:rPr lang="en-GB" sz="5400" dirty="0" smtClean="0"/>
              <a:t>&amp; </a:t>
            </a:r>
            <a:br>
              <a:rPr lang="en-GB" sz="5400" dirty="0" smtClean="0"/>
            </a:br>
            <a:r>
              <a:rPr lang="en-GB" sz="5400" dirty="0" smtClean="0"/>
              <a:t>Ocean </a:t>
            </a:r>
            <a:r>
              <a:rPr lang="en-GB" sz="5400" dirty="0"/>
              <a:t>Topography </a:t>
            </a:r>
            <a:r>
              <a:rPr lang="en-GB" sz="5400" dirty="0" smtClean="0"/>
              <a:t/>
            </a:r>
            <a:br>
              <a:rPr lang="en-GB" sz="5400" dirty="0" smtClean="0"/>
            </a:br>
            <a:r>
              <a:rPr lang="en-GB" sz="5400" dirty="0" smtClean="0"/>
              <a:t>(</a:t>
            </a:r>
            <a:r>
              <a:rPr lang="en-GB" sz="5400" dirty="0"/>
              <a:t>SWOT) Mission </a:t>
            </a:r>
            <a:r>
              <a:rPr lang="en-GB" sz="5400" dirty="0" smtClean="0"/>
              <a:t/>
            </a:r>
            <a:br>
              <a:rPr lang="en-GB" sz="5400" dirty="0" smtClean="0"/>
            </a:br>
            <a:r>
              <a:rPr lang="en-GB" sz="3200" dirty="0" smtClean="0"/>
              <a:t>Pre</a:t>
            </a:r>
            <a:r>
              <a:rPr lang="en-GB" sz="3200" dirty="0"/>
              <a:t>-Launch </a:t>
            </a:r>
            <a:r>
              <a:rPr lang="en-GB" sz="3200" dirty="0" smtClean="0"/>
              <a:t>Update</a:t>
            </a:r>
            <a:br>
              <a:rPr lang="en-GB" sz="3200" dirty="0" smtClean="0"/>
            </a:br>
            <a:r>
              <a:rPr lang="en-GB" sz="3200" b="1" dirty="0"/>
              <a:t/>
            </a:r>
            <a:br>
              <a:rPr lang="en-GB" sz="3200" b="1" dirty="0"/>
            </a:br>
            <a:r>
              <a:rPr lang="en-GB" sz="2000" b="1" dirty="0" smtClean="0">
                <a:solidFill>
                  <a:srgbClr val="FFFF00"/>
                </a:solidFill>
              </a:rPr>
              <a:t>Program scientist/manager : </a:t>
            </a:r>
            <a:r>
              <a:rPr lang="en-GB" sz="2000" dirty="0" err="1" smtClean="0"/>
              <a:t>Nadya</a:t>
            </a:r>
            <a:r>
              <a:rPr lang="en-GB" sz="2000" dirty="0" smtClean="0"/>
              <a:t> </a:t>
            </a:r>
            <a:r>
              <a:rPr lang="en-GB" sz="2000" dirty="0" err="1" smtClean="0"/>
              <a:t>Vinogradova-Shiffer</a:t>
            </a:r>
            <a:r>
              <a:rPr lang="en-GB" sz="2000" dirty="0" smtClean="0"/>
              <a:t> (NASA) </a:t>
            </a:r>
            <a:br>
              <a:rPr lang="en-GB" sz="2000" dirty="0" smtClean="0"/>
            </a:br>
            <a:r>
              <a:rPr lang="en-GB" sz="2000" dirty="0" err="1" smtClean="0"/>
              <a:t>Annick</a:t>
            </a:r>
            <a:r>
              <a:rPr lang="en-GB" sz="2000" dirty="0" smtClean="0"/>
              <a:t> </a:t>
            </a:r>
            <a:r>
              <a:rPr lang="en-GB" sz="2000" dirty="0" err="1" smtClean="0"/>
              <a:t>Sylvestre</a:t>
            </a:r>
            <a:r>
              <a:rPr lang="en-GB" sz="2000" dirty="0" smtClean="0"/>
              <a:t>-Baron (CNES) </a:t>
            </a:r>
            <a:br>
              <a:rPr lang="en-GB" sz="2000" dirty="0" smtClean="0"/>
            </a:br>
            <a:r>
              <a:rPr lang="en-GB" sz="2000" b="1" dirty="0" smtClean="0">
                <a:solidFill>
                  <a:srgbClr val="FFFF00"/>
                </a:solidFill>
              </a:rPr>
              <a:t>Project Scientist : </a:t>
            </a:r>
            <a:r>
              <a:rPr lang="en-GB" sz="2000" dirty="0" smtClean="0"/>
              <a:t>Lee-</a:t>
            </a:r>
            <a:r>
              <a:rPr lang="en-GB" sz="2000" dirty="0" err="1" smtClean="0"/>
              <a:t>Lueng</a:t>
            </a:r>
            <a:r>
              <a:rPr lang="en-GB" sz="2000" dirty="0" smtClean="0"/>
              <a:t> Fu (JPL/NASA), </a:t>
            </a:r>
            <a:br>
              <a:rPr lang="en-GB" sz="2000" dirty="0" smtClean="0"/>
            </a:br>
            <a:r>
              <a:rPr lang="en-GB" sz="2000" b="1" dirty="0" smtClean="0">
                <a:solidFill>
                  <a:srgbClr val="FFFF00"/>
                </a:solidFill>
              </a:rPr>
              <a:t>Hydrology Leads : </a:t>
            </a:r>
            <a:r>
              <a:rPr lang="en-GB" sz="2000" dirty="0" err="1" smtClean="0"/>
              <a:t>Tamlin</a:t>
            </a:r>
            <a:r>
              <a:rPr lang="en-GB" sz="2000" dirty="0" smtClean="0"/>
              <a:t> </a:t>
            </a:r>
            <a:r>
              <a:rPr lang="en-GB" sz="2000" dirty="0" err="1" smtClean="0"/>
              <a:t>Pavelsky</a:t>
            </a:r>
            <a:r>
              <a:rPr lang="en-GB" sz="2000" dirty="0" smtClean="0"/>
              <a:t> (UNC), </a:t>
            </a:r>
            <a:br>
              <a:rPr lang="en-GB" sz="2000" dirty="0" smtClean="0"/>
            </a:br>
            <a:r>
              <a:rPr lang="en-GB" sz="2000" dirty="0" smtClean="0"/>
              <a:t>Jean-Francois </a:t>
            </a:r>
            <a:r>
              <a:rPr lang="en-GB" sz="2000" dirty="0" err="1" smtClean="0"/>
              <a:t>Ctrétaux</a:t>
            </a:r>
            <a:r>
              <a:rPr lang="en-GB" sz="2000" dirty="0" smtClean="0"/>
              <a:t> (LEGOS/CNES)</a:t>
            </a:r>
            <a:br>
              <a:rPr lang="en-GB" sz="2000" dirty="0" smtClean="0"/>
            </a:br>
            <a:r>
              <a:rPr lang="en-GB" sz="2000" b="1" dirty="0" smtClean="0">
                <a:solidFill>
                  <a:srgbClr val="FFFF00"/>
                </a:solidFill>
              </a:rPr>
              <a:t>Ocean Leads </a:t>
            </a:r>
            <a:r>
              <a:rPr lang="en-GB" sz="2000" dirty="0" smtClean="0"/>
              <a:t>: Tom Farrar</a:t>
            </a:r>
            <a:r>
              <a:rPr lang="en-GB" sz="2000" dirty="0"/>
              <a:t> </a:t>
            </a:r>
            <a:r>
              <a:rPr lang="en-GB" sz="2000" dirty="0" smtClean="0"/>
              <a:t>(WHOI), Rosemary Morrow (LEGOS/UT3)</a:t>
            </a:r>
            <a:endParaRPr lang="en-US" sz="2000" dirty="0"/>
          </a:p>
        </p:txBody>
      </p:sp>
      <p:sp>
        <p:nvSpPr>
          <p:cNvPr id="67" name="Google Shape;67;p7"/>
          <p:cNvSpPr/>
          <p:nvPr/>
        </p:nvSpPr>
        <p:spPr>
          <a:xfrm>
            <a:off x="7222284" y="3871682"/>
            <a:ext cx="4833000"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smtClean="0">
                <a:solidFill>
                  <a:schemeClr val="accent1"/>
                </a:solidFill>
                <a:latin typeface="Arial"/>
                <a:ea typeface="Arial"/>
                <a:cs typeface="Arial"/>
                <a:sym typeface="Arial"/>
              </a:rPr>
              <a:t>Rosemary Morrow, </a:t>
            </a:r>
          </a:p>
          <a:p>
            <a:pPr marL="0" marR="0" lvl="0" indent="0" algn="r" rtl="0">
              <a:lnSpc>
                <a:spcPct val="150000"/>
              </a:lnSpc>
              <a:spcBef>
                <a:spcPts val="0"/>
              </a:spcBef>
              <a:spcAft>
                <a:spcPts val="0"/>
              </a:spcAft>
              <a:buNone/>
            </a:pPr>
            <a:r>
              <a:rPr lang="en-GB" sz="2200" b="1" dirty="0" smtClean="0">
                <a:solidFill>
                  <a:schemeClr val="accent1"/>
                </a:solidFill>
              </a:rPr>
              <a:t>LEGOS/University Toulouse III</a:t>
            </a:r>
            <a:endParaRPr dirty="0"/>
          </a:p>
          <a:p>
            <a:pPr marL="0" marR="0" lvl="0" indent="0" algn="r" rtl="0">
              <a:lnSpc>
                <a:spcPct val="150000"/>
              </a:lnSpc>
              <a:spcBef>
                <a:spcPts val="0"/>
              </a:spcBef>
              <a:spcAft>
                <a:spcPts val="0"/>
              </a:spcAft>
              <a:buNone/>
            </a:pPr>
            <a:r>
              <a:rPr lang="en-GB" sz="2200" b="1" i="0" u="none" strike="noStrike" cap="none" dirty="0" smtClean="0">
                <a:solidFill>
                  <a:schemeClr val="accent1"/>
                </a:solidFill>
                <a:latin typeface="Arial"/>
                <a:ea typeface="Arial"/>
                <a:cs typeface="Arial"/>
                <a:sym typeface="Arial"/>
              </a:rPr>
              <a:t>1.2 #</a:t>
            </a:r>
            <a:r>
              <a:rPr lang="en-GB" dirty="0"/>
              <a:t> </a:t>
            </a:r>
            <a:r>
              <a:rPr lang="en-GB" dirty="0" smtClean="0"/>
              <a:t> </a:t>
            </a:r>
            <a:r>
              <a:rPr lang="en-GB" sz="2200" b="1" dirty="0" smtClean="0">
                <a:solidFill>
                  <a:schemeClr val="accent1"/>
                </a:solidFill>
              </a:rPr>
              <a:t>2022 </a:t>
            </a:r>
            <a:r>
              <a:rPr lang="en-GB" sz="2200" b="1" dirty="0">
                <a:solidFill>
                  <a:schemeClr val="accent1"/>
                </a:solidFill>
              </a:rPr>
              <a:t>CEOS Plenary</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Biarritz, France</a:t>
            </a:r>
            <a:endParaRPr sz="2200" b="1" dirty="0">
              <a:solidFill>
                <a:schemeClr val="accent1"/>
              </a:solidFill>
            </a:endParaRPr>
          </a:p>
          <a:p>
            <a:pPr marL="0" marR="0" lvl="0" indent="0" algn="r" rtl="0">
              <a:lnSpc>
                <a:spcPct val="150000"/>
              </a:lnSpc>
              <a:spcBef>
                <a:spcPts val="0"/>
              </a:spcBef>
              <a:spcAft>
                <a:spcPts val="0"/>
              </a:spcAft>
              <a:buNone/>
            </a:pPr>
            <a:r>
              <a:rPr lang="en-GB" sz="2200" b="1" dirty="0">
                <a:solidFill>
                  <a:schemeClr val="accent1"/>
                </a:solidFill>
              </a:rPr>
              <a:t>Nov. 29 – Dec. 1</a:t>
            </a:r>
            <a:endParaRPr sz="2200" b="1" i="0" u="none" strike="noStrike" cap="none" dirty="0">
              <a:solidFill>
                <a:schemeClr val="accent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38653D0C-7BA9-F1E0-EC9C-42B7EF6BFD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686"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81B86758-A3A5-C8FC-83F0-2FBFA024A5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686"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E44E2DB-2819-2480-09AF-4A61E83CD105}"/>
              </a:ext>
            </a:extLst>
          </p:cNvPr>
          <p:cNvSpPr txBox="1"/>
          <p:nvPr/>
        </p:nvSpPr>
        <p:spPr>
          <a:xfrm>
            <a:off x="9386658" y="1114778"/>
            <a:ext cx="280534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imaging satellites can track the area of all of the world’s reservoirs, which is useful for science but not directly useful for management.</a:t>
            </a:r>
          </a:p>
        </p:txBody>
      </p:sp>
      <p:pic>
        <p:nvPicPr>
          <p:cNvPr id="5" name="Picture 4" descr="A picture containing text, indoor, dark&#10;&#10;Description automatically generated">
            <a:extLst>
              <a:ext uri="{FF2B5EF4-FFF2-40B4-BE49-F238E27FC236}">
                <a16:creationId xmlns:a16="http://schemas.microsoft.com/office/drawing/2014/main" xmlns="" id="{A215A2C9-B868-4182-38FE-BE77470724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3458" y="0"/>
            <a:ext cx="3858228" cy="6858000"/>
          </a:xfrm>
          <a:prstGeom prst="rect">
            <a:avLst/>
          </a:prstGeom>
        </p:spPr>
      </p:pic>
      <p:sp>
        <p:nvSpPr>
          <p:cNvPr id="6" name="TextBox 5">
            <a:extLst>
              <a:ext uri="{FF2B5EF4-FFF2-40B4-BE49-F238E27FC236}">
                <a16:creationId xmlns:a16="http://schemas.microsoft.com/office/drawing/2014/main" xmlns="" id="{7A190B01-0CBC-3F82-CE69-3A944313E36C}"/>
              </a:ext>
            </a:extLst>
          </p:cNvPr>
          <p:cNvSpPr txBox="1"/>
          <p:nvPr/>
        </p:nvSpPr>
        <p:spPr>
          <a:xfrm>
            <a:off x="9271686" y="4353343"/>
            <a:ext cx="292031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SWOT will measure changes in water volume over time for tens of thousands of reservoirs, which water managers can use to understand available resources.</a:t>
            </a:r>
          </a:p>
        </p:txBody>
      </p:sp>
    </p:spTree>
    <p:extLst>
      <p:ext uri="{BB962C8B-B14F-4D97-AF65-F5344CB8AC3E}">
        <p14:creationId xmlns:p14="http://schemas.microsoft.com/office/powerpoint/2010/main" val="1156263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33604" y="3114842"/>
            <a:ext cx="3638080" cy="3384454"/>
          </a:xfrm>
          <a:prstGeom prst="rect">
            <a:avLst/>
          </a:prstGeom>
        </p:spPr>
      </p:pic>
      <p:sp>
        <p:nvSpPr>
          <p:cNvPr id="7" name="Rectangle 6"/>
          <p:cNvSpPr/>
          <p:nvPr/>
        </p:nvSpPr>
        <p:spPr>
          <a:xfrm>
            <a:off x="0" y="131402"/>
            <a:ext cx="8861207" cy="584775"/>
          </a:xfrm>
          <a:prstGeom prst="rect">
            <a:avLst/>
          </a:prstGeom>
        </p:spPr>
        <p:txBody>
          <a:bodyPr wrap="square">
            <a:spAutoFit/>
          </a:bodyPr>
          <a:lstStyle/>
          <a:p>
            <a:pPr algn="ctr"/>
            <a:r>
              <a:rPr lang="en-US" sz="3200" b="1" dirty="0" smtClean="0">
                <a:solidFill>
                  <a:srgbClr val="FFFFFF"/>
                </a:solidFill>
              </a:rPr>
              <a:t>SWOT Ocean Objectives </a:t>
            </a:r>
            <a:endParaRPr lang="fr-FR" sz="3200" dirty="0">
              <a:solidFill>
                <a:srgbClr val="FFFFFF"/>
              </a:solidFill>
            </a:endParaRPr>
          </a:p>
        </p:txBody>
      </p:sp>
      <p:sp>
        <p:nvSpPr>
          <p:cNvPr id="8" name="ZoneTexte 7"/>
          <p:cNvSpPr txBox="1"/>
          <p:nvPr/>
        </p:nvSpPr>
        <p:spPr>
          <a:xfrm>
            <a:off x="200742" y="1339169"/>
            <a:ext cx="6212305" cy="2262158"/>
          </a:xfrm>
          <a:prstGeom prst="rect">
            <a:avLst/>
          </a:prstGeom>
          <a:noFill/>
        </p:spPr>
        <p:txBody>
          <a:bodyPr wrap="square" rtlCol="0">
            <a:spAutoFit/>
          </a:bodyPr>
          <a:lstStyle/>
          <a:p>
            <a:pPr>
              <a:spcBef>
                <a:spcPts val="600"/>
              </a:spcBef>
            </a:pPr>
            <a:r>
              <a:rPr lang="fr-FR" sz="1800" b="1" dirty="0" smtClean="0"/>
              <a:t>SWOT </a:t>
            </a:r>
            <a:r>
              <a:rPr lang="fr-FR" sz="1800" b="1" dirty="0" err="1" smtClean="0"/>
              <a:t>will</a:t>
            </a:r>
            <a:r>
              <a:rPr lang="fr-FR" sz="1800" b="1" dirty="0" smtClean="0"/>
              <a:t> </a:t>
            </a:r>
            <a:r>
              <a:rPr lang="fr-FR" sz="1800" b="1" dirty="0" err="1" smtClean="0"/>
              <a:t>measure</a:t>
            </a:r>
            <a:r>
              <a:rPr lang="fr-FR" sz="1800" b="1" dirty="0" smtClean="0"/>
              <a:t> : </a:t>
            </a:r>
          </a:p>
          <a:p>
            <a:pPr marL="342900" indent="-342900">
              <a:spcBef>
                <a:spcPts val="600"/>
              </a:spcBef>
              <a:buFont typeface="Arial"/>
              <a:buChar char="•"/>
            </a:pPr>
            <a:r>
              <a:rPr lang="fr-FR" sz="1800" dirty="0" err="1" smtClean="0"/>
              <a:t>Smaller</a:t>
            </a:r>
            <a:r>
              <a:rPr lang="fr-FR" sz="1800" dirty="0" smtClean="0"/>
              <a:t> </a:t>
            </a:r>
            <a:r>
              <a:rPr lang="fr-FR" sz="1800" dirty="0" err="1"/>
              <a:t>ocean</a:t>
            </a:r>
            <a:r>
              <a:rPr lang="fr-FR" sz="1800" dirty="0"/>
              <a:t> </a:t>
            </a:r>
            <a:r>
              <a:rPr lang="fr-FR" sz="1800" dirty="0" err="1"/>
              <a:t>eddies</a:t>
            </a:r>
            <a:r>
              <a:rPr lang="fr-FR" sz="1800" dirty="0"/>
              <a:t> &gt; 10 km </a:t>
            </a:r>
            <a:r>
              <a:rPr lang="fr-FR" sz="1800" dirty="0" err="1"/>
              <a:t>diameter</a:t>
            </a:r>
            <a:r>
              <a:rPr lang="fr-FR" sz="1800" dirty="0"/>
              <a:t> to </a:t>
            </a:r>
            <a:r>
              <a:rPr lang="fr-FR" sz="1800" dirty="0" err="1"/>
              <a:t>enhance</a:t>
            </a:r>
            <a:r>
              <a:rPr lang="fr-FR" sz="1800" dirty="0"/>
              <a:t> </a:t>
            </a:r>
            <a:r>
              <a:rPr lang="fr-FR" sz="1800" dirty="0" err="1"/>
              <a:t>ocean</a:t>
            </a:r>
            <a:r>
              <a:rPr lang="fr-FR" sz="1800" dirty="0"/>
              <a:t> </a:t>
            </a:r>
            <a:r>
              <a:rPr lang="fr-FR" sz="1800" dirty="0" err="1" smtClean="0"/>
              <a:t>currents</a:t>
            </a:r>
            <a:r>
              <a:rPr lang="fr-FR" sz="1800" dirty="0" smtClean="0"/>
              <a:t> &amp; </a:t>
            </a:r>
            <a:r>
              <a:rPr lang="fr-FR" sz="1800" b="1" dirty="0" err="1" smtClean="0"/>
              <a:t>fill</a:t>
            </a:r>
            <a:r>
              <a:rPr lang="fr-FR" sz="1800" b="1" dirty="0" smtClean="0"/>
              <a:t> the gap 10-100 km</a:t>
            </a:r>
            <a:r>
              <a:rPr lang="fr-FR" sz="1800" dirty="0" smtClean="0"/>
              <a:t>.</a:t>
            </a:r>
            <a:endParaRPr lang="fr-FR" sz="1800" dirty="0" smtClean="0">
              <a:solidFill>
                <a:srgbClr val="0000FF"/>
              </a:solidFill>
            </a:endParaRPr>
          </a:p>
          <a:p>
            <a:pPr marL="342900" indent="-342900">
              <a:spcBef>
                <a:spcPts val="600"/>
              </a:spcBef>
              <a:buFont typeface="Arial"/>
              <a:buChar char="•"/>
            </a:pPr>
            <a:r>
              <a:rPr lang="fr-FR" sz="1800" dirty="0" err="1" smtClean="0">
                <a:solidFill>
                  <a:srgbClr val="0000FF"/>
                </a:solidFill>
              </a:rPr>
              <a:t>Orbit</a:t>
            </a:r>
            <a:r>
              <a:rPr lang="fr-FR" sz="1800" dirty="0" smtClean="0">
                <a:solidFill>
                  <a:srgbClr val="0000FF"/>
                </a:solidFill>
              </a:rPr>
              <a:t> </a:t>
            </a:r>
            <a:r>
              <a:rPr lang="fr-FR" sz="1800" dirty="0" err="1" smtClean="0">
                <a:solidFill>
                  <a:srgbClr val="0000FF"/>
                </a:solidFill>
              </a:rPr>
              <a:t>chosen</a:t>
            </a:r>
            <a:r>
              <a:rPr lang="fr-FR" sz="1800" dirty="0" smtClean="0">
                <a:solidFill>
                  <a:srgbClr val="0000FF"/>
                </a:solidFill>
              </a:rPr>
              <a:t> to </a:t>
            </a:r>
            <a:r>
              <a:rPr lang="fr-FR" sz="1800" dirty="0" err="1">
                <a:solidFill>
                  <a:srgbClr val="0000FF"/>
                </a:solidFill>
              </a:rPr>
              <a:t>m</a:t>
            </a:r>
            <a:r>
              <a:rPr lang="fr-FR" sz="1800" dirty="0" err="1" smtClean="0">
                <a:solidFill>
                  <a:srgbClr val="0000FF"/>
                </a:solidFill>
              </a:rPr>
              <a:t>easure</a:t>
            </a:r>
            <a:r>
              <a:rPr lang="fr-FR" sz="1800" dirty="0" smtClean="0">
                <a:solidFill>
                  <a:srgbClr val="0000FF"/>
                </a:solidFill>
              </a:rPr>
              <a:t> </a:t>
            </a:r>
            <a:r>
              <a:rPr lang="fr-FR" sz="1800" dirty="0" err="1" smtClean="0">
                <a:solidFill>
                  <a:srgbClr val="0000FF"/>
                </a:solidFill>
              </a:rPr>
              <a:t>ocean</a:t>
            </a:r>
            <a:r>
              <a:rPr lang="fr-FR" sz="1800" dirty="0" smtClean="0">
                <a:solidFill>
                  <a:srgbClr val="0000FF"/>
                </a:solidFill>
              </a:rPr>
              <a:t> </a:t>
            </a:r>
            <a:r>
              <a:rPr lang="fr-FR" sz="1800" b="1" dirty="0" err="1" smtClean="0">
                <a:solidFill>
                  <a:srgbClr val="0000FF"/>
                </a:solidFill>
              </a:rPr>
              <a:t>tides</a:t>
            </a:r>
            <a:r>
              <a:rPr lang="fr-FR" sz="1800" b="1" dirty="0" smtClean="0">
                <a:solidFill>
                  <a:srgbClr val="0000FF"/>
                </a:solidFill>
              </a:rPr>
              <a:t>, </a:t>
            </a:r>
            <a:r>
              <a:rPr lang="fr-FR" sz="1800" dirty="0">
                <a:solidFill>
                  <a:srgbClr val="0000FF"/>
                </a:solidFill>
              </a:rPr>
              <a:t>and</a:t>
            </a:r>
            <a:r>
              <a:rPr lang="fr-FR" sz="1800" b="1" dirty="0">
                <a:solidFill>
                  <a:srgbClr val="0000FF"/>
                </a:solidFill>
              </a:rPr>
              <a:t> </a:t>
            </a:r>
            <a:r>
              <a:rPr lang="fr-FR" sz="1800" b="1" dirty="0" err="1">
                <a:solidFill>
                  <a:srgbClr val="0000FF"/>
                </a:solidFill>
              </a:rPr>
              <a:t>internal</a:t>
            </a:r>
            <a:r>
              <a:rPr lang="fr-FR" sz="1800" b="1" dirty="0">
                <a:solidFill>
                  <a:srgbClr val="0000FF"/>
                </a:solidFill>
              </a:rPr>
              <a:t> </a:t>
            </a:r>
            <a:r>
              <a:rPr lang="fr-FR" sz="1800" b="1" dirty="0" err="1" smtClean="0">
                <a:solidFill>
                  <a:srgbClr val="0000FF"/>
                </a:solidFill>
              </a:rPr>
              <a:t>tides</a:t>
            </a:r>
            <a:r>
              <a:rPr lang="fr-FR" sz="1800" b="1" dirty="0" smtClean="0">
                <a:solidFill>
                  <a:srgbClr val="0000FF"/>
                </a:solidFill>
              </a:rPr>
              <a:t> </a:t>
            </a:r>
            <a:r>
              <a:rPr lang="fr-FR" sz="1800" dirty="0">
                <a:solidFill>
                  <a:srgbClr val="0000FF"/>
                </a:solidFill>
              </a:rPr>
              <a:t>- &gt; </a:t>
            </a:r>
            <a:r>
              <a:rPr lang="fr-FR" sz="1800" dirty="0" err="1">
                <a:solidFill>
                  <a:srgbClr val="0000FF"/>
                </a:solidFill>
              </a:rPr>
              <a:t>mixing</a:t>
            </a:r>
            <a:r>
              <a:rPr lang="fr-FR" sz="1800" dirty="0">
                <a:solidFill>
                  <a:srgbClr val="0000FF"/>
                </a:solidFill>
              </a:rPr>
              <a:t> and </a:t>
            </a:r>
            <a:r>
              <a:rPr lang="fr-FR" sz="1800" dirty="0" err="1">
                <a:solidFill>
                  <a:srgbClr val="0000FF"/>
                </a:solidFill>
              </a:rPr>
              <a:t>energy</a:t>
            </a:r>
            <a:r>
              <a:rPr lang="fr-FR" sz="1800" dirty="0">
                <a:solidFill>
                  <a:srgbClr val="0000FF"/>
                </a:solidFill>
              </a:rPr>
              <a:t> </a:t>
            </a:r>
            <a:r>
              <a:rPr lang="fr-FR" sz="1800" dirty="0" smtClean="0">
                <a:solidFill>
                  <a:srgbClr val="0000FF"/>
                </a:solidFill>
              </a:rPr>
              <a:t>dissipation</a:t>
            </a:r>
          </a:p>
          <a:p>
            <a:pPr marL="342900" lvl="0" indent="-342900">
              <a:spcBef>
                <a:spcPts val="600"/>
              </a:spcBef>
              <a:buFont typeface="Arial"/>
              <a:buChar char="•"/>
            </a:pPr>
            <a:r>
              <a:rPr lang="fr-FR" sz="1800" dirty="0">
                <a:solidFill>
                  <a:prstClr val="black"/>
                </a:solidFill>
              </a:rPr>
              <a:t>Global </a:t>
            </a:r>
            <a:r>
              <a:rPr lang="fr-FR" sz="1800" dirty="0" err="1">
                <a:solidFill>
                  <a:prstClr val="black"/>
                </a:solidFill>
              </a:rPr>
              <a:t>ocean</a:t>
            </a:r>
            <a:r>
              <a:rPr lang="fr-FR" sz="1800" dirty="0">
                <a:solidFill>
                  <a:prstClr val="black"/>
                </a:solidFill>
              </a:rPr>
              <a:t> observations </a:t>
            </a:r>
            <a:r>
              <a:rPr lang="fr-FR" sz="1800" dirty="0" err="1">
                <a:solidFill>
                  <a:prstClr val="black"/>
                </a:solidFill>
              </a:rPr>
              <a:t>at</a:t>
            </a:r>
            <a:r>
              <a:rPr lang="fr-FR" sz="1800" dirty="0">
                <a:solidFill>
                  <a:prstClr val="black"/>
                </a:solidFill>
              </a:rPr>
              <a:t> 250m x 250m or 2x2 km </a:t>
            </a:r>
            <a:r>
              <a:rPr lang="fr-FR" sz="1800" dirty="0" err="1">
                <a:solidFill>
                  <a:prstClr val="black"/>
                </a:solidFill>
              </a:rPr>
              <a:t>posting</a:t>
            </a:r>
            <a:r>
              <a:rPr lang="fr-FR" sz="1800" dirty="0">
                <a:solidFill>
                  <a:prstClr val="black"/>
                </a:solidFill>
              </a:rPr>
              <a:t>, up to the </a:t>
            </a:r>
            <a:r>
              <a:rPr lang="fr-FR" sz="1800" dirty="0" err="1">
                <a:solidFill>
                  <a:prstClr val="black"/>
                </a:solidFill>
              </a:rPr>
              <a:t>coast</a:t>
            </a:r>
            <a:r>
              <a:rPr lang="fr-FR" sz="1800" dirty="0">
                <a:solidFill>
                  <a:prstClr val="black"/>
                </a:solidFill>
              </a:rPr>
              <a:t> and </a:t>
            </a:r>
            <a:r>
              <a:rPr lang="fr-FR" sz="1800" dirty="0" err="1">
                <a:solidFill>
                  <a:prstClr val="black"/>
                </a:solidFill>
              </a:rPr>
              <a:t>high</a:t>
            </a:r>
            <a:r>
              <a:rPr lang="fr-FR" sz="1800" dirty="0">
                <a:solidFill>
                  <a:prstClr val="black"/>
                </a:solidFill>
              </a:rPr>
              <a:t> latitudes (78°) </a:t>
            </a:r>
            <a:endParaRPr lang="fr-FR" sz="1800" dirty="0" smtClean="0">
              <a:solidFill>
                <a:srgbClr val="0000FF"/>
              </a:solidFill>
            </a:endParaRPr>
          </a:p>
        </p:txBody>
      </p:sp>
      <p:pic>
        <p:nvPicPr>
          <p:cNvPr id="2" name="Image 1"/>
          <p:cNvPicPr>
            <a:picLocks noChangeAspect="1"/>
          </p:cNvPicPr>
          <p:nvPr/>
        </p:nvPicPr>
        <p:blipFill>
          <a:blip r:embed="rId3"/>
          <a:stretch>
            <a:fillRect/>
          </a:stretch>
        </p:blipFill>
        <p:spPr>
          <a:xfrm>
            <a:off x="6147418" y="1071801"/>
            <a:ext cx="3491214" cy="2374035"/>
          </a:xfrm>
          <a:prstGeom prst="rect">
            <a:avLst/>
          </a:prstGeom>
        </p:spPr>
      </p:pic>
      <p:sp>
        <p:nvSpPr>
          <p:cNvPr id="3" name="ZoneTexte 2"/>
          <p:cNvSpPr txBox="1"/>
          <p:nvPr/>
        </p:nvSpPr>
        <p:spPr>
          <a:xfrm>
            <a:off x="9745579" y="1116506"/>
            <a:ext cx="2326105" cy="1692771"/>
          </a:xfrm>
          <a:prstGeom prst="rect">
            <a:avLst/>
          </a:prstGeom>
          <a:noFill/>
        </p:spPr>
        <p:txBody>
          <a:bodyPr wrap="square" rtlCol="0">
            <a:spAutoFit/>
          </a:bodyPr>
          <a:lstStyle/>
          <a:p>
            <a:r>
              <a:rPr lang="fr-FR" sz="1800" dirty="0" err="1"/>
              <a:t>Today’s</a:t>
            </a:r>
            <a:r>
              <a:rPr lang="fr-FR" sz="1800" dirty="0"/>
              <a:t> 2D </a:t>
            </a:r>
            <a:r>
              <a:rPr lang="fr-FR" sz="1800" dirty="0" err="1"/>
              <a:t>gridded</a:t>
            </a:r>
            <a:r>
              <a:rPr lang="fr-FR" sz="1800" dirty="0"/>
              <a:t> nadir </a:t>
            </a:r>
            <a:r>
              <a:rPr lang="fr-FR" sz="1800" dirty="0" err="1"/>
              <a:t>altimetry</a:t>
            </a:r>
            <a:r>
              <a:rPr lang="fr-FR" sz="1800" dirty="0"/>
              <a:t> </a:t>
            </a:r>
            <a:r>
              <a:rPr lang="fr-FR" sz="1800" dirty="0" err="1"/>
              <a:t>maps</a:t>
            </a:r>
            <a:r>
              <a:rPr lang="fr-FR" sz="1800" dirty="0"/>
              <a:t> </a:t>
            </a:r>
            <a:r>
              <a:rPr lang="fr-FR" sz="1800" dirty="0" err="1"/>
              <a:t>resolve</a:t>
            </a:r>
            <a:r>
              <a:rPr lang="fr-FR" sz="1800" dirty="0"/>
              <a:t> </a:t>
            </a:r>
            <a:r>
              <a:rPr lang="fr-FR" sz="1800" dirty="0" err="1"/>
              <a:t>mesoscale</a:t>
            </a:r>
            <a:r>
              <a:rPr lang="fr-FR" sz="1800" dirty="0"/>
              <a:t> </a:t>
            </a:r>
            <a:r>
              <a:rPr lang="fr-FR" sz="1800" dirty="0" err="1"/>
              <a:t>eddies</a:t>
            </a:r>
            <a:r>
              <a:rPr lang="fr-FR" sz="1800" dirty="0"/>
              <a:t> to 100 km in </a:t>
            </a:r>
            <a:r>
              <a:rPr lang="fr-FR" sz="1800" dirty="0" err="1"/>
              <a:t>diameter</a:t>
            </a:r>
            <a:endParaRPr lang="fr-FR" sz="1800" dirty="0"/>
          </a:p>
          <a:p>
            <a:endParaRPr lang="fr-FR" dirty="0"/>
          </a:p>
        </p:txBody>
      </p:sp>
      <p:sp>
        <p:nvSpPr>
          <p:cNvPr id="6" name="ZoneTexte 5"/>
          <p:cNvSpPr txBox="1"/>
          <p:nvPr/>
        </p:nvSpPr>
        <p:spPr>
          <a:xfrm>
            <a:off x="9745579" y="2809277"/>
            <a:ext cx="1884947" cy="305565"/>
          </a:xfrm>
          <a:prstGeom prst="rect">
            <a:avLst/>
          </a:prstGeom>
          <a:noFill/>
        </p:spPr>
        <p:txBody>
          <a:bodyPr wrap="square" rtlCol="0">
            <a:spAutoFit/>
          </a:bodyPr>
          <a:lstStyle/>
          <a:p>
            <a:r>
              <a:rPr lang="fr-FR" dirty="0" smtClean="0"/>
              <a:t>10-100 km </a:t>
            </a:r>
            <a:r>
              <a:rPr lang="fr-FR" dirty="0" err="1" smtClean="0"/>
              <a:t>eddies</a:t>
            </a:r>
            <a:endParaRPr lang="fr-FR" dirty="0"/>
          </a:p>
        </p:txBody>
      </p:sp>
      <p:sp>
        <p:nvSpPr>
          <p:cNvPr id="13" name="ZoneTexte 12"/>
          <p:cNvSpPr txBox="1"/>
          <p:nvPr/>
        </p:nvSpPr>
        <p:spPr>
          <a:xfrm>
            <a:off x="9202821" y="4632729"/>
            <a:ext cx="1884947" cy="305565"/>
          </a:xfrm>
          <a:prstGeom prst="rect">
            <a:avLst/>
          </a:prstGeom>
          <a:noFill/>
        </p:spPr>
        <p:txBody>
          <a:bodyPr wrap="square" rtlCol="0">
            <a:spAutoFit/>
          </a:bodyPr>
          <a:lstStyle/>
          <a:p>
            <a:pPr algn="ctr"/>
            <a:r>
              <a:rPr lang="fr-FR" dirty="0" err="1" smtClean="0"/>
              <a:t>Internal</a:t>
            </a:r>
            <a:r>
              <a:rPr lang="fr-FR" dirty="0" smtClean="0"/>
              <a:t> </a:t>
            </a:r>
            <a:r>
              <a:rPr lang="fr-FR" dirty="0" err="1" smtClean="0"/>
              <a:t>tides</a:t>
            </a:r>
            <a:endParaRPr lang="fr-FR" dirty="0"/>
          </a:p>
        </p:txBody>
      </p:sp>
      <p:sp>
        <p:nvSpPr>
          <p:cNvPr id="9" name="ZoneTexte 8"/>
          <p:cNvSpPr txBox="1"/>
          <p:nvPr/>
        </p:nvSpPr>
        <p:spPr>
          <a:xfrm>
            <a:off x="200742" y="3836737"/>
            <a:ext cx="8114416" cy="2554546"/>
          </a:xfrm>
          <a:prstGeom prst="rect">
            <a:avLst/>
          </a:prstGeom>
          <a:noFill/>
        </p:spPr>
        <p:txBody>
          <a:bodyPr wrap="square" rtlCol="0">
            <a:spAutoFit/>
          </a:bodyPr>
          <a:lstStyle/>
          <a:p>
            <a:r>
              <a:rPr lang="fr-FR" sz="1800" b="1" dirty="0" err="1"/>
              <a:t>Why</a:t>
            </a:r>
            <a:r>
              <a:rPr lang="fr-FR" sz="1800" b="1" dirty="0"/>
              <a:t> </a:t>
            </a:r>
            <a:r>
              <a:rPr lang="fr-FR" sz="1800" b="1" dirty="0" err="1"/>
              <a:t>scales</a:t>
            </a:r>
            <a:r>
              <a:rPr lang="fr-FR" sz="1800" b="1" dirty="0"/>
              <a:t> &lt; 100 km ?</a:t>
            </a:r>
            <a:endParaRPr lang="fr-FR" sz="1800" dirty="0"/>
          </a:p>
          <a:p>
            <a:pPr marL="342900" indent="-342900">
              <a:spcBef>
                <a:spcPts val="600"/>
              </a:spcBef>
              <a:buFont typeface="Arial"/>
              <a:buChar char="•"/>
            </a:pPr>
            <a:r>
              <a:rPr lang="fr-FR" sz="1800" dirty="0"/>
              <a:t>Most of the </a:t>
            </a:r>
            <a:r>
              <a:rPr lang="fr-FR" sz="1800" dirty="0" err="1"/>
              <a:t>ocean’s</a:t>
            </a:r>
            <a:r>
              <a:rPr lang="fr-FR" sz="1800" dirty="0"/>
              <a:t> </a:t>
            </a:r>
            <a:r>
              <a:rPr lang="fr-FR" sz="1800" dirty="0" err="1"/>
              <a:t>energy</a:t>
            </a:r>
            <a:r>
              <a:rPr lang="fr-FR" sz="1800" dirty="0"/>
              <a:t> </a:t>
            </a:r>
            <a:r>
              <a:rPr lang="fr-FR" sz="1800" dirty="0" err="1"/>
              <a:t>is</a:t>
            </a:r>
            <a:r>
              <a:rPr lang="fr-FR" sz="1800" dirty="0"/>
              <a:t> </a:t>
            </a:r>
            <a:r>
              <a:rPr lang="fr-FR" sz="1800" b="1" dirty="0" err="1"/>
              <a:t>transported</a:t>
            </a:r>
            <a:r>
              <a:rPr lang="fr-FR" sz="1800" b="1" dirty="0"/>
              <a:t> and mixed</a:t>
            </a:r>
            <a:r>
              <a:rPr lang="fr-FR" sz="1800" dirty="0"/>
              <a:t> </a:t>
            </a:r>
            <a:r>
              <a:rPr lang="fr-FR" sz="1800" dirty="0" err="1"/>
              <a:t>at</a:t>
            </a:r>
            <a:r>
              <a:rPr lang="fr-FR" sz="1800" dirty="0"/>
              <a:t> </a:t>
            </a:r>
            <a:r>
              <a:rPr lang="fr-FR" sz="1800" dirty="0" err="1"/>
              <a:t>scales</a:t>
            </a:r>
            <a:r>
              <a:rPr lang="fr-FR" sz="1800" dirty="0"/>
              <a:t> &lt; 100 km</a:t>
            </a:r>
          </a:p>
          <a:p>
            <a:pPr marL="342900" indent="-342900">
              <a:spcBef>
                <a:spcPts val="600"/>
              </a:spcBef>
              <a:buFont typeface="Arial"/>
              <a:buChar char="•"/>
            </a:pPr>
            <a:r>
              <a:rPr lang="fr-FR" sz="1800" dirty="0" err="1"/>
              <a:t>These</a:t>
            </a:r>
            <a:r>
              <a:rPr lang="fr-FR" sz="1800" dirty="0"/>
              <a:t> </a:t>
            </a:r>
            <a:r>
              <a:rPr lang="fr-FR" sz="1800" dirty="0" err="1"/>
              <a:t>scales</a:t>
            </a:r>
            <a:r>
              <a:rPr lang="fr-FR" sz="1800" dirty="0"/>
              <a:t> </a:t>
            </a:r>
            <a:r>
              <a:rPr lang="fr-FR" sz="1800" dirty="0" err="1"/>
              <a:t>dominate</a:t>
            </a:r>
            <a:r>
              <a:rPr lang="fr-FR" sz="1800" dirty="0"/>
              <a:t> in </a:t>
            </a:r>
            <a:r>
              <a:rPr lang="fr-FR" sz="1800" b="1" dirty="0" err="1"/>
              <a:t>coastal</a:t>
            </a:r>
            <a:r>
              <a:rPr lang="fr-FR" sz="1800" b="1" dirty="0"/>
              <a:t> and </a:t>
            </a:r>
            <a:r>
              <a:rPr lang="fr-FR" sz="1800" b="1" dirty="0" err="1"/>
              <a:t>regional</a:t>
            </a:r>
            <a:r>
              <a:rPr lang="fr-FR" sz="1800" b="1" dirty="0"/>
              <a:t> </a:t>
            </a:r>
            <a:r>
              <a:rPr lang="fr-FR" sz="1800" b="1" dirty="0" err="1"/>
              <a:t>seas</a:t>
            </a:r>
            <a:r>
              <a:rPr lang="fr-FR" sz="1800" b="1" dirty="0"/>
              <a:t> </a:t>
            </a:r>
            <a:r>
              <a:rPr lang="fr-FR" sz="1800" dirty="0"/>
              <a:t>and </a:t>
            </a:r>
            <a:r>
              <a:rPr lang="fr-FR" sz="1800" dirty="0" err="1"/>
              <a:t>at</a:t>
            </a:r>
            <a:r>
              <a:rPr lang="fr-FR" sz="1800" dirty="0"/>
              <a:t> </a:t>
            </a:r>
            <a:r>
              <a:rPr lang="fr-FR" sz="1800" b="1" dirty="0" err="1"/>
              <a:t>high</a:t>
            </a:r>
            <a:r>
              <a:rPr lang="fr-FR" sz="1800" b="1" dirty="0"/>
              <a:t> latitudes</a:t>
            </a:r>
          </a:p>
          <a:p>
            <a:pPr marL="342900" indent="-342900">
              <a:spcBef>
                <a:spcPts val="600"/>
              </a:spcBef>
              <a:buFont typeface="Arial"/>
              <a:buChar char="•"/>
            </a:pPr>
            <a:r>
              <a:rPr lang="fr-FR" sz="1800" dirty="0" smtClean="0"/>
              <a:t>Eddy </a:t>
            </a:r>
            <a:r>
              <a:rPr lang="fr-FR" sz="1800" dirty="0"/>
              <a:t>interaction </a:t>
            </a:r>
            <a:r>
              <a:rPr lang="fr-FR" sz="1800" dirty="0" err="1"/>
              <a:t>along</a:t>
            </a:r>
            <a:r>
              <a:rPr lang="fr-FR" sz="1800" dirty="0"/>
              <a:t> </a:t>
            </a:r>
            <a:r>
              <a:rPr lang="fr-FR" sz="1800" dirty="0" err="1"/>
              <a:t>ocean</a:t>
            </a:r>
            <a:r>
              <a:rPr lang="fr-FR" sz="1800" dirty="0"/>
              <a:t> fronts drives </a:t>
            </a:r>
            <a:r>
              <a:rPr lang="fr-FR" sz="1800" b="1" dirty="0"/>
              <a:t>vertical </a:t>
            </a:r>
            <a:r>
              <a:rPr lang="fr-FR" sz="1800" b="1" dirty="0" err="1"/>
              <a:t>pumping</a:t>
            </a:r>
            <a:r>
              <a:rPr lang="fr-FR" sz="1800" dirty="0"/>
              <a:t> of </a:t>
            </a:r>
            <a:r>
              <a:rPr lang="fr-FR" sz="1800" dirty="0" err="1"/>
              <a:t>heat</a:t>
            </a:r>
            <a:r>
              <a:rPr lang="fr-FR" sz="1800" dirty="0"/>
              <a:t>, </a:t>
            </a:r>
            <a:r>
              <a:rPr lang="fr-FR" sz="1800" dirty="0" err="1"/>
              <a:t>carbon</a:t>
            </a:r>
            <a:r>
              <a:rPr lang="fr-FR" sz="1800" dirty="0"/>
              <a:t>, </a:t>
            </a:r>
            <a:r>
              <a:rPr lang="fr-FR" sz="1800" dirty="0" err="1"/>
              <a:t>nutrients</a:t>
            </a:r>
            <a:r>
              <a:rPr lang="fr-FR" sz="1800" dirty="0"/>
              <a:t> </a:t>
            </a:r>
          </a:p>
          <a:p>
            <a:pPr marL="342900" indent="-342900">
              <a:spcBef>
                <a:spcPts val="600"/>
              </a:spcBef>
              <a:buFont typeface="Arial"/>
              <a:buChar char="•"/>
            </a:pPr>
            <a:r>
              <a:rPr lang="fr-FR" sz="1800" dirty="0" smtClean="0"/>
              <a:t>Impact </a:t>
            </a:r>
            <a:r>
              <a:rPr lang="fr-FR" sz="1800" dirty="0"/>
              <a:t>on </a:t>
            </a:r>
            <a:r>
              <a:rPr lang="fr-FR" sz="1800" b="1" dirty="0"/>
              <a:t>air-</a:t>
            </a:r>
            <a:r>
              <a:rPr lang="fr-FR" sz="1800" b="1" dirty="0" err="1"/>
              <a:t>sea</a:t>
            </a:r>
            <a:r>
              <a:rPr lang="fr-FR" sz="1800" b="1" dirty="0"/>
              <a:t> interactions </a:t>
            </a:r>
            <a:r>
              <a:rPr lang="fr-FR" sz="1800" dirty="0"/>
              <a:t>and</a:t>
            </a:r>
            <a:r>
              <a:rPr lang="fr-FR" sz="1800" b="1" dirty="0"/>
              <a:t> </a:t>
            </a:r>
            <a:r>
              <a:rPr lang="fr-FR" sz="1800" b="1" dirty="0" err="1"/>
              <a:t>biomass</a:t>
            </a:r>
            <a:r>
              <a:rPr lang="fr-FR" sz="1800" b="1" dirty="0"/>
              <a:t> transport</a:t>
            </a:r>
          </a:p>
          <a:p>
            <a:endParaRPr lang="fr-FR" dirty="0"/>
          </a:p>
        </p:txBody>
      </p:sp>
    </p:spTree>
    <p:extLst>
      <p:ext uri="{BB962C8B-B14F-4D97-AF65-F5344CB8AC3E}">
        <p14:creationId xmlns:p14="http://schemas.microsoft.com/office/powerpoint/2010/main" val="16356295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p:cNvSpPr txBox="1"/>
          <p:nvPr/>
        </p:nvSpPr>
        <p:spPr>
          <a:xfrm>
            <a:off x="0" y="0"/>
            <a:ext cx="6939107" cy="923330"/>
          </a:xfrm>
          <a:prstGeom prst="rect">
            <a:avLst/>
          </a:prstGeom>
          <a:solidFill>
            <a:schemeClr val="accent4">
              <a:lumMod val="20000"/>
              <a:lumOff val="80000"/>
            </a:schemeClr>
          </a:solidFill>
        </p:spPr>
        <p:txBody>
          <a:bodyPr wrap="none" rtlCol="0">
            <a:spAutoFit/>
          </a:bodyPr>
          <a:lstStyle/>
          <a:p>
            <a:r>
              <a:rPr lang="en-US" dirty="0">
                <a:sym typeface="Wingdings" panose="05000000000000000000" pitchFamily="2" charset="2"/>
              </a:rPr>
              <a:t>Most of the kinetic energy in the oceans is in the “mesoscale eddy” </a:t>
            </a:r>
            <a:r>
              <a:rPr lang="en-US" dirty="0" smtClean="0">
                <a:sym typeface="Wingdings" panose="05000000000000000000" pitchFamily="2" charset="2"/>
              </a:rPr>
              <a:t>field</a:t>
            </a:r>
          </a:p>
          <a:p>
            <a:r>
              <a:rPr lang="en-US" dirty="0" smtClean="0">
                <a:sym typeface="Wingdings" panose="05000000000000000000" pitchFamily="2" charset="2"/>
              </a:rPr>
              <a:t>Today we observe eddies &gt; 100 km, we want to observe &gt; 10 km</a:t>
            </a:r>
            <a:endParaRPr lang="en-US" dirty="0">
              <a:sym typeface="Wingdings" panose="05000000000000000000" pitchFamily="2" charset="2"/>
            </a:endParaRPr>
          </a:p>
          <a:p>
            <a:r>
              <a:rPr lang="en-US" dirty="0">
                <a:sym typeface="Wingdings" panose="05000000000000000000" pitchFamily="2" charset="2"/>
              </a:rPr>
              <a:t>(Ocean current speed from a high-resolution global simulation)</a:t>
            </a:r>
            <a:endParaRPr lang="en-US" dirty="0"/>
          </a:p>
        </p:txBody>
      </p:sp>
    </p:spTree>
    <p:extLst>
      <p:ext uri="{BB962C8B-B14F-4D97-AF65-F5344CB8AC3E}">
        <p14:creationId xmlns:p14="http://schemas.microsoft.com/office/powerpoint/2010/main" val="62987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12fbd5a798_0_1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17" name="Google Shape;117;g112fbd5a798_0_1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endParaRPr/>
          </a:p>
        </p:txBody>
      </p:sp>
      <p:pic>
        <p:nvPicPr>
          <p:cNvPr id="118" name="Google Shape;118;g112fbd5a798_0_10"/>
          <p:cNvPicPr preferRelativeResize="0"/>
          <p:nvPr/>
        </p:nvPicPr>
        <p:blipFill rotWithShape="1">
          <a:blip r:embed="rId3">
            <a:alphaModFix/>
          </a:blip>
          <a:srcRect r="10241"/>
          <a:stretch/>
        </p:blipFill>
        <p:spPr>
          <a:xfrm>
            <a:off x="0" y="0"/>
            <a:ext cx="12192000" cy="6858000"/>
          </a:xfrm>
          <a:prstGeom prst="rect">
            <a:avLst/>
          </a:prstGeom>
          <a:noFill/>
          <a:ln>
            <a:noFill/>
          </a:ln>
        </p:spPr>
      </p:pic>
      <p:sp>
        <p:nvSpPr>
          <p:cNvPr id="5" name="TextBox 4"/>
          <p:cNvSpPr txBox="1"/>
          <p:nvPr/>
        </p:nvSpPr>
        <p:spPr>
          <a:xfrm>
            <a:off x="0" y="6211669"/>
            <a:ext cx="7917552" cy="646331"/>
          </a:xfrm>
          <a:prstGeom prst="rect">
            <a:avLst/>
          </a:prstGeom>
          <a:solidFill>
            <a:schemeClr val="accent4">
              <a:lumMod val="20000"/>
              <a:lumOff val="80000"/>
            </a:schemeClr>
          </a:solidFill>
        </p:spPr>
        <p:txBody>
          <a:bodyPr wrap="none" rtlCol="0">
            <a:spAutoFit/>
          </a:bodyPr>
          <a:lstStyle/>
          <a:p>
            <a:r>
              <a:rPr lang="en-US" dirty="0" smtClean="0">
                <a:sym typeface="Wingdings" panose="05000000000000000000" pitchFamily="2" charset="2"/>
              </a:rPr>
              <a:t>Zoom shows turbulent structures downstream of Kerguelen Island. </a:t>
            </a:r>
          </a:p>
          <a:p>
            <a:r>
              <a:rPr lang="en-US" dirty="0" smtClean="0">
                <a:sym typeface="Wingdings" panose="05000000000000000000" pitchFamily="2" charset="2"/>
              </a:rPr>
              <a:t>To observe these requires 2D observations of sea surface height &amp; slope/gradients</a:t>
            </a:r>
            <a:endParaRPr lang="en-US" dirty="0"/>
          </a:p>
        </p:txBody>
      </p:sp>
      <p:sp>
        <p:nvSpPr>
          <p:cNvPr id="2" name="ZoneTexte 1"/>
          <p:cNvSpPr txBox="1"/>
          <p:nvPr/>
        </p:nvSpPr>
        <p:spPr>
          <a:xfrm>
            <a:off x="3138714" y="3102429"/>
            <a:ext cx="1705428" cy="400110"/>
          </a:xfrm>
          <a:prstGeom prst="rect">
            <a:avLst/>
          </a:prstGeom>
          <a:noFill/>
        </p:spPr>
        <p:txBody>
          <a:bodyPr wrap="square" rtlCol="0">
            <a:spAutoFit/>
          </a:bodyPr>
          <a:lstStyle/>
          <a:p>
            <a:r>
              <a:rPr lang="fr-FR" sz="2000" b="1" dirty="0" smtClean="0"/>
              <a:t>100 km </a:t>
            </a:r>
            <a:r>
              <a:rPr lang="fr-FR" sz="2000" b="1" dirty="0" err="1" smtClean="0"/>
              <a:t>eddy</a:t>
            </a:r>
            <a:endParaRPr lang="fr-FR" sz="2000" b="1" dirty="0"/>
          </a:p>
        </p:txBody>
      </p:sp>
      <p:cxnSp>
        <p:nvCxnSpPr>
          <p:cNvPr id="4" name="Connecteur droit avec flèche 3"/>
          <p:cNvCxnSpPr/>
          <p:nvPr/>
        </p:nvCxnSpPr>
        <p:spPr>
          <a:xfrm>
            <a:off x="3501571" y="2884714"/>
            <a:ext cx="816429" cy="18143"/>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6901542" y="2129972"/>
            <a:ext cx="1444172" cy="707886"/>
          </a:xfrm>
          <a:prstGeom prst="rect">
            <a:avLst/>
          </a:prstGeom>
          <a:noFill/>
        </p:spPr>
        <p:txBody>
          <a:bodyPr wrap="square" rtlCol="0">
            <a:spAutoFit/>
          </a:bodyPr>
          <a:lstStyle/>
          <a:p>
            <a:r>
              <a:rPr lang="fr-FR" sz="2000" b="1" dirty="0" smtClean="0"/>
              <a:t>10 km </a:t>
            </a:r>
            <a:r>
              <a:rPr lang="fr-FR" sz="2000" b="1" dirty="0" err="1" smtClean="0"/>
              <a:t>eddy</a:t>
            </a:r>
            <a:r>
              <a:rPr lang="fr-FR" sz="2000" b="1" dirty="0" smtClean="0"/>
              <a:t> &amp; front</a:t>
            </a:r>
            <a:endParaRPr lang="fr-FR" sz="2000" b="1" dirty="0"/>
          </a:p>
        </p:txBody>
      </p:sp>
      <p:cxnSp>
        <p:nvCxnSpPr>
          <p:cNvPr id="11" name="Connecteur droit avec flèche 10"/>
          <p:cNvCxnSpPr/>
          <p:nvPr/>
        </p:nvCxnSpPr>
        <p:spPr>
          <a:xfrm flipV="1">
            <a:off x="6538685" y="2340429"/>
            <a:ext cx="319315" cy="43542"/>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4"/>
          <p:cNvSpPr txBox="1"/>
          <p:nvPr/>
        </p:nvSpPr>
        <p:spPr>
          <a:xfrm>
            <a:off x="0" y="0"/>
            <a:ext cx="8286118" cy="646331"/>
          </a:xfrm>
          <a:prstGeom prst="rect">
            <a:avLst/>
          </a:prstGeom>
          <a:solidFill>
            <a:schemeClr val="accent4">
              <a:lumMod val="20000"/>
              <a:lumOff val="80000"/>
            </a:schemeClr>
          </a:solidFill>
        </p:spPr>
        <p:txBody>
          <a:bodyPr wrap="none" rtlCol="0">
            <a:spAutoFit/>
          </a:bodyPr>
          <a:lstStyle/>
          <a:p>
            <a:r>
              <a:rPr lang="en-US" dirty="0">
                <a:sym typeface="Wingdings" panose="05000000000000000000" pitchFamily="2" charset="2"/>
              </a:rPr>
              <a:t>Most of the </a:t>
            </a:r>
            <a:r>
              <a:rPr lang="en-US" dirty="0" smtClean="0">
                <a:sym typeface="Wingdings" panose="05000000000000000000" pitchFamily="2" charset="2"/>
              </a:rPr>
              <a:t>vertical fluxes in the ocean come from the smaller scale dynamics</a:t>
            </a:r>
            <a:endParaRPr lang="en-US" dirty="0">
              <a:sym typeface="Wingdings" panose="05000000000000000000" pitchFamily="2" charset="2"/>
            </a:endParaRPr>
          </a:p>
          <a:p>
            <a:r>
              <a:rPr lang="en-US" dirty="0" smtClean="0">
                <a:sym typeface="Wingdings" panose="05000000000000000000" pitchFamily="2" charset="2"/>
              </a:rPr>
              <a:t>(Gradients of ocean currents - Ocean </a:t>
            </a:r>
            <a:r>
              <a:rPr lang="en-US" dirty="0" err="1" smtClean="0">
                <a:sym typeface="Wingdings" panose="05000000000000000000" pitchFamily="2" charset="2"/>
              </a:rPr>
              <a:t>vorticity</a:t>
            </a:r>
            <a:r>
              <a:rPr lang="en-US" dirty="0" smtClean="0">
                <a:sym typeface="Wingdings" panose="05000000000000000000" pitchFamily="2" charset="2"/>
              </a:rPr>
              <a:t> from </a:t>
            </a:r>
            <a:r>
              <a:rPr lang="en-US" dirty="0">
                <a:sym typeface="Wingdings" panose="05000000000000000000" pitchFamily="2" charset="2"/>
              </a:rPr>
              <a:t>a high-resolution global simulation)</a:t>
            </a:r>
            <a:endParaRPr lang="en-US" dirty="0"/>
          </a:p>
        </p:txBody>
      </p:sp>
    </p:spTree>
    <p:extLst>
      <p:ext uri="{BB962C8B-B14F-4D97-AF65-F5344CB8AC3E}">
        <p14:creationId xmlns:p14="http://schemas.microsoft.com/office/powerpoint/2010/main" val="14895363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50" y="136526"/>
            <a:ext cx="9505952" cy="544512"/>
          </a:xfrm>
        </p:spPr>
        <p:txBody>
          <a:bodyPr>
            <a:noAutofit/>
          </a:bodyPr>
          <a:lstStyle/>
          <a:p>
            <a:pPr algn="ctr"/>
            <a:r>
              <a:rPr lang="fr-FR" sz="3600" dirty="0" err="1" smtClean="0">
                <a:solidFill>
                  <a:srgbClr val="FFFFFF"/>
                </a:solidFill>
              </a:rPr>
              <a:t>Current</a:t>
            </a:r>
            <a:r>
              <a:rPr lang="fr-FR" sz="3600" dirty="0" smtClean="0">
                <a:solidFill>
                  <a:srgbClr val="FFFFFF"/>
                </a:solidFill>
              </a:rPr>
              <a:t> gradients </a:t>
            </a:r>
            <a:r>
              <a:rPr lang="fr-FR" sz="3600" dirty="0" err="1" smtClean="0">
                <a:solidFill>
                  <a:srgbClr val="FFFFFF"/>
                </a:solidFill>
              </a:rPr>
              <a:t>driving</a:t>
            </a:r>
            <a:r>
              <a:rPr lang="fr-FR" sz="3600" dirty="0" smtClean="0">
                <a:solidFill>
                  <a:srgbClr val="FFFFFF"/>
                </a:solidFill>
              </a:rPr>
              <a:t> vertical </a:t>
            </a:r>
            <a:r>
              <a:rPr lang="fr-FR" sz="3600" dirty="0" err="1" smtClean="0">
                <a:solidFill>
                  <a:srgbClr val="FFFFFF"/>
                </a:solidFill>
              </a:rPr>
              <a:t>velocities</a:t>
            </a:r>
            <a:r>
              <a:rPr lang="fr-FR" sz="3600" dirty="0" smtClean="0">
                <a:solidFill>
                  <a:srgbClr val="FFFFFF"/>
                </a:solidFill>
              </a:rPr>
              <a:t> </a:t>
            </a:r>
            <a:r>
              <a:rPr lang="fr-FR" sz="3600" dirty="0" err="1" smtClean="0">
                <a:solidFill>
                  <a:srgbClr val="FFFFFF"/>
                </a:solidFill>
              </a:rPr>
              <a:t>vary</a:t>
            </a:r>
            <a:r>
              <a:rPr lang="fr-FR" sz="3600" dirty="0" smtClean="0">
                <a:solidFill>
                  <a:srgbClr val="FFFFFF"/>
                </a:solidFill>
              </a:rPr>
              <a:t> </a:t>
            </a:r>
            <a:r>
              <a:rPr lang="fr-FR" sz="3600" dirty="0" err="1" smtClean="0">
                <a:solidFill>
                  <a:srgbClr val="FFFFFF"/>
                </a:solidFill>
              </a:rPr>
              <a:t>seasonally</a:t>
            </a:r>
            <a:endParaRPr lang="fr-FR" sz="3600" dirty="0">
              <a:solidFill>
                <a:srgbClr val="FFFFFF"/>
              </a:solidFill>
            </a:endParaRPr>
          </a:p>
        </p:txBody>
      </p:sp>
      <p:pic>
        <p:nvPicPr>
          <p:cNvPr id="4" name="Image 3"/>
          <p:cNvPicPr>
            <a:picLocks noChangeAspect="1"/>
          </p:cNvPicPr>
          <p:nvPr/>
        </p:nvPicPr>
        <p:blipFill>
          <a:blip r:embed="rId2"/>
          <a:stretch>
            <a:fillRect/>
          </a:stretch>
        </p:blipFill>
        <p:spPr>
          <a:xfrm>
            <a:off x="0" y="945239"/>
            <a:ext cx="12192000" cy="5244553"/>
          </a:xfrm>
          <a:prstGeom prst="rect">
            <a:avLst/>
          </a:prstGeom>
        </p:spPr>
      </p:pic>
      <p:sp>
        <p:nvSpPr>
          <p:cNvPr id="3" name="ZoneTexte 2"/>
          <p:cNvSpPr txBox="1"/>
          <p:nvPr/>
        </p:nvSpPr>
        <p:spPr>
          <a:xfrm>
            <a:off x="1161143" y="816642"/>
            <a:ext cx="3465286" cy="461665"/>
          </a:xfrm>
          <a:prstGeom prst="rect">
            <a:avLst/>
          </a:prstGeom>
          <a:noFill/>
        </p:spPr>
        <p:txBody>
          <a:bodyPr wrap="square" rtlCol="0">
            <a:spAutoFit/>
          </a:bodyPr>
          <a:lstStyle/>
          <a:p>
            <a:pPr algn="ctr"/>
            <a:r>
              <a:rPr lang="fr-FR" sz="2400" b="1" dirty="0" smtClean="0"/>
              <a:t>Winter</a:t>
            </a:r>
            <a:endParaRPr lang="fr-FR" sz="2400" b="1" dirty="0"/>
          </a:p>
        </p:txBody>
      </p:sp>
      <p:sp>
        <p:nvSpPr>
          <p:cNvPr id="5" name="ZoneTexte 4"/>
          <p:cNvSpPr txBox="1"/>
          <p:nvPr/>
        </p:nvSpPr>
        <p:spPr>
          <a:xfrm>
            <a:off x="6212115" y="811586"/>
            <a:ext cx="3465286" cy="461665"/>
          </a:xfrm>
          <a:prstGeom prst="rect">
            <a:avLst/>
          </a:prstGeom>
          <a:noFill/>
        </p:spPr>
        <p:txBody>
          <a:bodyPr wrap="square" rtlCol="0">
            <a:spAutoFit/>
          </a:bodyPr>
          <a:lstStyle/>
          <a:p>
            <a:pPr algn="ctr"/>
            <a:r>
              <a:rPr lang="fr-FR" sz="2400" b="1" dirty="0" err="1" smtClean="0"/>
              <a:t>Summer</a:t>
            </a:r>
            <a:endParaRPr lang="fr-FR" sz="2400" b="1" dirty="0"/>
          </a:p>
        </p:txBody>
      </p:sp>
      <p:sp>
        <p:nvSpPr>
          <p:cNvPr id="6" name="ZoneTexte 5"/>
          <p:cNvSpPr txBox="1"/>
          <p:nvPr/>
        </p:nvSpPr>
        <p:spPr>
          <a:xfrm>
            <a:off x="181429" y="6277429"/>
            <a:ext cx="12010571" cy="369332"/>
          </a:xfrm>
          <a:prstGeom prst="rect">
            <a:avLst/>
          </a:prstGeom>
          <a:noFill/>
        </p:spPr>
        <p:txBody>
          <a:bodyPr wrap="square" rtlCol="0">
            <a:spAutoFit/>
          </a:bodyPr>
          <a:lstStyle/>
          <a:p>
            <a:r>
              <a:rPr lang="fr-FR" dirty="0" smtClean="0"/>
              <a:t>Model reconstruction of </a:t>
            </a:r>
            <a:r>
              <a:rPr lang="fr-FR" dirty="0" err="1" smtClean="0"/>
              <a:t>ocean</a:t>
            </a:r>
            <a:r>
              <a:rPr lang="fr-FR" dirty="0" smtClean="0"/>
              <a:t> </a:t>
            </a:r>
            <a:r>
              <a:rPr lang="fr-FR" dirty="0" err="1" smtClean="0"/>
              <a:t>strain</a:t>
            </a:r>
            <a:r>
              <a:rPr lang="fr-FR" dirty="0" smtClean="0"/>
              <a:t> rate </a:t>
            </a:r>
            <a:r>
              <a:rPr lang="fr-FR" dirty="0" err="1" smtClean="0"/>
              <a:t>observed</a:t>
            </a:r>
            <a:r>
              <a:rPr lang="fr-FR" dirty="0" smtClean="0"/>
              <a:t> by </a:t>
            </a:r>
            <a:r>
              <a:rPr lang="fr-FR" dirty="0" err="1" smtClean="0"/>
              <a:t>mapped</a:t>
            </a:r>
            <a:r>
              <a:rPr lang="fr-FR" dirty="0" smtClean="0"/>
              <a:t> nadir </a:t>
            </a:r>
            <a:r>
              <a:rPr lang="fr-FR" dirty="0" err="1" smtClean="0"/>
              <a:t>altimetry</a:t>
            </a:r>
            <a:r>
              <a:rPr lang="fr-FR" dirty="0" smtClean="0"/>
              <a:t> </a:t>
            </a:r>
            <a:r>
              <a:rPr lang="fr-FR" dirty="0" err="1" smtClean="0"/>
              <a:t>today</a:t>
            </a:r>
            <a:r>
              <a:rPr lang="fr-FR" dirty="0" smtClean="0"/>
              <a:t>, and nadir + SWOT </a:t>
            </a:r>
            <a:r>
              <a:rPr lang="fr-FR" dirty="0" err="1" smtClean="0"/>
              <a:t>swath</a:t>
            </a:r>
            <a:r>
              <a:rPr lang="fr-FR" dirty="0" smtClean="0"/>
              <a:t> </a:t>
            </a:r>
            <a:r>
              <a:rPr lang="fr-FR" dirty="0" err="1" smtClean="0"/>
              <a:t>coverage</a:t>
            </a:r>
            <a:endParaRPr lang="fr-FR" dirty="0"/>
          </a:p>
        </p:txBody>
      </p:sp>
    </p:spTree>
    <p:extLst>
      <p:ext uri="{BB962C8B-B14F-4D97-AF65-F5344CB8AC3E}">
        <p14:creationId xmlns:p14="http://schemas.microsoft.com/office/powerpoint/2010/main" val="34660128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816218" y="117476"/>
            <a:ext cx="9741732" cy="474662"/>
          </a:xfrm>
        </p:spPr>
        <p:txBody>
          <a:bodyPr>
            <a:noAutofit/>
          </a:bodyPr>
          <a:lstStyle/>
          <a:p>
            <a:pPr algn="ctr"/>
            <a:r>
              <a:rPr lang="fr-FR" altLang="fr-FR" sz="3600" b="1" dirty="0" err="1" smtClean="0">
                <a:solidFill>
                  <a:srgbClr val="FFFFFF"/>
                </a:solidFill>
              </a:rPr>
              <a:t>Ocean</a:t>
            </a:r>
            <a:r>
              <a:rPr lang="fr-FR" altLang="fr-FR" sz="3600" b="1" dirty="0" smtClean="0">
                <a:solidFill>
                  <a:srgbClr val="FFFFFF"/>
                </a:solidFill>
              </a:rPr>
              <a:t> Applications</a:t>
            </a:r>
            <a:endParaRPr lang="fr-FR" altLang="fr-FR" sz="3600" b="1" dirty="0">
              <a:solidFill>
                <a:srgbClr val="FFFFFF"/>
              </a:solidFill>
            </a:endParaRPr>
          </a:p>
        </p:txBody>
      </p:sp>
      <p:sp>
        <p:nvSpPr>
          <p:cNvPr id="5" name="Rectangle 4"/>
          <p:cNvSpPr/>
          <p:nvPr/>
        </p:nvSpPr>
        <p:spPr>
          <a:xfrm>
            <a:off x="3719517" y="1474788"/>
            <a:ext cx="2016125" cy="2520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7653" name="Picture 41" descr="017"/>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l="62004" t="31393" r="20570" b="8286"/>
          <a:stretch>
            <a:fillRect/>
          </a:stretch>
        </p:blipFill>
        <p:spPr bwMode="auto">
          <a:xfrm>
            <a:off x="9316093" y="1049524"/>
            <a:ext cx="15271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5"/>
          <p:cNvSpPr txBox="1">
            <a:spLocks noChangeArrowheads="1"/>
          </p:cNvSpPr>
          <p:nvPr/>
        </p:nvSpPr>
        <p:spPr bwMode="auto">
          <a:xfrm>
            <a:off x="8443399" y="3546930"/>
            <a:ext cx="3027875" cy="8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en-US" altLang="fr-FR" sz="1600" b="1" dirty="0">
                <a:solidFill>
                  <a:srgbClr val="000000"/>
                </a:solidFill>
                <a:latin typeface="Arial" charset="0"/>
                <a:cs typeface="Arial" charset="0"/>
              </a:rPr>
              <a:t>High-latitude SSH/Currents in leads &amp; Sea Ice </a:t>
            </a:r>
            <a:r>
              <a:rPr lang="en-US" altLang="fr-FR" sz="1600" b="1" dirty="0" smtClean="0">
                <a:solidFill>
                  <a:srgbClr val="000000"/>
                </a:solidFill>
                <a:latin typeface="Arial" charset="0"/>
                <a:cs typeface="Arial" charset="0"/>
              </a:rPr>
              <a:t>Freeboard &amp; snow thickness (</a:t>
            </a:r>
            <a:r>
              <a:rPr lang="en-US" altLang="fr-FR" sz="1600" b="1" dirty="0" err="1" smtClean="0">
                <a:solidFill>
                  <a:srgbClr val="000000"/>
                </a:solidFill>
                <a:latin typeface="Arial" charset="0"/>
                <a:cs typeface="Arial" charset="0"/>
              </a:rPr>
              <a:t>Ka</a:t>
            </a:r>
            <a:r>
              <a:rPr lang="en-US" altLang="fr-FR" sz="1600" b="1" dirty="0" smtClean="0">
                <a:solidFill>
                  <a:srgbClr val="000000"/>
                </a:solidFill>
                <a:latin typeface="Arial" charset="0"/>
                <a:cs typeface="Arial" charset="0"/>
              </a:rPr>
              <a:t>/Ku)</a:t>
            </a:r>
            <a:endParaRPr lang="en-US" altLang="fr-FR" sz="1600" b="1" dirty="0">
              <a:solidFill>
                <a:srgbClr val="000000"/>
              </a:solidFill>
              <a:latin typeface="Arial" charset="0"/>
              <a:cs typeface="Arial" charset="0"/>
            </a:endParaRPr>
          </a:p>
        </p:txBody>
      </p:sp>
      <p:pic>
        <p:nvPicPr>
          <p:cNvPr id="276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077" y="4516882"/>
            <a:ext cx="42973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7"/>
          <p:cNvSpPr txBox="1">
            <a:spLocks noChangeArrowheads="1"/>
          </p:cNvSpPr>
          <p:nvPr/>
        </p:nvSpPr>
        <p:spPr bwMode="auto">
          <a:xfrm>
            <a:off x="6920763" y="6172638"/>
            <a:ext cx="4585698"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en-US" altLang="fr-FR" sz="1600" b="1" dirty="0" smtClean="0">
                <a:solidFill>
                  <a:srgbClr val="000000"/>
                </a:solidFill>
                <a:latin typeface="Arial" charset="0"/>
                <a:cs typeface="Arial" charset="0"/>
              </a:rPr>
              <a:t>2D open </a:t>
            </a:r>
            <a:r>
              <a:rPr lang="en-US" altLang="fr-FR" sz="1600" b="1" dirty="0">
                <a:solidFill>
                  <a:srgbClr val="000000"/>
                </a:solidFill>
                <a:latin typeface="Arial" charset="0"/>
                <a:cs typeface="Arial" charset="0"/>
              </a:rPr>
              <a:t>ocean geoid &amp; </a:t>
            </a:r>
            <a:r>
              <a:rPr lang="en-US" altLang="fr-FR" sz="1600" b="1" dirty="0" smtClean="0">
                <a:solidFill>
                  <a:srgbClr val="000000"/>
                </a:solidFill>
                <a:latin typeface="Arial" charset="0"/>
                <a:cs typeface="Arial" charset="0"/>
              </a:rPr>
              <a:t>Bathymetry at 250 </a:t>
            </a:r>
            <a:r>
              <a:rPr lang="en-US" altLang="fr-FR" sz="1600" b="1" dirty="0">
                <a:solidFill>
                  <a:srgbClr val="000000"/>
                </a:solidFill>
                <a:latin typeface="Arial" charset="0"/>
                <a:cs typeface="Arial" charset="0"/>
              </a:rPr>
              <a:t>m </a:t>
            </a:r>
          </a:p>
        </p:txBody>
      </p:sp>
      <p:pic>
        <p:nvPicPr>
          <p:cNvPr id="14" name="Image 13"/>
          <p:cNvPicPr>
            <a:picLocks noChangeAspect="1"/>
          </p:cNvPicPr>
          <p:nvPr/>
        </p:nvPicPr>
        <p:blipFill>
          <a:blip r:embed="rId5"/>
          <a:stretch>
            <a:fillRect/>
          </a:stretch>
        </p:blipFill>
        <p:spPr>
          <a:xfrm>
            <a:off x="0" y="19777"/>
            <a:ext cx="743629" cy="945423"/>
          </a:xfrm>
          <a:prstGeom prst="rect">
            <a:avLst/>
          </a:prstGeom>
        </p:spPr>
      </p:pic>
      <p:pic>
        <p:nvPicPr>
          <p:cNvPr id="15" name="Image 14"/>
          <p:cNvPicPr>
            <a:picLocks noChangeAspect="1"/>
          </p:cNvPicPr>
          <p:nvPr/>
        </p:nvPicPr>
        <p:blipFill>
          <a:blip r:embed="rId6"/>
          <a:stretch>
            <a:fillRect/>
          </a:stretch>
        </p:blipFill>
        <p:spPr>
          <a:xfrm>
            <a:off x="685955" y="1049523"/>
            <a:ext cx="3337840" cy="2621957"/>
          </a:xfrm>
          <a:prstGeom prst="rect">
            <a:avLst/>
          </a:prstGeom>
        </p:spPr>
      </p:pic>
      <p:sp>
        <p:nvSpPr>
          <p:cNvPr id="19" name="Text Box 5"/>
          <p:cNvSpPr txBox="1">
            <a:spLocks noChangeArrowheads="1"/>
          </p:cNvSpPr>
          <p:nvPr/>
        </p:nvSpPr>
        <p:spPr bwMode="auto">
          <a:xfrm>
            <a:off x="939126" y="3556343"/>
            <a:ext cx="2926121" cy="5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en-US" altLang="fr-FR" sz="1600" b="1" dirty="0">
                <a:solidFill>
                  <a:srgbClr val="000000"/>
                </a:solidFill>
                <a:latin typeface="Arial" charset="0"/>
                <a:cs typeface="Arial" charset="0"/>
              </a:rPr>
              <a:t>Finer-scale 2D currents &amp; derived vertical currents</a:t>
            </a:r>
          </a:p>
        </p:txBody>
      </p:sp>
      <p:pic>
        <p:nvPicPr>
          <p:cNvPr id="20" name="Image 19"/>
          <p:cNvPicPr>
            <a:picLocks noChangeAspect="1"/>
          </p:cNvPicPr>
          <p:nvPr/>
        </p:nvPicPr>
        <p:blipFill>
          <a:blip r:embed="rId7"/>
          <a:stretch>
            <a:fillRect/>
          </a:stretch>
        </p:blipFill>
        <p:spPr>
          <a:xfrm>
            <a:off x="4918977" y="1253311"/>
            <a:ext cx="3216534" cy="2412401"/>
          </a:xfrm>
          <a:prstGeom prst="rect">
            <a:avLst/>
          </a:prstGeom>
        </p:spPr>
      </p:pic>
      <p:sp>
        <p:nvSpPr>
          <p:cNvPr id="21" name="Text Box 5"/>
          <p:cNvSpPr txBox="1">
            <a:spLocks noChangeArrowheads="1"/>
          </p:cNvSpPr>
          <p:nvPr/>
        </p:nvSpPr>
        <p:spPr bwMode="auto">
          <a:xfrm>
            <a:off x="5038829" y="3789581"/>
            <a:ext cx="2926121"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en-US" altLang="fr-FR" sz="1600" b="1" dirty="0">
                <a:solidFill>
                  <a:srgbClr val="000000"/>
                </a:solidFill>
                <a:latin typeface="Arial" charset="0"/>
                <a:cs typeface="Arial" charset="0"/>
              </a:rPr>
              <a:t>Biodiversity structure</a:t>
            </a:r>
          </a:p>
        </p:txBody>
      </p:sp>
      <p:pic>
        <p:nvPicPr>
          <p:cNvPr id="2" name="Image 1"/>
          <p:cNvPicPr>
            <a:picLocks noChangeAspect="1"/>
          </p:cNvPicPr>
          <p:nvPr/>
        </p:nvPicPr>
        <p:blipFill>
          <a:blip r:embed="rId8"/>
          <a:stretch>
            <a:fillRect/>
          </a:stretch>
        </p:blipFill>
        <p:spPr>
          <a:xfrm>
            <a:off x="1547502" y="4164287"/>
            <a:ext cx="3719517" cy="2132184"/>
          </a:xfrm>
          <a:prstGeom prst="rect">
            <a:avLst/>
          </a:prstGeom>
        </p:spPr>
      </p:pic>
      <p:sp>
        <p:nvSpPr>
          <p:cNvPr id="18" name="Text Box 5"/>
          <p:cNvSpPr txBox="1">
            <a:spLocks noChangeArrowheads="1"/>
          </p:cNvSpPr>
          <p:nvPr/>
        </p:nvSpPr>
        <p:spPr bwMode="auto">
          <a:xfrm>
            <a:off x="1355292" y="6172638"/>
            <a:ext cx="4239884"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en-US" altLang="fr-FR" sz="1600" b="1" dirty="0" smtClean="0">
                <a:solidFill>
                  <a:srgbClr val="000000"/>
                </a:solidFill>
                <a:latin typeface="Arial" charset="0"/>
                <a:cs typeface="Arial" charset="0"/>
              </a:rPr>
              <a:t>Ocean tides &amp; internal tides</a:t>
            </a:r>
            <a:endParaRPr lang="en-US" altLang="fr-FR" sz="1600" b="1" dirty="0">
              <a:solidFill>
                <a:srgbClr val="000000"/>
              </a:solidFill>
              <a:latin typeface="Arial" charset="0"/>
              <a:cs typeface="Arial" charset="0"/>
            </a:endParaRPr>
          </a:p>
        </p:txBody>
      </p:sp>
    </p:spTree>
    <p:extLst>
      <p:ext uri="{BB962C8B-B14F-4D97-AF65-F5344CB8AC3E}">
        <p14:creationId xmlns:p14="http://schemas.microsoft.com/office/powerpoint/2010/main" val="23515282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DC4C713-D0AD-4DDD-A765-243CE9DDACDA}"/>
              </a:ext>
            </a:extLst>
          </p:cNvPr>
          <p:cNvSpPr>
            <a:spLocks noGrp="1"/>
          </p:cNvSpPr>
          <p:nvPr>
            <p:ph type="title"/>
          </p:nvPr>
        </p:nvSpPr>
        <p:spPr>
          <a:xfrm>
            <a:off x="1577435" y="214847"/>
            <a:ext cx="7857786" cy="601662"/>
          </a:xfrm>
        </p:spPr>
        <p:txBody>
          <a:bodyPr>
            <a:normAutofit fontScale="90000"/>
          </a:bodyPr>
          <a:lstStyle/>
          <a:p>
            <a:pPr>
              <a:defRPr/>
            </a:pPr>
            <a:r>
              <a:rPr lang="fr-FR" sz="3200" b="1" dirty="0">
                <a:solidFill>
                  <a:srgbClr val="FFFFFF"/>
                </a:solidFill>
                <a:ea typeface="ＭＳ Ｐゴシック" charset="-128"/>
              </a:rPr>
              <a:t>SWOT </a:t>
            </a:r>
            <a:r>
              <a:rPr lang="fr-FR" sz="3200" b="1" dirty="0" err="1">
                <a:solidFill>
                  <a:srgbClr val="FFFFFF"/>
                </a:solidFill>
                <a:ea typeface="ＭＳ Ｐゴシック" charset="-128"/>
              </a:rPr>
              <a:t>coastal</a:t>
            </a:r>
            <a:r>
              <a:rPr lang="fr-FR" sz="3200" b="1" dirty="0">
                <a:solidFill>
                  <a:srgbClr val="FFFFFF"/>
                </a:solidFill>
                <a:ea typeface="ＭＳ Ｐゴシック" charset="-128"/>
              </a:rPr>
              <a:t>/ </a:t>
            </a:r>
            <a:r>
              <a:rPr lang="fr-FR" sz="3200" b="1" dirty="0" err="1">
                <a:solidFill>
                  <a:srgbClr val="FFFFFF"/>
                </a:solidFill>
                <a:ea typeface="ＭＳ Ｐゴシック" charset="-128"/>
              </a:rPr>
              <a:t>estuaries</a:t>
            </a:r>
            <a:r>
              <a:rPr lang="fr-FR" sz="3200" b="1" dirty="0">
                <a:solidFill>
                  <a:srgbClr val="FFFFFF"/>
                </a:solidFill>
                <a:ea typeface="ＭＳ Ｐゴシック" charset="-128"/>
              </a:rPr>
              <a:t>/deltas/</a:t>
            </a:r>
            <a:r>
              <a:rPr lang="fr-FR" sz="3200" b="1" dirty="0" err="1">
                <a:solidFill>
                  <a:srgbClr val="FFFFFF"/>
                </a:solidFill>
                <a:ea typeface="ＭＳ Ｐゴシック" charset="-128"/>
              </a:rPr>
              <a:t>wetlands</a:t>
            </a:r>
            <a:endParaRPr lang="fr-FR" sz="3200" b="1" dirty="0">
              <a:solidFill>
                <a:srgbClr val="FFFFFF"/>
              </a:solidFill>
              <a:ea typeface="ＭＳ Ｐゴシック" charset="-128"/>
            </a:endParaRPr>
          </a:p>
        </p:txBody>
      </p:sp>
      <p:grpSp>
        <p:nvGrpSpPr>
          <p:cNvPr id="5" name="Grouper 2">
            <a:extLst>
              <a:ext uri="{FF2B5EF4-FFF2-40B4-BE49-F238E27FC236}">
                <a16:creationId xmlns="" xmlns:a16="http://schemas.microsoft.com/office/drawing/2014/main" id="{E1C905F1-0A73-4448-B61D-9C5A6648AB16}"/>
              </a:ext>
            </a:extLst>
          </p:cNvPr>
          <p:cNvGrpSpPr>
            <a:grpSpLocks/>
          </p:cNvGrpSpPr>
          <p:nvPr/>
        </p:nvGrpSpPr>
        <p:grpSpPr bwMode="auto">
          <a:xfrm>
            <a:off x="306991" y="2572320"/>
            <a:ext cx="4092046" cy="2133406"/>
            <a:chOff x="131022" y="3726098"/>
            <a:chExt cx="5888778" cy="2828926"/>
          </a:xfrm>
        </p:grpSpPr>
        <p:pic>
          <p:nvPicPr>
            <p:cNvPr id="6" name="Image 6">
              <a:extLst>
                <a:ext uri="{FF2B5EF4-FFF2-40B4-BE49-F238E27FC236}">
                  <a16:creationId xmlns="" xmlns:a16="http://schemas.microsoft.com/office/drawing/2014/main" id="{B63BD9C0-973B-4365-A528-9D7A2017D1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022" y="3726098"/>
              <a:ext cx="5434013" cy="28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31">
              <a:extLst>
                <a:ext uri="{FF2B5EF4-FFF2-40B4-BE49-F238E27FC236}">
                  <a16:creationId xmlns="" xmlns:a16="http://schemas.microsoft.com/office/drawing/2014/main" id="{AE1A5EDC-7AE2-4A18-9031-69E1C3952294}"/>
                </a:ext>
              </a:extLst>
            </p:cNvPr>
            <p:cNvCxnSpPr/>
            <p:nvPr/>
          </p:nvCxnSpPr>
          <p:spPr>
            <a:xfrm flipH="1">
              <a:off x="5777990" y="5460367"/>
              <a:ext cx="241810" cy="724533"/>
            </a:xfrm>
            <a:prstGeom prst="straightConnector1">
              <a:avLst/>
            </a:prstGeom>
            <a:ln w="381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31">
              <a:extLst>
                <a:ext uri="{FF2B5EF4-FFF2-40B4-BE49-F238E27FC236}">
                  <a16:creationId xmlns="" xmlns:a16="http://schemas.microsoft.com/office/drawing/2014/main" id="{66DEAA06-EC20-4B7A-A92A-EAAD992FEEAF}"/>
                </a:ext>
              </a:extLst>
            </p:cNvPr>
            <p:cNvCxnSpPr/>
            <p:nvPr/>
          </p:nvCxnSpPr>
          <p:spPr>
            <a:xfrm flipH="1" flipV="1">
              <a:off x="1169254" y="5155880"/>
              <a:ext cx="1092243" cy="12839"/>
            </a:xfrm>
            <a:prstGeom prst="straightConnector1">
              <a:avLst/>
            </a:prstGeom>
            <a:ln w="5715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31">
              <a:extLst>
                <a:ext uri="{FF2B5EF4-FFF2-40B4-BE49-F238E27FC236}">
                  <a16:creationId xmlns="" xmlns:a16="http://schemas.microsoft.com/office/drawing/2014/main" id="{B01972FE-C193-4FE1-824E-57E544DA4CBE}"/>
                </a:ext>
              </a:extLst>
            </p:cNvPr>
            <p:cNvCxnSpPr/>
            <p:nvPr/>
          </p:nvCxnSpPr>
          <p:spPr>
            <a:xfrm>
              <a:off x="749159" y="4977956"/>
              <a:ext cx="1092245" cy="0"/>
            </a:xfrm>
            <a:prstGeom prst="straightConnector1">
              <a:avLst/>
            </a:prstGeom>
            <a:ln w="28575"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Image 4">
            <a:extLst>
              <a:ext uri="{FF2B5EF4-FFF2-40B4-BE49-F238E27FC236}">
                <a16:creationId xmlns="" xmlns:a16="http://schemas.microsoft.com/office/drawing/2014/main" id="{ABA0943E-A1FA-429B-8E1E-A2F074124D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6009" y="2465226"/>
            <a:ext cx="2547164" cy="272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2">
            <a:extLst>
              <a:ext uri="{FF2B5EF4-FFF2-40B4-BE49-F238E27FC236}">
                <a16:creationId xmlns="" xmlns:a16="http://schemas.microsoft.com/office/drawing/2014/main" id="{1327D3F1-238C-4869-BCE9-5B809D3A3F80}"/>
              </a:ext>
            </a:extLst>
          </p:cNvPr>
          <p:cNvPicPr>
            <a:picLocks noChangeAspect="1"/>
          </p:cNvPicPr>
          <p:nvPr/>
        </p:nvPicPr>
        <p:blipFill>
          <a:blip r:embed="rId4">
            <a:extLst>
              <a:ext uri="{28A0092B-C50C-407E-A947-70E740481C1C}">
                <a14:useLocalDpi xmlns:a14="http://schemas.microsoft.com/office/drawing/2010/main" val="0"/>
              </a:ext>
            </a:extLst>
          </a:blip>
          <a:srcRect l="3999" r="11691" b="12540"/>
          <a:stretch>
            <a:fillRect/>
          </a:stretch>
        </p:blipFill>
        <p:spPr bwMode="auto">
          <a:xfrm>
            <a:off x="4696315" y="2736022"/>
            <a:ext cx="2669006" cy="196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 xmlns:a16="http://schemas.microsoft.com/office/drawing/2014/main" id="{A4FD7E1D-3270-4F97-9794-DD60390E83DA}"/>
              </a:ext>
            </a:extLst>
          </p:cNvPr>
          <p:cNvSpPr txBox="1"/>
          <p:nvPr/>
        </p:nvSpPr>
        <p:spPr>
          <a:xfrm>
            <a:off x="834572" y="5269228"/>
            <a:ext cx="4671756" cy="1015663"/>
          </a:xfrm>
          <a:prstGeom prst="rect">
            <a:avLst/>
          </a:prstGeom>
          <a:solidFill>
            <a:schemeClr val="accent5">
              <a:lumMod val="90000"/>
            </a:schemeClr>
          </a:solidFill>
        </p:spPr>
        <p:txBody>
          <a:bodyPr wrap="square" rtlCol="0">
            <a:spAutoFit/>
          </a:bodyPr>
          <a:lstStyle/>
          <a:p>
            <a:r>
              <a:rPr lang="fr-FR" sz="2000" u="sng" dirty="0" smtClean="0">
                <a:latin typeface="Calibri" panose="020F0502020204030204" pitchFamily="34" charset="0"/>
                <a:cs typeface="Calibri" panose="020F0502020204030204" pitchFamily="34" charset="0"/>
              </a:rPr>
              <a:t>SWOT objectives:</a:t>
            </a:r>
            <a:endParaRPr lang="fr-FR" sz="2000" u="sng" dirty="0">
              <a:latin typeface="Calibri" panose="020F0502020204030204" pitchFamily="34" charset="0"/>
              <a:cs typeface="Calibri" panose="020F0502020204030204" pitchFamily="34" charset="0"/>
            </a:endParaRPr>
          </a:p>
          <a:p>
            <a:r>
              <a:rPr lang="fr-FR" sz="2000" dirty="0" err="1">
                <a:latin typeface="Calibri" panose="020F0502020204030204" pitchFamily="34" charset="0"/>
                <a:cs typeface="Calibri" panose="020F0502020204030204" pitchFamily="34" charset="0"/>
              </a:rPr>
              <a:t>quantify</a:t>
            </a:r>
            <a:r>
              <a:rPr lang="fr-FR" sz="2000" dirty="0">
                <a:latin typeface="Calibri" panose="020F0502020204030204" pitchFamily="34" charset="0"/>
                <a:cs typeface="Calibri" panose="020F0502020204030204" pitchFamily="34" charset="0"/>
              </a:rPr>
              <a:t> the water exchanges </a:t>
            </a:r>
          </a:p>
          <a:p>
            <a:r>
              <a:rPr lang="fr-FR" sz="2000" dirty="0" err="1">
                <a:latin typeface="Calibri" panose="020F0502020204030204" pitchFamily="34" charset="0"/>
                <a:cs typeface="Calibri" panose="020F0502020204030204" pitchFamily="34" charset="0"/>
              </a:rPr>
              <a:t>between</a:t>
            </a:r>
            <a:r>
              <a:rPr lang="fr-FR" sz="2000" dirty="0">
                <a:latin typeface="Calibri" panose="020F0502020204030204" pitchFamily="34" charset="0"/>
                <a:cs typeface="Calibri" panose="020F0502020204030204" pitchFamily="34" charset="0"/>
              </a:rPr>
              <a:t> the </a:t>
            </a:r>
            <a:r>
              <a:rPr lang="fr-FR" sz="2000" dirty="0" err="1">
                <a:latin typeface="Calibri" panose="020F0502020204030204" pitchFamily="34" charset="0"/>
                <a:cs typeface="Calibri" panose="020F0502020204030204" pitchFamily="34" charset="0"/>
              </a:rPr>
              <a:t>different</a:t>
            </a:r>
            <a:r>
              <a:rPr lang="fr-FR" sz="2000" dirty="0">
                <a:latin typeface="Calibri" panose="020F0502020204030204" pitchFamily="34" charset="0"/>
                <a:cs typeface="Calibri" panose="020F0502020204030204" pitchFamily="34" charset="0"/>
              </a:rPr>
              <a:t> </a:t>
            </a:r>
            <a:r>
              <a:rPr lang="fr-FR" sz="2000" dirty="0" err="1">
                <a:latin typeface="Calibri" panose="020F0502020204030204" pitchFamily="34" charset="0"/>
                <a:cs typeface="Calibri" panose="020F0502020204030204" pitchFamily="34" charset="0"/>
              </a:rPr>
              <a:t>compartments</a:t>
            </a:r>
            <a:endParaRPr lang="en-US" sz="2000" dirty="0">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 xmlns:a16="http://schemas.microsoft.com/office/drawing/2014/main" id="{92477FD6-3AD8-4975-9F2C-F45547FF2CD5}"/>
              </a:ext>
            </a:extLst>
          </p:cNvPr>
          <p:cNvSpPr txBox="1"/>
          <p:nvPr/>
        </p:nvSpPr>
        <p:spPr>
          <a:xfrm>
            <a:off x="6217308" y="5594365"/>
            <a:ext cx="620683" cy="369332"/>
          </a:xfrm>
          <a:prstGeom prst="rect">
            <a:avLst/>
          </a:prstGeom>
          <a:noFill/>
          <a:ln w="38100">
            <a:solidFill>
              <a:schemeClr val="accent6">
                <a:lumMod val="75000"/>
              </a:schemeClr>
            </a:solidFill>
          </a:ln>
        </p:spPr>
        <p:txBody>
          <a:bodyPr wrap="none" rtlCol="0">
            <a:spAutoFit/>
          </a:bodyPr>
          <a:lstStyle/>
          <a:p>
            <a:r>
              <a:rPr lang="fr-FR" dirty="0">
                <a:latin typeface="Calibri" panose="020F0502020204030204" pitchFamily="34" charset="0"/>
                <a:cs typeface="Calibri" panose="020F0502020204030204" pitchFamily="34" charset="0"/>
              </a:rPr>
              <a:t>river</a:t>
            </a:r>
            <a:endParaRPr lang="en-US" dirty="0">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 xmlns:a16="http://schemas.microsoft.com/office/drawing/2014/main" id="{747F0FE6-A427-4698-9899-479B9F96412C}"/>
              </a:ext>
            </a:extLst>
          </p:cNvPr>
          <p:cNvSpPr txBox="1"/>
          <p:nvPr/>
        </p:nvSpPr>
        <p:spPr>
          <a:xfrm>
            <a:off x="7254856" y="5571301"/>
            <a:ext cx="882165" cy="369332"/>
          </a:xfrm>
          <a:prstGeom prst="rect">
            <a:avLst/>
          </a:prstGeom>
          <a:noFill/>
          <a:ln w="28575">
            <a:solidFill>
              <a:schemeClr val="accent6">
                <a:lumMod val="60000"/>
                <a:lumOff val="40000"/>
              </a:schemeClr>
            </a:solidFill>
          </a:ln>
        </p:spPr>
        <p:txBody>
          <a:bodyPr wrap="none" rtlCol="0">
            <a:spAutoFit/>
          </a:bodyPr>
          <a:lstStyle/>
          <a:p>
            <a:r>
              <a:rPr lang="fr-FR" dirty="0" err="1">
                <a:latin typeface="Calibri" panose="020F0502020204030204" pitchFamily="34" charset="0"/>
                <a:cs typeface="Calibri" panose="020F0502020204030204" pitchFamily="34" charset="0"/>
              </a:rPr>
              <a:t>estuary</a:t>
            </a:r>
            <a:endParaRPr lang="en-US" dirty="0">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 xmlns:a16="http://schemas.microsoft.com/office/drawing/2014/main" id="{06475717-E5B5-44E7-8198-35230B69ABDD}"/>
              </a:ext>
            </a:extLst>
          </p:cNvPr>
          <p:cNvSpPr txBox="1"/>
          <p:nvPr/>
        </p:nvSpPr>
        <p:spPr>
          <a:xfrm>
            <a:off x="8500624" y="5185440"/>
            <a:ext cx="1035796" cy="369332"/>
          </a:xfrm>
          <a:prstGeom prst="rect">
            <a:avLst/>
          </a:prstGeom>
          <a:noFill/>
          <a:ln w="28575">
            <a:solidFill>
              <a:schemeClr val="accent1">
                <a:lumMod val="50000"/>
              </a:schemeClr>
            </a:solidFill>
          </a:ln>
        </p:spPr>
        <p:txBody>
          <a:bodyPr wrap="none" rtlCol="0">
            <a:spAutoFit/>
          </a:bodyPr>
          <a:lstStyle/>
          <a:p>
            <a:r>
              <a:rPr lang="fr-FR" dirty="0" err="1">
                <a:latin typeface="Calibri" panose="020F0502020204030204" pitchFamily="34" charset="0"/>
                <a:cs typeface="Calibri" panose="020F0502020204030204" pitchFamily="34" charset="0"/>
              </a:rPr>
              <a:t>wetlands</a:t>
            </a:r>
            <a:endParaRPr lang="en-US" dirty="0">
              <a:latin typeface="Calibri" panose="020F0502020204030204" pitchFamily="34" charset="0"/>
              <a:cs typeface="Calibri" panose="020F0502020204030204" pitchFamily="34" charset="0"/>
            </a:endParaRPr>
          </a:p>
        </p:txBody>
      </p:sp>
      <p:sp>
        <p:nvSpPr>
          <p:cNvPr id="19" name="ZoneTexte 18">
            <a:extLst>
              <a:ext uri="{FF2B5EF4-FFF2-40B4-BE49-F238E27FC236}">
                <a16:creationId xmlns="" xmlns:a16="http://schemas.microsoft.com/office/drawing/2014/main" id="{A26419D4-00BD-44D1-A76E-E5743B6CFB56}"/>
              </a:ext>
            </a:extLst>
          </p:cNvPr>
          <p:cNvSpPr txBox="1"/>
          <p:nvPr/>
        </p:nvSpPr>
        <p:spPr>
          <a:xfrm>
            <a:off x="9160357" y="5940633"/>
            <a:ext cx="752129" cy="369332"/>
          </a:xfrm>
          <a:prstGeom prst="rect">
            <a:avLst/>
          </a:prstGeom>
          <a:noFill/>
          <a:ln w="38100">
            <a:solidFill>
              <a:srgbClr val="00B0F0"/>
            </a:solidFill>
          </a:ln>
        </p:spPr>
        <p:txBody>
          <a:bodyPr wrap="none" rtlCol="0">
            <a:spAutoFit/>
          </a:bodyPr>
          <a:lstStyle/>
          <a:p>
            <a:r>
              <a:rPr lang="fr-FR" dirty="0" err="1">
                <a:latin typeface="Calibri" panose="020F0502020204030204" pitchFamily="34" charset="0"/>
                <a:cs typeface="Calibri" panose="020F0502020204030204" pitchFamily="34" charset="0"/>
              </a:rPr>
              <a:t>ocean</a:t>
            </a:r>
            <a:endParaRPr lang="en-US" dirty="0">
              <a:latin typeface="Calibri" panose="020F0502020204030204" pitchFamily="34" charset="0"/>
              <a:cs typeface="Calibri" panose="020F0502020204030204" pitchFamily="34" charset="0"/>
            </a:endParaRPr>
          </a:p>
        </p:txBody>
      </p:sp>
      <p:cxnSp>
        <p:nvCxnSpPr>
          <p:cNvPr id="21" name="Connecteur droit avec flèche 20">
            <a:extLst>
              <a:ext uri="{FF2B5EF4-FFF2-40B4-BE49-F238E27FC236}">
                <a16:creationId xmlns="" xmlns:a16="http://schemas.microsoft.com/office/drawing/2014/main" id="{ACD736CD-676D-4833-B96A-D2BF291132D4}"/>
              </a:ext>
            </a:extLst>
          </p:cNvPr>
          <p:cNvCxnSpPr>
            <a:cxnSpLocks/>
          </p:cNvCxnSpPr>
          <p:nvPr/>
        </p:nvCxnSpPr>
        <p:spPr bwMode="auto">
          <a:xfrm>
            <a:off x="6837991" y="5786790"/>
            <a:ext cx="416865" cy="0"/>
          </a:xfrm>
          <a:prstGeom prst="straightConnector1">
            <a:avLst/>
          </a:prstGeom>
          <a:solidFill>
            <a:schemeClr val="accent1"/>
          </a:solidFill>
          <a:ln w="38100" cap="flat" cmpd="sng" algn="ctr">
            <a:solidFill>
              <a:schemeClr val="accent6">
                <a:lumMod val="75000"/>
              </a:schemeClr>
            </a:solidFill>
            <a:prstDash val="solid"/>
            <a:round/>
            <a:headEnd type="none" w="med" len="med"/>
            <a:tailEnd type="triangle"/>
          </a:ln>
          <a:effectLst/>
        </p:spPr>
      </p:cxnSp>
      <p:cxnSp>
        <p:nvCxnSpPr>
          <p:cNvPr id="27" name="Connecteur droit avec flèche 26">
            <a:extLst>
              <a:ext uri="{FF2B5EF4-FFF2-40B4-BE49-F238E27FC236}">
                <a16:creationId xmlns="" xmlns:a16="http://schemas.microsoft.com/office/drawing/2014/main" id="{87F75F64-2108-4D88-9623-88789AC0981D}"/>
              </a:ext>
            </a:extLst>
          </p:cNvPr>
          <p:cNvCxnSpPr>
            <a:cxnSpLocks/>
          </p:cNvCxnSpPr>
          <p:nvPr/>
        </p:nvCxnSpPr>
        <p:spPr bwMode="auto">
          <a:xfrm flipV="1">
            <a:off x="8005268" y="5288974"/>
            <a:ext cx="422123" cy="132403"/>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triangle"/>
          </a:ln>
          <a:effectLst/>
        </p:spPr>
      </p:cxnSp>
      <p:cxnSp>
        <p:nvCxnSpPr>
          <p:cNvPr id="30" name="Connecteur droit avec flèche 29">
            <a:extLst>
              <a:ext uri="{FF2B5EF4-FFF2-40B4-BE49-F238E27FC236}">
                <a16:creationId xmlns="" xmlns:a16="http://schemas.microsoft.com/office/drawing/2014/main" id="{A7DA0100-8A9C-4CE6-8014-9B624654E26B}"/>
              </a:ext>
            </a:extLst>
          </p:cNvPr>
          <p:cNvCxnSpPr>
            <a:cxnSpLocks/>
          </p:cNvCxnSpPr>
          <p:nvPr/>
        </p:nvCxnSpPr>
        <p:spPr bwMode="auto">
          <a:xfrm flipH="1">
            <a:off x="8070273" y="5421377"/>
            <a:ext cx="357118" cy="96197"/>
          </a:xfrm>
          <a:prstGeom prst="straightConnector1">
            <a:avLst/>
          </a:prstGeom>
          <a:solidFill>
            <a:schemeClr val="accent1"/>
          </a:solidFill>
          <a:ln w="28575" cap="flat" cmpd="sng" algn="ctr">
            <a:solidFill>
              <a:schemeClr val="accent1">
                <a:lumMod val="50000"/>
              </a:schemeClr>
            </a:solidFill>
            <a:prstDash val="solid"/>
            <a:round/>
            <a:headEnd type="none" w="med" len="med"/>
            <a:tailEnd type="triangle"/>
          </a:ln>
          <a:effectLst/>
        </p:spPr>
      </p:cxnSp>
      <p:cxnSp>
        <p:nvCxnSpPr>
          <p:cNvPr id="35" name="Connecteur droit avec flèche 34">
            <a:extLst>
              <a:ext uri="{FF2B5EF4-FFF2-40B4-BE49-F238E27FC236}">
                <a16:creationId xmlns="" xmlns:a16="http://schemas.microsoft.com/office/drawing/2014/main" id="{64886F91-728D-4B9D-ABDA-5796B2F0762A}"/>
              </a:ext>
            </a:extLst>
          </p:cNvPr>
          <p:cNvCxnSpPr>
            <a:cxnSpLocks/>
          </p:cNvCxnSpPr>
          <p:nvPr/>
        </p:nvCxnSpPr>
        <p:spPr bwMode="auto">
          <a:xfrm>
            <a:off x="8216328" y="5963697"/>
            <a:ext cx="802194" cy="260458"/>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triangle"/>
          </a:ln>
          <a:effectLst/>
        </p:spPr>
      </p:cxnSp>
      <p:cxnSp>
        <p:nvCxnSpPr>
          <p:cNvPr id="38" name="Connecteur droit avec flèche 37">
            <a:extLst>
              <a:ext uri="{FF2B5EF4-FFF2-40B4-BE49-F238E27FC236}">
                <a16:creationId xmlns="" xmlns:a16="http://schemas.microsoft.com/office/drawing/2014/main" id="{1EB31C39-6D70-46D6-996C-58E8D67EBF08}"/>
              </a:ext>
            </a:extLst>
          </p:cNvPr>
          <p:cNvCxnSpPr>
            <a:cxnSpLocks/>
          </p:cNvCxnSpPr>
          <p:nvPr/>
        </p:nvCxnSpPr>
        <p:spPr bwMode="auto">
          <a:xfrm flipH="1" flipV="1">
            <a:off x="8232580" y="5827146"/>
            <a:ext cx="769690" cy="273103"/>
          </a:xfrm>
          <a:prstGeom prst="straightConnector1">
            <a:avLst/>
          </a:prstGeom>
          <a:solidFill>
            <a:schemeClr val="accent1"/>
          </a:solidFill>
          <a:ln w="28575" cap="flat" cmpd="sng" algn="ctr">
            <a:solidFill>
              <a:srgbClr val="00B0F0"/>
            </a:solidFill>
            <a:prstDash val="solid"/>
            <a:round/>
            <a:headEnd type="none" w="med" len="med"/>
            <a:tailEnd type="triangle"/>
          </a:ln>
          <a:effectLst/>
        </p:spPr>
      </p:cxnSp>
      <p:cxnSp>
        <p:nvCxnSpPr>
          <p:cNvPr id="41" name="Connecteur droit avec flèche 40">
            <a:extLst>
              <a:ext uri="{FF2B5EF4-FFF2-40B4-BE49-F238E27FC236}">
                <a16:creationId xmlns="" xmlns:a16="http://schemas.microsoft.com/office/drawing/2014/main" id="{B2B31814-12AF-48C6-9D39-96D7F5B66417}"/>
              </a:ext>
            </a:extLst>
          </p:cNvPr>
          <p:cNvCxnSpPr>
            <a:cxnSpLocks/>
          </p:cNvCxnSpPr>
          <p:nvPr/>
        </p:nvCxnSpPr>
        <p:spPr bwMode="auto">
          <a:xfrm flipH="1" flipV="1">
            <a:off x="9058176" y="5594366"/>
            <a:ext cx="79308" cy="273057"/>
          </a:xfrm>
          <a:prstGeom prst="straightConnector1">
            <a:avLst/>
          </a:prstGeom>
          <a:solidFill>
            <a:schemeClr val="accent1"/>
          </a:solidFill>
          <a:ln w="28575" cap="flat" cmpd="sng" algn="ctr">
            <a:solidFill>
              <a:srgbClr val="00B0F0"/>
            </a:solidFill>
            <a:prstDash val="solid"/>
            <a:round/>
            <a:headEnd type="none" w="med" len="med"/>
            <a:tailEnd type="triangle"/>
          </a:ln>
          <a:effectLst/>
        </p:spPr>
      </p:cxnSp>
      <p:cxnSp>
        <p:nvCxnSpPr>
          <p:cNvPr id="43" name="Connecteur droit avec flèche 42">
            <a:extLst>
              <a:ext uri="{FF2B5EF4-FFF2-40B4-BE49-F238E27FC236}">
                <a16:creationId xmlns="" xmlns:a16="http://schemas.microsoft.com/office/drawing/2014/main" id="{22575A28-0FD7-4DF5-9A33-C3779D3EAEA8}"/>
              </a:ext>
            </a:extLst>
          </p:cNvPr>
          <p:cNvCxnSpPr>
            <a:cxnSpLocks/>
          </p:cNvCxnSpPr>
          <p:nvPr/>
        </p:nvCxnSpPr>
        <p:spPr bwMode="auto">
          <a:xfrm>
            <a:off x="9193391" y="5633960"/>
            <a:ext cx="92619" cy="233462"/>
          </a:xfrm>
          <a:prstGeom prst="straightConnector1">
            <a:avLst/>
          </a:prstGeom>
          <a:solidFill>
            <a:schemeClr val="accent1"/>
          </a:solidFill>
          <a:ln w="28575" cap="flat" cmpd="sng" algn="ctr">
            <a:solidFill>
              <a:schemeClr val="accent5">
                <a:lumMod val="50000"/>
              </a:schemeClr>
            </a:solidFill>
            <a:prstDash val="solid"/>
            <a:round/>
            <a:headEnd type="none" w="med" len="med"/>
            <a:tailEnd type="triangle"/>
          </a:ln>
          <a:effectLst/>
        </p:spPr>
      </p:cxnSp>
      <p:sp>
        <p:nvSpPr>
          <p:cNvPr id="23" name="ZoneTexte 4">
            <a:extLst>
              <a:ext uri="{FF2B5EF4-FFF2-40B4-BE49-F238E27FC236}">
                <a16:creationId xmlns="" xmlns:a16="http://schemas.microsoft.com/office/drawing/2014/main" id="{06CD1CA1-8048-2645-9BD1-D934E3B58319}"/>
              </a:ext>
            </a:extLst>
          </p:cNvPr>
          <p:cNvSpPr txBox="1">
            <a:spLocks noChangeArrowheads="1"/>
          </p:cNvSpPr>
          <p:nvPr/>
        </p:nvSpPr>
        <p:spPr bwMode="auto">
          <a:xfrm>
            <a:off x="801582" y="981695"/>
            <a:ext cx="1096064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800" b="1" dirty="0">
                <a:solidFill>
                  <a:schemeClr val="accent1"/>
                </a:solidFill>
                <a:latin typeface="Arial" panose="020B0604020202020204" pitchFamily="34" charset="0"/>
                <a:cs typeface="Arial" panose="020B0604020202020204" pitchFamily="34" charset="0"/>
              </a:rPr>
              <a:t>Diverse &amp; </a:t>
            </a:r>
            <a:r>
              <a:rPr lang="fr-FR" altLang="fr-FR" sz="1800" b="1" dirty="0" err="1">
                <a:solidFill>
                  <a:schemeClr val="accent1"/>
                </a:solidFill>
                <a:latin typeface="Arial" panose="020B0604020202020204" pitchFamily="34" charset="0"/>
                <a:cs typeface="Arial" panose="020B0604020202020204" pitchFamily="34" charset="0"/>
              </a:rPr>
              <a:t>complex</a:t>
            </a:r>
            <a:r>
              <a:rPr lang="fr-FR" altLang="fr-FR" sz="1800" b="1" dirty="0">
                <a:solidFill>
                  <a:schemeClr val="accent1"/>
                </a:solidFill>
                <a:latin typeface="Arial" panose="020B0604020202020204" pitchFamily="34" charset="0"/>
                <a:cs typeface="Arial" panose="020B0604020202020204" pitchFamily="34" charset="0"/>
              </a:rPr>
              <a:t> </a:t>
            </a:r>
            <a:r>
              <a:rPr lang="fr-FR" altLang="fr-FR" sz="1800" b="1" dirty="0" err="1">
                <a:solidFill>
                  <a:schemeClr val="accent1"/>
                </a:solidFill>
                <a:latin typeface="Arial" panose="020B0604020202020204" pitchFamily="34" charset="0"/>
                <a:cs typeface="Arial" panose="020B0604020202020204" pitchFamily="34" charset="0"/>
              </a:rPr>
              <a:t>environments</a:t>
            </a:r>
            <a:r>
              <a:rPr lang="fr-FR" altLang="fr-FR" sz="1800" b="1" dirty="0">
                <a:solidFill>
                  <a:schemeClr val="accent1"/>
                </a:solidFill>
                <a:latin typeface="Arial" panose="020B0604020202020204" pitchFamily="34" charset="0"/>
                <a:cs typeface="Arial" panose="020B0604020202020204" pitchFamily="34" charset="0"/>
              </a:rPr>
              <a:t> </a:t>
            </a:r>
            <a:r>
              <a:rPr lang="fr-FR" altLang="fr-FR" sz="1800" b="1" dirty="0">
                <a:solidFill>
                  <a:schemeClr val="accent1"/>
                </a:solidFill>
                <a:latin typeface="Arial" panose="020B0604020202020204" pitchFamily="34" charset="0"/>
                <a:cs typeface="Arial" panose="020B0604020202020204" pitchFamily="34" charset="0"/>
                <a:sym typeface="Wingdings" pitchFamily="2" charset="2"/>
              </a:rPr>
              <a:t></a:t>
            </a:r>
            <a:r>
              <a:rPr lang="fr-FR" altLang="fr-FR" sz="1800" b="1" dirty="0">
                <a:solidFill>
                  <a:schemeClr val="accent1"/>
                </a:solidFill>
                <a:latin typeface="Arial" panose="020B0604020202020204" pitchFamily="34" charset="0"/>
                <a:cs typeface="Arial" panose="020B0604020202020204" pitchFamily="34" charset="0"/>
              </a:rPr>
              <a:t> </a:t>
            </a:r>
            <a:endParaRPr lang="fr-FR" altLang="fr-FR" sz="1800" b="1" dirty="0" smtClean="0">
              <a:solidFill>
                <a:schemeClr val="accent1"/>
              </a:solidFill>
              <a:latin typeface="Arial" panose="020B0604020202020204" pitchFamily="34" charset="0"/>
              <a:cs typeface="Arial" panose="020B0604020202020204" pitchFamily="34" charset="0"/>
            </a:endParaRPr>
          </a:p>
          <a:p>
            <a:pPr algn="ctr"/>
            <a:r>
              <a:rPr lang="fr-FR" altLang="fr-FR" sz="1800" b="1" dirty="0" smtClean="0">
                <a:solidFill>
                  <a:schemeClr val="accent1"/>
                </a:solidFill>
                <a:latin typeface="Arial" panose="020B0604020202020204" pitchFamily="34" charset="0"/>
                <a:cs typeface="Arial" panose="020B0604020202020204" pitchFamily="34" charset="0"/>
              </a:rPr>
              <a:t>large </a:t>
            </a:r>
            <a:r>
              <a:rPr lang="fr-FR" altLang="fr-FR" sz="1800" b="1" dirty="0">
                <a:solidFill>
                  <a:schemeClr val="accent1"/>
                </a:solidFill>
                <a:latin typeface="Arial" panose="020B0604020202020204" pitchFamily="34" charset="0"/>
                <a:cs typeface="Arial" panose="020B0604020202020204" pitchFamily="34" charset="0"/>
              </a:rPr>
              <a:t>variations of water </a:t>
            </a:r>
            <a:r>
              <a:rPr lang="fr-FR" altLang="fr-FR" sz="1800" b="1" dirty="0" err="1">
                <a:solidFill>
                  <a:schemeClr val="accent1"/>
                </a:solidFill>
                <a:latin typeface="Arial" panose="020B0604020202020204" pitchFamily="34" charset="0"/>
                <a:cs typeface="Arial" panose="020B0604020202020204" pitchFamily="34" charset="0"/>
              </a:rPr>
              <a:t>level</a:t>
            </a:r>
            <a:r>
              <a:rPr lang="fr-FR" altLang="fr-FR" sz="1800" b="1" dirty="0">
                <a:solidFill>
                  <a:schemeClr val="accent1"/>
                </a:solidFill>
                <a:latin typeface="Arial" panose="020B0604020202020204" pitchFamily="34" charset="0"/>
                <a:cs typeface="Arial" panose="020B0604020202020204" pitchFamily="34" charset="0"/>
              </a:rPr>
              <a:t> </a:t>
            </a:r>
            <a:r>
              <a:rPr lang="fr-FR" altLang="fr-FR" sz="1800" b="1" dirty="0" err="1">
                <a:solidFill>
                  <a:schemeClr val="accent1"/>
                </a:solidFill>
                <a:latin typeface="Arial" panose="020B0604020202020204" pitchFamily="34" charset="0"/>
                <a:cs typeface="Arial" panose="020B0604020202020204" pitchFamily="34" charset="0"/>
              </a:rPr>
              <a:t>connected</a:t>
            </a:r>
            <a:r>
              <a:rPr lang="fr-FR" altLang="fr-FR" sz="1800" b="1" dirty="0">
                <a:solidFill>
                  <a:schemeClr val="accent1"/>
                </a:solidFill>
                <a:latin typeface="Arial" panose="020B0604020202020204" pitchFamily="34" charset="0"/>
                <a:cs typeface="Arial" panose="020B0604020202020204" pitchFamily="34" charset="0"/>
              </a:rPr>
              <a:t> to hydro-</a:t>
            </a:r>
            <a:r>
              <a:rPr lang="fr-FR" altLang="fr-FR" sz="1800" b="1" dirty="0" err="1">
                <a:solidFill>
                  <a:schemeClr val="accent1"/>
                </a:solidFill>
                <a:latin typeface="Arial" panose="020B0604020202020204" pitchFamily="34" charset="0"/>
                <a:cs typeface="Arial" panose="020B0604020202020204" pitchFamily="34" charset="0"/>
              </a:rPr>
              <a:t>meteo</a:t>
            </a:r>
            <a:r>
              <a:rPr lang="fr-FR" altLang="fr-FR" sz="1800" b="1" dirty="0">
                <a:solidFill>
                  <a:schemeClr val="accent1"/>
                </a:solidFill>
                <a:latin typeface="Arial" panose="020B0604020202020204" pitchFamily="34" charset="0"/>
                <a:cs typeface="Arial" panose="020B0604020202020204" pitchFamily="34" charset="0"/>
              </a:rPr>
              <a:t>-marine </a:t>
            </a:r>
            <a:r>
              <a:rPr lang="fr-FR" altLang="fr-FR" sz="1800" b="1" dirty="0" err="1">
                <a:solidFill>
                  <a:schemeClr val="accent1"/>
                </a:solidFill>
                <a:latin typeface="Arial" panose="020B0604020202020204" pitchFamily="34" charset="0"/>
                <a:cs typeface="Arial" panose="020B0604020202020204" pitchFamily="34" charset="0"/>
              </a:rPr>
              <a:t>phenomena</a:t>
            </a:r>
            <a:r>
              <a:rPr lang="fr-FR" altLang="fr-FR" sz="1800" b="1" dirty="0">
                <a:solidFill>
                  <a:schemeClr val="accent1"/>
                </a:solidFill>
                <a:latin typeface="Arial" panose="020B0604020202020204" pitchFamily="34" charset="0"/>
                <a:cs typeface="Arial" panose="020B0604020202020204" pitchFamily="34" charset="0"/>
              </a:rPr>
              <a:t>:</a:t>
            </a:r>
          </a:p>
          <a:p>
            <a:pPr algn="ctr"/>
            <a:r>
              <a:rPr lang="en-US" altLang="fr-FR" sz="1800" dirty="0">
                <a:latin typeface="Arial" panose="020B0604020202020204" pitchFamily="34" charset="0"/>
                <a:cs typeface="Arial" panose="020B0604020202020204" pitchFamily="34" charset="0"/>
              </a:rPr>
              <a:t>offshore currents, tides, waves, storm surges, river flow, sea level rise</a:t>
            </a:r>
          </a:p>
          <a:p>
            <a:pPr algn="ctr"/>
            <a:r>
              <a:rPr lang="fr-FR" altLang="fr-FR" sz="1800" dirty="0">
                <a:latin typeface="Arial" panose="020B0604020202020204" pitchFamily="34" charset="0"/>
                <a:cs typeface="Arial" panose="020B0604020202020204" pitchFamily="34" charset="0"/>
              </a:rPr>
              <a:t>Flow </a:t>
            </a:r>
            <a:r>
              <a:rPr lang="fr-FR" altLang="fr-FR" sz="1800" dirty="0" err="1">
                <a:latin typeface="Arial" panose="020B0604020202020204" pitchFamily="34" charset="0"/>
                <a:cs typeface="Arial" panose="020B0604020202020204" pitchFamily="34" charset="0"/>
              </a:rPr>
              <a:t>reversals</a:t>
            </a:r>
            <a:r>
              <a:rPr lang="fr-FR" altLang="fr-FR" sz="1800" dirty="0">
                <a:latin typeface="Arial" panose="020B0604020202020204" pitchFamily="34" charset="0"/>
                <a:cs typeface="Arial" panose="020B0604020202020204" pitchFamily="34" charset="0"/>
              </a:rPr>
              <a:t> due to </a:t>
            </a:r>
            <a:r>
              <a:rPr lang="fr-FR" altLang="fr-FR" sz="1800" dirty="0" err="1">
                <a:latin typeface="Arial" panose="020B0604020202020204" pitchFamily="34" charset="0"/>
                <a:cs typeface="Arial" panose="020B0604020202020204" pitchFamily="34" charset="0"/>
              </a:rPr>
              <a:t>tides</a:t>
            </a:r>
            <a:r>
              <a:rPr lang="fr-FR" altLang="fr-FR" sz="1800" dirty="0">
                <a:latin typeface="Arial" panose="020B0604020202020204" pitchFamily="34" charset="0"/>
                <a:cs typeface="Arial" panose="020B0604020202020204" pitchFamily="34" charset="0"/>
              </a:rPr>
              <a:t> – non-</a:t>
            </a:r>
            <a:r>
              <a:rPr lang="fr-FR" altLang="fr-FR" sz="1800" dirty="0" err="1">
                <a:latin typeface="Arial" panose="020B0604020202020204" pitchFamily="34" charset="0"/>
                <a:cs typeface="Arial" panose="020B0604020202020204" pitchFamily="34" charset="0"/>
              </a:rPr>
              <a:t>harmonic</a:t>
            </a:r>
            <a:r>
              <a:rPr lang="fr-FR" altLang="fr-FR" sz="1800" dirty="0">
                <a:latin typeface="Arial" panose="020B0604020202020204" pitchFamily="34" charset="0"/>
                <a:cs typeface="Arial" panose="020B0604020202020204" pitchFamily="34" charset="0"/>
              </a:rPr>
              <a:t> </a:t>
            </a:r>
            <a:r>
              <a:rPr lang="fr-FR" altLang="fr-FR" sz="1800" dirty="0" err="1">
                <a:latin typeface="Arial" panose="020B0604020202020204" pitchFamily="34" charset="0"/>
                <a:cs typeface="Arial" panose="020B0604020202020204" pitchFamily="34" charset="0"/>
              </a:rPr>
              <a:t>tides</a:t>
            </a:r>
            <a:endParaRPr lang="fr-FR" altLang="fr-FR" sz="1800" dirty="0">
              <a:latin typeface="Arial" panose="020B0604020202020204" pitchFamily="34" charset="0"/>
              <a:cs typeface="Arial" panose="020B0604020202020204" pitchFamily="34" charset="0"/>
            </a:endParaRPr>
          </a:p>
          <a:p>
            <a:pPr algn="ctr"/>
            <a:r>
              <a:rPr lang="fr-FR" altLang="fr-FR" sz="1800" b="1" dirty="0">
                <a:solidFill>
                  <a:srgbClr val="0099FF"/>
                </a:solidFill>
                <a:latin typeface="Arial" panose="020B0604020202020204" pitchFamily="34" charset="0"/>
                <a:cs typeface="Arial" panose="020B0604020202020204" pitchFamily="34" charset="0"/>
              </a:rPr>
              <a:t> </a:t>
            </a:r>
            <a:r>
              <a:rPr lang="fr-FR" altLang="fr-FR" sz="1800" b="1" dirty="0" smtClean="0">
                <a:solidFill>
                  <a:schemeClr val="accent1"/>
                </a:solidFill>
                <a:latin typeface="Arial" panose="020B0604020202020204" pitchFamily="34" charset="0"/>
                <a:cs typeface="Arial" panose="020B0604020202020204" pitchFamily="34" charset="0"/>
              </a:rPr>
              <a:t>Multi</a:t>
            </a:r>
            <a:r>
              <a:rPr lang="fr-FR" altLang="fr-FR" sz="1800" b="1" dirty="0">
                <a:solidFill>
                  <a:schemeClr val="accent1"/>
                </a:solidFill>
                <a:latin typeface="Arial" panose="020B0604020202020204" pitchFamily="34" charset="0"/>
                <a:cs typeface="Arial" panose="020B0604020202020204" pitchFamily="34" charset="0"/>
              </a:rPr>
              <a:t>-</a:t>
            </a:r>
            <a:r>
              <a:rPr lang="fr-FR" altLang="fr-FR" sz="1800" b="1" dirty="0" err="1">
                <a:solidFill>
                  <a:schemeClr val="accent1"/>
                </a:solidFill>
                <a:latin typeface="Arial" panose="020B0604020202020204" pitchFamily="34" charset="0"/>
                <a:cs typeface="Arial" panose="020B0604020202020204" pitchFamily="34" charset="0"/>
              </a:rPr>
              <a:t>hazard</a:t>
            </a:r>
            <a:r>
              <a:rPr lang="fr-FR" altLang="fr-FR" sz="1800" b="1" dirty="0">
                <a:solidFill>
                  <a:schemeClr val="accent1"/>
                </a:solidFill>
                <a:latin typeface="Arial" panose="020B0604020202020204" pitchFamily="34" charset="0"/>
                <a:cs typeface="Arial" panose="020B0604020202020204" pitchFamily="34" charset="0"/>
              </a:rPr>
              <a:t> </a:t>
            </a:r>
            <a:r>
              <a:rPr lang="fr-FR" altLang="fr-FR" sz="1800" b="1" dirty="0" smtClean="0">
                <a:solidFill>
                  <a:schemeClr val="accent1"/>
                </a:solidFill>
                <a:latin typeface="Arial" panose="020B0604020202020204" pitchFamily="34" charset="0"/>
                <a:cs typeface="Arial" panose="020B0604020202020204" pitchFamily="34" charset="0"/>
              </a:rPr>
              <a:t>zones</a:t>
            </a:r>
            <a:r>
              <a:rPr lang="fr-FR" altLang="fr-FR" sz="1800" dirty="0">
                <a:solidFill>
                  <a:schemeClr val="accent1"/>
                </a:solidFill>
                <a:latin typeface="Arial" panose="020B0604020202020204" pitchFamily="34" charset="0"/>
                <a:cs typeface="Arial" panose="020B0604020202020204" pitchFamily="34" charset="0"/>
              </a:rPr>
              <a:t> </a:t>
            </a:r>
            <a:r>
              <a:rPr lang="fr-FR" altLang="fr-FR" sz="1800" dirty="0" smtClean="0">
                <a:solidFill>
                  <a:schemeClr val="accent1"/>
                </a:solidFill>
                <a:latin typeface="Arial" panose="020B0604020202020204" pitchFamily="34" charset="0"/>
                <a:cs typeface="Arial" panose="020B0604020202020204" pitchFamily="34" charset="0"/>
              </a:rPr>
              <a:t>: </a:t>
            </a:r>
            <a:r>
              <a:rPr lang="fr-FR" altLang="fr-FR" sz="1800" dirty="0" err="1" smtClean="0">
                <a:latin typeface="Arial" panose="020B0604020202020204" pitchFamily="34" charset="0"/>
                <a:cs typeface="Arial" panose="020B0604020202020204" pitchFamily="34" charset="0"/>
              </a:rPr>
              <a:t>Flooding</a:t>
            </a:r>
            <a:r>
              <a:rPr lang="fr-FR" altLang="fr-FR" sz="1800" dirty="0" smtClean="0">
                <a:latin typeface="Arial" panose="020B0604020202020204" pitchFamily="34" charset="0"/>
                <a:cs typeface="Arial" panose="020B0604020202020204" pitchFamily="34" charset="0"/>
              </a:rPr>
              <a:t> </a:t>
            </a:r>
            <a:r>
              <a:rPr lang="fr-FR" altLang="fr-FR" sz="1800" dirty="0">
                <a:latin typeface="Arial" panose="020B0604020202020204" pitchFamily="34" charset="0"/>
                <a:cs typeface="Arial" panose="020B0604020202020204" pitchFamily="34" charset="0"/>
              </a:rPr>
              <a:t>(</a:t>
            </a:r>
            <a:r>
              <a:rPr lang="fr-FR" altLang="fr-FR" sz="1800" dirty="0" err="1">
                <a:latin typeface="Arial" panose="020B0604020202020204" pitchFamily="34" charset="0"/>
                <a:cs typeface="Arial" panose="020B0604020202020204" pitchFamily="34" charset="0"/>
              </a:rPr>
              <a:t>sea</a:t>
            </a:r>
            <a:r>
              <a:rPr lang="fr-FR" altLang="fr-FR" sz="1800" dirty="0">
                <a:latin typeface="Arial" panose="020B0604020202020204" pitchFamily="34" charset="0"/>
                <a:cs typeface="Arial" panose="020B0604020202020204" pitchFamily="34" charset="0"/>
              </a:rPr>
              <a:t> </a:t>
            </a:r>
            <a:r>
              <a:rPr lang="fr-FR" altLang="fr-FR" sz="1800" dirty="0" err="1">
                <a:latin typeface="Arial" panose="020B0604020202020204" pitchFamily="34" charset="0"/>
                <a:cs typeface="Arial" panose="020B0604020202020204" pitchFamily="34" charset="0"/>
              </a:rPr>
              <a:t>level</a:t>
            </a:r>
            <a:r>
              <a:rPr lang="fr-FR" altLang="fr-FR" sz="1800" dirty="0">
                <a:latin typeface="Arial" panose="020B0604020202020204" pitchFamily="34" charset="0"/>
                <a:cs typeface="Arial" panose="020B0604020202020204" pitchFamily="34" charset="0"/>
              </a:rPr>
              <a:t>, </a:t>
            </a:r>
            <a:r>
              <a:rPr lang="fr-FR" altLang="fr-FR" sz="1800" dirty="0" err="1">
                <a:latin typeface="Arial" panose="020B0604020202020204" pitchFamily="34" charset="0"/>
                <a:cs typeface="Arial" panose="020B0604020202020204" pitchFamily="34" charset="0"/>
              </a:rPr>
              <a:t>storm</a:t>
            </a:r>
            <a:r>
              <a:rPr lang="fr-FR" altLang="fr-FR" sz="1800" dirty="0">
                <a:latin typeface="Arial" panose="020B0604020202020204" pitchFamily="34" charset="0"/>
                <a:cs typeface="Arial" panose="020B0604020202020204" pitchFamily="34" charset="0"/>
              </a:rPr>
              <a:t> </a:t>
            </a:r>
            <a:r>
              <a:rPr lang="fr-FR" altLang="fr-FR" sz="1800" dirty="0" err="1">
                <a:latin typeface="Arial" panose="020B0604020202020204" pitchFamily="34" charset="0"/>
                <a:cs typeface="Arial" panose="020B0604020202020204" pitchFamily="34" charset="0"/>
              </a:rPr>
              <a:t>surge</a:t>
            </a:r>
            <a:r>
              <a:rPr lang="fr-FR" altLang="fr-FR" sz="1800" dirty="0">
                <a:latin typeface="Arial" panose="020B0604020202020204" pitchFamily="34" charset="0"/>
                <a:cs typeface="Arial" panose="020B0604020202020204" pitchFamily="34" charset="0"/>
              </a:rPr>
              <a:t>, river flood), </a:t>
            </a:r>
            <a:r>
              <a:rPr lang="fr-FR" altLang="fr-FR" sz="1800" dirty="0" err="1">
                <a:latin typeface="Arial" panose="020B0604020202020204" pitchFamily="34" charset="0"/>
                <a:cs typeface="Arial" panose="020B0604020202020204" pitchFamily="34" charset="0"/>
              </a:rPr>
              <a:t>erosion</a:t>
            </a:r>
            <a:r>
              <a:rPr lang="fr-FR" altLang="fr-FR" sz="1800" dirty="0">
                <a:latin typeface="Arial" panose="020B0604020202020204" pitchFamily="34" charset="0"/>
                <a:cs typeface="Arial" panose="020B0604020202020204" pitchFamily="34" charset="0"/>
              </a:rPr>
              <a:t>, pollution</a:t>
            </a:r>
          </a:p>
        </p:txBody>
      </p:sp>
      <p:pic>
        <p:nvPicPr>
          <p:cNvPr id="25" name="Image 24"/>
          <p:cNvPicPr>
            <a:picLocks noChangeAspect="1"/>
          </p:cNvPicPr>
          <p:nvPr/>
        </p:nvPicPr>
        <p:blipFill>
          <a:blip r:embed="rId5"/>
          <a:stretch>
            <a:fillRect/>
          </a:stretch>
        </p:blipFill>
        <p:spPr>
          <a:xfrm>
            <a:off x="134154" y="65319"/>
            <a:ext cx="743629" cy="945423"/>
          </a:xfrm>
          <a:prstGeom prst="rect">
            <a:avLst/>
          </a:prstGeom>
        </p:spPr>
      </p:pic>
    </p:spTree>
    <p:extLst>
      <p:ext uri="{BB962C8B-B14F-4D97-AF65-F5344CB8AC3E}">
        <p14:creationId xmlns:p14="http://schemas.microsoft.com/office/powerpoint/2010/main" val="42041417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4"/>
          <p:cNvSpPr txBox="1"/>
          <p:nvPr/>
        </p:nvSpPr>
        <p:spPr>
          <a:xfrm>
            <a:off x="332242" y="118434"/>
            <a:ext cx="591996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smtClean="0">
                <a:solidFill>
                  <a:srgbClr val="FFFFFF"/>
                </a:solidFill>
                <a:latin typeface="Calibri"/>
                <a:ea typeface="Calibri"/>
                <a:cs typeface="Calibri"/>
                <a:sym typeface="Calibri"/>
              </a:rPr>
              <a:t>SWOT science teams since 2008</a:t>
            </a:r>
            <a:endParaRPr sz="1600" b="0" i="0" u="none" strike="noStrike" cap="none" dirty="0">
              <a:solidFill>
                <a:srgbClr val="FFFFFF"/>
              </a:solidFill>
              <a:sym typeface="Arial"/>
            </a:endParaRPr>
          </a:p>
        </p:txBody>
      </p:sp>
      <p:graphicFrame>
        <p:nvGraphicFramePr>
          <p:cNvPr id="2" name="Tableau 1"/>
          <p:cNvGraphicFramePr>
            <a:graphicFrameLocks noGrp="1"/>
          </p:cNvGraphicFramePr>
          <p:nvPr>
            <p:extLst>
              <p:ext uri="{D42A27DB-BD31-4B8C-83A1-F6EECF244321}">
                <p14:modId xmlns:p14="http://schemas.microsoft.com/office/powerpoint/2010/main" val="2387350152"/>
              </p:ext>
            </p:extLst>
          </p:nvPr>
        </p:nvGraphicFramePr>
        <p:xfrm>
          <a:off x="153992" y="1828855"/>
          <a:ext cx="5919962" cy="2335071"/>
        </p:xfrm>
        <a:graphic>
          <a:graphicData uri="http://schemas.openxmlformats.org/drawingml/2006/table">
            <a:tbl>
              <a:tblPr firstRow="1" bandRow="1">
                <a:tableStyleId>{5C22544A-7EE6-4342-B048-85BDC9FD1C3A}</a:tableStyleId>
              </a:tblPr>
              <a:tblGrid>
                <a:gridCol w="1575656"/>
                <a:gridCol w="697790"/>
                <a:gridCol w="945394"/>
                <a:gridCol w="1530636"/>
                <a:gridCol w="1170486"/>
              </a:tblGrid>
              <a:tr h="509011">
                <a:tc>
                  <a:txBody>
                    <a:bodyPr/>
                    <a:lstStyle/>
                    <a:p>
                      <a:endParaRPr lang="fr-FR" dirty="0"/>
                    </a:p>
                  </a:txBody>
                  <a:tcPr/>
                </a:tc>
                <a:tc>
                  <a:txBody>
                    <a:bodyPr/>
                    <a:lstStyle/>
                    <a:p>
                      <a:pPr algn="ctr"/>
                      <a:r>
                        <a:rPr lang="fr-FR" dirty="0" smtClean="0"/>
                        <a:t>US</a:t>
                      </a:r>
                      <a:endParaRPr lang="fr-FR" dirty="0"/>
                    </a:p>
                  </a:txBody>
                  <a:tcPr/>
                </a:tc>
                <a:tc>
                  <a:txBody>
                    <a:bodyPr/>
                    <a:lstStyle/>
                    <a:p>
                      <a:pPr algn="ctr"/>
                      <a:r>
                        <a:rPr lang="fr-FR" dirty="0" smtClean="0"/>
                        <a:t>France</a:t>
                      </a:r>
                      <a:endParaRPr lang="fr-FR" dirty="0"/>
                    </a:p>
                  </a:txBody>
                  <a:tcPr/>
                </a:tc>
                <a:tc>
                  <a:txBody>
                    <a:bodyPr/>
                    <a:lstStyle/>
                    <a:p>
                      <a:pPr algn="ctr"/>
                      <a:r>
                        <a:rPr lang="fr-FR" dirty="0" smtClean="0"/>
                        <a:t>International</a:t>
                      </a:r>
                      <a:endParaRPr lang="fr-FR" dirty="0"/>
                    </a:p>
                  </a:txBody>
                  <a:tcPr/>
                </a:tc>
                <a:tc>
                  <a:txBody>
                    <a:bodyPr/>
                    <a:lstStyle/>
                    <a:p>
                      <a:pPr algn="ctr"/>
                      <a:r>
                        <a:rPr lang="fr-FR" dirty="0" smtClean="0"/>
                        <a:t>All</a:t>
                      </a:r>
                      <a:endParaRPr lang="fr-FR" dirty="0"/>
                    </a:p>
                  </a:txBody>
                  <a:tcPr/>
                </a:tc>
              </a:tr>
              <a:tr h="456515">
                <a:tc>
                  <a:txBody>
                    <a:bodyPr/>
                    <a:lstStyle/>
                    <a:p>
                      <a:r>
                        <a:rPr lang="fr-FR" dirty="0" smtClean="0">
                          <a:solidFill>
                            <a:srgbClr val="800000"/>
                          </a:solidFill>
                        </a:rPr>
                        <a:t>Open </a:t>
                      </a:r>
                      <a:r>
                        <a:rPr lang="fr-FR" dirty="0" err="1" smtClean="0">
                          <a:solidFill>
                            <a:srgbClr val="800000"/>
                          </a:solidFill>
                        </a:rPr>
                        <a:t>Ocean</a:t>
                      </a:r>
                      <a:endParaRPr lang="fr-FR" dirty="0">
                        <a:solidFill>
                          <a:srgbClr val="800000"/>
                        </a:solidFill>
                      </a:endParaRPr>
                    </a:p>
                  </a:txBody>
                  <a:tcPr/>
                </a:tc>
                <a:tc>
                  <a:txBody>
                    <a:bodyPr/>
                    <a:lstStyle/>
                    <a:p>
                      <a:pPr algn="ctr"/>
                      <a:r>
                        <a:rPr lang="fr-FR" dirty="0" smtClean="0">
                          <a:solidFill>
                            <a:srgbClr val="800000"/>
                          </a:solidFill>
                        </a:rPr>
                        <a:t>9</a:t>
                      </a:r>
                      <a:endParaRPr lang="fr-FR" dirty="0">
                        <a:solidFill>
                          <a:srgbClr val="800000"/>
                        </a:solidFill>
                      </a:endParaRPr>
                    </a:p>
                  </a:txBody>
                  <a:tcPr/>
                </a:tc>
                <a:tc>
                  <a:txBody>
                    <a:bodyPr/>
                    <a:lstStyle/>
                    <a:p>
                      <a:pPr algn="ctr"/>
                      <a:r>
                        <a:rPr lang="fr-FR" dirty="0" smtClean="0">
                          <a:solidFill>
                            <a:srgbClr val="800000"/>
                          </a:solidFill>
                        </a:rPr>
                        <a:t>12</a:t>
                      </a:r>
                      <a:endParaRPr lang="fr-FR" dirty="0">
                        <a:solidFill>
                          <a:srgbClr val="800000"/>
                        </a:solidFill>
                      </a:endParaRPr>
                    </a:p>
                  </a:txBody>
                  <a:tcPr/>
                </a:tc>
                <a:tc>
                  <a:txBody>
                    <a:bodyPr/>
                    <a:lstStyle/>
                    <a:p>
                      <a:pPr algn="ctr"/>
                      <a:r>
                        <a:rPr lang="fr-FR" dirty="0" smtClean="0">
                          <a:solidFill>
                            <a:srgbClr val="800000"/>
                          </a:solidFill>
                        </a:rPr>
                        <a:t>9</a:t>
                      </a:r>
                      <a:endParaRPr lang="fr-FR" dirty="0">
                        <a:solidFill>
                          <a:srgbClr val="800000"/>
                        </a:solidFill>
                      </a:endParaRPr>
                    </a:p>
                  </a:txBody>
                  <a:tcPr/>
                </a:tc>
                <a:tc>
                  <a:txBody>
                    <a:bodyPr/>
                    <a:lstStyle/>
                    <a:p>
                      <a:pPr algn="ctr"/>
                      <a:r>
                        <a:rPr lang="fr-FR" dirty="0" smtClean="0">
                          <a:solidFill>
                            <a:srgbClr val="800000"/>
                          </a:solidFill>
                        </a:rPr>
                        <a:t>30</a:t>
                      </a:r>
                      <a:endParaRPr lang="fr-FR" dirty="0">
                        <a:solidFill>
                          <a:srgbClr val="800000"/>
                        </a:solidFill>
                      </a:endParaRPr>
                    </a:p>
                  </a:txBody>
                  <a:tcPr/>
                </a:tc>
              </a:tr>
              <a:tr h="456515">
                <a:tc>
                  <a:txBody>
                    <a:bodyPr/>
                    <a:lstStyle/>
                    <a:p>
                      <a:r>
                        <a:rPr lang="fr-FR" dirty="0" err="1" smtClean="0">
                          <a:solidFill>
                            <a:srgbClr val="800000"/>
                          </a:solidFill>
                        </a:rPr>
                        <a:t>Coastal</a:t>
                      </a:r>
                      <a:endParaRPr lang="fr-FR" dirty="0">
                        <a:solidFill>
                          <a:srgbClr val="800000"/>
                        </a:solidFill>
                      </a:endParaRPr>
                    </a:p>
                  </a:txBody>
                  <a:tcPr/>
                </a:tc>
                <a:tc>
                  <a:txBody>
                    <a:bodyPr/>
                    <a:lstStyle/>
                    <a:p>
                      <a:pPr algn="ctr"/>
                      <a:r>
                        <a:rPr lang="fr-FR" dirty="0" smtClean="0">
                          <a:solidFill>
                            <a:srgbClr val="800000"/>
                          </a:solidFill>
                        </a:rPr>
                        <a:t>1</a:t>
                      </a:r>
                      <a:endParaRPr lang="fr-FR" dirty="0">
                        <a:solidFill>
                          <a:srgbClr val="800000"/>
                        </a:solidFill>
                      </a:endParaRPr>
                    </a:p>
                  </a:txBody>
                  <a:tcPr/>
                </a:tc>
                <a:tc>
                  <a:txBody>
                    <a:bodyPr/>
                    <a:lstStyle/>
                    <a:p>
                      <a:pPr algn="ctr"/>
                      <a:r>
                        <a:rPr lang="fr-FR" dirty="0" smtClean="0">
                          <a:solidFill>
                            <a:srgbClr val="800000"/>
                          </a:solidFill>
                        </a:rPr>
                        <a:t>3</a:t>
                      </a:r>
                      <a:endParaRPr lang="fr-FR" dirty="0">
                        <a:solidFill>
                          <a:srgbClr val="800000"/>
                        </a:solidFill>
                      </a:endParaRPr>
                    </a:p>
                  </a:txBody>
                  <a:tcPr/>
                </a:tc>
                <a:tc>
                  <a:txBody>
                    <a:bodyPr/>
                    <a:lstStyle/>
                    <a:p>
                      <a:pPr algn="ctr"/>
                      <a:r>
                        <a:rPr lang="fr-FR" dirty="0" smtClean="0">
                          <a:solidFill>
                            <a:srgbClr val="800000"/>
                          </a:solidFill>
                        </a:rPr>
                        <a:t>4</a:t>
                      </a:r>
                      <a:endParaRPr lang="fr-FR" dirty="0">
                        <a:solidFill>
                          <a:srgbClr val="800000"/>
                        </a:solidFill>
                      </a:endParaRPr>
                    </a:p>
                  </a:txBody>
                  <a:tcPr/>
                </a:tc>
                <a:tc>
                  <a:txBody>
                    <a:bodyPr/>
                    <a:lstStyle/>
                    <a:p>
                      <a:pPr algn="ctr"/>
                      <a:r>
                        <a:rPr lang="fr-FR" dirty="0" smtClean="0">
                          <a:solidFill>
                            <a:srgbClr val="800000"/>
                          </a:solidFill>
                        </a:rPr>
                        <a:t>8</a:t>
                      </a:r>
                      <a:endParaRPr lang="fr-FR" dirty="0">
                        <a:solidFill>
                          <a:srgbClr val="800000"/>
                        </a:solidFill>
                      </a:endParaRPr>
                    </a:p>
                  </a:txBody>
                  <a:tcPr/>
                </a:tc>
              </a:tr>
              <a:tr h="456515">
                <a:tc>
                  <a:txBody>
                    <a:bodyPr/>
                    <a:lstStyle/>
                    <a:p>
                      <a:r>
                        <a:rPr lang="fr-FR" dirty="0" err="1" smtClean="0">
                          <a:solidFill>
                            <a:srgbClr val="800000"/>
                          </a:solidFill>
                        </a:rPr>
                        <a:t>Hydrology</a:t>
                      </a:r>
                      <a:r>
                        <a:rPr lang="fr-FR" dirty="0" smtClean="0">
                          <a:solidFill>
                            <a:srgbClr val="800000"/>
                          </a:solidFill>
                        </a:rPr>
                        <a:t> </a:t>
                      </a:r>
                      <a:endParaRPr lang="fr-FR" dirty="0">
                        <a:solidFill>
                          <a:srgbClr val="800000"/>
                        </a:solidFill>
                      </a:endParaRPr>
                    </a:p>
                  </a:txBody>
                  <a:tcPr/>
                </a:tc>
                <a:tc>
                  <a:txBody>
                    <a:bodyPr/>
                    <a:lstStyle/>
                    <a:p>
                      <a:pPr algn="ctr"/>
                      <a:r>
                        <a:rPr lang="fr-FR" dirty="0" smtClean="0">
                          <a:solidFill>
                            <a:srgbClr val="800000"/>
                          </a:solidFill>
                        </a:rPr>
                        <a:t>7</a:t>
                      </a:r>
                      <a:endParaRPr lang="fr-FR" dirty="0">
                        <a:solidFill>
                          <a:srgbClr val="800000"/>
                        </a:solidFill>
                      </a:endParaRPr>
                    </a:p>
                  </a:txBody>
                  <a:tcPr/>
                </a:tc>
                <a:tc>
                  <a:txBody>
                    <a:bodyPr/>
                    <a:lstStyle/>
                    <a:p>
                      <a:pPr algn="ctr"/>
                      <a:r>
                        <a:rPr lang="fr-FR" dirty="0" smtClean="0">
                          <a:solidFill>
                            <a:srgbClr val="800000"/>
                          </a:solidFill>
                        </a:rPr>
                        <a:t>7</a:t>
                      </a:r>
                      <a:endParaRPr lang="fr-FR" dirty="0">
                        <a:solidFill>
                          <a:srgbClr val="800000"/>
                        </a:solidFill>
                      </a:endParaRPr>
                    </a:p>
                  </a:txBody>
                  <a:tcPr/>
                </a:tc>
                <a:tc>
                  <a:txBody>
                    <a:bodyPr/>
                    <a:lstStyle/>
                    <a:p>
                      <a:pPr algn="ctr"/>
                      <a:r>
                        <a:rPr lang="fr-FR" dirty="0" smtClean="0">
                          <a:solidFill>
                            <a:srgbClr val="800000"/>
                          </a:solidFill>
                        </a:rPr>
                        <a:t>6</a:t>
                      </a:r>
                      <a:endParaRPr lang="fr-FR" dirty="0">
                        <a:solidFill>
                          <a:srgbClr val="800000"/>
                        </a:solidFill>
                      </a:endParaRPr>
                    </a:p>
                  </a:txBody>
                  <a:tcPr/>
                </a:tc>
                <a:tc>
                  <a:txBody>
                    <a:bodyPr/>
                    <a:lstStyle/>
                    <a:p>
                      <a:pPr algn="ctr"/>
                      <a:r>
                        <a:rPr lang="fr-FR" dirty="0" smtClean="0">
                          <a:solidFill>
                            <a:srgbClr val="800000"/>
                          </a:solidFill>
                        </a:rPr>
                        <a:t>20</a:t>
                      </a:r>
                      <a:endParaRPr lang="fr-FR" dirty="0">
                        <a:solidFill>
                          <a:srgbClr val="800000"/>
                        </a:solidFill>
                      </a:endParaRPr>
                    </a:p>
                  </a:txBody>
                  <a:tcPr/>
                </a:tc>
              </a:tr>
              <a:tr h="456515">
                <a:tc>
                  <a:txBody>
                    <a:bodyPr/>
                    <a:lstStyle/>
                    <a:p>
                      <a:r>
                        <a:rPr lang="fr-FR" dirty="0" smtClean="0">
                          <a:solidFill>
                            <a:srgbClr val="800000"/>
                          </a:solidFill>
                        </a:rPr>
                        <a:t>Total</a:t>
                      </a:r>
                      <a:endParaRPr lang="fr-FR" dirty="0">
                        <a:solidFill>
                          <a:srgbClr val="800000"/>
                        </a:solidFill>
                      </a:endParaRPr>
                    </a:p>
                  </a:txBody>
                  <a:tcPr/>
                </a:tc>
                <a:tc>
                  <a:txBody>
                    <a:bodyPr/>
                    <a:lstStyle/>
                    <a:p>
                      <a:pPr algn="ctr"/>
                      <a:r>
                        <a:rPr lang="fr-FR" dirty="0" smtClean="0">
                          <a:solidFill>
                            <a:srgbClr val="800000"/>
                          </a:solidFill>
                        </a:rPr>
                        <a:t>17</a:t>
                      </a:r>
                      <a:endParaRPr lang="fr-FR" dirty="0">
                        <a:solidFill>
                          <a:srgbClr val="800000"/>
                        </a:solidFill>
                      </a:endParaRPr>
                    </a:p>
                  </a:txBody>
                  <a:tcPr/>
                </a:tc>
                <a:tc>
                  <a:txBody>
                    <a:bodyPr/>
                    <a:lstStyle/>
                    <a:p>
                      <a:pPr algn="ctr"/>
                      <a:r>
                        <a:rPr lang="fr-FR" dirty="0" smtClean="0">
                          <a:solidFill>
                            <a:srgbClr val="800000"/>
                          </a:solidFill>
                        </a:rPr>
                        <a:t>22</a:t>
                      </a:r>
                      <a:endParaRPr lang="fr-FR" dirty="0">
                        <a:solidFill>
                          <a:srgbClr val="800000"/>
                        </a:solidFill>
                      </a:endParaRPr>
                    </a:p>
                  </a:txBody>
                  <a:tcPr/>
                </a:tc>
                <a:tc>
                  <a:txBody>
                    <a:bodyPr/>
                    <a:lstStyle/>
                    <a:p>
                      <a:pPr algn="ctr"/>
                      <a:r>
                        <a:rPr lang="fr-FR" dirty="0" smtClean="0">
                          <a:solidFill>
                            <a:srgbClr val="800000"/>
                          </a:solidFill>
                        </a:rPr>
                        <a:t>19</a:t>
                      </a:r>
                      <a:endParaRPr lang="fr-FR" dirty="0">
                        <a:solidFill>
                          <a:srgbClr val="800000"/>
                        </a:solidFill>
                      </a:endParaRPr>
                    </a:p>
                  </a:txBody>
                  <a:tcPr/>
                </a:tc>
                <a:tc>
                  <a:txBody>
                    <a:bodyPr/>
                    <a:lstStyle/>
                    <a:p>
                      <a:pPr algn="ctr"/>
                      <a:r>
                        <a:rPr lang="fr-FR" dirty="0" smtClean="0">
                          <a:solidFill>
                            <a:srgbClr val="800000"/>
                          </a:solidFill>
                        </a:rPr>
                        <a:t>58</a:t>
                      </a:r>
                      <a:endParaRPr lang="fr-FR" dirty="0">
                        <a:solidFill>
                          <a:srgbClr val="800000"/>
                        </a:solidFill>
                      </a:endParaRPr>
                    </a:p>
                  </a:txBody>
                  <a:tcPr/>
                </a:tc>
              </a:tr>
            </a:tbl>
          </a:graphicData>
        </a:graphic>
      </p:graphicFrame>
      <p:pic>
        <p:nvPicPr>
          <p:cNvPr id="3" name="Image 2"/>
          <p:cNvPicPr>
            <a:picLocks noChangeAspect="1"/>
          </p:cNvPicPr>
          <p:nvPr/>
        </p:nvPicPr>
        <p:blipFill>
          <a:blip r:embed="rId3"/>
          <a:stretch>
            <a:fillRect/>
          </a:stretch>
        </p:blipFill>
        <p:spPr>
          <a:xfrm>
            <a:off x="6737684" y="1002633"/>
            <a:ext cx="5454316" cy="4098806"/>
          </a:xfrm>
          <a:prstGeom prst="rect">
            <a:avLst/>
          </a:prstGeom>
        </p:spPr>
      </p:pic>
      <p:sp>
        <p:nvSpPr>
          <p:cNvPr id="4" name="ZoneTexte 3"/>
          <p:cNvSpPr txBox="1"/>
          <p:nvPr/>
        </p:nvSpPr>
        <p:spPr>
          <a:xfrm>
            <a:off x="119300" y="5101439"/>
            <a:ext cx="11909307" cy="1323439"/>
          </a:xfrm>
          <a:prstGeom prst="rect">
            <a:avLst/>
          </a:prstGeom>
          <a:noFill/>
        </p:spPr>
        <p:txBody>
          <a:bodyPr wrap="square" rtlCol="0">
            <a:spAutoFit/>
          </a:bodyPr>
          <a:lstStyle/>
          <a:p>
            <a:pPr marL="285750" indent="-285750">
              <a:buSzPts val="2400"/>
              <a:buFont typeface="Wingdings" charset="2"/>
              <a:buChar char="§"/>
            </a:pPr>
            <a:r>
              <a:rPr lang="fr-FR" sz="2000" dirty="0" err="1">
                <a:ea typeface="Calibri"/>
                <a:cs typeface="Calibri"/>
                <a:sym typeface="Calibri"/>
              </a:rPr>
              <a:t>Selection</a:t>
            </a:r>
            <a:r>
              <a:rPr lang="fr-FR" sz="2000" dirty="0">
                <a:ea typeface="Calibri"/>
                <a:cs typeface="Calibri"/>
                <a:sym typeface="Calibri"/>
              </a:rPr>
              <a:t> by a </a:t>
            </a:r>
            <a:r>
              <a:rPr lang="fr-FR" sz="2000" b="1" dirty="0">
                <a:ea typeface="Calibri"/>
                <a:cs typeface="Calibri"/>
                <a:sym typeface="Calibri"/>
              </a:rPr>
              <a:t>joint NASA/ROSES &amp; CNES/TOSCA call</a:t>
            </a:r>
            <a:r>
              <a:rPr lang="fr-FR" sz="2000" dirty="0">
                <a:ea typeface="Calibri"/>
                <a:cs typeface="Calibri"/>
                <a:sym typeface="Calibri"/>
              </a:rPr>
              <a:t>. NASA selects </a:t>
            </a:r>
            <a:r>
              <a:rPr lang="fr-FR" sz="2000" dirty="0" smtClean="0">
                <a:ea typeface="Calibri"/>
                <a:cs typeface="Calibri"/>
                <a:sym typeface="Calibri"/>
              </a:rPr>
              <a:t>&amp; </a:t>
            </a:r>
            <a:r>
              <a:rPr lang="fr-FR" sz="2000" dirty="0" err="1" smtClean="0">
                <a:ea typeface="Calibri"/>
                <a:cs typeface="Calibri"/>
                <a:sym typeface="Calibri"/>
              </a:rPr>
              <a:t>funds</a:t>
            </a:r>
            <a:r>
              <a:rPr lang="fr-FR" sz="2000" dirty="0" smtClean="0">
                <a:ea typeface="Calibri"/>
                <a:cs typeface="Calibri"/>
                <a:sym typeface="Calibri"/>
              </a:rPr>
              <a:t> US </a:t>
            </a:r>
            <a:r>
              <a:rPr lang="fr-FR" sz="2000" dirty="0" err="1">
                <a:ea typeface="Calibri"/>
                <a:cs typeface="Calibri"/>
                <a:sym typeface="Calibri"/>
              </a:rPr>
              <a:t>projects</a:t>
            </a:r>
            <a:r>
              <a:rPr lang="fr-FR" sz="2000" dirty="0">
                <a:ea typeface="Calibri"/>
                <a:cs typeface="Calibri"/>
                <a:sym typeface="Calibri"/>
              </a:rPr>
              <a:t>, CNES/TOSCA selects international </a:t>
            </a:r>
            <a:r>
              <a:rPr lang="fr-FR" sz="2000" dirty="0" err="1">
                <a:ea typeface="Calibri"/>
                <a:cs typeface="Calibri"/>
                <a:sym typeface="Calibri"/>
              </a:rPr>
              <a:t>projects</a:t>
            </a:r>
            <a:r>
              <a:rPr lang="fr-FR" sz="2000" dirty="0">
                <a:ea typeface="Calibri"/>
                <a:cs typeface="Calibri"/>
                <a:sym typeface="Calibri"/>
              </a:rPr>
              <a:t> </a:t>
            </a:r>
            <a:r>
              <a:rPr lang="fr-FR" sz="2000" dirty="0" smtClean="0">
                <a:ea typeface="Calibri"/>
                <a:cs typeface="Calibri"/>
                <a:sym typeface="Calibri"/>
              </a:rPr>
              <a:t>&amp; selects and </a:t>
            </a:r>
            <a:r>
              <a:rPr lang="fr-FR" sz="2000" dirty="0" err="1" smtClean="0">
                <a:ea typeface="Calibri"/>
                <a:cs typeface="Calibri"/>
                <a:sym typeface="Calibri"/>
              </a:rPr>
              <a:t>funds</a:t>
            </a:r>
            <a:r>
              <a:rPr lang="fr-FR" sz="2000" dirty="0" smtClean="0">
                <a:ea typeface="Calibri"/>
                <a:cs typeface="Calibri"/>
                <a:sym typeface="Calibri"/>
              </a:rPr>
              <a:t> French </a:t>
            </a:r>
            <a:r>
              <a:rPr lang="fr-FR" sz="2000" dirty="0" err="1" smtClean="0">
                <a:ea typeface="Calibri"/>
                <a:cs typeface="Calibri"/>
                <a:sym typeface="Calibri"/>
              </a:rPr>
              <a:t>projects</a:t>
            </a:r>
            <a:r>
              <a:rPr lang="fr-FR" sz="2000" dirty="0" smtClean="0">
                <a:ea typeface="Calibri"/>
                <a:cs typeface="Calibri"/>
                <a:sym typeface="Calibri"/>
              </a:rPr>
              <a:t> </a:t>
            </a:r>
          </a:p>
          <a:p>
            <a:pPr marL="285750" indent="-285750">
              <a:buSzPts val="2400"/>
              <a:buFont typeface="Wingdings" charset="2"/>
              <a:buChar char="§"/>
            </a:pPr>
            <a:r>
              <a:rPr lang="fr-FR" sz="2000" dirty="0" smtClean="0">
                <a:ea typeface="Calibri"/>
                <a:cs typeface="Calibri"/>
                <a:sym typeface="Calibri"/>
              </a:rPr>
              <a:t>Multiple international </a:t>
            </a:r>
            <a:r>
              <a:rPr lang="fr-FR" sz="2000" dirty="0" err="1" smtClean="0">
                <a:ea typeface="Calibri"/>
                <a:cs typeface="Calibri"/>
                <a:sym typeface="Calibri"/>
              </a:rPr>
              <a:t>partners</a:t>
            </a:r>
            <a:r>
              <a:rPr lang="fr-FR" sz="2000" dirty="0" smtClean="0">
                <a:ea typeface="Calibri"/>
                <a:cs typeface="Calibri"/>
                <a:sym typeface="Calibri"/>
              </a:rPr>
              <a:t> &amp; </a:t>
            </a:r>
            <a:r>
              <a:rPr lang="fr-FR" sz="2000" dirty="0" err="1" smtClean="0">
                <a:ea typeface="Calibri"/>
                <a:cs typeface="Calibri"/>
                <a:sym typeface="Calibri"/>
              </a:rPr>
              <a:t>co-operation</a:t>
            </a:r>
            <a:r>
              <a:rPr lang="fr-FR" sz="2000" dirty="0" smtClean="0">
                <a:ea typeface="Calibri"/>
                <a:cs typeface="Calibri"/>
                <a:sym typeface="Calibri"/>
              </a:rPr>
              <a:t> for global observations</a:t>
            </a:r>
          </a:p>
          <a:p>
            <a:pPr marL="285750" indent="-285750">
              <a:buSzPts val="2400"/>
              <a:buFont typeface="Wingdings" charset="2"/>
              <a:buChar char="§"/>
            </a:pPr>
            <a:r>
              <a:rPr lang="fr-FR" sz="2000" dirty="0" err="1" smtClean="0">
                <a:ea typeface="Calibri"/>
                <a:cs typeface="Calibri"/>
                <a:sym typeface="Calibri"/>
              </a:rPr>
              <a:t>Since</a:t>
            </a:r>
            <a:r>
              <a:rPr lang="fr-FR" sz="2000" dirty="0" smtClean="0">
                <a:ea typeface="Calibri"/>
                <a:cs typeface="Calibri"/>
                <a:sym typeface="Calibri"/>
              </a:rPr>
              <a:t> </a:t>
            </a:r>
            <a:r>
              <a:rPr lang="fr-FR" sz="2000" dirty="0">
                <a:ea typeface="Calibri"/>
                <a:cs typeface="Calibri"/>
                <a:sym typeface="Calibri"/>
              </a:rPr>
              <a:t>2020 </a:t>
            </a:r>
            <a:r>
              <a:rPr lang="fr-FR" sz="2000" dirty="0" smtClean="0">
                <a:ea typeface="Calibri"/>
                <a:cs typeface="Calibri"/>
                <a:sym typeface="Calibri"/>
              </a:rPr>
              <a:t>(</a:t>
            </a:r>
            <a:r>
              <a:rPr lang="fr-FR" sz="2000" dirty="0" err="1" smtClean="0">
                <a:ea typeface="Calibri"/>
                <a:cs typeface="Calibri"/>
                <a:sym typeface="Calibri"/>
              </a:rPr>
              <a:t>Covid</a:t>
            </a:r>
            <a:r>
              <a:rPr lang="fr-FR" sz="2000" dirty="0" smtClean="0">
                <a:ea typeface="Calibri"/>
                <a:cs typeface="Calibri"/>
                <a:sym typeface="Calibri"/>
              </a:rPr>
              <a:t>) SWOT </a:t>
            </a:r>
            <a:r>
              <a:rPr lang="fr-FR" sz="2000" dirty="0">
                <a:ea typeface="Calibri"/>
                <a:cs typeface="Calibri"/>
                <a:sym typeface="Calibri"/>
              </a:rPr>
              <a:t>Science Team </a:t>
            </a:r>
            <a:r>
              <a:rPr lang="fr-FR" sz="2000" dirty="0" err="1" smtClean="0">
                <a:ea typeface="Calibri"/>
                <a:cs typeface="Calibri"/>
                <a:sym typeface="Calibri"/>
              </a:rPr>
              <a:t>conducts</a:t>
            </a:r>
            <a:r>
              <a:rPr lang="fr-FR" sz="2000" b="1" dirty="0" smtClean="0">
                <a:ea typeface="Calibri"/>
                <a:cs typeface="Calibri"/>
                <a:sym typeface="Calibri"/>
              </a:rPr>
              <a:t> </a:t>
            </a:r>
            <a:r>
              <a:rPr lang="fr-FR" sz="2000" b="1" dirty="0" err="1">
                <a:ea typeface="Calibri"/>
                <a:cs typeface="Calibri"/>
                <a:sym typeface="Calibri"/>
              </a:rPr>
              <a:t>monthly</a:t>
            </a:r>
            <a:r>
              <a:rPr lang="fr-FR" sz="2000" b="1" dirty="0">
                <a:ea typeface="Calibri"/>
                <a:cs typeface="Calibri"/>
                <a:sym typeface="Calibri"/>
              </a:rPr>
              <a:t> </a:t>
            </a:r>
            <a:r>
              <a:rPr lang="fr-FR" sz="2000" b="1" dirty="0" err="1" smtClean="0">
                <a:ea typeface="Calibri"/>
                <a:cs typeface="Calibri"/>
                <a:sym typeface="Calibri"/>
              </a:rPr>
              <a:t>working</a:t>
            </a:r>
            <a:r>
              <a:rPr lang="fr-FR" sz="2000" b="1" dirty="0" smtClean="0">
                <a:ea typeface="Calibri"/>
                <a:cs typeface="Calibri"/>
                <a:sym typeface="Calibri"/>
              </a:rPr>
              <a:t> </a:t>
            </a:r>
            <a:r>
              <a:rPr lang="fr-FR" sz="2000" b="1" dirty="0">
                <a:ea typeface="Calibri"/>
                <a:cs typeface="Calibri"/>
                <a:sym typeface="Calibri"/>
              </a:rPr>
              <a:t>group </a:t>
            </a:r>
            <a:r>
              <a:rPr lang="fr-FR" sz="2000" b="1" dirty="0" smtClean="0">
                <a:ea typeface="Calibri"/>
                <a:cs typeface="Calibri"/>
                <a:sym typeface="Calibri"/>
              </a:rPr>
              <a:t>meetings</a:t>
            </a:r>
            <a:r>
              <a:rPr lang="fr-FR" sz="2000" dirty="0" smtClean="0">
                <a:ea typeface="Calibri"/>
                <a:cs typeface="Calibri"/>
                <a:sym typeface="Calibri"/>
              </a:rPr>
              <a:t>.</a:t>
            </a:r>
            <a:r>
              <a:rPr lang="fr-FR" sz="2000" dirty="0" smtClean="0">
                <a:ea typeface="Arial"/>
                <a:cs typeface="Arial"/>
                <a:sym typeface="Arial"/>
              </a:rPr>
              <a:t> </a:t>
            </a:r>
          </a:p>
        </p:txBody>
      </p:sp>
      <p:sp>
        <p:nvSpPr>
          <p:cNvPr id="5" name="ZoneTexte 4"/>
          <p:cNvSpPr txBox="1"/>
          <p:nvPr/>
        </p:nvSpPr>
        <p:spPr>
          <a:xfrm>
            <a:off x="574151" y="1365026"/>
            <a:ext cx="5341340" cy="615553"/>
          </a:xfrm>
          <a:prstGeom prst="rect">
            <a:avLst/>
          </a:prstGeom>
          <a:noFill/>
        </p:spPr>
        <p:txBody>
          <a:bodyPr wrap="square" rtlCol="0">
            <a:spAutoFit/>
          </a:bodyPr>
          <a:lstStyle/>
          <a:p>
            <a:pPr lvl="0" algn="ctr"/>
            <a:r>
              <a:rPr lang="is-IS" sz="2000" b="1" dirty="0" smtClean="0">
                <a:solidFill>
                  <a:srgbClr val="0000FF"/>
                </a:solidFill>
                <a:ea typeface="Calibri"/>
                <a:cs typeface="Calibri"/>
                <a:sym typeface="Calibri"/>
              </a:rPr>
              <a:t>Current Science Team : 2020</a:t>
            </a:r>
            <a:r>
              <a:rPr lang="is-IS" sz="2000" b="1" dirty="0">
                <a:solidFill>
                  <a:srgbClr val="0000FF"/>
                </a:solidFill>
                <a:ea typeface="Calibri"/>
                <a:cs typeface="Calibri"/>
                <a:sym typeface="Calibri"/>
              </a:rPr>
              <a:t>-</a:t>
            </a:r>
            <a:r>
              <a:rPr lang="is-IS" sz="2000" b="1" dirty="0" smtClean="0">
                <a:solidFill>
                  <a:srgbClr val="0000FF"/>
                </a:solidFill>
                <a:ea typeface="Calibri"/>
                <a:cs typeface="Calibri"/>
                <a:sym typeface="Calibri"/>
              </a:rPr>
              <a:t>2024</a:t>
            </a:r>
            <a:endParaRPr lang="is-IS" sz="1100" dirty="0">
              <a:solidFill>
                <a:srgbClr val="0000FF"/>
              </a:solidFill>
              <a:latin typeface="Arial"/>
              <a:ea typeface="Arial"/>
              <a:cs typeface="Arial"/>
              <a:sym typeface="Arial"/>
            </a:endParaRPr>
          </a:p>
          <a:p>
            <a:endParaRPr lang="fr-FR" dirty="0"/>
          </a:p>
        </p:txBody>
      </p:sp>
    </p:spTree>
    <p:extLst>
      <p:ext uri="{BB962C8B-B14F-4D97-AF65-F5344CB8AC3E}">
        <p14:creationId xmlns:p14="http://schemas.microsoft.com/office/powerpoint/2010/main" val="1069103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1B6CFAE-2725-4051-3562-72AF19257144}"/>
              </a:ext>
            </a:extLst>
          </p:cNvPr>
          <p:cNvPicPr>
            <a:picLocks noChangeAspect="1"/>
          </p:cNvPicPr>
          <p:nvPr/>
        </p:nvPicPr>
        <p:blipFill rotWithShape="1">
          <a:blip r:embed="rId2"/>
          <a:srcRect l="1965" r="4880"/>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3211C518-4769-9572-A10E-CF03D3DF6FC5}"/>
              </a:ext>
            </a:extLst>
          </p:cNvPr>
          <p:cNvSpPr txBox="1"/>
          <p:nvPr/>
        </p:nvSpPr>
        <p:spPr>
          <a:xfrm>
            <a:off x="4057650" y="3991034"/>
            <a:ext cx="1099981" cy="400110"/>
          </a:xfrm>
          <a:prstGeom prst="rect">
            <a:avLst/>
          </a:prstGeom>
          <a:gradFill>
            <a:gsLst>
              <a:gs pos="0">
                <a:schemeClr val="accent6">
                  <a:lumMod val="40000"/>
                  <a:lumOff val="60000"/>
                </a:schemeClr>
              </a:gs>
              <a:gs pos="50000">
                <a:schemeClr val="accent6">
                  <a:satMod val="110000"/>
                  <a:lumMod val="100000"/>
                  <a:shade val="100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000" dirty="0">
                <a:solidFill>
                  <a:schemeClr val="tx1"/>
                </a:solidFill>
              </a:rPr>
              <a:t>23 hydro</a:t>
            </a:r>
          </a:p>
        </p:txBody>
      </p:sp>
      <p:sp>
        <p:nvSpPr>
          <p:cNvPr id="8" name="TextBox 7">
            <a:extLst>
              <a:ext uri="{FF2B5EF4-FFF2-40B4-BE49-F238E27FC236}">
                <a16:creationId xmlns="" xmlns:a16="http://schemas.microsoft.com/office/drawing/2014/main" id="{4072042B-D36D-2D6E-7F25-1B0FF288869F}"/>
              </a:ext>
            </a:extLst>
          </p:cNvPr>
          <p:cNvSpPr txBox="1"/>
          <p:nvPr/>
        </p:nvSpPr>
        <p:spPr>
          <a:xfrm>
            <a:off x="589371" y="2916793"/>
            <a:ext cx="1742785" cy="400110"/>
          </a:xfrm>
          <a:prstGeom prst="rect">
            <a:avLst/>
          </a:prstGeom>
          <a:gradFill>
            <a:gsLst>
              <a:gs pos="0">
                <a:schemeClr val="accent1">
                  <a:lumMod val="20000"/>
                  <a:lumOff val="80000"/>
                </a:schemeClr>
              </a:gs>
              <a:gs pos="50000">
                <a:schemeClr val="accent1">
                  <a:satMod val="110000"/>
                  <a:lumMod val="100000"/>
                  <a:shade val="100000"/>
                </a:schemeClr>
              </a:gs>
              <a:gs pos="100000">
                <a:srgbClr val="35A5D6"/>
              </a:gs>
            </a:gsLst>
          </a:gradFill>
        </p:spPr>
        <p:style>
          <a:lnRef idx="0">
            <a:schemeClr val="accent1"/>
          </a:lnRef>
          <a:fillRef idx="3">
            <a:schemeClr val="accent1"/>
          </a:fillRef>
          <a:effectRef idx="3">
            <a:schemeClr val="accent1"/>
          </a:effectRef>
          <a:fontRef idx="minor">
            <a:schemeClr val="lt1"/>
          </a:fontRef>
        </p:style>
        <p:txBody>
          <a:bodyPr wrap="none" rtlCol="0" anchor="t">
            <a:spAutoFit/>
          </a:bodyPr>
          <a:lstStyle/>
          <a:p>
            <a:pPr algn="ctr"/>
            <a:r>
              <a:rPr lang="en-US" sz="2000" dirty="0">
                <a:solidFill>
                  <a:schemeClr val="tx1"/>
                </a:solidFill>
              </a:rPr>
              <a:t>18 open-ocean</a:t>
            </a:r>
          </a:p>
        </p:txBody>
      </p:sp>
      <p:sp>
        <p:nvSpPr>
          <p:cNvPr id="9" name="TextBox 8">
            <a:extLst>
              <a:ext uri="{FF2B5EF4-FFF2-40B4-BE49-F238E27FC236}">
                <a16:creationId xmlns="" xmlns:a16="http://schemas.microsoft.com/office/drawing/2014/main" id="{98B71597-A8CB-F9C1-DD73-98D4E1C44993}"/>
              </a:ext>
            </a:extLst>
          </p:cNvPr>
          <p:cNvSpPr txBox="1"/>
          <p:nvPr/>
        </p:nvSpPr>
        <p:spPr>
          <a:xfrm>
            <a:off x="6096000" y="3590924"/>
            <a:ext cx="1231299" cy="400110"/>
          </a:xfrm>
          <a:prstGeom prst="rect">
            <a:avLst/>
          </a:prstGeom>
          <a:gradFill>
            <a:gsLst>
              <a:gs pos="0">
                <a:schemeClr val="accent4">
                  <a:lumMod val="20000"/>
                  <a:lumOff val="80000"/>
                </a:schemeClr>
              </a:gs>
              <a:gs pos="49000">
                <a:schemeClr val="accent4">
                  <a:lumMod val="75000"/>
                </a:schemeClr>
              </a:gs>
              <a:gs pos="100000">
                <a:srgbClr val="FFCA91"/>
              </a:gs>
            </a:gsLst>
          </a:gradFill>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000" dirty="0">
                <a:solidFill>
                  <a:schemeClr val="tx1"/>
                </a:solidFill>
              </a:rPr>
              <a:t>11 coastal</a:t>
            </a:r>
          </a:p>
        </p:txBody>
      </p:sp>
      <p:sp>
        <p:nvSpPr>
          <p:cNvPr id="7" name="Rectangle 6"/>
          <p:cNvSpPr/>
          <p:nvPr/>
        </p:nvSpPr>
        <p:spPr>
          <a:xfrm>
            <a:off x="0" y="0"/>
            <a:ext cx="12192000" cy="369332"/>
          </a:xfrm>
          <a:prstGeom prst="rect">
            <a:avLst/>
          </a:prstGeom>
          <a:solidFill>
            <a:srgbClr val="52E1FF"/>
          </a:solidFill>
        </p:spPr>
        <p:txBody>
          <a:bodyPr wrap="square">
            <a:spAutoFit/>
          </a:bodyPr>
          <a:lstStyle/>
          <a:p>
            <a:pPr lvl="0" algn="ctr">
              <a:buSzPts val="2400"/>
            </a:pPr>
            <a:r>
              <a:rPr lang="fr-FR" sz="1800" dirty="0" err="1"/>
              <a:t>Strong</a:t>
            </a:r>
            <a:r>
              <a:rPr lang="fr-FR" sz="1800" dirty="0"/>
              <a:t> ST implication in in-situ &amp; </a:t>
            </a:r>
            <a:r>
              <a:rPr lang="fr-FR" sz="1800" dirty="0" err="1"/>
              <a:t>airborne</a:t>
            </a:r>
            <a:r>
              <a:rPr lang="fr-FR" sz="1800" b="1" dirty="0"/>
              <a:t> </a:t>
            </a:r>
            <a:r>
              <a:rPr lang="fr-FR" sz="1800" b="1" dirty="0" err="1"/>
              <a:t>CalVal</a:t>
            </a:r>
            <a:r>
              <a:rPr lang="fr-FR" sz="1800" b="1" dirty="0"/>
              <a:t> in 2023 </a:t>
            </a:r>
            <a:r>
              <a:rPr lang="fr-FR" sz="1800" dirty="0"/>
              <a:t>(</a:t>
            </a:r>
            <a:r>
              <a:rPr lang="fr-FR" sz="1800" dirty="0" err="1"/>
              <a:t>ocean</a:t>
            </a:r>
            <a:r>
              <a:rPr lang="fr-FR" sz="1800" dirty="0"/>
              <a:t> </a:t>
            </a:r>
            <a:r>
              <a:rPr lang="fr-FR" sz="1800" dirty="0" err="1"/>
              <a:t>research</a:t>
            </a:r>
            <a:r>
              <a:rPr lang="fr-FR" sz="1800" dirty="0"/>
              <a:t> </a:t>
            </a:r>
            <a:r>
              <a:rPr lang="fr-FR" sz="1800" dirty="0" err="1"/>
              <a:t>campaigns</a:t>
            </a:r>
            <a:r>
              <a:rPr lang="fr-FR" sz="1800" dirty="0"/>
              <a:t>, river and </a:t>
            </a:r>
            <a:r>
              <a:rPr lang="fr-FR" sz="1800" dirty="0" err="1"/>
              <a:t>lake</a:t>
            </a:r>
            <a:r>
              <a:rPr lang="fr-FR" sz="1800" dirty="0"/>
              <a:t> validation, </a:t>
            </a:r>
            <a:r>
              <a:rPr lang="is-IS" sz="1800" dirty="0"/>
              <a:t>… )</a:t>
            </a:r>
            <a:endParaRPr lang="fr-FR" sz="1800" dirty="0"/>
          </a:p>
        </p:txBody>
      </p:sp>
    </p:spTree>
    <p:extLst>
      <p:ext uri="{BB962C8B-B14F-4D97-AF65-F5344CB8AC3E}">
        <p14:creationId xmlns:p14="http://schemas.microsoft.com/office/powerpoint/2010/main" val="26806046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726" y="1025924"/>
            <a:ext cx="11886379" cy="5948523"/>
          </a:xfrm>
        </p:spPr>
        <p:txBody>
          <a:bodyPr>
            <a:normAutofit/>
          </a:bodyPr>
          <a:lstStyle/>
          <a:p>
            <a:pPr marL="0" indent="0" algn="ctr">
              <a:buNone/>
            </a:pPr>
            <a:r>
              <a:rPr lang="fr-FR" sz="2400" b="1" dirty="0">
                <a:solidFill>
                  <a:srgbClr val="0000FF"/>
                </a:solidFill>
                <a:latin typeface="+mj-lt"/>
              </a:rPr>
              <a:t>SWOT </a:t>
            </a:r>
            <a:r>
              <a:rPr lang="fr-FR" sz="2400" b="1" dirty="0" err="1">
                <a:solidFill>
                  <a:srgbClr val="0000FF"/>
                </a:solidFill>
                <a:latin typeface="+mj-lt"/>
              </a:rPr>
              <a:t>represents</a:t>
            </a:r>
            <a:r>
              <a:rPr lang="fr-FR" sz="2400" b="1" dirty="0">
                <a:solidFill>
                  <a:srgbClr val="0000FF"/>
                </a:solidFill>
                <a:latin typeface="+mj-lt"/>
              </a:rPr>
              <a:t> a </a:t>
            </a:r>
            <a:r>
              <a:rPr lang="fr-FR" sz="2400" b="1" dirty="0" err="1">
                <a:solidFill>
                  <a:srgbClr val="0000FF"/>
                </a:solidFill>
                <a:latin typeface="+mj-lt"/>
              </a:rPr>
              <a:t>scientific</a:t>
            </a:r>
            <a:r>
              <a:rPr lang="fr-FR" sz="2400" b="1" dirty="0">
                <a:solidFill>
                  <a:srgbClr val="0000FF"/>
                </a:solidFill>
                <a:latin typeface="+mj-lt"/>
              </a:rPr>
              <a:t> and </a:t>
            </a:r>
            <a:r>
              <a:rPr lang="fr-FR" sz="2400" b="1" dirty="0" err="1">
                <a:solidFill>
                  <a:srgbClr val="0000FF"/>
                </a:solidFill>
                <a:latin typeface="+mj-lt"/>
              </a:rPr>
              <a:t>technical</a:t>
            </a:r>
            <a:r>
              <a:rPr lang="fr-FR" sz="2400" b="1" dirty="0">
                <a:solidFill>
                  <a:srgbClr val="0000FF"/>
                </a:solidFill>
                <a:latin typeface="+mj-lt"/>
              </a:rPr>
              <a:t> </a:t>
            </a:r>
            <a:r>
              <a:rPr lang="fr-FR" sz="2400" b="1" dirty="0" err="1">
                <a:solidFill>
                  <a:srgbClr val="0000FF"/>
                </a:solidFill>
                <a:latin typeface="+mj-lt"/>
              </a:rPr>
              <a:t>breakthrough</a:t>
            </a:r>
            <a:r>
              <a:rPr lang="fr-FR" sz="2400" b="1" dirty="0">
                <a:solidFill>
                  <a:srgbClr val="0000FF"/>
                </a:solidFill>
                <a:latin typeface="+mj-lt"/>
              </a:rPr>
              <a:t> </a:t>
            </a:r>
            <a:r>
              <a:rPr lang="fr-FR" sz="2400" b="1" dirty="0" smtClean="0">
                <a:solidFill>
                  <a:srgbClr val="0000FF"/>
                </a:solidFill>
                <a:latin typeface="+mj-lt"/>
              </a:rPr>
              <a:t>in </a:t>
            </a:r>
          </a:p>
          <a:p>
            <a:pPr marL="0" indent="0" algn="ctr">
              <a:buNone/>
            </a:pPr>
            <a:r>
              <a:rPr lang="fr-FR" sz="2400" b="1" dirty="0" err="1" smtClean="0">
                <a:solidFill>
                  <a:srgbClr val="0000FF"/>
                </a:solidFill>
                <a:latin typeface="+mj-lt"/>
              </a:rPr>
              <a:t>oceanography</a:t>
            </a:r>
            <a:r>
              <a:rPr lang="fr-FR" sz="2400" b="1" dirty="0" smtClean="0">
                <a:solidFill>
                  <a:srgbClr val="0000FF"/>
                </a:solidFill>
                <a:latin typeface="+mj-lt"/>
              </a:rPr>
              <a:t> &amp; </a:t>
            </a:r>
            <a:r>
              <a:rPr lang="fr-FR" sz="2400" b="1" dirty="0" err="1" smtClean="0">
                <a:solidFill>
                  <a:srgbClr val="0000FF"/>
                </a:solidFill>
                <a:latin typeface="+mj-lt"/>
              </a:rPr>
              <a:t>hydrology</a:t>
            </a:r>
            <a:endParaRPr lang="fr-FR" sz="2400" b="1" dirty="0" smtClean="0">
              <a:solidFill>
                <a:srgbClr val="0000FF"/>
              </a:solidFill>
              <a:latin typeface="+mj-lt"/>
            </a:endParaRPr>
          </a:p>
          <a:p>
            <a:pPr marL="0" indent="0" algn="ctr">
              <a:buNone/>
            </a:pPr>
            <a:endParaRPr lang="fr-FR" sz="2400" b="1" dirty="0">
              <a:solidFill>
                <a:srgbClr val="0000FF"/>
              </a:solidFill>
              <a:latin typeface="+mj-lt"/>
            </a:endParaRPr>
          </a:p>
          <a:p>
            <a:pPr marL="342900" indent="-342900">
              <a:spcAft>
                <a:spcPts val="1000"/>
              </a:spcAft>
              <a:buFont typeface="Arial"/>
              <a:buChar char="•"/>
            </a:pPr>
            <a:r>
              <a:rPr lang="fr-FR" sz="2100" dirty="0">
                <a:latin typeface="+mj-lt"/>
              </a:rPr>
              <a:t>First global observations of </a:t>
            </a:r>
            <a:r>
              <a:rPr lang="fr-FR" sz="2100" dirty="0" err="1">
                <a:latin typeface="+mj-lt"/>
              </a:rPr>
              <a:t>Earth’s</a:t>
            </a:r>
            <a:r>
              <a:rPr lang="fr-FR" sz="2100" dirty="0">
                <a:latin typeface="+mj-lt"/>
              </a:rPr>
              <a:t> water ressources in SAR-</a:t>
            </a:r>
            <a:r>
              <a:rPr lang="fr-FR" sz="2100" dirty="0" err="1">
                <a:latin typeface="+mj-lt"/>
              </a:rPr>
              <a:t>interferometry</a:t>
            </a:r>
            <a:r>
              <a:rPr lang="fr-FR" sz="2100" dirty="0">
                <a:latin typeface="+mj-lt"/>
              </a:rPr>
              <a:t> </a:t>
            </a:r>
          </a:p>
          <a:p>
            <a:pPr marL="342900" indent="-342900">
              <a:spcAft>
                <a:spcPts val="1000"/>
              </a:spcAft>
              <a:buFont typeface="Arial"/>
              <a:buChar char="•"/>
            </a:pPr>
            <a:r>
              <a:rPr lang="fr-FR" sz="2100" dirty="0" smtClean="0">
                <a:latin typeface="+mj-lt"/>
              </a:rPr>
              <a:t>First </a:t>
            </a:r>
            <a:r>
              <a:rPr lang="fr-FR" sz="2100" dirty="0" err="1">
                <a:latin typeface="+mj-lt"/>
              </a:rPr>
              <a:t>estimate</a:t>
            </a:r>
            <a:r>
              <a:rPr lang="fr-FR" sz="2100" dirty="0">
                <a:latin typeface="+mj-lt"/>
              </a:rPr>
              <a:t> of the </a:t>
            </a:r>
            <a:r>
              <a:rPr lang="fr-FR" sz="2100" dirty="0" err="1">
                <a:latin typeface="+mj-lt"/>
              </a:rPr>
              <a:t>flows</a:t>
            </a:r>
            <a:r>
              <a:rPr lang="fr-FR" sz="2100" dirty="0">
                <a:latin typeface="+mj-lt"/>
              </a:rPr>
              <a:t> of all </a:t>
            </a:r>
            <a:r>
              <a:rPr lang="fr-FR" sz="2100" b="1" dirty="0" err="1">
                <a:latin typeface="+mj-lt"/>
              </a:rPr>
              <a:t>rivers</a:t>
            </a:r>
            <a:r>
              <a:rPr lang="fr-FR" sz="2100" dirty="0">
                <a:latin typeface="+mj-lt"/>
              </a:rPr>
              <a:t> &gt; 50-100 m</a:t>
            </a:r>
          </a:p>
          <a:p>
            <a:pPr marL="342900" indent="-342900">
              <a:spcAft>
                <a:spcPts val="1000"/>
              </a:spcAft>
              <a:buFont typeface="Arial"/>
              <a:buChar char="•"/>
            </a:pPr>
            <a:r>
              <a:rPr lang="fr-FR" sz="2100" dirty="0">
                <a:latin typeface="+mj-lt"/>
              </a:rPr>
              <a:t>Complete </a:t>
            </a:r>
            <a:r>
              <a:rPr lang="fr-FR" sz="2100" dirty="0" err="1">
                <a:latin typeface="+mj-lt"/>
              </a:rPr>
              <a:t>inventory</a:t>
            </a:r>
            <a:r>
              <a:rPr lang="fr-FR" sz="2100" dirty="0">
                <a:latin typeface="+mj-lt"/>
              </a:rPr>
              <a:t> of </a:t>
            </a:r>
            <a:r>
              <a:rPr lang="fr-FR" sz="2100" b="1" dirty="0" err="1">
                <a:latin typeface="+mj-lt"/>
              </a:rPr>
              <a:t>lakes</a:t>
            </a:r>
            <a:r>
              <a:rPr lang="fr-FR" sz="2100" b="1" dirty="0">
                <a:latin typeface="+mj-lt"/>
              </a:rPr>
              <a:t>, </a:t>
            </a:r>
            <a:r>
              <a:rPr lang="fr-FR" sz="2100" b="1" dirty="0" err="1">
                <a:latin typeface="+mj-lt"/>
              </a:rPr>
              <a:t>reservoirs</a:t>
            </a:r>
            <a:r>
              <a:rPr lang="fr-FR" sz="2100" b="1" dirty="0">
                <a:latin typeface="+mj-lt"/>
              </a:rPr>
              <a:t> and </a:t>
            </a:r>
            <a:r>
              <a:rPr lang="fr-FR" sz="2100" b="1" dirty="0" err="1">
                <a:latin typeface="+mj-lt"/>
              </a:rPr>
              <a:t>floodplains</a:t>
            </a:r>
            <a:r>
              <a:rPr lang="fr-FR" sz="2100" dirty="0">
                <a:latin typeface="+mj-lt"/>
              </a:rPr>
              <a:t> &gt; </a:t>
            </a:r>
            <a:r>
              <a:rPr lang="fr-FR" sz="2100" dirty="0" smtClean="0">
                <a:latin typeface="+mj-lt"/>
              </a:rPr>
              <a:t>250m</a:t>
            </a:r>
            <a:r>
              <a:rPr lang="fr-FR" sz="2100" baseline="30000" dirty="0">
                <a:latin typeface="+mj-lt"/>
              </a:rPr>
              <a:t> </a:t>
            </a:r>
            <a:r>
              <a:rPr lang="fr-FR" sz="2100" baseline="30000" dirty="0" smtClean="0">
                <a:latin typeface="+mj-lt"/>
              </a:rPr>
              <a:t>x</a:t>
            </a:r>
            <a:r>
              <a:rPr lang="fr-FR" sz="2100" dirty="0" smtClean="0">
                <a:latin typeface="+mj-lt"/>
              </a:rPr>
              <a:t> 250 m </a:t>
            </a:r>
            <a:r>
              <a:rPr lang="fr-FR" sz="2100" dirty="0">
                <a:latin typeface="+mj-lt"/>
              </a:rPr>
              <a:t>and </a:t>
            </a:r>
            <a:r>
              <a:rPr lang="fr-FR" sz="2100" dirty="0" err="1">
                <a:latin typeface="+mj-lt"/>
              </a:rPr>
              <a:t>their</a:t>
            </a:r>
            <a:r>
              <a:rPr lang="fr-FR" sz="2100" dirty="0">
                <a:latin typeface="+mj-lt"/>
              </a:rPr>
              <a:t> </a:t>
            </a:r>
            <a:r>
              <a:rPr lang="fr-FR" sz="2100" dirty="0" err="1">
                <a:latin typeface="+mj-lt"/>
              </a:rPr>
              <a:t>spatio-temporal</a:t>
            </a:r>
            <a:r>
              <a:rPr lang="fr-FR" sz="2100" dirty="0">
                <a:latin typeface="+mj-lt"/>
              </a:rPr>
              <a:t> </a:t>
            </a:r>
            <a:r>
              <a:rPr lang="fr-FR" sz="2100" dirty="0" err="1">
                <a:latin typeface="+mj-lt"/>
              </a:rPr>
              <a:t>dynamics</a:t>
            </a:r>
            <a:endParaRPr lang="fr-FR" sz="2100" dirty="0">
              <a:latin typeface="+mj-lt"/>
            </a:endParaRPr>
          </a:p>
          <a:p>
            <a:pPr marL="342900" indent="-342900">
              <a:spcAft>
                <a:spcPts val="1000"/>
              </a:spcAft>
              <a:buFont typeface="Arial"/>
              <a:buChar char="•"/>
            </a:pPr>
            <a:r>
              <a:rPr lang="fr-FR" sz="2100" dirty="0">
                <a:latin typeface="+mj-lt"/>
              </a:rPr>
              <a:t>First observations of the </a:t>
            </a:r>
            <a:r>
              <a:rPr lang="fr-FR" sz="2100" b="1" dirty="0" smtClean="0">
                <a:latin typeface="+mj-lt"/>
              </a:rPr>
              <a:t>2D </a:t>
            </a:r>
            <a:r>
              <a:rPr lang="fr-FR" sz="2100" b="1" dirty="0" err="1" smtClean="0">
                <a:latin typeface="+mj-lt"/>
              </a:rPr>
              <a:t>ocean</a:t>
            </a:r>
            <a:r>
              <a:rPr lang="fr-FR" sz="2100" b="1" dirty="0" smtClean="0">
                <a:latin typeface="+mj-lt"/>
              </a:rPr>
              <a:t> </a:t>
            </a:r>
            <a:r>
              <a:rPr lang="fr-FR" sz="2100" b="1" dirty="0">
                <a:latin typeface="+mj-lt"/>
              </a:rPr>
              <a:t>circulation </a:t>
            </a:r>
            <a:r>
              <a:rPr lang="fr-FR" sz="2100" b="1" dirty="0" err="1">
                <a:latin typeface="+mj-lt"/>
              </a:rPr>
              <a:t>at</a:t>
            </a:r>
            <a:r>
              <a:rPr lang="fr-FR" sz="2100" b="1" dirty="0">
                <a:latin typeface="+mj-lt"/>
              </a:rPr>
              <a:t> fine </a:t>
            </a:r>
            <a:r>
              <a:rPr lang="fr-FR" sz="2100" b="1" dirty="0" err="1">
                <a:latin typeface="+mj-lt"/>
              </a:rPr>
              <a:t>scale</a:t>
            </a:r>
            <a:r>
              <a:rPr lang="fr-FR" sz="2100" b="1" dirty="0">
                <a:latin typeface="+mj-lt"/>
              </a:rPr>
              <a:t> (10 km)</a:t>
            </a:r>
            <a:r>
              <a:rPr lang="fr-FR" sz="2100" dirty="0">
                <a:latin typeface="+mj-lt"/>
              </a:rPr>
              <a:t>, and </a:t>
            </a:r>
            <a:r>
              <a:rPr lang="fr-FR" sz="2100" dirty="0" err="1" smtClean="0">
                <a:latin typeface="+mj-lt"/>
              </a:rPr>
              <a:t>their</a:t>
            </a:r>
            <a:r>
              <a:rPr lang="fr-FR" sz="2100" dirty="0" smtClean="0">
                <a:latin typeface="+mj-lt"/>
              </a:rPr>
              <a:t> interactions </a:t>
            </a:r>
            <a:r>
              <a:rPr lang="fr-FR" sz="2100" dirty="0" err="1">
                <a:latin typeface="+mj-lt"/>
              </a:rPr>
              <a:t>with</a:t>
            </a:r>
            <a:r>
              <a:rPr lang="fr-FR" sz="2100" dirty="0">
                <a:latin typeface="+mj-lt"/>
              </a:rPr>
              <a:t> the </a:t>
            </a:r>
            <a:r>
              <a:rPr lang="fr-FR" sz="2100" dirty="0" err="1" smtClean="0">
                <a:latin typeface="+mj-lt"/>
              </a:rPr>
              <a:t>tides</a:t>
            </a:r>
            <a:endParaRPr lang="fr-FR" sz="2100" dirty="0" smtClean="0">
              <a:latin typeface="+mj-lt"/>
            </a:endParaRPr>
          </a:p>
          <a:p>
            <a:pPr marL="342900" indent="-342900">
              <a:spcAft>
                <a:spcPts val="1000"/>
              </a:spcAft>
              <a:buFont typeface="Arial"/>
              <a:buChar char="•"/>
            </a:pPr>
            <a:r>
              <a:rPr lang="fr-FR" sz="2100" dirty="0" smtClean="0">
                <a:latin typeface="+mj-lt"/>
              </a:rPr>
              <a:t>2D observations of </a:t>
            </a:r>
            <a:r>
              <a:rPr lang="fr-FR" sz="2100" b="1" dirty="0" err="1" smtClean="0">
                <a:latin typeface="+mj-lt"/>
              </a:rPr>
              <a:t>coastal</a:t>
            </a:r>
            <a:r>
              <a:rPr lang="fr-FR" sz="2100" b="1" dirty="0" smtClean="0">
                <a:latin typeface="+mj-lt"/>
              </a:rPr>
              <a:t> / </a:t>
            </a:r>
            <a:r>
              <a:rPr lang="fr-FR" sz="2100" b="1" dirty="0" err="1" smtClean="0">
                <a:latin typeface="+mj-lt"/>
              </a:rPr>
              <a:t>estuarine</a:t>
            </a:r>
            <a:r>
              <a:rPr lang="fr-FR" sz="2100" b="1" dirty="0" smtClean="0">
                <a:latin typeface="+mj-lt"/>
              </a:rPr>
              <a:t>/</a:t>
            </a:r>
            <a:r>
              <a:rPr lang="fr-FR" sz="2100" b="1" dirty="0">
                <a:latin typeface="+mj-lt"/>
              </a:rPr>
              <a:t> </a:t>
            </a:r>
            <a:r>
              <a:rPr lang="fr-FR" sz="2100" b="1" dirty="0" err="1" smtClean="0">
                <a:latin typeface="+mj-lt"/>
              </a:rPr>
              <a:t>wetland</a:t>
            </a:r>
            <a:r>
              <a:rPr lang="fr-FR" sz="2100" b="1" dirty="0" smtClean="0">
                <a:latin typeface="+mj-lt"/>
              </a:rPr>
              <a:t> </a:t>
            </a:r>
            <a:r>
              <a:rPr lang="fr-FR" sz="2100" b="1" dirty="0" err="1" smtClean="0">
                <a:latin typeface="+mj-lt"/>
              </a:rPr>
              <a:t>regions</a:t>
            </a:r>
            <a:r>
              <a:rPr lang="fr-FR" sz="2100" b="1" dirty="0" smtClean="0">
                <a:latin typeface="+mj-lt"/>
              </a:rPr>
              <a:t> </a:t>
            </a:r>
            <a:r>
              <a:rPr lang="fr-FR" sz="2100" dirty="0" smtClean="0">
                <a:latin typeface="+mj-lt"/>
              </a:rPr>
              <a:t>: </a:t>
            </a:r>
            <a:r>
              <a:rPr lang="fr-FR" sz="2100" dirty="0" err="1" smtClean="0">
                <a:latin typeface="+mj-lt"/>
              </a:rPr>
              <a:t>their</a:t>
            </a:r>
            <a:r>
              <a:rPr lang="fr-FR" sz="2100" dirty="0" smtClean="0">
                <a:latin typeface="+mj-lt"/>
              </a:rPr>
              <a:t> water </a:t>
            </a:r>
            <a:r>
              <a:rPr lang="fr-FR" sz="2100" dirty="0" err="1" smtClean="0">
                <a:latin typeface="+mj-lt"/>
              </a:rPr>
              <a:t>storage</a:t>
            </a:r>
            <a:r>
              <a:rPr lang="fr-FR" sz="2100" dirty="0" smtClean="0">
                <a:latin typeface="+mj-lt"/>
              </a:rPr>
              <a:t>, </a:t>
            </a:r>
            <a:r>
              <a:rPr lang="fr-FR" sz="2100" dirty="0" err="1" smtClean="0">
                <a:latin typeface="+mj-lt"/>
              </a:rPr>
              <a:t>discharge</a:t>
            </a:r>
            <a:r>
              <a:rPr lang="fr-FR" sz="2100" dirty="0" smtClean="0">
                <a:latin typeface="+mj-lt"/>
              </a:rPr>
              <a:t> &amp; </a:t>
            </a:r>
            <a:r>
              <a:rPr lang="fr-FR" sz="2100" dirty="0" err="1" smtClean="0">
                <a:latin typeface="+mj-lt"/>
              </a:rPr>
              <a:t>connectivity</a:t>
            </a:r>
            <a:endParaRPr lang="fr-FR" sz="2100" dirty="0" smtClean="0">
              <a:latin typeface="+mj-lt"/>
            </a:endParaRPr>
          </a:p>
          <a:p>
            <a:endParaRPr lang="en-US" sz="2100" dirty="0">
              <a:solidFill>
                <a:srgbClr val="000000"/>
              </a:solidFill>
              <a:latin typeface="+mj-lt"/>
            </a:endParaRPr>
          </a:p>
          <a:p>
            <a:pPr lvl="1"/>
            <a:endParaRPr lang="en-US" sz="1900" dirty="0"/>
          </a:p>
          <a:p>
            <a:pPr lvl="1"/>
            <a:endParaRPr lang="en-US" sz="1900" dirty="0" smtClean="0"/>
          </a:p>
          <a:p>
            <a:pPr marL="0" indent="0">
              <a:buNone/>
            </a:pPr>
            <a:endParaRPr lang="en-US" dirty="0"/>
          </a:p>
        </p:txBody>
      </p:sp>
      <p:sp>
        <p:nvSpPr>
          <p:cNvPr id="6" name="ZoneTexte 5"/>
          <p:cNvSpPr txBox="1"/>
          <p:nvPr/>
        </p:nvSpPr>
        <p:spPr>
          <a:xfrm>
            <a:off x="2809692" y="97615"/>
            <a:ext cx="3262682" cy="707886"/>
          </a:xfrm>
          <a:prstGeom prst="rect">
            <a:avLst/>
          </a:prstGeom>
          <a:noFill/>
        </p:spPr>
        <p:txBody>
          <a:bodyPr wrap="none" rtlCol="0">
            <a:spAutoFit/>
          </a:bodyPr>
          <a:lstStyle/>
          <a:p>
            <a:r>
              <a:rPr lang="fr-FR" sz="4000" b="1" dirty="0" smtClean="0">
                <a:solidFill>
                  <a:srgbClr val="FFFFFF"/>
                </a:solidFill>
                <a:effectLst>
                  <a:outerShdw blurRad="38100" dist="38100" dir="2700000" algn="tl">
                    <a:srgbClr val="000000">
                      <a:alpha val="43137"/>
                    </a:srgbClr>
                  </a:outerShdw>
                </a:effectLst>
              </a:rPr>
              <a:t>Conclusions</a:t>
            </a:r>
            <a:endParaRPr lang="fr-FR" sz="3200" b="1" dirty="0">
              <a:solidFill>
                <a:srgbClr val="FFFFFF"/>
              </a:solidFill>
              <a:effectLst>
                <a:outerShdw blurRad="38100" dist="38100" dir="2700000" algn="tl">
                  <a:srgbClr val="000000">
                    <a:alpha val="43137"/>
                  </a:srgbClr>
                </a:outerShdw>
              </a:effectLst>
            </a:endParaRPr>
          </a:p>
        </p:txBody>
      </p:sp>
      <p:pic>
        <p:nvPicPr>
          <p:cNvPr id="4" name="Picture 13"/>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76" y="5882599"/>
            <a:ext cx="773035" cy="6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Cne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877" y="5882599"/>
            <a:ext cx="557024" cy="622069"/>
          </a:xfrm>
          <a:prstGeom prst="rect">
            <a:avLst/>
          </a:prstGeom>
          <a:noFill/>
          <a:ln>
            <a:noFill/>
          </a:ln>
          <a:extLst/>
        </p:spPr>
      </p:pic>
      <p:pic>
        <p:nvPicPr>
          <p:cNvPr id="7" name="Picture 2" descr="UK Space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993" y="5810309"/>
            <a:ext cx="7254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SA-resiz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0481" y="5810309"/>
            <a:ext cx="632382" cy="632382"/>
          </a:xfrm>
          <a:prstGeom prst="rect">
            <a:avLst/>
          </a:prstGeom>
        </p:spPr>
      </p:pic>
    </p:spTree>
    <p:extLst>
      <p:ext uri="{BB962C8B-B14F-4D97-AF65-F5344CB8AC3E}">
        <p14:creationId xmlns:p14="http://schemas.microsoft.com/office/powerpoint/2010/main" val="33540308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 xmlns:a16="http://schemas.microsoft.com/office/drawing/2014/main" id="{DCAF19C9-FF87-0D22-B529-B3F6C2C57C68}"/>
              </a:ext>
            </a:extLst>
          </p:cNvPr>
          <p:cNvSpPr txBox="1"/>
          <p:nvPr/>
        </p:nvSpPr>
        <p:spPr>
          <a:xfrm>
            <a:off x="0" y="0"/>
            <a:ext cx="9234586" cy="769441"/>
          </a:xfrm>
          <a:prstGeom prst="rect">
            <a:avLst/>
          </a:prstGeom>
          <a:noFill/>
        </p:spPr>
        <p:txBody>
          <a:bodyPr wrap="square">
            <a:spAutoFit/>
          </a:bodyPr>
          <a:lstStyle/>
          <a:p>
            <a:pPr lvl="0" algn="ctr"/>
            <a:r>
              <a:rPr lang="en-US" sz="2200" b="1" i="0" u="none" strike="noStrike" cap="none" dirty="0">
                <a:solidFill>
                  <a:schemeClr val="bg1"/>
                </a:solidFill>
                <a:latin typeface="+mj-lt"/>
                <a:ea typeface="Calibri"/>
                <a:cs typeface="Calibri"/>
                <a:sym typeface="Calibri"/>
              </a:rPr>
              <a:t>SWOT is a pathfinder mission </a:t>
            </a:r>
            <a:r>
              <a:rPr lang="en-US" sz="2200" b="1" dirty="0">
                <a:solidFill>
                  <a:schemeClr val="bg1"/>
                </a:solidFill>
                <a:latin typeface="+mj-lt"/>
                <a:ea typeface="Calibri"/>
                <a:cs typeface="Calibri"/>
                <a:sym typeface="Calibri"/>
              </a:rPr>
              <a:t>addressing </a:t>
            </a:r>
            <a:r>
              <a:rPr lang="en-US" sz="2200" b="1" dirty="0" smtClean="0">
                <a:solidFill>
                  <a:schemeClr val="bg1"/>
                </a:solidFill>
                <a:latin typeface="+mj-lt"/>
                <a:ea typeface="Calibri"/>
                <a:cs typeface="Calibri"/>
                <a:sym typeface="Calibri"/>
              </a:rPr>
              <a:t>fundamental questions </a:t>
            </a:r>
            <a:r>
              <a:rPr lang="en-US" sz="2200" b="1" dirty="0">
                <a:solidFill>
                  <a:schemeClr val="bg1"/>
                </a:solidFill>
                <a:latin typeface="+mj-lt"/>
                <a:ea typeface="Calibri"/>
                <a:cs typeface="Calibri"/>
                <a:sym typeface="Calibri"/>
              </a:rPr>
              <a:t>on the </a:t>
            </a:r>
            <a:r>
              <a:rPr lang="en-US" sz="2200" b="1" dirty="0" smtClean="0">
                <a:solidFill>
                  <a:schemeClr val="bg1"/>
                </a:solidFill>
                <a:latin typeface="+mj-lt"/>
                <a:ea typeface="Calibri"/>
                <a:cs typeface="Calibri"/>
                <a:sym typeface="Calibri"/>
              </a:rPr>
              <a:t>Earth’s water cycle and </a:t>
            </a:r>
            <a:r>
              <a:rPr lang="en-US" sz="2200" b="1" dirty="0">
                <a:solidFill>
                  <a:schemeClr val="bg1"/>
                </a:solidFill>
                <a:latin typeface="+mj-lt"/>
                <a:ea typeface="Calibri"/>
                <a:cs typeface="Calibri"/>
                <a:sym typeface="Calibri"/>
              </a:rPr>
              <a:t>ocean </a:t>
            </a:r>
            <a:r>
              <a:rPr lang="en-US" sz="2200" b="1" dirty="0" smtClean="0">
                <a:solidFill>
                  <a:schemeClr val="bg1"/>
                </a:solidFill>
                <a:latin typeface="+mj-lt"/>
                <a:ea typeface="Calibri"/>
                <a:cs typeface="Calibri"/>
                <a:sym typeface="Calibri"/>
              </a:rPr>
              <a:t>energy and heat transport</a:t>
            </a:r>
            <a:endParaRPr lang="en-US" sz="2200" b="1" dirty="0">
              <a:solidFill>
                <a:schemeClr val="bg1"/>
              </a:solidFill>
              <a:latin typeface="+mj-lt"/>
              <a:ea typeface="Calibri"/>
              <a:cs typeface="Calibri"/>
              <a:sym typeface="Calibri"/>
            </a:endParaRPr>
          </a:p>
        </p:txBody>
      </p:sp>
      <p:pic>
        <p:nvPicPr>
          <p:cNvPr id="9" name="Picture 13"/>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701186" y="4597903"/>
            <a:ext cx="1066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Cne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0131" y="4597903"/>
            <a:ext cx="747713" cy="835025"/>
          </a:xfrm>
          <a:prstGeom prst="rect">
            <a:avLst/>
          </a:prstGeom>
          <a:noFill/>
          <a:ln>
            <a:noFill/>
          </a:ln>
          <a:extLst/>
        </p:spPr>
      </p:pic>
      <p:sp>
        <p:nvSpPr>
          <p:cNvPr id="2" name="ZoneTexte 1"/>
          <p:cNvSpPr txBox="1"/>
          <p:nvPr/>
        </p:nvSpPr>
        <p:spPr>
          <a:xfrm>
            <a:off x="8167075" y="1270853"/>
            <a:ext cx="4024925" cy="1754327"/>
          </a:xfrm>
          <a:prstGeom prst="rect">
            <a:avLst/>
          </a:prstGeom>
          <a:noFill/>
        </p:spPr>
        <p:txBody>
          <a:bodyPr wrap="square" rtlCol="0">
            <a:spAutoFit/>
          </a:bodyPr>
          <a:lstStyle/>
          <a:p>
            <a:pPr lvl="0" algn="ctr"/>
            <a:r>
              <a:rPr lang="en-US" sz="1800" b="1" dirty="0" smtClean="0">
                <a:solidFill>
                  <a:srgbClr val="0000FF"/>
                </a:solidFill>
                <a:latin typeface="+mn-lt"/>
                <a:ea typeface="Calibri"/>
                <a:cs typeface="Calibri"/>
                <a:sym typeface="Calibri"/>
              </a:rPr>
              <a:t>SWOT will use SAR </a:t>
            </a:r>
            <a:r>
              <a:rPr lang="en-US" sz="1800" b="1" dirty="0">
                <a:solidFill>
                  <a:srgbClr val="0000FF"/>
                </a:solidFill>
                <a:latin typeface="+mn-lt"/>
                <a:ea typeface="Calibri"/>
                <a:cs typeface="Calibri"/>
                <a:sym typeface="Calibri"/>
              </a:rPr>
              <a:t>interferometry to </a:t>
            </a:r>
            <a:r>
              <a:rPr lang="en-US" sz="1800" b="1" dirty="0" smtClean="0">
                <a:solidFill>
                  <a:srgbClr val="0000FF"/>
                </a:solidFill>
                <a:latin typeface="+mn-lt"/>
                <a:ea typeface="Calibri"/>
                <a:cs typeface="Calibri"/>
                <a:sym typeface="Calibri"/>
              </a:rPr>
              <a:t>make global measurements of water elevation over ocean &amp; hydrology surfaces</a:t>
            </a:r>
          </a:p>
          <a:p>
            <a:pPr algn="ctr"/>
            <a:r>
              <a:rPr lang="en-US" sz="1800" dirty="0">
                <a:latin typeface="+mn-lt"/>
              </a:rPr>
              <a:t>SWOT will cover the world between 78N and 78S every 21 </a:t>
            </a:r>
            <a:r>
              <a:rPr lang="en-US" sz="1800" dirty="0" smtClean="0">
                <a:latin typeface="+mn-lt"/>
              </a:rPr>
              <a:t>days</a:t>
            </a:r>
            <a:endParaRPr lang="en-US" sz="1800" b="1" dirty="0">
              <a:solidFill>
                <a:srgbClr val="0000FF"/>
              </a:solidFill>
              <a:latin typeface="+mn-lt"/>
              <a:ea typeface="Calibri"/>
              <a:cs typeface="Calibri"/>
              <a:sym typeface="Calibri"/>
            </a:endParaRPr>
          </a:p>
        </p:txBody>
      </p:sp>
      <p:pic>
        <p:nvPicPr>
          <p:cNvPr id="11" name="Picture 2" descr="UK Space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2356" y="5685563"/>
            <a:ext cx="7254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SA-resiz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7821" y="5612758"/>
            <a:ext cx="793530" cy="793530"/>
          </a:xfrm>
          <a:prstGeom prst="rect">
            <a:avLst/>
          </a:prstGeom>
        </p:spPr>
      </p:pic>
      <p:sp>
        <p:nvSpPr>
          <p:cNvPr id="3" name="ZoneTexte 2"/>
          <p:cNvSpPr txBox="1"/>
          <p:nvPr/>
        </p:nvSpPr>
        <p:spPr>
          <a:xfrm>
            <a:off x="8455958" y="3537213"/>
            <a:ext cx="3620945" cy="1138773"/>
          </a:xfrm>
          <a:prstGeom prst="rect">
            <a:avLst/>
          </a:prstGeom>
          <a:noFill/>
        </p:spPr>
        <p:txBody>
          <a:bodyPr wrap="square" rtlCol="0">
            <a:spAutoFit/>
          </a:bodyPr>
          <a:lstStyle/>
          <a:p>
            <a:r>
              <a:rPr lang="en-US" sz="1800" dirty="0" smtClean="0"/>
              <a:t>SWOT follows </a:t>
            </a:r>
            <a:r>
              <a:rPr lang="en-US" sz="1800" dirty="0"/>
              <a:t>30 years of nadir altimetry </a:t>
            </a:r>
            <a:r>
              <a:rPr lang="en-US" sz="1800" dirty="0" smtClean="0"/>
              <a:t>cooperation between </a:t>
            </a:r>
            <a:r>
              <a:rPr lang="en-US" sz="1800" dirty="0"/>
              <a:t>NASA and CNES. </a:t>
            </a:r>
          </a:p>
          <a:p>
            <a:endParaRPr lang="fr-FR" dirty="0"/>
          </a:p>
        </p:txBody>
      </p:sp>
      <p:pic>
        <p:nvPicPr>
          <p:cNvPr id="13" name="Picture 1"/>
          <p:cNvPicPr>
            <a:picLocks noChangeAspect="1"/>
          </p:cNvPicPr>
          <p:nvPr/>
        </p:nvPicPr>
        <p:blipFill>
          <a:blip r:embed="rId7"/>
          <a:stretch>
            <a:fillRect/>
          </a:stretch>
        </p:blipFill>
        <p:spPr>
          <a:xfrm>
            <a:off x="1" y="1061571"/>
            <a:ext cx="6089475" cy="5117253"/>
          </a:xfrm>
          <a:prstGeom prst="rect">
            <a:avLst/>
          </a:prstGeom>
        </p:spPr>
      </p:pic>
      <p:sp>
        <p:nvSpPr>
          <p:cNvPr id="14" name="ZoneTexte 13"/>
          <p:cNvSpPr txBox="1"/>
          <p:nvPr/>
        </p:nvSpPr>
        <p:spPr>
          <a:xfrm>
            <a:off x="1" y="5841053"/>
            <a:ext cx="2524435" cy="307777"/>
          </a:xfrm>
          <a:prstGeom prst="rect">
            <a:avLst/>
          </a:prstGeom>
          <a:noFill/>
        </p:spPr>
        <p:txBody>
          <a:bodyPr wrap="square" rtlCol="0">
            <a:spAutoFit/>
          </a:bodyPr>
          <a:lstStyle/>
          <a:p>
            <a:r>
              <a:rPr lang="fr-FR" sz="1400" i="1" dirty="0" smtClean="0">
                <a:solidFill>
                  <a:schemeClr val="bg1">
                    <a:lumMod val="50000"/>
                  </a:schemeClr>
                </a:solidFill>
              </a:rPr>
              <a:t>Image </a:t>
            </a:r>
            <a:r>
              <a:rPr lang="fr-FR" sz="1400" i="1" dirty="0" err="1" smtClean="0">
                <a:solidFill>
                  <a:schemeClr val="bg1">
                    <a:lumMod val="50000"/>
                  </a:schemeClr>
                </a:solidFill>
              </a:rPr>
              <a:t>Credit</a:t>
            </a:r>
            <a:r>
              <a:rPr lang="fr-FR" sz="1400" i="1" dirty="0" smtClean="0">
                <a:solidFill>
                  <a:schemeClr val="bg1">
                    <a:lumMod val="50000"/>
                  </a:schemeClr>
                </a:solidFill>
              </a:rPr>
              <a:t> : K. </a:t>
            </a:r>
            <a:r>
              <a:rPr lang="fr-FR" sz="1400" i="1" dirty="0" err="1" smtClean="0">
                <a:solidFill>
                  <a:schemeClr val="bg1">
                    <a:lumMod val="50000"/>
                  </a:schemeClr>
                </a:solidFill>
              </a:rPr>
              <a:t>Wiedman</a:t>
            </a:r>
            <a:endParaRPr lang="fr-FR" sz="1400" i="1" dirty="0">
              <a:solidFill>
                <a:schemeClr val="bg1">
                  <a:lumMod val="50000"/>
                </a:schemeClr>
              </a:solidFill>
            </a:endParaRPr>
          </a:p>
        </p:txBody>
      </p:sp>
    </p:spTree>
    <p:extLst>
      <p:ext uri="{BB962C8B-B14F-4D97-AF65-F5344CB8AC3E}">
        <p14:creationId xmlns:p14="http://schemas.microsoft.com/office/powerpoint/2010/main" val="14377220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726" y="1157317"/>
            <a:ext cx="11886379" cy="5347351"/>
          </a:xfrm>
        </p:spPr>
        <p:txBody>
          <a:bodyPr>
            <a:normAutofit/>
          </a:bodyPr>
          <a:lstStyle/>
          <a:p>
            <a:pPr marL="0" indent="0">
              <a:spcAft>
                <a:spcPts val="1000"/>
              </a:spcAft>
              <a:buNone/>
            </a:pPr>
            <a:r>
              <a:rPr lang="fr-FR" sz="2400" b="1" dirty="0" smtClean="0">
                <a:solidFill>
                  <a:srgbClr val="0000FF"/>
                </a:solidFill>
                <a:latin typeface="+mj-lt"/>
              </a:rPr>
              <a:t>Perspectives</a:t>
            </a:r>
            <a:endParaRPr lang="fr-FR" sz="2400" b="1" dirty="0">
              <a:solidFill>
                <a:srgbClr val="0000FF"/>
              </a:solidFill>
              <a:latin typeface="+mj-lt"/>
            </a:endParaRPr>
          </a:p>
          <a:p>
            <a:pPr marL="342900" indent="-342900">
              <a:spcAft>
                <a:spcPts val="1000"/>
              </a:spcAft>
              <a:buFont typeface="Arial"/>
              <a:buChar char="•"/>
            </a:pPr>
            <a:r>
              <a:rPr lang="fr-FR" sz="2100" dirty="0" smtClean="0">
                <a:solidFill>
                  <a:srgbClr val="000000"/>
                </a:solidFill>
                <a:latin typeface="+mj-lt"/>
              </a:rPr>
              <a:t>SWOT </a:t>
            </a:r>
            <a:r>
              <a:rPr lang="fr-FR" sz="2100" dirty="0" err="1" smtClean="0">
                <a:solidFill>
                  <a:srgbClr val="000000"/>
                </a:solidFill>
                <a:latin typeface="+mj-lt"/>
              </a:rPr>
              <a:t>will</a:t>
            </a:r>
            <a:r>
              <a:rPr lang="fr-FR" sz="2100" dirty="0" smtClean="0">
                <a:solidFill>
                  <a:srgbClr val="000000"/>
                </a:solidFill>
                <a:latin typeface="+mj-lt"/>
              </a:rPr>
              <a:t> </a:t>
            </a:r>
            <a:r>
              <a:rPr lang="fr-FR" sz="2100" dirty="0" err="1" smtClean="0">
                <a:solidFill>
                  <a:srgbClr val="000000"/>
                </a:solidFill>
                <a:latin typeface="+mj-lt"/>
              </a:rPr>
              <a:t>contribute</a:t>
            </a:r>
            <a:r>
              <a:rPr lang="fr-FR" sz="2100" dirty="0" smtClean="0">
                <a:solidFill>
                  <a:srgbClr val="000000"/>
                </a:solidFill>
                <a:latin typeface="+mj-lt"/>
              </a:rPr>
              <a:t> to OST Virtual Constellation</a:t>
            </a:r>
          </a:p>
          <a:p>
            <a:pPr marL="342900" indent="-342900">
              <a:spcAft>
                <a:spcPts val="1000"/>
              </a:spcAft>
              <a:buFont typeface="Arial"/>
              <a:buChar char="•"/>
            </a:pPr>
            <a:r>
              <a:rPr lang="fr-FR" sz="2100" dirty="0" err="1" smtClean="0">
                <a:solidFill>
                  <a:srgbClr val="000000"/>
                </a:solidFill>
                <a:latin typeface="+mj-lt"/>
              </a:rPr>
              <a:t>Development</a:t>
            </a:r>
            <a:r>
              <a:rPr lang="fr-FR" sz="2100" dirty="0" smtClean="0">
                <a:solidFill>
                  <a:srgbClr val="000000"/>
                </a:solidFill>
                <a:latin typeface="+mj-lt"/>
              </a:rPr>
              <a:t> </a:t>
            </a:r>
            <a:r>
              <a:rPr lang="fr-FR" sz="2100" dirty="0">
                <a:solidFill>
                  <a:srgbClr val="000000"/>
                </a:solidFill>
                <a:latin typeface="+mj-lt"/>
              </a:rPr>
              <a:t>of </a:t>
            </a:r>
            <a:r>
              <a:rPr lang="fr-FR" sz="2100" dirty="0" err="1">
                <a:solidFill>
                  <a:srgbClr val="000000"/>
                </a:solidFill>
                <a:latin typeface="+mj-lt"/>
              </a:rPr>
              <a:t>high</a:t>
            </a:r>
            <a:r>
              <a:rPr lang="fr-FR" sz="2100" dirty="0">
                <a:solidFill>
                  <a:srgbClr val="000000"/>
                </a:solidFill>
                <a:latin typeface="+mj-lt"/>
              </a:rPr>
              <a:t> </a:t>
            </a:r>
            <a:r>
              <a:rPr lang="fr-FR" sz="2100" dirty="0" err="1">
                <a:solidFill>
                  <a:srgbClr val="000000"/>
                </a:solidFill>
                <a:latin typeface="+mj-lt"/>
              </a:rPr>
              <a:t>resolution</a:t>
            </a:r>
            <a:r>
              <a:rPr lang="fr-FR" sz="2100" dirty="0">
                <a:solidFill>
                  <a:srgbClr val="000000"/>
                </a:solidFill>
                <a:latin typeface="+mj-lt"/>
              </a:rPr>
              <a:t> </a:t>
            </a:r>
            <a:r>
              <a:rPr lang="fr-FR" sz="2100" dirty="0" err="1">
                <a:solidFill>
                  <a:srgbClr val="000000"/>
                </a:solidFill>
                <a:latin typeface="+mj-lt"/>
              </a:rPr>
              <a:t>databases</a:t>
            </a:r>
            <a:r>
              <a:rPr lang="fr-FR" sz="2100" dirty="0">
                <a:solidFill>
                  <a:srgbClr val="000000"/>
                </a:solidFill>
                <a:latin typeface="+mj-lt"/>
              </a:rPr>
              <a:t> =&gt; </a:t>
            </a:r>
            <a:r>
              <a:rPr lang="fr-FR" sz="2100" dirty="0" err="1">
                <a:solidFill>
                  <a:srgbClr val="000000"/>
                </a:solidFill>
                <a:latin typeface="+mj-lt"/>
              </a:rPr>
              <a:t>ocean</a:t>
            </a:r>
            <a:r>
              <a:rPr lang="fr-FR" sz="2100" dirty="0">
                <a:solidFill>
                  <a:srgbClr val="000000"/>
                </a:solidFill>
                <a:latin typeface="+mj-lt"/>
              </a:rPr>
              <a:t> and </a:t>
            </a:r>
            <a:r>
              <a:rPr lang="fr-FR" sz="2100" dirty="0" err="1">
                <a:solidFill>
                  <a:srgbClr val="000000"/>
                </a:solidFill>
                <a:latin typeface="+mj-lt"/>
              </a:rPr>
              <a:t>hydrology</a:t>
            </a:r>
            <a:r>
              <a:rPr lang="fr-FR" sz="2100" dirty="0">
                <a:solidFill>
                  <a:srgbClr val="000000"/>
                </a:solidFill>
                <a:latin typeface="+mj-lt"/>
              </a:rPr>
              <a:t> </a:t>
            </a:r>
            <a:endParaRPr lang="fr-FR" sz="2100" dirty="0" smtClean="0">
              <a:solidFill>
                <a:srgbClr val="000000"/>
              </a:solidFill>
              <a:latin typeface="+mj-lt"/>
            </a:endParaRPr>
          </a:p>
          <a:p>
            <a:pPr marL="342900" indent="-342900">
              <a:spcAft>
                <a:spcPts val="1000"/>
              </a:spcAft>
              <a:buFont typeface="Arial"/>
              <a:buChar char="•"/>
            </a:pPr>
            <a:r>
              <a:rPr lang="fr-FR" sz="2100" dirty="0">
                <a:latin typeface="+mj-lt"/>
              </a:rPr>
              <a:t>A</a:t>
            </a:r>
            <a:r>
              <a:rPr lang="fr-FR" sz="2100" dirty="0" smtClean="0">
                <a:solidFill>
                  <a:srgbClr val="000000"/>
                </a:solidFill>
                <a:latin typeface="+mj-lt"/>
              </a:rPr>
              <a:t>pplications  and </a:t>
            </a:r>
            <a:r>
              <a:rPr lang="fr-FR" sz="2100" dirty="0" err="1" smtClean="0">
                <a:solidFill>
                  <a:srgbClr val="000000"/>
                </a:solidFill>
                <a:latin typeface="+mj-lt"/>
              </a:rPr>
              <a:t>Early</a:t>
            </a:r>
            <a:r>
              <a:rPr lang="fr-FR" sz="2100" dirty="0" smtClean="0">
                <a:solidFill>
                  <a:srgbClr val="000000"/>
                </a:solidFill>
                <a:latin typeface="+mj-lt"/>
              </a:rPr>
              <a:t> SWOT </a:t>
            </a:r>
            <a:r>
              <a:rPr lang="fr-FR" sz="2100" dirty="0" err="1" smtClean="0">
                <a:solidFill>
                  <a:srgbClr val="000000"/>
                </a:solidFill>
                <a:latin typeface="+mj-lt"/>
              </a:rPr>
              <a:t>Adopters</a:t>
            </a:r>
            <a:r>
              <a:rPr lang="fr-FR" sz="2100" dirty="0" smtClean="0">
                <a:solidFill>
                  <a:srgbClr val="000000"/>
                </a:solidFill>
                <a:latin typeface="+mj-lt"/>
              </a:rPr>
              <a:t> </a:t>
            </a:r>
            <a:r>
              <a:rPr lang="fr-FR" sz="2100" dirty="0" smtClean="0">
                <a:latin typeface="+mj-lt"/>
              </a:rPr>
              <a:t>in </a:t>
            </a:r>
            <a:r>
              <a:rPr lang="fr-FR" sz="2100" dirty="0" smtClean="0">
                <a:solidFill>
                  <a:srgbClr val="000000"/>
                </a:solidFill>
                <a:latin typeface="+mj-lt"/>
              </a:rPr>
              <a:t>the </a:t>
            </a:r>
            <a:r>
              <a:rPr lang="fr-FR" sz="2100" dirty="0">
                <a:solidFill>
                  <a:srgbClr val="000000"/>
                </a:solidFill>
                <a:latin typeface="+mj-lt"/>
              </a:rPr>
              <a:t>3 </a:t>
            </a:r>
            <a:r>
              <a:rPr lang="fr-FR" sz="2100" dirty="0" err="1">
                <a:solidFill>
                  <a:srgbClr val="000000"/>
                </a:solidFill>
                <a:latin typeface="+mj-lt"/>
              </a:rPr>
              <a:t>domains</a:t>
            </a:r>
            <a:r>
              <a:rPr lang="fr-FR" sz="2100" dirty="0">
                <a:solidFill>
                  <a:srgbClr val="000000"/>
                </a:solidFill>
                <a:latin typeface="+mj-lt"/>
              </a:rPr>
              <a:t>: </a:t>
            </a:r>
            <a:r>
              <a:rPr lang="fr-FR" sz="2100" dirty="0" err="1">
                <a:solidFill>
                  <a:srgbClr val="000000"/>
                </a:solidFill>
                <a:latin typeface="+mj-lt"/>
              </a:rPr>
              <a:t>oceanic</a:t>
            </a:r>
            <a:r>
              <a:rPr lang="fr-FR" sz="2100" dirty="0">
                <a:solidFill>
                  <a:srgbClr val="000000"/>
                </a:solidFill>
                <a:latin typeface="+mj-lt"/>
              </a:rPr>
              <a:t>, </a:t>
            </a:r>
            <a:r>
              <a:rPr lang="fr-FR" sz="2100" dirty="0" err="1">
                <a:solidFill>
                  <a:srgbClr val="000000"/>
                </a:solidFill>
                <a:latin typeface="+mj-lt"/>
              </a:rPr>
              <a:t>hydrological</a:t>
            </a:r>
            <a:r>
              <a:rPr lang="fr-FR" sz="2100" dirty="0">
                <a:solidFill>
                  <a:srgbClr val="000000"/>
                </a:solidFill>
                <a:latin typeface="+mj-lt"/>
              </a:rPr>
              <a:t>, </a:t>
            </a:r>
            <a:r>
              <a:rPr lang="fr-FR" sz="2100" dirty="0" err="1">
                <a:solidFill>
                  <a:srgbClr val="000000"/>
                </a:solidFill>
                <a:latin typeface="+mj-lt"/>
              </a:rPr>
              <a:t>coastal</a:t>
            </a:r>
            <a:endParaRPr lang="fr-FR" sz="2100" dirty="0">
              <a:solidFill>
                <a:srgbClr val="000000"/>
              </a:solidFill>
              <a:latin typeface="+mj-lt"/>
            </a:endParaRPr>
          </a:p>
          <a:p>
            <a:pPr marL="342900" indent="-342900">
              <a:spcAft>
                <a:spcPts val="1000"/>
              </a:spcAft>
              <a:buFont typeface="Arial"/>
              <a:buChar char="•"/>
            </a:pPr>
            <a:r>
              <a:rPr lang="fr-FR" sz="2100" dirty="0" err="1">
                <a:latin typeface="+mj-lt"/>
              </a:rPr>
              <a:t>I</a:t>
            </a:r>
            <a:r>
              <a:rPr lang="fr-FR" sz="2100" dirty="0" err="1" smtClean="0">
                <a:solidFill>
                  <a:srgbClr val="000000"/>
                </a:solidFill>
                <a:latin typeface="+mj-lt"/>
              </a:rPr>
              <a:t>mprovement</a:t>
            </a:r>
            <a:r>
              <a:rPr lang="fr-FR" sz="2100" dirty="0" smtClean="0">
                <a:solidFill>
                  <a:srgbClr val="000000"/>
                </a:solidFill>
                <a:latin typeface="+mj-lt"/>
              </a:rPr>
              <a:t> </a:t>
            </a:r>
            <a:r>
              <a:rPr lang="fr-FR" sz="2100" dirty="0">
                <a:solidFill>
                  <a:srgbClr val="000000"/>
                </a:solidFill>
                <a:latin typeface="+mj-lt"/>
              </a:rPr>
              <a:t>of </a:t>
            </a:r>
            <a:r>
              <a:rPr lang="fr-FR" sz="2100" dirty="0" err="1">
                <a:solidFill>
                  <a:srgbClr val="000000"/>
                </a:solidFill>
                <a:latin typeface="+mj-lt"/>
              </a:rPr>
              <a:t>dynamic</a:t>
            </a:r>
            <a:r>
              <a:rPr lang="fr-FR" sz="2100" dirty="0">
                <a:solidFill>
                  <a:srgbClr val="000000"/>
                </a:solidFill>
                <a:latin typeface="+mj-lt"/>
              </a:rPr>
              <a:t> and </a:t>
            </a:r>
            <a:r>
              <a:rPr lang="fr-FR" sz="2100" dirty="0" err="1">
                <a:solidFill>
                  <a:srgbClr val="000000"/>
                </a:solidFill>
                <a:latin typeface="+mj-lt"/>
              </a:rPr>
              <a:t>climate</a:t>
            </a:r>
            <a:r>
              <a:rPr lang="fr-FR" sz="2100" dirty="0">
                <a:solidFill>
                  <a:srgbClr val="000000"/>
                </a:solidFill>
                <a:latin typeface="+mj-lt"/>
              </a:rPr>
              <a:t> </a:t>
            </a:r>
            <a:r>
              <a:rPr lang="fr-FR" sz="2100" dirty="0" err="1">
                <a:solidFill>
                  <a:srgbClr val="000000"/>
                </a:solidFill>
                <a:latin typeface="+mj-lt"/>
              </a:rPr>
              <a:t>models</a:t>
            </a:r>
            <a:r>
              <a:rPr lang="fr-FR" sz="2100" dirty="0">
                <a:solidFill>
                  <a:srgbClr val="000000"/>
                </a:solidFill>
                <a:latin typeface="+mj-lt"/>
              </a:rPr>
              <a:t> for </a:t>
            </a:r>
            <a:r>
              <a:rPr lang="fr-FR" sz="2100" dirty="0" err="1">
                <a:solidFill>
                  <a:srgbClr val="000000"/>
                </a:solidFill>
                <a:latin typeface="+mj-lt"/>
              </a:rPr>
              <a:t>reanalysis</a:t>
            </a:r>
            <a:r>
              <a:rPr lang="fr-FR" sz="2100" dirty="0">
                <a:solidFill>
                  <a:srgbClr val="000000"/>
                </a:solidFill>
                <a:latin typeface="+mj-lt"/>
              </a:rPr>
              <a:t> of long </a:t>
            </a:r>
            <a:r>
              <a:rPr lang="fr-FR" sz="2100" dirty="0" err="1">
                <a:solidFill>
                  <a:srgbClr val="000000"/>
                </a:solidFill>
                <a:latin typeface="+mj-lt"/>
              </a:rPr>
              <a:t>series</a:t>
            </a:r>
            <a:r>
              <a:rPr lang="fr-FR" sz="2100" dirty="0">
                <a:solidFill>
                  <a:srgbClr val="000000"/>
                </a:solidFill>
                <a:latin typeface="+mj-lt"/>
              </a:rPr>
              <a:t> and </a:t>
            </a:r>
            <a:r>
              <a:rPr lang="fr-FR" sz="2100" dirty="0" err="1">
                <a:solidFill>
                  <a:srgbClr val="000000"/>
                </a:solidFill>
                <a:latin typeface="+mj-lt"/>
              </a:rPr>
              <a:t>ocean</a:t>
            </a:r>
            <a:r>
              <a:rPr lang="fr-FR" sz="2100" dirty="0">
                <a:solidFill>
                  <a:srgbClr val="000000"/>
                </a:solidFill>
                <a:latin typeface="+mj-lt"/>
              </a:rPr>
              <a:t> and </a:t>
            </a:r>
            <a:r>
              <a:rPr lang="fr-FR" sz="2100" dirty="0" err="1">
                <a:solidFill>
                  <a:srgbClr val="000000"/>
                </a:solidFill>
                <a:latin typeface="+mj-lt"/>
              </a:rPr>
              <a:t>hydrological</a:t>
            </a:r>
            <a:r>
              <a:rPr lang="fr-FR" sz="2100" dirty="0">
                <a:solidFill>
                  <a:srgbClr val="000000"/>
                </a:solidFill>
                <a:latin typeface="+mj-lt"/>
              </a:rPr>
              <a:t> </a:t>
            </a:r>
            <a:r>
              <a:rPr lang="fr-FR" sz="2100" dirty="0" err="1">
                <a:solidFill>
                  <a:srgbClr val="000000"/>
                </a:solidFill>
                <a:latin typeface="+mj-lt"/>
              </a:rPr>
              <a:t>forecasting</a:t>
            </a:r>
            <a:endParaRPr lang="fr-FR" sz="2100" dirty="0">
              <a:solidFill>
                <a:srgbClr val="000000"/>
              </a:solidFill>
              <a:latin typeface="+mj-lt"/>
            </a:endParaRPr>
          </a:p>
          <a:p>
            <a:pPr marL="0" indent="0">
              <a:spcAft>
                <a:spcPts val="1000"/>
              </a:spcAft>
              <a:buNone/>
            </a:pPr>
            <a:endParaRPr lang="fr-FR" sz="1900" b="1" dirty="0">
              <a:solidFill>
                <a:srgbClr val="C00000"/>
              </a:solidFill>
              <a:latin typeface="+mj-lt"/>
            </a:endParaRPr>
          </a:p>
          <a:p>
            <a:endParaRPr lang="en-US" sz="2100" dirty="0">
              <a:solidFill>
                <a:srgbClr val="000000"/>
              </a:solidFill>
              <a:latin typeface="+mj-lt"/>
            </a:endParaRPr>
          </a:p>
          <a:p>
            <a:pPr marL="0" indent="0" algn="ctr">
              <a:buNone/>
            </a:pPr>
            <a:r>
              <a:rPr lang="fr-FR" sz="2200" b="1" dirty="0" err="1" smtClean="0">
                <a:solidFill>
                  <a:srgbClr val="C00000"/>
                </a:solidFill>
              </a:rPr>
              <a:t>Launch</a:t>
            </a:r>
            <a:r>
              <a:rPr lang="fr-FR" sz="2200" b="1" dirty="0" smtClean="0">
                <a:solidFill>
                  <a:srgbClr val="C00000"/>
                </a:solidFill>
              </a:rPr>
              <a:t> 15 </a:t>
            </a:r>
            <a:r>
              <a:rPr lang="fr-FR" sz="2200" b="1" dirty="0" err="1" smtClean="0">
                <a:solidFill>
                  <a:srgbClr val="C00000"/>
                </a:solidFill>
              </a:rPr>
              <a:t>Dec</a:t>
            </a:r>
            <a:r>
              <a:rPr lang="fr-FR" sz="2200" b="1" dirty="0" smtClean="0">
                <a:solidFill>
                  <a:srgbClr val="C00000"/>
                </a:solidFill>
              </a:rPr>
              <a:t> 2022</a:t>
            </a:r>
          </a:p>
          <a:p>
            <a:pPr marL="0" indent="0" algn="ctr">
              <a:buNone/>
            </a:pPr>
            <a:endParaRPr lang="fr-FR" sz="2200" b="1" dirty="0">
              <a:solidFill>
                <a:srgbClr val="C00000"/>
              </a:solidFill>
            </a:endParaRPr>
          </a:p>
          <a:p>
            <a:pPr marL="0" indent="0" algn="ctr">
              <a:buNone/>
            </a:pPr>
            <a:r>
              <a:rPr lang="fr-FR" sz="3600" b="1" dirty="0" smtClean="0">
                <a:solidFill>
                  <a:srgbClr val="C00000"/>
                </a:solidFill>
              </a:rPr>
              <a:t>Go SWOT !</a:t>
            </a:r>
            <a:endParaRPr lang="en-US" sz="3200" dirty="0" smtClean="0"/>
          </a:p>
          <a:p>
            <a:pPr lvl="1"/>
            <a:endParaRPr lang="en-US" sz="1900" dirty="0"/>
          </a:p>
          <a:p>
            <a:pPr lvl="1"/>
            <a:endParaRPr lang="en-US" sz="1900" dirty="0" smtClean="0"/>
          </a:p>
          <a:p>
            <a:pPr marL="0" indent="0">
              <a:buNone/>
            </a:pPr>
            <a:endParaRPr lang="en-US" dirty="0"/>
          </a:p>
        </p:txBody>
      </p:sp>
      <p:sp>
        <p:nvSpPr>
          <p:cNvPr id="6" name="ZoneTexte 5"/>
          <p:cNvSpPr txBox="1"/>
          <p:nvPr/>
        </p:nvSpPr>
        <p:spPr>
          <a:xfrm>
            <a:off x="3568727" y="243607"/>
            <a:ext cx="3350096" cy="707886"/>
          </a:xfrm>
          <a:prstGeom prst="rect">
            <a:avLst/>
          </a:prstGeom>
          <a:noFill/>
        </p:spPr>
        <p:txBody>
          <a:bodyPr wrap="none" rtlCol="0">
            <a:spAutoFit/>
          </a:bodyPr>
          <a:lstStyle/>
          <a:p>
            <a:r>
              <a:rPr lang="fr-FR" sz="4000" b="1" dirty="0" smtClean="0">
                <a:solidFill>
                  <a:srgbClr val="FFFFFF"/>
                </a:solidFill>
                <a:effectLst>
                  <a:outerShdw blurRad="38100" dist="38100" dir="2700000" algn="tl">
                    <a:srgbClr val="000000">
                      <a:alpha val="43137"/>
                    </a:srgbClr>
                  </a:outerShdw>
                </a:effectLst>
              </a:rPr>
              <a:t>Perspectives</a:t>
            </a:r>
            <a:endParaRPr lang="fr-FR" sz="4000" b="1" dirty="0">
              <a:solidFill>
                <a:srgbClr val="FFFFFF"/>
              </a:solidFill>
              <a:effectLst>
                <a:outerShdw blurRad="38100" dist="38100" dir="2700000" algn="tl">
                  <a:srgbClr val="000000">
                    <a:alpha val="43137"/>
                  </a:srgbClr>
                </a:outerShdw>
              </a:effectLst>
            </a:endParaRPr>
          </a:p>
        </p:txBody>
      </p:sp>
      <p:pic>
        <p:nvPicPr>
          <p:cNvPr id="4" name="Picture 13"/>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76" y="5882599"/>
            <a:ext cx="773035" cy="6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Cne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877" y="5882599"/>
            <a:ext cx="557024" cy="622069"/>
          </a:xfrm>
          <a:prstGeom prst="rect">
            <a:avLst/>
          </a:prstGeom>
          <a:noFill/>
          <a:ln>
            <a:noFill/>
          </a:ln>
          <a:extLst/>
        </p:spPr>
      </p:pic>
      <p:pic>
        <p:nvPicPr>
          <p:cNvPr id="7" name="Picture 2" descr="UK Space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993" y="5810309"/>
            <a:ext cx="7254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SA-resiz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0481" y="5810309"/>
            <a:ext cx="632382" cy="632382"/>
          </a:xfrm>
          <a:prstGeom prst="rect">
            <a:avLst/>
          </a:prstGeom>
        </p:spPr>
      </p:pic>
    </p:spTree>
    <p:extLst>
      <p:ext uri="{BB962C8B-B14F-4D97-AF65-F5344CB8AC3E}">
        <p14:creationId xmlns:p14="http://schemas.microsoft.com/office/powerpoint/2010/main" val="11420082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5042" y="199589"/>
            <a:ext cx="10499651" cy="376718"/>
          </a:xfrm>
        </p:spPr>
        <p:txBody>
          <a:bodyPr>
            <a:noAutofit/>
          </a:bodyPr>
          <a:lstStyle/>
          <a:p>
            <a:pPr defTabSz="1015949"/>
            <a:r>
              <a:rPr lang="fr-FR" sz="3200" dirty="0" smtClean="0">
                <a:solidFill>
                  <a:srgbClr val="FFFFFF"/>
                </a:solidFill>
              </a:rPr>
              <a:t>SWOT Science </a:t>
            </a:r>
            <a:r>
              <a:rPr lang="fr-FR" sz="3200" dirty="0">
                <a:solidFill>
                  <a:srgbClr val="FFFFFF"/>
                </a:solidFill>
              </a:rPr>
              <a:t>&amp; </a:t>
            </a:r>
            <a:r>
              <a:rPr lang="fr-FR" sz="3200" dirty="0" err="1" smtClean="0">
                <a:solidFill>
                  <a:srgbClr val="FFFFFF"/>
                </a:solidFill>
              </a:rPr>
              <a:t>Societal</a:t>
            </a:r>
            <a:r>
              <a:rPr lang="fr-FR" sz="3200" dirty="0" smtClean="0">
                <a:solidFill>
                  <a:srgbClr val="FFFFFF"/>
                </a:solidFill>
              </a:rPr>
              <a:t> Objectives</a:t>
            </a:r>
            <a:endParaRPr lang="fr-FR" sz="3200" dirty="0">
              <a:solidFill>
                <a:srgbClr val="FFFFFF"/>
              </a:solidFill>
            </a:endParaRPr>
          </a:p>
        </p:txBody>
      </p:sp>
      <p:sp>
        <p:nvSpPr>
          <p:cNvPr id="3" name="Espace réservé du contenu 2"/>
          <p:cNvSpPr>
            <a:spLocks noGrp="1"/>
          </p:cNvSpPr>
          <p:nvPr>
            <p:ph sz="quarter" idx="15"/>
          </p:nvPr>
        </p:nvSpPr>
        <p:spPr>
          <a:xfrm>
            <a:off x="0" y="1320431"/>
            <a:ext cx="6825190" cy="4765867"/>
          </a:xfrm>
        </p:spPr>
        <p:txBody>
          <a:bodyPr>
            <a:noAutofit/>
          </a:bodyPr>
          <a:lstStyle/>
          <a:p>
            <a:pPr marL="285750" indent="-285750" algn="l">
              <a:spcBef>
                <a:spcPts val="600"/>
              </a:spcBef>
              <a:buFont typeface="Arial"/>
              <a:buChar char="•"/>
            </a:pPr>
            <a:r>
              <a:rPr lang="en-US" sz="1800" dirty="0" smtClean="0"/>
              <a:t>SWOT will </a:t>
            </a:r>
            <a:r>
              <a:rPr lang="en-US" sz="1800" dirty="0"/>
              <a:t>provide valuable data and information that will benefit society in two critical areas</a:t>
            </a:r>
            <a:r>
              <a:rPr lang="en-US" sz="1800" b="1" dirty="0"/>
              <a:t>; freshwater on land, and the oceans’ role in </a:t>
            </a:r>
            <a:r>
              <a:rPr lang="en-US" sz="1800" b="1" dirty="0" smtClean="0"/>
              <a:t>a changing climate</a:t>
            </a:r>
            <a:r>
              <a:rPr lang="en-US" sz="1800" dirty="0" smtClean="0"/>
              <a:t>. </a:t>
            </a:r>
            <a:endParaRPr lang="en-US" sz="1800" b="1" dirty="0" smtClean="0"/>
          </a:p>
          <a:p>
            <a:pPr marL="285750" indent="-285750" algn="l">
              <a:spcBef>
                <a:spcPts val="1000"/>
              </a:spcBef>
              <a:buFont typeface="Arial"/>
              <a:buChar char="•"/>
            </a:pPr>
            <a:r>
              <a:rPr lang="en-US" sz="1800" b="1" dirty="0" smtClean="0">
                <a:solidFill>
                  <a:srgbClr val="008000"/>
                </a:solidFill>
              </a:rPr>
              <a:t>Surface Water : </a:t>
            </a:r>
            <a:r>
              <a:rPr lang="en-US" sz="1800" b="1" dirty="0" smtClean="0"/>
              <a:t>observations </a:t>
            </a:r>
            <a:r>
              <a:rPr lang="en-US" sz="1800" b="1" dirty="0"/>
              <a:t>of the amount and variability of water stored in global lakes, reservoirs, </a:t>
            </a:r>
            <a:r>
              <a:rPr lang="en-US" sz="1800" b="1" dirty="0" smtClean="0"/>
              <a:t>wetlands</a:t>
            </a:r>
            <a:r>
              <a:rPr lang="en-US" sz="1800" dirty="0" smtClean="0"/>
              <a:t>, </a:t>
            </a:r>
            <a:r>
              <a:rPr lang="en-US" sz="1800" dirty="0"/>
              <a:t>and derived estimates of </a:t>
            </a:r>
            <a:r>
              <a:rPr lang="en-US" sz="1800" b="1" dirty="0"/>
              <a:t>river </a:t>
            </a:r>
            <a:r>
              <a:rPr lang="en-US" sz="1800" b="1" dirty="0" smtClean="0"/>
              <a:t>discharge</a:t>
            </a:r>
            <a:r>
              <a:rPr lang="en-US" sz="1800" dirty="0" smtClean="0"/>
              <a:t>. </a:t>
            </a:r>
            <a:r>
              <a:rPr lang="en-US" sz="1800" dirty="0"/>
              <a:t>SWOT will also provide critical information necessary for water management, particularly in international hydrological basins</a:t>
            </a:r>
            <a:r>
              <a:rPr lang="en-US" sz="1800" dirty="0" smtClean="0"/>
              <a:t>.</a:t>
            </a:r>
            <a:endParaRPr lang="en-US" sz="1800" b="1" dirty="0" smtClean="0"/>
          </a:p>
          <a:p>
            <a:pPr marL="285750" indent="-285750" algn="l">
              <a:spcBef>
                <a:spcPts val="1000"/>
              </a:spcBef>
              <a:buFont typeface="Arial"/>
              <a:buChar char="•"/>
            </a:pPr>
            <a:r>
              <a:rPr lang="en-US" sz="1800" b="1" dirty="0" smtClean="0">
                <a:solidFill>
                  <a:srgbClr val="0000FF"/>
                </a:solidFill>
              </a:rPr>
              <a:t>Ocean Topography</a:t>
            </a:r>
            <a:r>
              <a:rPr lang="en-US" sz="1800" dirty="0" smtClean="0">
                <a:solidFill>
                  <a:srgbClr val="0000FF"/>
                </a:solidFill>
              </a:rPr>
              <a:t> : </a:t>
            </a:r>
            <a:r>
              <a:rPr lang="en-US" sz="1800" dirty="0" smtClean="0"/>
              <a:t>measure </a:t>
            </a:r>
            <a:r>
              <a:rPr lang="en-US" sz="1800" b="1" dirty="0"/>
              <a:t>sea surface height at </a:t>
            </a:r>
            <a:r>
              <a:rPr lang="en-US" sz="1800" b="1" dirty="0" smtClean="0"/>
              <a:t>improved resolution to </a:t>
            </a:r>
            <a:r>
              <a:rPr lang="en-US" sz="1800" b="1" dirty="0"/>
              <a:t>better understand the </a:t>
            </a:r>
            <a:r>
              <a:rPr lang="en-US" sz="1800" b="1" dirty="0" smtClean="0"/>
              <a:t>ocean energy &amp; its transport </a:t>
            </a:r>
            <a:r>
              <a:rPr lang="en-US" sz="1800" b="1" dirty="0"/>
              <a:t>of heat, carbon and </a:t>
            </a:r>
            <a:r>
              <a:rPr lang="en-US" sz="1800" b="1" dirty="0" smtClean="0"/>
              <a:t>nutrients, </a:t>
            </a:r>
            <a:r>
              <a:rPr lang="en-US" sz="1800" dirty="0" smtClean="0"/>
              <a:t>for improved understanding of the ocean’s response to climate variations. </a:t>
            </a:r>
          </a:p>
          <a:p>
            <a:pPr marL="285750" indent="-285750">
              <a:spcBef>
                <a:spcPts val="1000"/>
              </a:spcBef>
              <a:buFont typeface="Arial"/>
              <a:buChar char="•"/>
            </a:pPr>
            <a:r>
              <a:rPr lang="en-US" sz="1800" b="1" dirty="0" smtClean="0">
                <a:solidFill>
                  <a:srgbClr val="3491A5"/>
                </a:solidFill>
              </a:rPr>
              <a:t>Coastal/estuarine regions </a:t>
            </a:r>
            <a:r>
              <a:rPr lang="en-US" sz="1800" b="1" dirty="0" smtClean="0"/>
              <a:t>: </a:t>
            </a:r>
            <a:r>
              <a:rPr lang="en-US" sz="1800" dirty="0" smtClean="0"/>
              <a:t>SWOT will improve </a:t>
            </a:r>
            <a:r>
              <a:rPr lang="en-US" sz="1800" b="1" dirty="0" smtClean="0"/>
              <a:t>coastal observations for </a:t>
            </a:r>
            <a:r>
              <a:rPr lang="en-US" sz="1800" b="1" dirty="0"/>
              <a:t>societal impacts </a:t>
            </a:r>
            <a:r>
              <a:rPr lang="en-US" sz="1800" b="1" dirty="0" smtClean="0"/>
              <a:t>in coastal </a:t>
            </a:r>
            <a:r>
              <a:rPr lang="en-US" sz="1800" b="1" dirty="0"/>
              <a:t>regions</a:t>
            </a:r>
            <a:r>
              <a:rPr lang="en-US" sz="1800" dirty="0"/>
              <a:t>, such as navigation, erosion and </a:t>
            </a:r>
            <a:r>
              <a:rPr lang="en-US" sz="1800" dirty="0" smtClean="0"/>
              <a:t>pollutant dispersion</a:t>
            </a:r>
          </a:p>
        </p:txBody>
      </p:sp>
      <p:sp>
        <p:nvSpPr>
          <p:cNvPr id="4" name="Espace réservé du numéro de diapositive 3"/>
          <p:cNvSpPr>
            <a:spLocks noGrp="1"/>
          </p:cNvSpPr>
          <p:nvPr>
            <p:ph type="sldNum" sz="quarter" idx="4"/>
          </p:nvPr>
        </p:nvSpPr>
        <p:spPr/>
        <p:txBody>
          <a:bodyPr/>
          <a:lstStyle/>
          <a:p>
            <a:pPr defTabSz="914364"/>
            <a:fld id="{EB81167D-292E-8142-ABF3-3BDF0609D345}" type="slidenum">
              <a:rPr lang="fr-FR"/>
              <a:pPr defTabSz="914364"/>
              <a:t>3</a:t>
            </a:fld>
            <a:endParaRPr lang="fr-FR"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0389" y="3459763"/>
            <a:ext cx="3285779" cy="3045882"/>
          </a:xfrm>
          <a:prstGeom prst="rect">
            <a:avLst/>
          </a:prstGeom>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4558" y="3459763"/>
            <a:ext cx="2677307" cy="2007980"/>
          </a:xfrm>
          <a:prstGeom prst="rect">
            <a:avLst/>
          </a:prstGeom>
        </p:spPr>
      </p:pic>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1278" y="1030128"/>
            <a:ext cx="4887770" cy="2295892"/>
          </a:xfrm>
          <a:prstGeom prst="rect">
            <a:avLst/>
          </a:prstGeom>
        </p:spPr>
      </p:pic>
    </p:spTree>
    <p:extLst>
      <p:ext uri="{BB962C8B-B14F-4D97-AF65-F5344CB8AC3E}">
        <p14:creationId xmlns:p14="http://schemas.microsoft.com/office/powerpoint/2010/main" val="39343466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61571"/>
            <a:ext cx="6089475" cy="5117253"/>
          </a:xfrm>
          <a:prstGeom prst="rect">
            <a:avLst/>
          </a:prstGeom>
        </p:spPr>
      </p:pic>
      <p:sp>
        <p:nvSpPr>
          <p:cNvPr id="3" name="TextBox 2"/>
          <p:cNvSpPr txBox="1"/>
          <p:nvPr/>
        </p:nvSpPr>
        <p:spPr>
          <a:xfrm>
            <a:off x="164387" y="147228"/>
            <a:ext cx="9586391" cy="584776"/>
          </a:xfrm>
          <a:prstGeom prst="rect">
            <a:avLst/>
          </a:prstGeom>
          <a:noFill/>
        </p:spPr>
        <p:txBody>
          <a:bodyPr wrap="square" rtlCol="0">
            <a:spAutoFit/>
          </a:bodyPr>
          <a:lstStyle/>
          <a:p>
            <a:pPr algn="ctr"/>
            <a:r>
              <a:rPr lang="en-US" sz="3200" b="1" dirty="0">
                <a:solidFill>
                  <a:srgbClr val="FFFFFF"/>
                </a:solidFill>
                <a:effectLst>
                  <a:outerShdw blurRad="38100" dist="38100" dir="2700000" algn="tl">
                    <a:srgbClr val="000000">
                      <a:alpha val="43137"/>
                    </a:srgbClr>
                  </a:outerShdw>
                </a:effectLst>
              </a:rPr>
              <a:t>SWOT </a:t>
            </a:r>
            <a:r>
              <a:rPr lang="en-US" sz="3200" b="1" dirty="0" smtClean="0">
                <a:solidFill>
                  <a:srgbClr val="FFFFFF"/>
                </a:solidFill>
                <a:effectLst>
                  <a:outerShdw blurRad="38100" dist="38100" dir="2700000" algn="tl">
                    <a:srgbClr val="000000">
                      <a:alpha val="43137"/>
                    </a:srgbClr>
                  </a:outerShdw>
                </a:effectLst>
              </a:rPr>
              <a:t>-2D data : A technological revolution</a:t>
            </a:r>
            <a:endParaRPr lang="en-US" sz="3200" b="1" dirty="0">
              <a:solidFill>
                <a:srgbClr val="FFFFFF"/>
              </a:solidFill>
              <a:effectLst>
                <a:outerShdw blurRad="38100" dist="38100" dir="2700000" algn="tl">
                  <a:srgbClr val="000000">
                    <a:alpha val="43137"/>
                  </a:srgbClr>
                </a:outerShdw>
              </a:effectLst>
            </a:endParaRPr>
          </a:p>
        </p:txBody>
      </p:sp>
      <p:pic>
        <p:nvPicPr>
          <p:cNvPr id="9" name="Picture 13"/>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176115" y="5821250"/>
            <a:ext cx="1241547" cy="73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Cne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0452" y="5821250"/>
            <a:ext cx="787863" cy="6598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descr="CSA-resiz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536" y="5821250"/>
            <a:ext cx="986588" cy="739941"/>
          </a:xfrm>
          <a:prstGeom prst="rect">
            <a:avLst/>
          </a:prstGeom>
        </p:spPr>
      </p:pic>
      <p:pic>
        <p:nvPicPr>
          <p:cNvPr id="12" name="Picture 2" descr="UK Space Agency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124" y="5841053"/>
            <a:ext cx="966876" cy="72013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 y="5841053"/>
            <a:ext cx="2524435" cy="307777"/>
          </a:xfrm>
          <a:prstGeom prst="rect">
            <a:avLst/>
          </a:prstGeom>
          <a:noFill/>
        </p:spPr>
        <p:txBody>
          <a:bodyPr wrap="square" rtlCol="0">
            <a:spAutoFit/>
          </a:bodyPr>
          <a:lstStyle/>
          <a:p>
            <a:r>
              <a:rPr lang="fr-FR" sz="1400" i="1" dirty="0" smtClean="0">
                <a:solidFill>
                  <a:schemeClr val="bg1">
                    <a:lumMod val="50000"/>
                  </a:schemeClr>
                </a:solidFill>
              </a:rPr>
              <a:t>Image </a:t>
            </a:r>
            <a:r>
              <a:rPr lang="fr-FR" sz="1400" i="1" dirty="0" err="1" smtClean="0">
                <a:solidFill>
                  <a:schemeClr val="bg1">
                    <a:lumMod val="50000"/>
                  </a:schemeClr>
                </a:solidFill>
              </a:rPr>
              <a:t>Credit</a:t>
            </a:r>
            <a:r>
              <a:rPr lang="fr-FR" sz="1400" i="1" dirty="0" smtClean="0">
                <a:solidFill>
                  <a:schemeClr val="bg1">
                    <a:lumMod val="50000"/>
                  </a:schemeClr>
                </a:solidFill>
              </a:rPr>
              <a:t> : K. </a:t>
            </a:r>
            <a:r>
              <a:rPr lang="fr-FR" sz="1400" i="1" dirty="0" err="1" smtClean="0">
                <a:solidFill>
                  <a:schemeClr val="bg1">
                    <a:lumMod val="50000"/>
                  </a:schemeClr>
                </a:solidFill>
              </a:rPr>
              <a:t>Wiedman</a:t>
            </a:r>
            <a:endParaRPr lang="fr-FR" sz="1400" i="1" dirty="0">
              <a:solidFill>
                <a:schemeClr val="bg1">
                  <a:lumMod val="50000"/>
                </a:schemeClr>
              </a:solidFill>
            </a:endParaRPr>
          </a:p>
        </p:txBody>
      </p:sp>
      <p:sp>
        <p:nvSpPr>
          <p:cNvPr id="7" name="ZoneTexte 6"/>
          <p:cNvSpPr txBox="1"/>
          <p:nvPr/>
        </p:nvSpPr>
        <p:spPr>
          <a:xfrm>
            <a:off x="6089476" y="1538775"/>
            <a:ext cx="5980735" cy="4278094"/>
          </a:xfrm>
          <a:prstGeom prst="rect">
            <a:avLst/>
          </a:prstGeom>
          <a:noFill/>
        </p:spPr>
        <p:txBody>
          <a:bodyPr wrap="square" rtlCol="0">
            <a:spAutoFit/>
          </a:bodyPr>
          <a:lstStyle/>
          <a:p>
            <a:pPr marL="285750" indent="-285750">
              <a:buFont typeface="Arial"/>
              <a:buChar char="•"/>
            </a:pPr>
            <a:r>
              <a:rPr lang="fr-FR" sz="1600" b="1" dirty="0" smtClean="0"/>
              <a:t>Ka-band SAR </a:t>
            </a:r>
            <a:r>
              <a:rPr lang="fr-FR" sz="1600" b="1" dirty="0" err="1" smtClean="0"/>
              <a:t>interferometric</a:t>
            </a:r>
            <a:r>
              <a:rPr lang="fr-FR" sz="1600" b="1" dirty="0" smtClean="0"/>
              <a:t> </a:t>
            </a:r>
            <a:r>
              <a:rPr lang="fr-FR" sz="1600" dirty="0" smtClean="0">
                <a:latin typeface="+mj-lt"/>
              </a:rPr>
              <a:t>(</a:t>
            </a:r>
            <a:r>
              <a:rPr lang="fr-FR" sz="1600" dirty="0" err="1" smtClean="0">
                <a:latin typeface="+mj-lt"/>
              </a:rPr>
              <a:t>KaRIn</a:t>
            </a:r>
            <a:r>
              <a:rPr lang="fr-FR" sz="1600" dirty="0" smtClean="0">
                <a:latin typeface="+mj-lt"/>
              </a:rPr>
              <a:t>) system </a:t>
            </a:r>
            <a:r>
              <a:rPr lang="fr-FR" sz="1600" dirty="0" err="1" smtClean="0">
                <a:latin typeface="+mj-lt"/>
              </a:rPr>
              <a:t>with</a:t>
            </a:r>
            <a:r>
              <a:rPr lang="fr-FR" sz="1600" dirty="0" smtClean="0">
                <a:latin typeface="+mj-lt"/>
              </a:rPr>
              <a:t> 2 </a:t>
            </a:r>
            <a:r>
              <a:rPr lang="fr-FR" sz="1600" dirty="0" err="1" smtClean="0">
                <a:latin typeface="+mj-lt"/>
              </a:rPr>
              <a:t>swaths</a:t>
            </a:r>
            <a:r>
              <a:rPr lang="fr-FR" sz="1600" dirty="0" smtClean="0">
                <a:latin typeface="+mj-lt"/>
              </a:rPr>
              <a:t>, 50 km </a:t>
            </a:r>
            <a:r>
              <a:rPr lang="fr-FR" sz="1600" dirty="0" err="1" smtClean="0">
                <a:latin typeface="+mj-lt"/>
              </a:rPr>
              <a:t>wide</a:t>
            </a:r>
            <a:endParaRPr lang="fr-FR" sz="1600" dirty="0" smtClean="0">
              <a:latin typeface="+mj-lt"/>
            </a:endParaRPr>
          </a:p>
          <a:p>
            <a:pPr marL="285750" indent="-285750">
              <a:buFont typeface="Arial"/>
              <a:buChar char="•"/>
            </a:pPr>
            <a:r>
              <a:rPr lang="fr-FR" sz="1600" dirty="0" err="1" smtClean="0">
                <a:latin typeface="+mj-lt"/>
              </a:rPr>
              <a:t>Produces</a:t>
            </a:r>
            <a:r>
              <a:rPr lang="fr-FR" sz="1600" dirty="0" smtClean="0">
                <a:latin typeface="+mj-lt"/>
              </a:rPr>
              <a:t> all-</a:t>
            </a:r>
            <a:r>
              <a:rPr lang="fr-FR" sz="1600" dirty="0" err="1" smtClean="0">
                <a:latin typeface="+mj-lt"/>
              </a:rPr>
              <a:t>weather</a:t>
            </a:r>
            <a:r>
              <a:rPr lang="fr-FR" sz="1600" dirty="0" smtClean="0">
                <a:latin typeface="+mj-lt"/>
              </a:rPr>
              <a:t> </a:t>
            </a:r>
            <a:r>
              <a:rPr lang="fr-FR" sz="1600" dirty="0" err="1" smtClean="0">
                <a:latin typeface="+mj-lt"/>
              </a:rPr>
              <a:t>heights</a:t>
            </a:r>
            <a:r>
              <a:rPr lang="fr-FR" sz="1600" dirty="0" smtClean="0">
                <a:latin typeface="+mj-lt"/>
              </a:rPr>
              <a:t> &amp; </a:t>
            </a:r>
            <a:r>
              <a:rPr lang="fr-FR" sz="1600" dirty="0" err="1" smtClean="0">
                <a:latin typeface="+mj-lt"/>
              </a:rPr>
              <a:t>co-registered</a:t>
            </a:r>
            <a:r>
              <a:rPr lang="fr-FR" sz="1600" dirty="0" smtClean="0">
                <a:latin typeface="+mj-lt"/>
              </a:rPr>
              <a:t> </a:t>
            </a:r>
            <a:r>
              <a:rPr lang="fr-FR" sz="1600" dirty="0" err="1" smtClean="0">
                <a:latin typeface="+mj-lt"/>
              </a:rPr>
              <a:t>imagery</a:t>
            </a:r>
            <a:endParaRPr lang="fr-FR" sz="1600" dirty="0" smtClean="0">
              <a:latin typeface="+mj-lt"/>
            </a:endParaRPr>
          </a:p>
          <a:p>
            <a:pPr marL="285750" indent="-285750">
              <a:buFont typeface="Arial"/>
              <a:buChar char="•"/>
            </a:pPr>
            <a:r>
              <a:rPr lang="fr-FR" sz="1600" dirty="0" err="1" smtClean="0">
                <a:latin typeface="+mj-lt"/>
              </a:rPr>
              <a:t>Conventional</a:t>
            </a:r>
            <a:r>
              <a:rPr lang="fr-FR" sz="1600" dirty="0" smtClean="0">
                <a:latin typeface="+mj-lt"/>
              </a:rPr>
              <a:t> Jason-class </a:t>
            </a:r>
            <a:r>
              <a:rPr lang="fr-FR" sz="1600" dirty="0" err="1" smtClean="0">
                <a:latin typeface="+mj-lt"/>
              </a:rPr>
              <a:t>altimeter</a:t>
            </a:r>
            <a:r>
              <a:rPr lang="fr-FR" sz="1600" dirty="0" smtClean="0">
                <a:latin typeface="+mj-lt"/>
              </a:rPr>
              <a:t> for nadir </a:t>
            </a:r>
            <a:r>
              <a:rPr lang="fr-FR" sz="1600" dirty="0" err="1" smtClean="0">
                <a:latin typeface="+mj-lt"/>
              </a:rPr>
              <a:t>coverage</a:t>
            </a:r>
            <a:r>
              <a:rPr lang="fr-FR" sz="1600" dirty="0" smtClean="0">
                <a:latin typeface="+mj-lt"/>
              </a:rPr>
              <a:t>, 2-horn </a:t>
            </a:r>
            <a:r>
              <a:rPr lang="fr-FR" sz="1600" dirty="0" err="1" smtClean="0">
                <a:latin typeface="+mj-lt"/>
              </a:rPr>
              <a:t>radiometer</a:t>
            </a:r>
            <a:r>
              <a:rPr lang="fr-FR" sz="1600" dirty="0" smtClean="0">
                <a:latin typeface="+mj-lt"/>
              </a:rPr>
              <a:t>, and GPS/DORIS/LRA for POD</a:t>
            </a:r>
          </a:p>
          <a:p>
            <a:pPr marL="285750" indent="-285750">
              <a:buFont typeface="Arial"/>
              <a:buChar char="•"/>
            </a:pPr>
            <a:r>
              <a:rPr lang="fr-FR" sz="1600" b="1" dirty="0" smtClean="0"/>
              <a:t>Daily data </a:t>
            </a:r>
            <a:r>
              <a:rPr lang="fr-FR" sz="1600" b="1" dirty="0" err="1" smtClean="0"/>
              <a:t>downlink</a:t>
            </a:r>
            <a:r>
              <a:rPr lang="fr-FR" sz="1600" b="1" dirty="0" smtClean="0"/>
              <a:t> volume </a:t>
            </a:r>
            <a:r>
              <a:rPr lang="fr-FR" sz="1600" dirty="0" smtClean="0"/>
              <a:t>: </a:t>
            </a:r>
            <a:r>
              <a:rPr lang="fr-FR" sz="1600" dirty="0" smtClean="0">
                <a:latin typeface="+mj-lt"/>
              </a:rPr>
              <a:t>8 Tb/</a:t>
            </a:r>
            <a:r>
              <a:rPr lang="fr-FR" sz="1600" dirty="0" err="1" smtClean="0">
                <a:latin typeface="+mj-lt"/>
              </a:rPr>
              <a:t>day</a:t>
            </a:r>
            <a:endParaRPr lang="fr-FR" sz="1600" dirty="0" smtClean="0">
              <a:latin typeface="+mj-lt"/>
            </a:endParaRPr>
          </a:p>
          <a:p>
            <a:endParaRPr lang="fr-FR" sz="1600" b="1" dirty="0">
              <a:solidFill>
                <a:srgbClr val="0000FF"/>
              </a:solidFill>
              <a:latin typeface="+mj-lt"/>
            </a:endParaRPr>
          </a:p>
          <a:p>
            <a:r>
              <a:rPr lang="fr-FR" sz="1600" b="1" dirty="0">
                <a:solidFill>
                  <a:srgbClr val="008000"/>
                </a:solidFill>
              </a:rPr>
              <a:t>Over Land : </a:t>
            </a:r>
            <a:r>
              <a:rPr lang="fr-FR" sz="1600" dirty="0"/>
              <a:t>Full </a:t>
            </a:r>
            <a:r>
              <a:rPr lang="fr-FR" sz="1600" dirty="0" err="1"/>
              <a:t>resolution</a:t>
            </a:r>
            <a:r>
              <a:rPr lang="fr-FR" sz="1600" dirty="0"/>
              <a:t> </a:t>
            </a:r>
            <a:r>
              <a:rPr lang="fr-FR" sz="1600" dirty="0" err="1"/>
              <a:t>within</a:t>
            </a:r>
            <a:r>
              <a:rPr lang="fr-FR" sz="1600" dirty="0"/>
              <a:t> land </a:t>
            </a:r>
            <a:r>
              <a:rPr lang="fr-FR" sz="1600" dirty="0" err="1"/>
              <a:t>mask</a:t>
            </a:r>
            <a:endParaRPr lang="fr-FR" sz="1600" dirty="0"/>
          </a:p>
          <a:p>
            <a:r>
              <a:rPr lang="fr-FR" sz="1600" b="1" dirty="0" smtClean="0">
                <a:solidFill>
                  <a:srgbClr val="0000FF"/>
                </a:solidFill>
              </a:rPr>
              <a:t>Over </a:t>
            </a:r>
            <a:r>
              <a:rPr lang="fr-FR" sz="1600" b="1" dirty="0" err="1">
                <a:solidFill>
                  <a:srgbClr val="0000FF"/>
                </a:solidFill>
              </a:rPr>
              <a:t>Oceans</a:t>
            </a:r>
            <a:r>
              <a:rPr lang="fr-FR" sz="1600" b="1" dirty="0">
                <a:solidFill>
                  <a:srgbClr val="0000FF"/>
                </a:solidFill>
              </a:rPr>
              <a:t> : </a:t>
            </a:r>
            <a:r>
              <a:rPr lang="fr-FR" sz="1600" dirty="0" err="1">
                <a:latin typeface="+mj-lt"/>
              </a:rPr>
              <a:t>Onboard</a:t>
            </a:r>
            <a:r>
              <a:rPr lang="fr-FR" sz="1600" dirty="0">
                <a:latin typeface="+mj-lt"/>
              </a:rPr>
              <a:t> Processor </a:t>
            </a:r>
            <a:r>
              <a:rPr lang="fr-FR" sz="1600" dirty="0" err="1">
                <a:latin typeface="+mj-lt"/>
              </a:rPr>
              <a:t>performs</a:t>
            </a:r>
            <a:r>
              <a:rPr lang="fr-FR" sz="1600" dirty="0">
                <a:latin typeface="+mj-lt"/>
              </a:rPr>
              <a:t> initial SAR-</a:t>
            </a:r>
            <a:r>
              <a:rPr lang="fr-FR" sz="1600" dirty="0" err="1">
                <a:latin typeface="+mj-lt"/>
              </a:rPr>
              <a:t>Interferometry</a:t>
            </a:r>
            <a:r>
              <a:rPr lang="fr-FR" sz="1600" dirty="0">
                <a:latin typeface="+mj-lt"/>
              </a:rPr>
              <a:t> </a:t>
            </a:r>
            <a:r>
              <a:rPr lang="fr-FR" sz="1600" dirty="0" err="1" smtClean="0">
                <a:latin typeface="+mj-lt"/>
              </a:rPr>
              <a:t>processing</a:t>
            </a:r>
            <a:r>
              <a:rPr lang="fr-FR" sz="1600" dirty="0" smtClean="0">
                <a:latin typeface="+mj-lt"/>
              </a:rPr>
              <a:t> : </a:t>
            </a:r>
            <a:r>
              <a:rPr lang="fr-FR" sz="1600" dirty="0" err="1" smtClean="0">
                <a:latin typeface="+mj-lt"/>
              </a:rPr>
              <a:t>reduces</a:t>
            </a:r>
            <a:r>
              <a:rPr lang="fr-FR" sz="1600" dirty="0" smtClean="0">
                <a:latin typeface="+mj-lt"/>
              </a:rPr>
              <a:t> </a:t>
            </a:r>
            <a:r>
              <a:rPr lang="fr-FR" sz="1600" dirty="0">
                <a:latin typeface="+mj-lt"/>
              </a:rPr>
              <a:t>data </a:t>
            </a:r>
            <a:r>
              <a:rPr lang="fr-FR" sz="1600" dirty="0" err="1">
                <a:latin typeface="+mj-lt"/>
              </a:rPr>
              <a:t>download</a:t>
            </a:r>
            <a:r>
              <a:rPr lang="fr-FR" sz="1600" dirty="0">
                <a:latin typeface="+mj-lt"/>
              </a:rPr>
              <a:t> </a:t>
            </a:r>
            <a:r>
              <a:rPr lang="fr-FR" sz="1600" dirty="0" smtClean="0">
                <a:latin typeface="+mj-lt"/>
              </a:rPr>
              <a:t>volume (</a:t>
            </a:r>
            <a:r>
              <a:rPr lang="fr-FR" sz="1600" dirty="0" err="1" smtClean="0">
                <a:latin typeface="+mj-lt"/>
              </a:rPr>
              <a:t>resolution</a:t>
            </a:r>
            <a:r>
              <a:rPr lang="fr-FR" sz="1600" dirty="0" smtClean="0">
                <a:latin typeface="+mj-lt"/>
              </a:rPr>
              <a:t> 250x250m )</a:t>
            </a:r>
          </a:p>
          <a:p>
            <a:endParaRPr lang="fr-FR" sz="1600" dirty="0">
              <a:latin typeface="+mj-lt"/>
              <a:cs typeface="Arial"/>
            </a:endParaRPr>
          </a:p>
          <a:p>
            <a:r>
              <a:rPr lang="fr-FR" sz="1600" b="1" dirty="0" smtClean="0">
                <a:cs typeface="Arial"/>
              </a:rPr>
              <a:t>2 </a:t>
            </a:r>
            <a:r>
              <a:rPr lang="fr-FR" sz="1600" b="1" dirty="0" err="1" smtClean="0">
                <a:cs typeface="Arial"/>
              </a:rPr>
              <a:t>orbit</a:t>
            </a:r>
            <a:r>
              <a:rPr lang="fr-FR" sz="1600" b="1" dirty="0" smtClean="0">
                <a:cs typeface="Arial"/>
              </a:rPr>
              <a:t> phases :</a:t>
            </a:r>
          </a:p>
          <a:p>
            <a:pPr marL="285750" indent="-285750">
              <a:buFont typeface="Arial"/>
              <a:buChar char="•"/>
            </a:pPr>
            <a:r>
              <a:rPr lang="fr-FR" sz="1600" dirty="0" smtClean="0">
                <a:latin typeface="+mj-lt"/>
                <a:cs typeface="Arial"/>
              </a:rPr>
              <a:t>Calibration </a:t>
            </a:r>
            <a:r>
              <a:rPr lang="fr-FR" sz="1600" dirty="0" err="1" smtClean="0">
                <a:latin typeface="+mj-lt"/>
                <a:cs typeface="Arial"/>
              </a:rPr>
              <a:t>orbit</a:t>
            </a:r>
            <a:r>
              <a:rPr lang="fr-FR" sz="1600" dirty="0" smtClean="0">
                <a:latin typeface="+mj-lt"/>
                <a:cs typeface="Arial"/>
              </a:rPr>
              <a:t> 857 km, 77.7° </a:t>
            </a:r>
            <a:r>
              <a:rPr lang="fr-FR" sz="1600" dirty="0" err="1" smtClean="0">
                <a:latin typeface="+mj-lt"/>
                <a:cs typeface="Arial"/>
              </a:rPr>
              <a:t>incl</a:t>
            </a:r>
            <a:r>
              <a:rPr lang="fr-FR" sz="1600" dirty="0" smtClean="0">
                <a:latin typeface="+mj-lt"/>
                <a:cs typeface="Arial"/>
              </a:rPr>
              <a:t>, 1 </a:t>
            </a:r>
            <a:r>
              <a:rPr lang="fr-FR" sz="1600" dirty="0" err="1" smtClean="0">
                <a:latin typeface="+mj-lt"/>
                <a:cs typeface="Arial"/>
              </a:rPr>
              <a:t>day</a:t>
            </a:r>
            <a:r>
              <a:rPr lang="fr-FR" sz="1600" dirty="0" smtClean="0">
                <a:latin typeface="+mj-lt"/>
                <a:cs typeface="Arial"/>
              </a:rPr>
              <a:t> </a:t>
            </a:r>
            <a:r>
              <a:rPr lang="fr-FR" sz="1600" dirty="0" err="1" smtClean="0">
                <a:latin typeface="+mj-lt"/>
                <a:cs typeface="Arial"/>
              </a:rPr>
              <a:t>repeat</a:t>
            </a:r>
            <a:r>
              <a:rPr lang="fr-FR" sz="1600" dirty="0" smtClean="0">
                <a:latin typeface="+mj-lt"/>
                <a:cs typeface="Arial"/>
              </a:rPr>
              <a:t> : 6 </a:t>
            </a:r>
            <a:r>
              <a:rPr lang="fr-FR" sz="1600" dirty="0" err="1" smtClean="0">
                <a:latin typeface="+mj-lt"/>
                <a:cs typeface="Arial"/>
              </a:rPr>
              <a:t>months</a:t>
            </a:r>
            <a:endParaRPr lang="fr-FR" sz="1600" dirty="0" smtClean="0">
              <a:latin typeface="+mj-lt"/>
              <a:cs typeface="Arial"/>
            </a:endParaRPr>
          </a:p>
          <a:p>
            <a:pPr marL="285750" indent="-285750">
              <a:buFont typeface="Arial"/>
              <a:buChar char="•"/>
            </a:pPr>
            <a:r>
              <a:rPr lang="fr-FR" sz="1600" dirty="0" smtClean="0">
                <a:latin typeface="+mj-lt"/>
                <a:cs typeface="Arial"/>
              </a:rPr>
              <a:t>Science </a:t>
            </a:r>
            <a:r>
              <a:rPr lang="fr-FR" sz="1600" dirty="0" err="1" smtClean="0">
                <a:latin typeface="+mj-lt"/>
                <a:cs typeface="Arial"/>
              </a:rPr>
              <a:t>orbit</a:t>
            </a:r>
            <a:r>
              <a:rPr lang="fr-FR" sz="1600" dirty="0" smtClean="0">
                <a:latin typeface="+mj-lt"/>
                <a:cs typeface="Arial"/>
              </a:rPr>
              <a:t> : 891 km, 77.6° </a:t>
            </a:r>
            <a:r>
              <a:rPr lang="fr-FR" sz="1600" dirty="0" err="1" smtClean="0">
                <a:latin typeface="+mj-lt"/>
                <a:cs typeface="Arial"/>
              </a:rPr>
              <a:t>incl</a:t>
            </a:r>
            <a:r>
              <a:rPr lang="fr-FR" sz="1600" dirty="0" smtClean="0">
                <a:latin typeface="+mj-lt"/>
                <a:cs typeface="Arial"/>
              </a:rPr>
              <a:t>, 21-day </a:t>
            </a:r>
            <a:r>
              <a:rPr lang="fr-FR" sz="1600" dirty="0" err="1" smtClean="0">
                <a:latin typeface="+mj-lt"/>
                <a:cs typeface="Arial"/>
              </a:rPr>
              <a:t>repeat</a:t>
            </a:r>
            <a:r>
              <a:rPr lang="fr-FR" sz="1600" dirty="0" smtClean="0">
                <a:latin typeface="+mj-lt"/>
                <a:cs typeface="Arial"/>
              </a:rPr>
              <a:t> : 3 </a:t>
            </a:r>
            <a:r>
              <a:rPr lang="fr-FR" sz="1600" dirty="0" err="1" smtClean="0">
                <a:latin typeface="+mj-lt"/>
                <a:cs typeface="Arial"/>
              </a:rPr>
              <a:t>years</a:t>
            </a:r>
            <a:endParaRPr lang="fr-FR" sz="1600" dirty="0" smtClean="0">
              <a:latin typeface="+mj-lt"/>
              <a:cs typeface="Arial"/>
            </a:endParaRPr>
          </a:p>
          <a:p>
            <a:r>
              <a:rPr lang="fr-FR" sz="1600" dirty="0" smtClean="0">
                <a:latin typeface="+mj-lt"/>
                <a:cs typeface="Arial"/>
              </a:rPr>
              <a:t>Flight system : 2400 kg; 2100 W</a:t>
            </a:r>
          </a:p>
          <a:p>
            <a:r>
              <a:rPr lang="fr-FR" sz="1600" dirty="0" err="1" smtClean="0">
                <a:latin typeface="+mj-lt"/>
                <a:cs typeface="Arial"/>
              </a:rPr>
              <a:t>Launch</a:t>
            </a:r>
            <a:r>
              <a:rPr lang="fr-FR" sz="1600" dirty="0" smtClean="0">
                <a:latin typeface="+mj-lt"/>
                <a:cs typeface="Arial"/>
              </a:rPr>
              <a:t> </a:t>
            </a:r>
            <a:r>
              <a:rPr lang="fr-FR" sz="1600" dirty="0" err="1" smtClean="0">
                <a:latin typeface="+mj-lt"/>
                <a:cs typeface="Arial"/>
              </a:rPr>
              <a:t>Vehicule</a:t>
            </a:r>
            <a:r>
              <a:rPr lang="fr-FR" sz="1600" dirty="0" smtClean="0">
                <a:latin typeface="+mj-lt"/>
                <a:cs typeface="Arial"/>
              </a:rPr>
              <a:t> : </a:t>
            </a:r>
            <a:r>
              <a:rPr lang="fr-FR" sz="1600" dirty="0" err="1" smtClean="0">
                <a:latin typeface="+mj-lt"/>
                <a:cs typeface="Arial"/>
              </a:rPr>
              <a:t>SpaceX</a:t>
            </a:r>
            <a:r>
              <a:rPr lang="fr-FR" sz="1600" dirty="0" smtClean="0">
                <a:latin typeface="+mj-lt"/>
                <a:cs typeface="Arial"/>
              </a:rPr>
              <a:t> Falcon 9</a:t>
            </a:r>
          </a:p>
        </p:txBody>
      </p:sp>
      <p:sp>
        <p:nvSpPr>
          <p:cNvPr id="8" name="ZoneTexte 7"/>
          <p:cNvSpPr txBox="1"/>
          <p:nvPr/>
        </p:nvSpPr>
        <p:spPr>
          <a:xfrm>
            <a:off x="6507040" y="1047602"/>
            <a:ext cx="5062964" cy="461665"/>
          </a:xfrm>
          <a:prstGeom prst="rect">
            <a:avLst/>
          </a:prstGeom>
          <a:noFill/>
        </p:spPr>
        <p:txBody>
          <a:bodyPr wrap="square" rtlCol="0">
            <a:spAutoFit/>
          </a:bodyPr>
          <a:lstStyle/>
          <a:p>
            <a:pPr algn="ctr"/>
            <a:r>
              <a:rPr lang="fr-FR" sz="2400" b="1" dirty="0" smtClean="0"/>
              <a:t>Mission Architecture</a:t>
            </a:r>
            <a:endParaRPr lang="fr-FR" sz="2400" b="1" dirty="0"/>
          </a:p>
        </p:txBody>
      </p:sp>
      <p:sp>
        <p:nvSpPr>
          <p:cNvPr id="5" name="Rectangle 4"/>
          <p:cNvSpPr/>
          <p:nvPr/>
        </p:nvSpPr>
        <p:spPr>
          <a:xfrm>
            <a:off x="4004639" y="6024935"/>
            <a:ext cx="3514303" cy="338554"/>
          </a:xfrm>
          <a:prstGeom prst="rect">
            <a:avLst/>
          </a:prstGeom>
        </p:spPr>
        <p:txBody>
          <a:bodyPr wrap="none">
            <a:spAutoFit/>
          </a:bodyPr>
          <a:lstStyle/>
          <a:p>
            <a:pPr algn="ctr"/>
            <a:r>
              <a:rPr lang="fr-FR" sz="1600" b="1" dirty="0" err="1">
                <a:solidFill>
                  <a:srgbClr val="FF0000"/>
                </a:solidFill>
              </a:rPr>
              <a:t>Launch</a:t>
            </a:r>
            <a:r>
              <a:rPr lang="fr-FR" sz="1600" b="1" dirty="0">
                <a:solidFill>
                  <a:srgbClr val="FF0000"/>
                </a:solidFill>
              </a:rPr>
              <a:t> Date : </a:t>
            </a:r>
            <a:r>
              <a:rPr lang="fr-FR" sz="1600" b="1" dirty="0" err="1" smtClean="0">
                <a:solidFill>
                  <a:srgbClr val="FF0000"/>
                </a:solidFill>
              </a:rPr>
              <a:t>Mid</a:t>
            </a:r>
            <a:r>
              <a:rPr lang="fr-FR" sz="1600" b="1" dirty="0" smtClean="0">
                <a:solidFill>
                  <a:srgbClr val="FF0000"/>
                </a:solidFill>
              </a:rPr>
              <a:t> </a:t>
            </a:r>
            <a:r>
              <a:rPr lang="fr-FR" sz="1600" b="1" dirty="0" err="1">
                <a:solidFill>
                  <a:srgbClr val="FF0000"/>
                </a:solidFill>
              </a:rPr>
              <a:t>December</a:t>
            </a:r>
            <a:r>
              <a:rPr lang="fr-FR" sz="1600" b="1" dirty="0">
                <a:solidFill>
                  <a:srgbClr val="FF0000"/>
                </a:solidFill>
              </a:rPr>
              <a:t> 2022</a:t>
            </a:r>
          </a:p>
        </p:txBody>
      </p:sp>
    </p:spTree>
    <p:extLst>
      <p:ext uri="{BB962C8B-B14F-4D97-AF65-F5344CB8AC3E}">
        <p14:creationId xmlns:p14="http://schemas.microsoft.com/office/powerpoint/2010/main" val="13858331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4149" y="75999"/>
            <a:ext cx="6486213" cy="823042"/>
          </a:xfrm>
        </p:spPr>
        <p:txBody>
          <a:bodyPr>
            <a:normAutofit/>
          </a:bodyPr>
          <a:lstStyle/>
          <a:p>
            <a:pPr algn="ctr"/>
            <a:r>
              <a:rPr lang="fr-FR" sz="4000" b="1" dirty="0" smtClean="0">
                <a:solidFill>
                  <a:srgbClr val="FFFFFF"/>
                </a:solidFill>
              </a:rPr>
              <a:t>SWOT &amp; </a:t>
            </a:r>
            <a:r>
              <a:rPr lang="fr-FR" sz="4000" b="1" dirty="0" err="1" smtClean="0">
                <a:solidFill>
                  <a:srgbClr val="FFFFFF"/>
                </a:solidFill>
              </a:rPr>
              <a:t>hydrology</a:t>
            </a:r>
            <a:endParaRPr lang="fr-FR" sz="4000" b="1" dirty="0">
              <a:solidFill>
                <a:srgbClr val="FFFFFF"/>
              </a:solidFill>
            </a:endParaRPr>
          </a:p>
        </p:txBody>
      </p:sp>
      <p:sp>
        <p:nvSpPr>
          <p:cNvPr id="4" name="ZoneTexte 3">
            <a:extLst>
              <a:ext uri="{FF2B5EF4-FFF2-40B4-BE49-F238E27FC236}">
                <a16:creationId xmlns="" xmlns:a16="http://schemas.microsoft.com/office/drawing/2014/main" id="{34CCBF07-5FF9-2E4F-B78E-8A50A267EF0A}"/>
              </a:ext>
            </a:extLst>
          </p:cNvPr>
          <p:cNvSpPr txBox="1"/>
          <p:nvPr/>
        </p:nvSpPr>
        <p:spPr>
          <a:xfrm>
            <a:off x="98390" y="3943111"/>
            <a:ext cx="4339044" cy="954107"/>
          </a:xfrm>
          <a:prstGeom prst="rect">
            <a:avLst/>
          </a:prstGeom>
          <a:noFill/>
        </p:spPr>
        <p:txBody>
          <a:bodyPr wrap="square" rtlCol="0">
            <a:spAutoFit/>
          </a:bodyPr>
          <a:lstStyle/>
          <a:p>
            <a:pPr marL="285750" indent="-285750">
              <a:buFont typeface="Arial" panose="020B0604020202020204" pitchFamily="34" charset="0"/>
              <a:buChar char="•"/>
            </a:pPr>
            <a:r>
              <a:rPr lang="fr-FR" b="1" dirty="0" err="1" smtClean="0"/>
              <a:t>Studies</a:t>
            </a:r>
            <a:r>
              <a:rPr lang="fr-FR" b="1" dirty="0" smtClean="0"/>
              <a:t> </a:t>
            </a:r>
            <a:r>
              <a:rPr lang="fr-FR" b="1" dirty="0"/>
              <a:t>of the </a:t>
            </a:r>
            <a:r>
              <a:rPr lang="fr-FR" b="1" dirty="0" smtClean="0"/>
              <a:t>global water </a:t>
            </a:r>
            <a:r>
              <a:rPr lang="fr-FR" b="1" dirty="0"/>
              <a:t>cycle</a:t>
            </a:r>
          </a:p>
          <a:p>
            <a:pPr marL="285750" indent="-285750">
              <a:buFont typeface="Arial" panose="020B0604020202020204" pitchFamily="34" charset="0"/>
              <a:buChar char="•"/>
            </a:pPr>
            <a:r>
              <a:rPr lang="fr-FR" dirty="0"/>
              <a:t>Data assimilation in </a:t>
            </a:r>
            <a:r>
              <a:rPr lang="fr-FR" dirty="0" err="1"/>
              <a:t>models</a:t>
            </a:r>
            <a:r>
              <a:rPr lang="fr-FR" dirty="0"/>
              <a:t> </a:t>
            </a:r>
          </a:p>
          <a:p>
            <a:pPr marL="285750" indent="-285750">
              <a:buFont typeface="Arial" panose="020B0604020202020204" pitchFamily="34" charset="0"/>
              <a:buChar char="•"/>
            </a:pPr>
            <a:r>
              <a:rPr lang="fr-FR" dirty="0" err="1" smtClean="0"/>
              <a:t>Freshwater</a:t>
            </a:r>
            <a:r>
              <a:rPr lang="fr-FR" dirty="0" smtClean="0"/>
              <a:t> Inputs </a:t>
            </a:r>
            <a:r>
              <a:rPr lang="fr-FR" dirty="0"/>
              <a:t>to </a:t>
            </a:r>
            <a:r>
              <a:rPr lang="fr-FR" dirty="0" err="1" smtClean="0"/>
              <a:t>oceans</a:t>
            </a:r>
            <a:r>
              <a:rPr lang="fr-FR" dirty="0"/>
              <a:t>, </a:t>
            </a:r>
            <a:r>
              <a:rPr lang="fr-FR" dirty="0" err="1" smtClean="0"/>
              <a:t>groundwater</a:t>
            </a:r>
            <a:endParaRPr lang="fr-FR" dirty="0"/>
          </a:p>
          <a:p>
            <a:pPr marL="285750" indent="-285750">
              <a:buFont typeface="Arial" panose="020B0604020202020204" pitchFamily="34" charset="0"/>
              <a:buChar char="•"/>
            </a:pPr>
            <a:r>
              <a:rPr lang="fr-FR" dirty="0" smtClean="0"/>
              <a:t>Water </a:t>
            </a:r>
            <a:r>
              <a:rPr lang="fr-FR" dirty="0" err="1" smtClean="0"/>
              <a:t>Catchment</a:t>
            </a:r>
            <a:r>
              <a:rPr lang="fr-FR" dirty="0" smtClean="0"/>
              <a:t> </a:t>
            </a:r>
            <a:r>
              <a:rPr lang="fr-FR" dirty="0" err="1"/>
              <a:t>hydrodynamics</a:t>
            </a:r>
            <a:endParaRPr lang="fr-FR" dirty="0"/>
          </a:p>
        </p:txBody>
      </p:sp>
      <p:sp>
        <p:nvSpPr>
          <p:cNvPr id="5" name="Rectangle 4">
            <a:extLst>
              <a:ext uri="{FF2B5EF4-FFF2-40B4-BE49-F238E27FC236}">
                <a16:creationId xmlns="" xmlns:a16="http://schemas.microsoft.com/office/drawing/2014/main" id="{1E590222-CFD7-2842-86AD-52EA1AA3203A}"/>
              </a:ext>
            </a:extLst>
          </p:cNvPr>
          <p:cNvSpPr/>
          <p:nvPr/>
        </p:nvSpPr>
        <p:spPr>
          <a:xfrm>
            <a:off x="-327628" y="1506077"/>
            <a:ext cx="4779659" cy="954107"/>
          </a:xfrm>
          <a:prstGeom prst="rect">
            <a:avLst/>
          </a:prstGeom>
        </p:spPr>
        <p:txBody>
          <a:bodyPr wrap="square">
            <a:spAutoFit/>
          </a:bodyPr>
          <a:lstStyle/>
          <a:p>
            <a:pPr marL="742950" lvl="1" indent="-285750">
              <a:buFont typeface="Arial" panose="020B0604020202020204" pitchFamily="34" charset="0"/>
              <a:buChar char="•"/>
            </a:pPr>
            <a:r>
              <a:rPr lang="en-US" dirty="0"/>
              <a:t>Water levels and </a:t>
            </a:r>
            <a:r>
              <a:rPr lang="en-US" dirty="0" smtClean="0"/>
              <a:t>extent in </a:t>
            </a:r>
            <a:r>
              <a:rPr lang="en-US" dirty="0"/>
              <a:t>lakes, reservoirs and floodplains &gt; 250 </a:t>
            </a:r>
            <a:r>
              <a:rPr lang="en-US" dirty="0" smtClean="0"/>
              <a:t>x 250 m</a:t>
            </a:r>
            <a:endParaRPr lang="en-US" dirty="0"/>
          </a:p>
          <a:p>
            <a:pPr marL="742950" lvl="1" indent="-285750">
              <a:buFont typeface="Arial" panose="020B0604020202020204" pitchFamily="34" charset="0"/>
              <a:buChar char="•"/>
            </a:pPr>
            <a:r>
              <a:rPr lang="en-US" dirty="0" smtClean="0"/>
              <a:t>River Levels</a:t>
            </a:r>
            <a:r>
              <a:rPr lang="en-US" dirty="0"/>
              <a:t>, slopes and width </a:t>
            </a:r>
            <a:r>
              <a:rPr lang="en-US" dirty="0" smtClean="0"/>
              <a:t>&gt; </a:t>
            </a:r>
            <a:r>
              <a:rPr lang="en-US" dirty="0"/>
              <a:t>100 m wide</a:t>
            </a:r>
          </a:p>
          <a:p>
            <a:pPr marL="742950" lvl="1" indent="-285750">
              <a:buFont typeface="Arial" panose="020B0604020202020204" pitchFamily="34" charset="0"/>
              <a:buChar char="•"/>
            </a:pPr>
            <a:r>
              <a:rPr lang="en-US" dirty="0"/>
              <a:t>21-day cycle</a:t>
            </a:r>
          </a:p>
        </p:txBody>
      </p:sp>
      <p:sp>
        <p:nvSpPr>
          <p:cNvPr id="6" name="ZoneTexte 5">
            <a:extLst>
              <a:ext uri="{FF2B5EF4-FFF2-40B4-BE49-F238E27FC236}">
                <a16:creationId xmlns="" xmlns:a16="http://schemas.microsoft.com/office/drawing/2014/main" id="{903D57D1-B142-644F-965C-675D362FBACC}"/>
              </a:ext>
            </a:extLst>
          </p:cNvPr>
          <p:cNvSpPr txBox="1"/>
          <p:nvPr/>
        </p:nvSpPr>
        <p:spPr>
          <a:xfrm>
            <a:off x="153495" y="1123100"/>
            <a:ext cx="1895847" cy="369332"/>
          </a:xfrm>
          <a:prstGeom prst="rect">
            <a:avLst/>
          </a:prstGeom>
          <a:blipFill>
            <a:blip r:embed="rId3"/>
            <a:tile tx="0" ty="0" sx="100000" sy="100000" flip="none" algn="tl"/>
          </a:blipFill>
        </p:spPr>
        <p:txBody>
          <a:bodyPr wrap="none" rtlCol="0">
            <a:spAutoFit/>
          </a:bodyPr>
          <a:lstStyle/>
          <a:p>
            <a:r>
              <a:rPr lang="fr-FR" dirty="0">
                <a:solidFill>
                  <a:schemeClr val="bg1"/>
                </a:solidFill>
              </a:rPr>
              <a:t>SWOT </a:t>
            </a:r>
            <a:r>
              <a:rPr lang="fr-FR" dirty="0" err="1" smtClean="0">
                <a:solidFill>
                  <a:schemeClr val="bg1"/>
                </a:solidFill>
              </a:rPr>
              <a:t>will</a:t>
            </a:r>
            <a:r>
              <a:rPr lang="fr-FR" dirty="0" smtClean="0">
                <a:solidFill>
                  <a:schemeClr val="bg1"/>
                </a:solidFill>
              </a:rPr>
              <a:t> mesure</a:t>
            </a:r>
            <a:endParaRPr lang="fr-FR" dirty="0">
              <a:solidFill>
                <a:schemeClr val="bg1"/>
              </a:solidFill>
            </a:endParaRPr>
          </a:p>
        </p:txBody>
      </p:sp>
      <p:sp>
        <p:nvSpPr>
          <p:cNvPr id="7" name="ZoneTexte 6">
            <a:extLst>
              <a:ext uri="{FF2B5EF4-FFF2-40B4-BE49-F238E27FC236}">
                <a16:creationId xmlns="" xmlns:a16="http://schemas.microsoft.com/office/drawing/2014/main" id="{A99A939A-E48F-DC4B-A764-B2F548FD6FFE}"/>
              </a:ext>
            </a:extLst>
          </p:cNvPr>
          <p:cNvSpPr txBox="1"/>
          <p:nvPr/>
        </p:nvSpPr>
        <p:spPr>
          <a:xfrm>
            <a:off x="128360" y="2530385"/>
            <a:ext cx="1968207" cy="369332"/>
          </a:xfrm>
          <a:prstGeom prst="rect">
            <a:avLst/>
          </a:prstGeom>
          <a:blipFill>
            <a:blip r:embed="rId3"/>
            <a:tile tx="0" ty="0" sx="100000" sy="100000" flip="none" algn="tl"/>
          </a:blipFill>
        </p:spPr>
        <p:txBody>
          <a:bodyPr wrap="none" rtlCol="0">
            <a:spAutoFit/>
          </a:bodyPr>
          <a:lstStyle/>
          <a:p>
            <a:r>
              <a:rPr lang="fr-FR" dirty="0">
                <a:solidFill>
                  <a:schemeClr val="bg1"/>
                </a:solidFill>
              </a:rPr>
              <a:t>SWOT </a:t>
            </a:r>
            <a:r>
              <a:rPr lang="fr-FR" dirty="0" err="1" smtClean="0">
                <a:solidFill>
                  <a:schemeClr val="bg1"/>
                </a:solidFill>
              </a:rPr>
              <a:t>will</a:t>
            </a:r>
            <a:r>
              <a:rPr lang="fr-FR" dirty="0" smtClean="0">
                <a:solidFill>
                  <a:schemeClr val="bg1"/>
                </a:solidFill>
              </a:rPr>
              <a:t> </a:t>
            </a:r>
            <a:r>
              <a:rPr lang="fr-FR" dirty="0" err="1" smtClean="0">
                <a:solidFill>
                  <a:schemeClr val="bg1"/>
                </a:solidFill>
              </a:rPr>
              <a:t>produce</a:t>
            </a:r>
            <a:endParaRPr lang="fr-FR" dirty="0">
              <a:solidFill>
                <a:schemeClr val="bg1"/>
              </a:solidFill>
            </a:endParaRPr>
          </a:p>
        </p:txBody>
      </p:sp>
      <p:sp>
        <p:nvSpPr>
          <p:cNvPr id="8" name="ZoneTexte 7">
            <a:extLst>
              <a:ext uri="{FF2B5EF4-FFF2-40B4-BE49-F238E27FC236}">
                <a16:creationId xmlns="" xmlns:a16="http://schemas.microsoft.com/office/drawing/2014/main" id="{CC624C11-1FA7-EA40-AA5E-B5E22F136C99}"/>
              </a:ext>
            </a:extLst>
          </p:cNvPr>
          <p:cNvSpPr txBox="1"/>
          <p:nvPr/>
        </p:nvSpPr>
        <p:spPr>
          <a:xfrm>
            <a:off x="138898" y="3573779"/>
            <a:ext cx="1692966" cy="369332"/>
          </a:xfrm>
          <a:prstGeom prst="rect">
            <a:avLst/>
          </a:prstGeom>
          <a:blipFill>
            <a:blip r:embed="rId3"/>
            <a:tile tx="0" ty="0" sx="100000" sy="100000" flip="none" algn="tl"/>
          </a:blipFill>
        </p:spPr>
        <p:txBody>
          <a:bodyPr wrap="none" rtlCol="0">
            <a:spAutoFit/>
          </a:bodyPr>
          <a:lstStyle/>
          <a:p>
            <a:r>
              <a:rPr lang="fr-FR" dirty="0">
                <a:solidFill>
                  <a:schemeClr val="bg1"/>
                </a:solidFill>
              </a:rPr>
              <a:t>SWOT </a:t>
            </a:r>
            <a:r>
              <a:rPr lang="fr-FR" dirty="0" err="1" smtClean="0">
                <a:solidFill>
                  <a:schemeClr val="bg1"/>
                </a:solidFill>
              </a:rPr>
              <a:t>will</a:t>
            </a:r>
            <a:r>
              <a:rPr lang="fr-FR" dirty="0" smtClean="0">
                <a:solidFill>
                  <a:schemeClr val="bg1"/>
                </a:solidFill>
              </a:rPr>
              <a:t> </a:t>
            </a:r>
            <a:r>
              <a:rPr lang="fr-FR" dirty="0" err="1" smtClean="0">
                <a:solidFill>
                  <a:schemeClr val="bg1"/>
                </a:solidFill>
              </a:rPr>
              <a:t>allow</a:t>
            </a:r>
            <a:endParaRPr lang="fr-FR" dirty="0">
              <a:solidFill>
                <a:schemeClr val="bg1"/>
              </a:solidFill>
            </a:endParaRPr>
          </a:p>
        </p:txBody>
      </p:sp>
      <p:sp>
        <p:nvSpPr>
          <p:cNvPr id="9" name="Rectangle 8">
            <a:extLst>
              <a:ext uri="{FF2B5EF4-FFF2-40B4-BE49-F238E27FC236}">
                <a16:creationId xmlns="" xmlns:a16="http://schemas.microsoft.com/office/drawing/2014/main" id="{7623CDAD-F79E-EA43-BBCF-E52218DA0604}"/>
              </a:ext>
            </a:extLst>
          </p:cNvPr>
          <p:cNvSpPr/>
          <p:nvPr/>
        </p:nvSpPr>
        <p:spPr>
          <a:xfrm>
            <a:off x="-327628" y="2902339"/>
            <a:ext cx="7785280" cy="646331"/>
          </a:xfrm>
          <a:prstGeom prst="rect">
            <a:avLst/>
          </a:prstGeom>
        </p:spPr>
        <p:txBody>
          <a:bodyPr wrap="square">
            <a:spAutoFit/>
          </a:bodyPr>
          <a:lstStyle/>
          <a:p>
            <a:pPr marL="742950" lvl="1" indent="-285750">
              <a:buFont typeface="Arial" panose="020B0604020202020204" pitchFamily="34" charset="0"/>
              <a:buChar char="•"/>
            </a:pPr>
            <a:r>
              <a:rPr lang="en-US" dirty="0"/>
              <a:t>Water </a:t>
            </a:r>
            <a:r>
              <a:rPr lang="en-US" dirty="0" smtClean="0"/>
              <a:t>storage changes </a:t>
            </a:r>
            <a:r>
              <a:rPr lang="en-US" dirty="0"/>
              <a:t>in lakes and reservoirs</a:t>
            </a:r>
          </a:p>
          <a:p>
            <a:pPr marL="742950" lvl="1" indent="-285750">
              <a:buFont typeface="Arial" panose="020B0604020202020204" pitchFamily="34" charset="0"/>
              <a:buChar char="•"/>
            </a:pPr>
            <a:r>
              <a:rPr lang="en-US" dirty="0"/>
              <a:t>River </a:t>
            </a:r>
            <a:r>
              <a:rPr lang="en-US" dirty="0" smtClean="0"/>
              <a:t>discharge</a:t>
            </a:r>
            <a:endParaRPr lang="en-US" dirty="0"/>
          </a:p>
        </p:txBody>
      </p:sp>
      <p:pic>
        <p:nvPicPr>
          <p:cNvPr id="10" name="Image 9"/>
          <p:cNvPicPr>
            <a:picLocks noChangeAspect="1"/>
          </p:cNvPicPr>
          <p:nvPr/>
        </p:nvPicPr>
        <p:blipFill>
          <a:blip r:embed="rId4"/>
          <a:stretch>
            <a:fillRect/>
          </a:stretch>
        </p:blipFill>
        <p:spPr>
          <a:xfrm>
            <a:off x="0" y="0"/>
            <a:ext cx="874889" cy="1112302"/>
          </a:xfrm>
          <a:prstGeom prst="rect">
            <a:avLst/>
          </a:prstGeom>
        </p:spPr>
      </p:pic>
      <p:pic>
        <p:nvPicPr>
          <p:cNvPr id="11" name="Image 10">
            <a:extLst>
              <a:ext uri="{FF2B5EF4-FFF2-40B4-BE49-F238E27FC236}">
                <a16:creationId xmlns="" xmlns:a16="http://schemas.microsoft.com/office/drawing/2014/main" id="{FA207B9B-3105-4544-B20D-7CE65B81A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9613" y="1101250"/>
            <a:ext cx="7549224" cy="5338225"/>
          </a:xfrm>
          <a:prstGeom prst="rect">
            <a:avLst/>
          </a:prstGeom>
        </p:spPr>
      </p:pic>
      <p:sp>
        <p:nvSpPr>
          <p:cNvPr id="27" name="ZoneTexte 26">
            <a:extLst>
              <a:ext uri="{FF2B5EF4-FFF2-40B4-BE49-F238E27FC236}">
                <a16:creationId xmlns="" xmlns:a16="http://schemas.microsoft.com/office/drawing/2014/main" id="{CC624C11-1FA7-EA40-AA5E-B5E22F136C99}"/>
              </a:ext>
            </a:extLst>
          </p:cNvPr>
          <p:cNvSpPr txBox="1"/>
          <p:nvPr/>
        </p:nvSpPr>
        <p:spPr>
          <a:xfrm>
            <a:off x="112987" y="5069822"/>
            <a:ext cx="1800493" cy="369332"/>
          </a:xfrm>
          <a:prstGeom prst="rect">
            <a:avLst/>
          </a:prstGeom>
          <a:blipFill>
            <a:blip r:embed="rId3"/>
            <a:tile tx="0" ty="0" sx="100000" sy="100000" flip="none" algn="tl"/>
          </a:blipFill>
        </p:spPr>
        <p:txBody>
          <a:bodyPr wrap="none" rtlCol="0">
            <a:spAutoFit/>
          </a:bodyPr>
          <a:lstStyle/>
          <a:p>
            <a:r>
              <a:rPr lang="fr-FR" dirty="0" smtClean="0">
                <a:solidFill>
                  <a:schemeClr val="bg1"/>
                </a:solidFill>
              </a:rPr>
              <a:t>New applications</a:t>
            </a:r>
            <a:endParaRPr lang="fr-FR" dirty="0">
              <a:solidFill>
                <a:schemeClr val="bg1"/>
              </a:solidFill>
            </a:endParaRPr>
          </a:p>
        </p:txBody>
      </p:sp>
      <p:sp>
        <p:nvSpPr>
          <p:cNvPr id="29" name="ZoneTexte 28">
            <a:extLst>
              <a:ext uri="{FF2B5EF4-FFF2-40B4-BE49-F238E27FC236}">
                <a16:creationId xmlns="" xmlns:a16="http://schemas.microsoft.com/office/drawing/2014/main" id="{34CCBF07-5FF9-2E4F-B78E-8A50A267EF0A}"/>
              </a:ext>
            </a:extLst>
          </p:cNvPr>
          <p:cNvSpPr txBox="1"/>
          <p:nvPr/>
        </p:nvSpPr>
        <p:spPr>
          <a:xfrm>
            <a:off x="115792" y="5439154"/>
            <a:ext cx="4336239" cy="954107"/>
          </a:xfrm>
          <a:prstGeom prst="rect">
            <a:avLst/>
          </a:prstGeom>
          <a:noFill/>
        </p:spPr>
        <p:txBody>
          <a:bodyPr wrap="square" rtlCol="0">
            <a:spAutoFit/>
          </a:bodyPr>
          <a:lstStyle/>
          <a:p>
            <a:pPr marL="285750" indent="-285750">
              <a:buFont typeface="Arial" panose="020B0604020202020204" pitchFamily="34" charset="0"/>
              <a:buChar char="•"/>
            </a:pPr>
            <a:r>
              <a:rPr lang="en-US" dirty="0"/>
              <a:t>Demonstrator of an operational downstream service for river monitoring</a:t>
            </a:r>
          </a:p>
          <a:p>
            <a:pPr marL="285750" indent="-285750">
              <a:buFont typeface="Arial" panose="020B0604020202020204" pitchFamily="34" charset="0"/>
              <a:buChar char="•"/>
            </a:pPr>
            <a:r>
              <a:rPr lang="en-US" dirty="0" smtClean="0"/>
              <a:t>Improvement </a:t>
            </a:r>
            <a:r>
              <a:rPr lang="en-US" dirty="0"/>
              <a:t>of flood prediction models</a:t>
            </a:r>
          </a:p>
          <a:p>
            <a:pPr marL="285750" indent="-285750">
              <a:buFont typeface="Arial" panose="020B0604020202020204" pitchFamily="34" charset="0"/>
              <a:buChar char="•"/>
            </a:pPr>
            <a:r>
              <a:rPr lang="en-US" dirty="0"/>
              <a:t>Flood probability mapping</a:t>
            </a:r>
            <a:endParaRPr lang="fr-FR" dirty="0"/>
          </a:p>
        </p:txBody>
      </p:sp>
    </p:spTree>
    <p:extLst>
      <p:ext uri="{BB962C8B-B14F-4D97-AF65-F5344CB8AC3E}">
        <p14:creationId xmlns:p14="http://schemas.microsoft.com/office/powerpoint/2010/main" val="14510067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dc0c2bc790_0_9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0" cap="none" spc="0" normalizeH="0" baseline="0" noProof="0">
              <a:ln>
                <a:noFill/>
              </a:ln>
              <a:solidFill>
                <a:srgbClr val="888888"/>
              </a:solidFill>
              <a:effectLst/>
              <a:uLnTx/>
              <a:uFillTx/>
              <a:latin typeface="Calibri"/>
              <a:ea typeface="+mn-ea"/>
              <a:cs typeface="Calibri"/>
              <a:sym typeface="Calibri"/>
            </a:endParaRPr>
          </a:p>
        </p:txBody>
      </p:sp>
      <p:pic>
        <p:nvPicPr>
          <p:cNvPr id="245" name="Google Shape;245;gdc0c2bc790_0_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106714"/>
            <a:ext cx="9688286" cy="5134429"/>
          </a:xfrm>
          <a:prstGeom prst="rect">
            <a:avLst/>
          </a:prstGeom>
          <a:noFill/>
          <a:ln>
            <a:noFill/>
          </a:ln>
        </p:spPr>
      </p:pic>
      <p:sp>
        <p:nvSpPr>
          <p:cNvPr id="246" name="Google Shape;246;gdc0c2bc790_0_94"/>
          <p:cNvSpPr txBox="1"/>
          <p:nvPr/>
        </p:nvSpPr>
        <p:spPr>
          <a:xfrm>
            <a:off x="0" y="239889"/>
            <a:ext cx="9688286" cy="73377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FFFFFF"/>
                </a:solidFill>
                <a:effectLst/>
                <a:uLnTx/>
                <a:uFillTx/>
                <a:latin typeface="Arial"/>
                <a:cs typeface="Arial"/>
                <a:sym typeface="Arial"/>
              </a:rPr>
              <a:t>SWO</a:t>
            </a:r>
            <a:r>
              <a:rPr kumimoji="0" lang="en-US" sz="3200" b="1" i="0" u="none" strike="noStrike" kern="0" cap="none" spc="0" normalizeH="0" baseline="0" noProof="0" dirty="0">
                <a:ln>
                  <a:noFill/>
                </a:ln>
                <a:solidFill>
                  <a:srgbClr val="FFFFFF"/>
                </a:solidFill>
                <a:effectLst/>
                <a:uLnTx/>
                <a:uFillTx/>
                <a:latin typeface="Arial"/>
                <a:ea typeface="+mn-ea"/>
                <a:cs typeface="Arial"/>
                <a:sym typeface="Arial"/>
              </a:rPr>
              <a:t>T Ice-Free River</a:t>
            </a:r>
            <a:r>
              <a:rPr kumimoji="0" lang="en-US" sz="3200" b="1" i="0" u="none" strike="noStrike" kern="0" cap="none" spc="0" normalizeH="0" baseline="0" noProof="0" dirty="0">
                <a:ln>
                  <a:noFill/>
                </a:ln>
                <a:solidFill>
                  <a:srgbClr val="FFFFFF"/>
                </a:solidFill>
                <a:effectLst/>
                <a:uLnTx/>
                <a:uFillTx/>
                <a:latin typeface="Arial"/>
                <a:cs typeface="Arial"/>
                <a:sym typeface="Arial"/>
              </a:rPr>
              <a:t> </a:t>
            </a:r>
            <a:r>
              <a:rPr kumimoji="0" lang="en-US" sz="3200" b="1" i="0" u="none" strike="noStrike" kern="0" cap="none" spc="0" normalizeH="0" baseline="0" noProof="0" dirty="0">
                <a:ln>
                  <a:noFill/>
                </a:ln>
                <a:solidFill>
                  <a:srgbClr val="FFFFFF"/>
                </a:solidFill>
                <a:effectLst/>
                <a:uLnTx/>
                <a:uFillTx/>
                <a:latin typeface="Arial"/>
                <a:ea typeface="+mn-ea"/>
                <a:cs typeface="Arial"/>
                <a:sym typeface="Arial"/>
              </a:rPr>
              <a:t>Observations Per Year</a:t>
            </a:r>
            <a:endParaRPr kumimoji="0" sz="1050" b="1"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Box 4">
            <a:extLst>
              <a:ext uri="{FF2B5EF4-FFF2-40B4-BE49-F238E27FC236}">
                <a16:creationId xmlns:a16="http://schemas.microsoft.com/office/drawing/2014/main" xmlns="" id="{6FB8436F-2FCA-874D-9BAB-BCD40A0166C1}"/>
              </a:ext>
            </a:extLst>
          </p:cNvPr>
          <p:cNvSpPr txBox="1"/>
          <p:nvPr/>
        </p:nvSpPr>
        <p:spPr>
          <a:xfrm>
            <a:off x="5384795" y="6231064"/>
            <a:ext cx="2852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Altenau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WRR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pic>
        <p:nvPicPr>
          <p:cNvPr id="6" name="Image 5">
            <a:extLst>
              <a:ext uri="{FF2B5EF4-FFF2-40B4-BE49-F238E27FC236}">
                <a16:creationId xmlns="" xmlns:a16="http://schemas.microsoft.com/office/drawing/2014/main" id="{D8DDDE2F-2131-4852-A06C-8C2A62B83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601" y="1553206"/>
            <a:ext cx="2645866" cy="1449994"/>
          </a:xfrm>
          <a:prstGeom prst="rect">
            <a:avLst/>
          </a:prstGeom>
        </p:spPr>
      </p:pic>
      <p:sp>
        <p:nvSpPr>
          <p:cNvPr id="7" name="ZoneTexte 6"/>
          <p:cNvSpPr txBox="1"/>
          <p:nvPr/>
        </p:nvSpPr>
        <p:spPr>
          <a:xfrm>
            <a:off x="9215702" y="2941883"/>
            <a:ext cx="2758584" cy="369332"/>
          </a:xfrm>
          <a:prstGeom prst="rect">
            <a:avLst/>
          </a:prstGeom>
          <a:noFill/>
        </p:spPr>
        <p:txBody>
          <a:bodyPr wrap="square" rtlCol="0">
            <a:spAutoFit/>
          </a:bodyPr>
          <a:lstStyle/>
          <a:p>
            <a:pPr algn="ctr"/>
            <a:r>
              <a:rPr lang="en-US" dirty="0"/>
              <a:t>H </a:t>
            </a:r>
            <a:r>
              <a:rPr lang="en-US" dirty="0" smtClean="0"/>
              <a:t>&amp; W every 200 </a:t>
            </a:r>
            <a:r>
              <a:rPr lang="en-US" dirty="0"/>
              <a:t>m</a:t>
            </a:r>
          </a:p>
        </p:txBody>
      </p:sp>
      <p:pic>
        <p:nvPicPr>
          <p:cNvPr id="8" name="Image 7">
            <a:extLst>
              <a:ext uri="{FF2B5EF4-FFF2-40B4-BE49-F238E27FC236}">
                <a16:creationId xmlns="" xmlns:a16="http://schemas.microsoft.com/office/drawing/2014/main" id="{FD8740D6-DF18-2A42-9BF9-F8534F0DC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6143" y="3290792"/>
            <a:ext cx="2630714" cy="1623200"/>
          </a:xfrm>
          <a:prstGeom prst="rect">
            <a:avLst/>
          </a:prstGeom>
        </p:spPr>
      </p:pic>
      <p:sp>
        <p:nvSpPr>
          <p:cNvPr id="9" name="ZoneTexte 8"/>
          <p:cNvSpPr txBox="1"/>
          <p:nvPr/>
        </p:nvSpPr>
        <p:spPr>
          <a:xfrm>
            <a:off x="9470571" y="4873540"/>
            <a:ext cx="2576286" cy="523220"/>
          </a:xfrm>
          <a:prstGeom prst="rect">
            <a:avLst/>
          </a:prstGeom>
          <a:noFill/>
        </p:spPr>
        <p:txBody>
          <a:bodyPr wrap="square" rtlCol="0">
            <a:spAutoFit/>
          </a:bodyPr>
          <a:lstStyle/>
          <a:p>
            <a:pPr algn="ctr"/>
            <a:r>
              <a:rPr lang="en-US" dirty="0"/>
              <a:t>H, </a:t>
            </a:r>
            <a:r>
              <a:rPr lang="en-US" dirty="0" smtClean="0"/>
              <a:t>slope, </a:t>
            </a:r>
            <a:r>
              <a:rPr lang="en-US" dirty="0"/>
              <a:t>et </a:t>
            </a:r>
            <a:r>
              <a:rPr lang="en-US" b="1" dirty="0" smtClean="0"/>
              <a:t>mean discharge </a:t>
            </a:r>
            <a:r>
              <a:rPr lang="en-US" dirty="0" smtClean="0"/>
              <a:t>over </a:t>
            </a:r>
            <a:r>
              <a:rPr lang="en-US" dirty="0"/>
              <a:t>10 </a:t>
            </a:r>
            <a:r>
              <a:rPr lang="en-US" dirty="0" smtClean="0"/>
              <a:t>km sections </a:t>
            </a:r>
            <a:endParaRPr lang="en-US" dirty="0"/>
          </a:p>
        </p:txBody>
      </p:sp>
      <p:sp>
        <p:nvSpPr>
          <p:cNvPr id="2" name="ZoneTexte 1"/>
          <p:cNvSpPr txBox="1"/>
          <p:nvPr/>
        </p:nvSpPr>
        <p:spPr>
          <a:xfrm>
            <a:off x="8143565" y="6162396"/>
            <a:ext cx="4048435" cy="307777"/>
          </a:xfrm>
          <a:prstGeom prst="rect">
            <a:avLst/>
          </a:prstGeom>
          <a:noFill/>
        </p:spPr>
        <p:txBody>
          <a:bodyPr wrap="square" rtlCol="0">
            <a:spAutoFit/>
          </a:bodyPr>
          <a:lstStyle/>
          <a:p>
            <a:r>
              <a:rPr lang="fr-FR" dirty="0" smtClean="0"/>
              <a:t>120,000 sections &gt;100m </a:t>
            </a:r>
            <a:r>
              <a:rPr lang="fr-FR" dirty="0" err="1" smtClean="0"/>
              <a:t>wide</a:t>
            </a:r>
            <a:r>
              <a:rPr lang="fr-FR" dirty="0" smtClean="0"/>
              <a:t> over 10 km</a:t>
            </a:r>
            <a:endParaRPr lang="fr-FR" dirty="0"/>
          </a:p>
        </p:txBody>
      </p:sp>
      <p:sp>
        <p:nvSpPr>
          <p:cNvPr id="3" name="Rectangle 2"/>
          <p:cNvSpPr/>
          <p:nvPr/>
        </p:nvSpPr>
        <p:spPr>
          <a:xfrm>
            <a:off x="6980614" y="1017332"/>
            <a:ext cx="5211386" cy="369332"/>
          </a:xfrm>
          <a:prstGeom prst="rect">
            <a:avLst/>
          </a:prstGeom>
        </p:spPr>
        <p:txBody>
          <a:bodyPr wrap="square">
            <a:spAutoFit/>
          </a:bodyPr>
          <a:lstStyle/>
          <a:p>
            <a:pPr marL="457200" lvl="1"/>
            <a:r>
              <a:rPr lang="en-US" sz="1800" dirty="0"/>
              <a:t>River Levels, slopes and width &gt; 100 m wide</a:t>
            </a:r>
          </a:p>
        </p:txBody>
      </p:sp>
    </p:spTree>
    <p:extLst>
      <p:ext uri="{BB962C8B-B14F-4D97-AF65-F5344CB8AC3E}">
        <p14:creationId xmlns:p14="http://schemas.microsoft.com/office/powerpoint/2010/main" val="3959840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D2E866-BF45-2578-4B86-95383402F085}"/>
              </a:ext>
            </a:extLst>
          </p:cNvPr>
          <p:cNvPicPr>
            <a:picLocks noChangeAspect="1"/>
          </p:cNvPicPr>
          <p:nvPr/>
        </p:nvPicPr>
        <p:blipFill>
          <a:blip r:embed="rId3"/>
          <a:stretch>
            <a:fillRect/>
          </a:stretch>
        </p:blipFill>
        <p:spPr>
          <a:xfrm>
            <a:off x="0" y="0"/>
            <a:ext cx="12186693" cy="6858000"/>
          </a:xfrm>
          <a:prstGeom prst="rect">
            <a:avLst/>
          </a:prstGeom>
        </p:spPr>
      </p:pic>
      <p:sp>
        <p:nvSpPr>
          <p:cNvPr id="4" name="TextBox 3">
            <a:extLst>
              <a:ext uri="{FF2B5EF4-FFF2-40B4-BE49-F238E27FC236}">
                <a16:creationId xmlns:a16="http://schemas.microsoft.com/office/drawing/2014/main" xmlns="" id="{1D6C6FED-485F-6569-8292-626400EB348C}"/>
              </a:ext>
            </a:extLst>
          </p:cNvPr>
          <p:cNvSpPr txBox="1"/>
          <p:nvPr/>
        </p:nvSpPr>
        <p:spPr>
          <a:xfrm>
            <a:off x="9405660" y="0"/>
            <a:ext cx="27863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mn-ea"/>
                <a:cs typeface="+mn-cs"/>
              </a:rPr>
              <a:t>February 15, 2019</a:t>
            </a:r>
          </a:p>
        </p:txBody>
      </p:sp>
      <p:pic>
        <p:nvPicPr>
          <p:cNvPr id="5" name="Picture 4">
            <a:extLst>
              <a:ext uri="{FF2B5EF4-FFF2-40B4-BE49-F238E27FC236}">
                <a16:creationId xmlns:a16="http://schemas.microsoft.com/office/drawing/2014/main" xmlns="" id="{009D327E-8EF8-1558-275F-AE95BE8EC7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8672" y="1143381"/>
            <a:ext cx="4677040" cy="2516451"/>
          </a:xfrm>
          <a:prstGeom prst="rect">
            <a:avLst/>
          </a:prstGeom>
        </p:spPr>
      </p:pic>
      <p:cxnSp>
        <p:nvCxnSpPr>
          <p:cNvPr id="7" name="Straight Arrow Connector 6">
            <a:extLst>
              <a:ext uri="{FF2B5EF4-FFF2-40B4-BE49-F238E27FC236}">
                <a16:creationId xmlns:a16="http://schemas.microsoft.com/office/drawing/2014/main" xmlns="" id="{65061770-91EA-D7F6-97FB-163F8FCBE0B3}"/>
              </a:ext>
            </a:extLst>
          </p:cNvPr>
          <p:cNvCxnSpPr>
            <a:cxnSpLocks/>
            <a:stCxn id="5" idx="0"/>
          </p:cNvCxnSpPr>
          <p:nvPr/>
        </p:nvCxnSpPr>
        <p:spPr>
          <a:xfrm flipH="1" flipV="1">
            <a:off x="8160025" y="461665"/>
            <a:ext cx="1547167" cy="6817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A5726F1A-0F71-2125-D55E-7188D3A3A05B}"/>
              </a:ext>
            </a:extLst>
          </p:cNvPr>
          <p:cNvSpPr txBox="1"/>
          <p:nvPr/>
        </p:nvSpPr>
        <p:spPr>
          <a:xfrm>
            <a:off x="3945835" y="4263887"/>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a:t>
            </a:r>
          </a:p>
        </p:txBody>
      </p:sp>
      <p:sp>
        <p:nvSpPr>
          <p:cNvPr id="11" name="TextBox 10">
            <a:extLst>
              <a:ext uri="{FF2B5EF4-FFF2-40B4-BE49-F238E27FC236}">
                <a16:creationId xmlns:a16="http://schemas.microsoft.com/office/drawing/2014/main" xmlns="" id="{2CABEDEB-D4D4-9D4D-241F-E1E9931F3EC2}"/>
              </a:ext>
            </a:extLst>
          </p:cNvPr>
          <p:cNvSpPr txBox="1"/>
          <p:nvPr/>
        </p:nvSpPr>
        <p:spPr>
          <a:xfrm>
            <a:off x="1891748" y="6211669"/>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a:t>
            </a:r>
          </a:p>
        </p:txBody>
      </p:sp>
      <p:sp>
        <p:nvSpPr>
          <p:cNvPr id="12" name="TextBox 11">
            <a:extLst>
              <a:ext uri="{FF2B5EF4-FFF2-40B4-BE49-F238E27FC236}">
                <a16:creationId xmlns:a16="http://schemas.microsoft.com/office/drawing/2014/main" xmlns="" id="{4914A88D-D694-C25D-12CA-E4D58069CAFD}"/>
              </a:ext>
            </a:extLst>
          </p:cNvPr>
          <p:cNvSpPr txBox="1"/>
          <p:nvPr/>
        </p:nvSpPr>
        <p:spPr>
          <a:xfrm>
            <a:off x="682487" y="4263886"/>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a:t>
            </a:r>
          </a:p>
        </p:txBody>
      </p:sp>
      <p:sp>
        <p:nvSpPr>
          <p:cNvPr id="13" name="TextBox 12">
            <a:extLst>
              <a:ext uri="{FF2B5EF4-FFF2-40B4-BE49-F238E27FC236}">
                <a16:creationId xmlns:a16="http://schemas.microsoft.com/office/drawing/2014/main" xmlns="" id="{34961039-0D7A-6647-EC21-9817286318E4}"/>
              </a:ext>
            </a:extLst>
          </p:cNvPr>
          <p:cNvSpPr txBox="1"/>
          <p:nvPr/>
        </p:nvSpPr>
        <p:spPr>
          <a:xfrm>
            <a:off x="5626552" y="1603512"/>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a:t>
            </a:r>
          </a:p>
        </p:txBody>
      </p:sp>
      <p:sp>
        <p:nvSpPr>
          <p:cNvPr id="14" name="TextBox 13">
            <a:extLst>
              <a:ext uri="{FF2B5EF4-FFF2-40B4-BE49-F238E27FC236}">
                <a16:creationId xmlns:a16="http://schemas.microsoft.com/office/drawing/2014/main" xmlns="" id="{9C72D51F-08AC-7E09-7B6D-28A736F8BE15}"/>
              </a:ext>
            </a:extLst>
          </p:cNvPr>
          <p:cNvSpPr txBox="1"/>
          <p:nvPr/>
        </p:nvSpPr>
        <p:spPr>
          <a:xfrm>
            <a:off x="2836969" y="4022034"/>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a:t>
            </a:r>
          </a:p>
        </p:txBody>
      </p:sp>
      <p:sp>
        <p:nvSpPr>
          <p:cNvPr id="15" name="TextBox 14">
            <a:extLst>
              <a:ext uri="{FF2B5EF4-FFF2-40B4-BE49-F238E27FC236}">
                <a16:creationId xmlns:a16="http://schemas.microsoft.com/office/drawing/2014/main" xmlns="" id="{4FD42000-F08F-8CE6-8DB6-0A7DF9CB84EC}"/>
              </a:ext>
            </a:extLst>
          </p:cNvPr>
          <p:cNvSpPr txBox="1"/>
          <p:nvPr/>
        </p:nvSpPr>
        <p:spPr>
          <a:xfrm>
            <a:off x="1240082" y="802523"/>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a:t>
            </a:r>
          </a:p>
        </p:txBody>
      </p:sp>
      <p:sp>
        <p:nvSpPr>
          <p:cNvPr id="17" name="Rectangle 16">
            <a:extLst>
              <a:ext uri="{FF2B5EF4-FFF2-40B4-BE49-F238E27FC236}">
                <a16:creationId xmlns:a16="http://schemas.microsoft.com/office/drawing/2014/main" xmlns="" id="{91D64485-1E3B-6642-A3DC-475285F7A719}"/>
              </a:ext>
            </a:extLst>
          </p:cNvPr>
          <p:cNvSpPr/>
          <p:nvPr/>
        </p:nvSpPr>
        <p:spPr>
          <a:xfrm>
            <a:off x="6202161" y="5398365"/>
            <a:ext cx="5675100" cy="1200329"/>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77DFF9E4-45FA-A22C-5300-1842C49C098F}"/>
              </a:ext>
            </a:extLst>
          </p:cNvPr>
          <p:cNvSpPr txBox="1"/>
          <p:nvPr/>
        </p:nvSpPr>
        <p:spPr>
          <a:xfrm>
            <a:off x="6202161" y="5386626"/>
            <a:ext cx="5843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mn-ea"/>
                <a:cs typeface="+mn-cs"/>
              </a:rPr>
              <a:t>SWOT will give us the first 3-D images of floods, which will help us better predict and track damages </a:t>
            </a:r>
          </a:p>
        </p:txBody>
      </p:sp>
    </p:spTree>
    <p:extLst>
      <p:ext uri="{BB962C8B-B14F-4D97-AF65-F5344CB8AC3E}">
        <p14:creationId xmlns:p14="http://schemas.microsoft.com/office/powerpoint/2010/main" val="1142631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7"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1_4_bilan"/>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8821" y="1633435"/>
            <a:ext cx="4705986" cy="252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041173"/>
            <a:ext cx="11883605" cy="369332"/>
          </a:xfrm>
          <a:prstGeom prst="rect">
            <a:avLst/>
          </a:prstGeom>
        </p:spPr>
        <p:txBody>
          <a:bodyPr wrap="square">
            <a:spAutoFit/>
          </a:bodyPr>
          <a:lstStyle/>
          <a:p>
            <a:pPr algn="ctr"/>
            <a:r>
              <a:rPr lang="en-GB" sz="1800" i="1" dirty="0"/>
              <a:t>“Lakes are sentinels, </a:t>
            </a:r>
            <a:r>
              <a:rPr lang="en-GB" sz="1800" i="1" dirty="0" smtClean="0"/>
              <a:t>regulators and </a:t>
            </a:r>
            <a:r>
              <a:rPr lang="en-GB" sz="1800" i="1" dirty="0"/>
              <a:t>integrator of climate change</a:t>
            </a:r>
            <a:r>
              <a:rPr lang="en-GB" sz="1800" i="1" dirty="0" smtClean="0"/>
              <a:t>” and contribute to global water cycle</a:t>
            </a:r>
            <a:endParaRPr lang="en-GB" sz="1800" dirty="0"/>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427" y="2205465"/>
            <a:ext cx="6624769" cy="421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p:cNvCxnSpPr>
            <a:stCxn id="10" idx="0"/>
          </p:cNvCxnSpPr>
          <p:nvPr/>
        </p:nvCxnSpPr>
        <p:spPr>
          <a:xfrm>
            <a:off x="8643812" y="2205465"/>
            <a:ext cx="36532" cy="3634523"/>
          </a:xfrm>
          <a:prstGeom prst="line">
            <a:avLst/>
          </a:prstGeom>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548008" y="3162869"/>
            <a:ext cx="2142578" cy="338554"/>
          </a:xfrm>
          <a:prstGeom prst="rect">
            <a:avLst/>
          </a:prstGeom>
          <a:noFill/>
        </p:spPr>
        <p:txBody>
          <a:bodyPr wrap="square" rtlCol="0">
            <a:spAutoFit/>
          </a:bodyPr>
          <a:lstStyle/>
          <a:p>
            <a:r>
              <a:rPr lang="fr-FR" sz="1600" b="1" dirty="0" err="1" smtClean="0"/>
              <a:t>Today</a:t>
            </a:r>
            <a:r>
              <a:rPr lang="fr-FR" sz="1600" b="1" dirty="0" smtClean="0"/>
              <a:t> &gt; 10 km</a:t>
            </a:r>
            <a:r>
              <a:rPr lang="fr-FR" sz="1600" b="1" baseline="30000" dirty="0" smtClean="0"/>
              <a:t>2</a:t>
            </a:r>
            <a:endParaRPr lang="fr-FR" sz="1600" b="1" baseline="30000" dirty="0"/>
          </a:p>
        </p:txBody>
      </p:sp>
      <p:cxnSp>
        <p:nvCxnSpPr>
          <p:cNvPr id="14" name="Connecteur droit avec flèche 13"/>
          <p:cNvCxnSpPr/>
          <p:nvPr/>
        </p:nvCxnSpPr>
        <p:spPr>
          <a:xfrm>
            <a:off x="8716630" y="3445130"/>
            <a:ext cx="2404146" cy="16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6585857" y="3193443"/>
            <a:ext cx="4315" cy="30477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6921893" y="2344677"/>
            <a:ext cx="2274108" cy="338554"/>
          </a:xfrm>
          <a:prstGeom prst="rect">
            <a:avLst/>
          </a:prstGeom>
          <a:noFill/>
        </p:spPr>
        <p:txBody>
          <a:bodyPr wrap="square" rtlCol="0">
            <a:spAutoFit/>
          </a:bodyPr>
          <a:lstStyle/>
          <a:p>
            <a:r>
              <a:rPr lang="fr-FR" sz="1600" b="1" dirty="0" smtClean="0"/>
              <a:t>SWOT &gt; 250 x 250 m</a:t>
            </a:r>
            <a:r>
              <a:rPr lang="fr-FR" sz="1600" b="1" baseline="30000" dirty="0" smtClean="0"/>
              <a:t>2</a:t>
            </a:r>
            <a:endParaRPr lang="fr-FR" sz="1600" b="1" baseline="30000" dirty="0"/>
          </a:p>
        </p:txBody>
      </p:sp>
      <p:cxnSp>
        <p:nvCxnSpPr>
          <p:cNvPr id="24" name="Connecteur droit avec flèche 23"/>
          <p:cNvCxnSpPr/>
          <p:nvPr/>
        </p:nvCxnSpPr>
        <p:spPr>
          <a:xfrm flipV="1">
            <a:off x="7067037" y="2138845"/>
            <a:ext cx="3463879" cy="12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54000" y="4517572"/>
            <a:ext cx="4499429" cy="1908215"/>
          </a:xfrm>
          <a:prstGeom prst="rect">
            <a:avLst/>
          </a:prstGeom>
          <a:noFill/>
        </p:spPr>
        <p:txBody>
          <a:bodyPr wrap="square" rtlCol="0">
            <a:spAutoFit/>
          </a:bodyPr>
          <a:lstStyle/>
          <a:p>
            <a:r>
              <a:rPr lang="en-GB" sz="2000" dirty="0" smtClean="0"/>
              <a:t>Today </a:t>
            </a:r>
            <a:r>
              <a:rPr lang="en-GB" sz="2000" dirty="0"/>
              <a:t>we can piece together 10000 </a:t>
            </a:r>
            <a:r>
              <a:rPr lang="en-GB" sz="2000" dirty="0" smtClean="0"/>
              <a:t>lakes &gt; 10 km</a:t>
            </a:r>
            <a:r>
              <a:rPr lang="en-GB" sz="2000" baseline="30000" dirty="0" smtClean="0"/>
              <a:t>2</a:t>
            </a:r>
            <a:r>
              <a:rPr lang="en-GB" sz="2000" dirty="0" smtClean="0"/>
              <a:t>. </a:t>
            </a:r>
          </a:p>
          <a:p>
            <a:endParaRPr lang="en-GB" sz="2000" dirty="0" smtClean="0"/>
          </a:p>
          <a:p>
            <a:r>
              <a:rPr lang="en-GB" sz="2000" dirty="0" smtClean="0"/>
              <a:t>SWOT </a:t>
            </a:r>
            <a:r>
              <a:rPr lang="en-GB" sz="2000" dirty="0"/>
              <a:t>will observe millions – 2 orders of magnitude in terms of coverage</a:t>
            </a:r>
            <a:endParaRPr lang="en-US" sz="2000" dirty="0"/>
          </a:p>
          <a:p>
            <a:endParaRPr lang="fr-FR" dirty="0"/>
          </a:p>
        </p:txBody>
      </p:sp>
      <p:sp>
        <p:nvSpPr>
          <p:cNvPr id="2" name="ZoneTexte 1"/>
          <p:cNvSpPr txBox="1"/>
          <p:nvPr/>
        </p:nvSpPr>
        <p:spPr>
          <a:xfrm>
            <a:off x="874889" y="112889"/>
            <a:ext cx="8904111" cy="923330"/>
          </a:xfrm>
          <a:prstGeom prst="rect">
            <a:avLst/>
          </a:prstGeom>
          <a:noFill/>
        </p:spPr>
        <p:txBody>
          <a:bodyPr wrap="square" rtlCol="0">
            <a:spAutoFit/>
          </a:bodyPr>
          <a:lstStyle/>
          <a:p>
            <a:pPr algn="ctr"/>
            <a:r>
              <a:rPr lang="en-US" sz="4000" b="1" dirty="0">
                <a:solidFill>
                  <a:srgbClr val="FFFFFF"/>
                </a:solidFill>
              </a:rPr>
              <a:t>Lakes observed by SWOT</a:t>
            </a:r>
          </a:p>
          <a:p>
            <a:endParaRPr lang="fr-FR" dirty="0"/>
          </a:p>
        </p:txBody>
      </p:sp>
      <p:pic>
        <p:nvPicPr>
          <p:cNvPr id="15" name="Image 14"/>
          <p:cNvPicPr>
            <a:picLocks noChangeAspect="1"/>
          </p:cNvPicPr>
          <p:nvPr/>
        </p:nvPicPr>
        <p:blipFill>
          <a:blip r:embed="rId5"/>
          <a:stretch>
            <a:fillRect/>
          </a:stretch>
        </p:blipFill>
        <p:spPr>
          <a:xfrm>
            <a:off x="0" y="0"/>
            <a:ext cx="874889" cy="1112302"/>
          </a:xfrm>
          <a:prstGeom prst="rect">
            <a:avLst/>
          </a:prstGeom>
        </p:spPr>
      </p:pic>
      <p:sp>
        <p:nvSpPr>
          <p:cNvPr id="3" name="Rectangle 2"/>
          <p:cNvSpPr/>
          <p:nvPr/>
        </p:nvSpPr>
        <p:spPr>
          <a:xfrm>
            <a:off x="4787228" y="1479546"/>
            <a:ext cx="7404772" cy="646331"/>
          </a:xfrm>
          <a:prstGeom prst="rect">
            <a:avLst/>
          </a:prstGeom>
        </p:spPr>
        <p:txBody>
          <a:bodyPr wrap="square">
            <a:spAutoFit/>
          </a:bodyPr>
          <a:lstStyle/>
          <a:p>
            <a:pPr marL="457200" lvl="1" algn="ctr"/>
            <a:r>
              <a:rPr lang="en-US" sz="1800" dirty="0" smtClean="0"/>
              <a:t>SWOT : Water </a:t>
            </a:r>
            <a:r>
              <a:rPr lang="en-US" sz="1800" dirty="0"/>
              <a:t>levels and extent in lakes, reservoirs </a:t>
            </a:r>
            <a:r>
              <a:rPr lang="en-US" sz="1800" dirty="0" smtClean="0"/>
              <a:t>&amp; floodplains </a:t>
            </a:r>
            <a:r>
              <a:rPr lang="en-US" sz="1800" dirty="0"/>
              <a:t>&gt; 250 x 250 </a:t>
            </a:r>
            <a:r>
              <a:rPr lang="en-US" sz="1800" dirty="0" smtClean="0"/>
              <a:t>m</a:t>
            </a:r>
            <a:r>
              <a:rPr lang="en-US" sz="1800" baseline="30000" dirty="0" smtClean="0"/>
              <a:t>2</a:t>
            </a:r>
            <a:endParaRPr lang="en-US" sz="1800" baseline="30000" dirty="0"/>
          </a:p>
        </p:txBody>
      </p:sp>
    </p:spTree>
    <p:extLst>
      <p:ext uri="{BB962C8B-B14F-4D97-AF65-F5344CB8AC3E}">
        <p14:creationId xmlns:p14="http://schemas.microsoft.com/office/powerpoint/2010/main" val="11790478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F32ACF9-89E4-B140-B149-D3FEC79D8D66}"/>
              </a:ext>
            </a:extLst>
          </p:cNvPr>
          <p:cNvSpPr>
            <a:spLocks noGrp="1"/>
          </p:cNvSpPr>
          <p:nvPr>
            <p:ph type="sldNum" idx="12"/>
          </p:nvPr>
        </p:nvSpPr>
        <p:spPr>
          <a:xfrm>
            <a:off x="8610600" y="6546137"/>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888888"/>
              </a:solidFill>
              <a:effectLst/>
              <a:uLnTx/>
              <a:uFillTx/>
              <a:latin typeface="Calibri"/>
              <a:ea typeface="+mn-ea"/>
              <a:cs typeface="Calibri"/>
              <a:sym typeface="Calibri"/>
            </a:endParaRPr>
          </a:p>
        </p:txBody>
      </p:sp>
      <p:pic>
        <p:nvPicPr>
          <p:cNvPr id="5" name="Image 15">
            <a:extLst>
              <a:ext uri="{FF2B5EF4-FFF2-40B4-BE49-F238E27FC236}">
                <a16:creationId xmlns:a16="http://schemas.microsoft.com/office/drawing/2014/main" xmlns="" id="{AECC2F1D-E40D-3A42-85E1-7A44C88FFA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594" y="1039506"/>
            <a:ext cx="11410950" cy="4543425"/>
          </a:xfrm>
          <a:prstGeom prst="rect">
            <a:avLst/>
          </a:prstGeom>
        </p:spPr>
      </p:pic>
      <p:sp>
        <p:nvSpPr>
          <p:cNvPr id="6" name="Rectangle 5">
            <a:extLst>
              <a:ext uri="{FF2B5EF4-FFF2-40B4-BE49-F238E27FC236}">
                <a16:creationId xmlns:a16="http://schemas.microsoft.com/office/drawing/2014/main" xmlns="" id="{0567134A-042E-164A-B8FE-BFA16DDF87C1}"/>
              </a:ext>
            </a:extLst>
          </p:cNvPr>
          <p:cNvSpPr/>
          <p:nvPr/>
        </p:nvSpPr>
        <p:spPr>
          <a:xfrm>
            <a:off x="5497176" y="3029972"/>
            <a:ext cx="1877437"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76,714 lakes </a:t>
            </a:r>
          </a:p>
        </p:txBody>
      </p:sp>
      <p:sp>
        <p:nvSpPr>
          <p:cNvPr id="7" name="Rectangle 6">
            <a:extLst>
              <a:ext uri="{FF2B5EF4-FFF2-40B4-BE49-F238E27FC236}">
                <a16:creationId xmlns:a16="http://schemas.microsoft.com/office/drawing/2014/main" xmlns="" id="{4CC20719-9325-324B-B9A4-9F6069829336}"/>
              </a:ext>
            </a:extLst>
          </p:cNvPr>
          <p:cNvSpPr/>
          <p:nvPr/>
        </p:nvSpPr>
        <p:spPr>
          <a:xfrm>
            <a:off x="915130" y="1039506"/>
            <a:ext cx="2262158"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1,924,503 lakes </a:t>
            </a:r>
          </a:p>
        </p:txBody>
      </p:sp>
      <p:sp>
        <p:nvSpPr>
          <p:cNvPr id="8" name="Rectangle 7">
            <a:extLst>
              <a:ext uri="{FF2B5EF4-FFF2-40B4-BE49-F238E27FC236}">
                <a16:creationId xmlns:a16="http://schemas.microsoft.com/office/drawing/2014/main" xmlns="" id="{B5B14D09-38AF-A64C-A8C6-08229DF3F6DD}"/>
              </a:ext>
            </a:extLst>
          </p:cNvPr>
          <p:cNvSpPr/>
          <p:nvPr/>
        </p:nvSpPr>
        <p:spPr>
          <a:xfrm>
            <a:off x="1799815" y="2056932"/>
            <a:ext cx="2262158"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NA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1,544,599 lakes </a:t>
            </a:r>
          </a:p>
        </p:txBody>
      </p:sp>
      <p:sp>
        <p:nvSpPr>
          <p:cNvPr id="9" name="Rectangle 8">
            <a:extLst>
              <a:ext uri="{FF2B5EF4-FFF2-40B4-BE49-F238E27FC236}">
                <a16:creationId xmlns:a16="http://schemas.microsoft.com/office/drawing/2014/main" xmlns="" id="{74C8A75E-331F-C94C-B6B5-52163E1B8385}"/>
              </a:ext>
            </a:extLst>
          </p:cNvPr>
          <p:cNvSpPr/>
          <p:nvPr/>
        </p:nvSpPr>
        <p:spPr>
          <a:xfrm>
            <a:off x="2930894" y="3947139"/>
            <a:ext cx="2031325"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SA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250,161 lakes </a:t>
            </a:r>
          </a:p>
        </p:txBody>
      </p:sp>
      <p:sp>
        <p:nvSpPr>
          <p:cNvPr id="10" name="Rectangle 9">
            <a:extLst>
              <a:ext uri="{FF2B5EF4-FFF2-40B4-BE49-F238E27FC236}">
                <a16:creationId xmlns:a16="http://schemas.microsoft.com/office/drawing/2014/main" xmlns="" id="{DD402A2B-C953-B34B-9EF6-2F620A2B0690}"/>
              </a:ext>
            </a:extLst>
          </p:cNvPr>
          <p:cNvSpPr/>
          <p:nvPr/>
        </p:nvSpPr>
        <p:spPr>
          <a:xfrm>
            <a:off x="5647341" y="1656174"/>
            <a:ext cx="2031325"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EU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509,449 lakes </a:t>
            </a:r>
          </a:p>
        </p:txBody>
      </p:sp>
      <p:sp>
        <p:nvSpPr>
          <p:cNvPr id="11" name="Rectangle 10">
            <a:extLst>
              <a:ext uri="{FF2B5EF4-FFF2-40B4-BE49-F238E27FC236}">
                <a16:creationId xmlns:a16="http://schemas.microsoft.com/office/drawing/2014/main" xmlns="" id="{48259AC4-C19D-4F4D-842F-54D712183D19}"/>
              </a:ext>
            </a:extLst>
          </p:cNvPr>
          <p:cNvSpPr/>
          <p:nvPr/>
        </p:nvSpPr>
        <p:spPr>
          <a:xfrm>
            <a:off x="7961565" y="1253033"/>
            <a:ext cx="2262158"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SI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1,126,371 lakes </a:t>
            </a:r>
          </a:p>
        </p:txBody>
      </p:sp>
      <p:sp>
        <p:nvSpPr>
          <p:cNvPr id="12" name="Rectangle 11">
            <a:extLst>
              <a:ext uri="{FF2B5EF4-FFF2-40B4-BE49-F238E27FC236}">
                <a16:creationId xmlns:a16="http://schemas.microsoft.com/office/drawing/2014/main" xmlns="" id="{921FCE70-49D2-9645-AC6A-3936ADB1C24D}"/>
              </a:ext>
            </a:extLst>
          </p:cNvPr>
          <p:cNvSpPr/>
          <p:nvPr/>
        </p:nvSpPr>
        <p:spPr>
          <a:xfrm>
            <a:off x="8207658" y="2311347"/>
            <a:ext cx="2016065"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AS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450,911 lakes </a:t>
            </a:r>
          </a:p>
        </p:txBody>
      </p:sp>
      <p:sp>
        <p:nvSpPr>
          <p:cNvPr id="13" name="Rectangle 12">
            <a:extLst>
              <a:ext uri="{FF2B5EF4-FFF2-40B4-BE49-F238E27FC236}">
                <a16:creationId xmlns:a16="http://schemas.microsoft.com/office/drawing/2014/main" xmlns="" id="{8261F362-1FC6-A64A-ADE0-36829EE1FA71}"/>
              </a:ext>
            </a:extLst>
          </p:cNvPr>
          <p:cNvSpPr/>
          <p:nvPr/>
        </p:nvSpPr>
        <p:spPr>
          <a:xfrm>
            <a:off x="9215690" y="3947139"/>
            <a:ext cx="1877437"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AU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58,615 lakes </a:t>
            </a:r>
          </a:p>
        </p:txBody>
      </p:sp>
      <p:sp>
        <p:nvSpPr>
          <p:cNvPr id="14" name="Rectangle 13">
            <a:extLst>
              <a:ext uri="{FF2B5EF4-FFF2-40B4-BE49-F238E27FC236}">
                <a16:creationId xmlns:a16="http://schemas.microsoft.com/office/drawing/2014/main" xmlns="" id="{BAB40C57-1BFC-D146-8EE7-C281AAEBD2D8}"/>
              </a:ext>
            </a:extLst>
          </p:cNvPr>
          <p:cNvSpPr/>
          <p:nvPr/>
        </p:nvSpPr>
        <p:spPr>
          <a:xfrm>
            <a:off x="3769904" y="1019679"/>
            <a:ext cx="1877437" cy="7571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GR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60" b="1" i="0" u="none" strike="noStrike" kern="0" cap="none" spc="0" normalizeH="0" baseline="0" noProof="0" dirty="0">
                <a:ln>
                  <a:noFill/>
                </a:ln>
                <a:solidFill>
                  <a:srgbClr val="000000"/>
                </a:solidFill>
                <a:effectLst/>
                <a:uLnTx/>
                <a:uFillTx/>
                <a:latin typeface="Arial"/>
                <a:ea typeface="+mn-ea"/>
                <a:cs typeface="Arial"/>
                <a:sym typeface="Arial"/>
              </a:rPr>
              <a:t>41,220 lakes </a:t>
            </a:r>
          </a:p>
        </p:txBody>
      </p:sp>
      <p:sp>
        <p:nvSpPr>
          <p:cNvPr id="19" name="TextBox 18">
            <a:extLst>
              <a:ext uri="{FF2B5EF4-FFF2-40B4-BE49-F238E27FC236}">
                <a16:creationId xmlns:a16="http://schemas.microsoft.com/office/drawing/2014/main" xmlns="" id="{CD75FB2D-CD08-B644-8FA1-86C11ADCBF0F}"/>
              </a:ext>
            </a:extLst>
          </p:cNvPr>
          <p:cNvSpPr txBox="1"/>
          <p:nvPr/>
        </p:nvSpPr>
        <p:spPr>
          <a:xfrm>
            <a:off x="707572" y="144159"/>
            <a:ext cx="9057317"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smtClean="0">
                <a:ln>
                  <a:noFill/>
                </a:ln>
                <a:solidFill>
                  <a:srgbClr val="FFFFFF"/>
                </a:solidFill>
                <a:effectLst/>
                <a:uLnTx/>
                <a:uFillTx/>
                <a:latin typeface="Helvetica" pitchFamily="2" charset="0"/>
                <a:ea typeface="+mn-ea"/>
                <a:cs typeface="Arial"/>
                <a:sym typeface="Arial"/>
              </a:rPr>
              <a:t>Distribution of Lakes </a:t>
            </a:r>
            <a:r>
              <a:rPr kumimoji="0" lang="en-US" sz="3200" b="1" i="0" u="none" strike="noStrike" kern="0" cap="none" spc="0" normalizeH="0" baseline="0" noProof="0" dirty="0">
                <a:ln>
                  <a:noFill/>
                </a:ln>
                <a:solidFill>
                  <a:srgbClr val="FFFFFF"/>
                </a:solidFill>
                <a:effectLst/>
                <a:uLnTx/>
                <a:uFillTx/>
                <a:latin typeface="Helvetica" pitchFamily="2" charset="0"/>
                <a:ea typeface="+mn-ea"/>
                <a:cs typeface="Arial"/>
                <a:sym typeface="Arial"/>
              </a:rPr>
              <a:t>Observed from SWOT</a:t>
            </a:r>
          </a:p>
        </p:txBody>
      </p:sp>
      <p:sp>
        <p:nvSpPr>
          <p:cNvPr id="20" name="TextBox 19">
            <a:extLst>
              <a:ext uri="{FF2B5EF4-FFF2-40B4-BE49-F238E27FC236}">
                <a16:creationId xmlns:a16="http://schemas.microsoft.com/office/drawing/2014/main" xmlns="" id="{6AD6D084-D35E-404E-AD32-5DE780CC133A}"/>
              </a:ext>
            </a:extLst>
          </p:cNvPr>
          <p:cNvSpPr txBox="1"/>
          <p:nvPr/>
        </p:nvSpPr>
        <p:spPr>
          <a:xfrm>
            <a:off x="256594" y="4672142"/>
            <a:ext cx="264860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Based on work from </a:t>
            </a:r>
            <a:r>
              <a:rPr kumimoji="0" lang="en-US" sz="1800" b="0" i="0" u="none" strike="noStrike" kern="0" cap="none" spc="0" normalizeH="0" baseline="0" noProof="0" dirty="0" err="1">
                <a:ln>
                  <a:noFill/>
                </a:ln>
                <a:solidFill>
                  <a:srgbClr val="000000"/>
                </a:solidFill>
                <a:effectLst/>
                <a:uLnTx/>
                <a:uFillTx/>
                <a:latin typeface="Arial"/>
                <a:ea typeface="+mn-ea"/>
                <a:cs typeface="Arial"/>
                <a:sym typeface="Arial"/>
              </a:rPr>
              <a:t>Yongwei</a:t>
            </a: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 Sheng’s group at UCLA based on Landsat, compiled and validated by CNES scientists.</a:t>
            </a:r>
          </a:p>
        </p:txBody>
      </p:sp>
      <p:sp>
        <p:nvSpPr>
          <p:cNvPr id="2" name="TextBox 1">
            <a:extLst>
              <a:ext uri="{FF2B5EF4-FFF2-40B4-BE49-F238E27FC236}">
                <a16:creationId xmlns:a16="http://schemas.microsoft.com/office/drawing/2014/main" xmlns="" id="{83D7760F-DF8C-7F4C-A088-4856A38ADA1F}"/>
              </a:ext>
            </a:extLst>
          </p:cNvPr>
          <p:cNvSpPr txBox="1"/>
          <p:nvPr/>
        </p:nvSpPr>
        <p:spPr>
          <a:xfrm>
            <a:off x="4197043" y="5805512"/>
            <a:ext cx="65632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itchFamily="2" charset="0"/>
                <a:ea typeface="+mn-ea"/>
                <a:cs typeface="+mn-cs"/>
              </a:rPr>
              <a:t>Total: 5,982,543 Lakes &gt;0.01 km</a:t>
            </a:r>
            <a:r>
              <a:rPr kumimoji="0" lang="en-US" sz="3200" b="1" i="0" u="none" strike="noStrike" kern="1200" cap="none" spc="0" normalizeH="0" baseline="30000" noProof="0" dirty="0">
                <a:ln>
                  <a:noFill/>
                </a:ln>
                <a:solidFill>
                  <a:prstClr val="black"/>
                </a:solidFill>
                <a:effectLst/>
                <a:uLnTx/>
                <a:uFillTx/>
                <a:latin typeface="Helvetica" pitchFamily="2" charset="0"/>
                <a:ea typeface="+mn-ea"/>
                <a:cs typeface="+mn-cs"/>
              </a:rPr>
              <a:t>2</a:t>
            </a:r>
          </a:p>
        </p:txBody>
      </p:sp>
      <p:pic>
        <p:nvPicPr>
          <p:cNvPr id="16" name="Image 15"/>
          <p:cNvPicPr>
            <a:picLocks noChangeAspect="1"/>
          </p:cNvPicPr>
          <p:nvPr/>
        </p:nvPicPr>
        <p:blipFill>
          <a:blip r:embed="rId4"/>
          <a:stretch>
            <a:fillRect/>
          </a:stretch>
        </p:blipFill>
        <p:spPr>
          <a:xfrm>
            <a:off x="0" y="0"/>
            <a:ext cx="874889" cy="1112302"/>
          </a:xfrm>
          <a:prstGeom prst="rect">
            <a:avLst/>
          </a:prstGeom>
        </p:spPr>
      </p:pic>
    </p:spTree>
    <p:extLst>
      <p:ext uri="{BB962C8B-B14F-4D97-AF65-F5344CB8AC3E}">
        <p14:creationId xmlns:p14="http://schemas.microsoft.com/office/powerpoint/2010/main" val="879116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1939</Words>
  <Application>Microsoft Macintosh PowerPoint</Application>
  <PresentationFormat>Personnalisé</PresentationFormat>
  <Paragraphs>229</Paragraphs>
  <Slides>20</Slides>
  <Notes>15</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ceos</vt:lpstr>
      <vt:lpstr>Surface Water &amp;  Ocean Topography  (SWOT) Mission  Pre-Launch Update  Program scientist/manager : Nadya Vinogradova-Shiffer (NASA)  Annick Sylvestre-Baron (CNES)  Project Scientist : Lee-Lueng Fu (JPL/NASA),  Hydrology Leads : Tamlin Pavelsky (UNC),  Jean-Francois Ctrétaux (LEGOS/CNES) Ocean Leads : Tom Farrar (WHOI), Rosemary Morrow (LEGOS/UT3)</vt:lpstr>
      <vt:lpstr>Présentation PowerPoint</vt:lpstr>
      <vt:lpstr>SWOT Science &amp; Societal Objectives</vt:lpstr>
      <vt:lpstr>Présentation PowerPoint</vt:lpstr>
      <vt:lpstr>SWOT &amp; hydrology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Current gradients driving vertical velocities vary seasonally</vt:lpstr>
      <vt:lpstr>Ocean Applications</vt:lpstr>
      <vt:lpstr>SWOT coastal/ estuaries/deltas/wetlands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CEOS Plenary  Presentation Template and Guidance</dc:title>
  <cp:lastModifiedBy>Rosemary</cp:lastModifiedBy>
  <cp:revision>29</cp:revision>
  <dcterms:modified xsi:type="dcterms:W3CDTF">2022-11-30T09:12:27Z</dcterms:modified>
</cp:coreProperties>
</file>