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xXqGVDpLKsgyH6/3ofsTCctvh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A79549-F80A-4F5A-A5A5-0057FE134DAE}">
  <a:tblStyle styleId="{71A79549-F80A-4F5A-A5A5-0057FE134DA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 Medium"/>
              <a:buNone/>
              <a:defRPr b="0" i="0" sz="8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1"/>
          <p:cNvSpPr txBox="1"/>
          <p:nvPr/>
        </p:nvSpPr>
        <p:spPr>
          <a:xfrm>
            <a:off x="85975" y="6574602"/>
            <a:ext cx="644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	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346058" y="147460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b="0"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b="0"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2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2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	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3"/>
          <p:cNvSpPr txBox="1"/>
          <p:nvPr/>
        </p:nvSpPr>
        <p:spPr>
          <a:xfrm>
            <a:off x="78104" y="6200193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	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b="0"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eos.org/document_management/Meetings/Plenary/36/Documents/1.18_Aerosols-AQ_WhitePaper_1.0_9-nov-2022.pdf" TargetMode="External"/><Relationship Id="rId4" Type="http://schemas.openxmlformats.org/officeDocument/2006/relationships/hyperlink" Target="https://docs.google.com/document/d/19R5PC0Yg5Gu6RaPHP5nWMs4l6_iMHXkuC_CyaRWZIlM/edit" TargetMode="External"/><Relationship Id="rId5" Type="http://schemas.openxmlformats.org/officeDocument/2006/relationships/hyperlink" Target="https://docs.google.com/document/d/19R5PC0Yg5Gu6RaPHP5nWMs4l6_iMHXkuC_CyaRWZIlM/edi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2022 CEOS Plenary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Welcome &amp; </a:t>
            </a:r>
            <a:endParaRPr i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Opening Remarks</a:t>
            </a:r>
            <a:endParaRPr i="1" sz="4000"/>
          </a:p>
        </p:txBody>
      </p:sp>
      <p:sp>
        <p:nvSpPr>
          <p:cNvPr id="56" name="Google Shape;56;p1"/>
          <p:cNvSpPr/>
          <p:nvPr/>
        </p:nvSpPr>
        <p:spPr>
          <a:xfrm>
            <a:off x="7278800" y="3405350"/>
            <a:ext cx="4844700" cy="29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Selma Cherchali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CNES, 2022 CEOS Chair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2022 CEOS Plenary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Biarritz, France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Nov. 29 – Dec. 1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Week at a Glance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62" name="Google Shape;62;p2"/>
          <p:cNvGraphicFramePr/>
          <p:nvPr/>
        </p:nvGraphicFramePr>
        <p:xfrm>
          <a:off x="698500" y="11788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{71A79549-F80A-4F5A-A5A5-0057FE134DAE}</a:tableStyleId>
              </a:tblPr>
              <a:tblGrid>
                <a:gridCol w="2599100"/>
                <a:gridCol w="3742700"/>
                <a:gridCol w="4704375"/>
              </a:tblGrid>
              <a:tr h="441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800" u="none" cap="none" strike="noStrike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Tuesday 29</a:t>
                      </a:r>
                      <a:r>
                        <a:rPr b="1" baseline="30000" i="0" lang="en-GB" sz="1800" u="none" cap="none" strike="noStrike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b="1" i="0" lang="en-GB" sz="1800" u="none" cap="none" strike="noStrike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4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800" u="none" cap="none" strike="noStrike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 30</a:t>
                      </a:r>
                      <a:r>
                        <a:rPr b="1" baseline="30000" i="0" lang="en-GB" sz="1800" u="none" cap="none" strike="noStrike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b="1" i="0" lang="en-GB" sz="1800" u="none" cap="none" strike="noStrike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4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800" u="none" cap="none" strike="noStrike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 1</a:t>
                      </a:r>
                      <a:r>
                        <a:rPr b="1" baseline="30000" i="0" lang="en-GB" sz="1800" u="none" cap="none" strike="noStrike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b="1" i="0" lang="en-GB" sz="1800" u="none" cap="none" strike="noStrike">
                          <a:solidFill>
                            <a:srgbClr val="F3F3F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4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448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Side Meetings:</a:t>
                      </a:r>
                      <a:endParaRPr sz="32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SEC-300 (closed)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Biodiversity Activity – Ecosystem Extent Proposal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GISTDA: New Space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SDG Coordination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COVERAGE</a:t>
                      </a:r>
                      <a:endParaRPr/>
                    </a:p>
                    <a:p>
                      <a:pPr indent="-2095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1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Welcome &amp; Core Business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SWOT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Chair team review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 CEOS Chair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 Report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 Continuity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 report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Climate &amp; Carbon</a:t>
                      </a:r>
                      <a:endParaRPr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Synthesis Report by SIT Chair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GHG &amp; AFOLU Roadmaps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– IMEO Cooperation WG Climate report</a:t>
                      </a:r>
                      <a:endParaRPr/>
                    </a:p>
                    <a:p>
                      <a:pPr indent="-2349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Working Groups </a:t>
                      </a:r>
                      <a:endParaRPr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WGCV, WGISS, WGCapD, WGDisasters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Virtual Constellations </a:t>
                      </a:r>
                      <a:endParaRPr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Synthesis Report by SIT Chair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AC-VC white paper “PM2.5 Monitoring White Paper”</a:t>
                      </a:r>
                      <a:endParaRPr/>
                    </a:p>
                    <a:p>
                      <a:pPr indent="-1841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 Space </a:t>
                      </a:r>
                      <a:endParaRPr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Synthesis Report by SIT Chair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SatSummit 2022 by SEO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“New Space” Task team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Standards Organisation Engagement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Interoperability Framework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Sustainable Development Goals</a:t>
                      </a:r>
                      <a:endParaRPr sz="32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i="1" lang="en-GB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Biodiversity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Oceans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coordination of ocean activities</a:t>
                      </a:r>
                      <a:endParaRPr/>
                    </a:p>
                    <a:p>
                      <a:pPr indent="-2349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Agency Reports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CNES, ESA, EUMETSAT (as of 9 Nov.)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SEO Annual Report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MIM Database Report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Leadership Transitions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CEOS 2022 Year in Review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Closing</a:t>
                      </a:r>
                      <a:endParaRPr sz="14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idx="1" type="body"/>
          </p:nvPr>
        </p:nvSpPr>
        <p:spPr>
          <a:xfrm>
            <a:off x="346058" y="147460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3429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900"/>
          </a:p>
          <a:p>
            <a:pPr indent="-342900" lvl="0" marL="3429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❖"/>
            </a:pPr>
            <a:r>
              <a:rPr b="1" lang="en-GB" sz="2000"/>
              <a:t>Review the outcomes of the CNES 2022 CEOS Chair theme</a:t>
            </a:r>
            <a:r>
              <a:rPr lang="en-GB" sz="2000"/>
              <a:t>: </a:t>
            </a:r>
            <a:r>
              <a:rPr i="1" lang="en-GB" sz="2000"/>
              <a:t>“Paths to Sustainability: From Strategy to Practical Measures”</a:t>
            </a:r>
            <a:r>
              <a:rPr lang="en-GB" sz="2000"/>
              <a:t>.</a:t>
            </a:r>
            <a:endParaRPr/>
          </a:p>
          <a:p>
            <a:pPr indent="-342900" lvl="0" marL="3429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❖"/>
            </a:pPr>
            <a:r>
              <a:rPr lang="en-GB" sz="2000"/>
              <a:t>Reach an agreement on </a:t>
            </a:r>
            <a:r>
              <a:rPr b="1" lang="en-GB" sz="2000"/>
              <a:t>a long-term and equitable plan for CEOS Executive Officer continuity.</a:t>
            </a:r>
            <a:endParaRPr sz="2000"/>
          </a:p>
          <a:p>
            <a:pPr indent="-342900" lvl="0" marL="3429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❖"/>
            </a:pPr>
            <a:r>
              <a:rPr lang="en-GB" sz="2000"/>
              <a:t>Welcome the </a:t>
            </a:r>
            <a:r>
              <a:rPr b="1" lang="en-GB" sz="2000"/>
              <a:t>Geo-Informatics and Space Technology Development Agency (GISTDA, Thailand) as CEOS Chair for 2023</a:t>
            </a:r>
            <a:r>
              <a:rPr lang="en-GB" sz="2000"/>
              <a:t> and discuss GISTDA’s priorities for the coming year.</a:t>
            </a:r>
            <a:endParaRPr sz="2000"/>
          </a:p>
          <a:p>
            <a:pPr indent="-165100" lvl="0" marL="5207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/>
          </a:p>
        </p:txBody>
      </p:sp>
      <p:sp>
        <p:nvSpPr>
          <p:cNvPr id="68" name="Google Shape;68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Plenary Objectives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348300" y="1232675"/>
            <a:ext cx="8136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Organisation</a:t>
            </a:r>
            <a:endParaRPr b="0" i="0" sz="3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idx="1" type="body"/>
          </p:nvPr>
        </p:nvSpPr>
        <p:spPr>
          <a:xfrm>
            <a:off x="348308" y="16282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❖"/>
            </a:pPr>
            <a:r>
              <a:rPr lang="en-GB" sz="2000" u="sng"/>
              <a:t>New Space: </a:t>
            </a:r>
            <a:r>
              <a:rPr lang="en-GB" sz="2000"/>
              <a:t>Consider endorsement of </a:t>
            </a:r>
            <a:r>
              <a:rPr b="1" lang="en-GB" sz="2000"/>
              <a:t>Terms of Reference for a CEOS ‘New Space’ Task Team</a:t>
            </a:r>
            <a:r>
              <a:rPr lang="en-GB" sz="2000"/>
              <a:t>.</a:t>
            </a:r>
            <a:endParaRPr sz="2000" u="sng"/>
          </a:p>
          <a:p>
            <a:pPr indent="-342900" lvl="0" marL="3429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❖"/>
            </a:pPr>
            <a:r>
              <a:rPr lang="en-GB" sz="2000" u="sng"/>
              <a:t>Biodiversity:</a:t>
            </a:r>
            <a:r>
              <a:rPr lang="en-GB" sz="2000"/>
              <a:t> Consider the proposal </a:t>
            </a:r>
            <a:r>
              <a:rPr b="1" lang="en-GB" sz="2000"/>
              <a:t>for an Ecosystem Extent Task Team</a:t>
            </a:r>
            <a:r>
              <a:rPr lang="en-GB" sz="2000"/>
              <a:t>. If endorsed, identify contributors for the activity.</a:t>
            </a:r>
            <a:endParaRPr/>
          </a:p>
          <a:p>
            <a:pPr indent="-342900" lvl="0" marL="3429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❖"/>
            </a:pPr>
            <a:r>
              <a:rPr lang="en-GB" sz="2000" u="sng"/>
              <a:t>Sustainable Development Goals (SDGs):</a:t>
            </a:r>
            <a:r>
              <a:rPr lang="en-GB" sz="2000"/>
              <a:t> Review the way forward for the </a:t>
            </a:r>
            <a:r>
              <a:rPr b="1" lang="en-GB" sz="2000"/>
              <a:t>CEOS SDG team and its 2023+ deliverables, activities, and resources</a:t>
            </a:r>
            <a:r>
              <a:rPr lang="en-GB" sz="2000"/>
              <a:t>.</a:t>
            </a:r>
            <a:endParaRPr sz="2000"/>
          </a:p>
          <a:p>
            <a:pPr indent="-342900" lvl="0" marL="3429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❖"/>
            </a:pPr>
            <a:r>
              <a:rPr lang="en-GB" sz="2000"/>
              <a:t>Consider the proposal for a further </a:t>
            </a:r>
            <a:r>
              <a:rPr b="1" lang="en-GB" sz="2000"/>
              <a:t>one-year extension of the CEOS Coastal Observations Applications Services and Tools (COAST) </a:t>
            </a:r>
            <a:r>
              <a:rPr b="1" i="1" lang="en-GB" sz="2000"/>
              <a:t>Ad Hoc</a:t>
            </a:r>
            <a:r>
              <a:rPr b="1" lang="en-GB" sz="2000"/>
              <a:t> Team</a:t>
            </a:r>
            <a:r>
              <a:rPr lang="en-GB" sz="2000"/>
              <a:t>.</a:t>
            </a:r>
            <a:endParaRPr sz="2000"/>
          </a:p>
          <a:p>
            <a:pPr indent="-342900" lvl="0" marL="342900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100"/>
              <a:buChar char="❖"/>
            </a:pPr>
            <a:r>
              <a:rPr lang="en-GB" sz="2000"/>
              <a:t>Review the Ocean Coordination Group’s recommendations regarding the coordination of CEOS ocean-related activities and</a:t>
            </a:r>
            <a:r>
              <a:rPr b="1" lang="en-GB" sz="2000"/>
              <a:t> consider endorsement of an extension of the Ocean Coordination Group for another 6-12 months.</a:t>
            </a:r>
            <a:endParaRPr sz="2000"/>
          </a:p>
        </p:txBody>
      </p:sp>
      <p:sp>
        <p:nvSpPr>
          <p:cNvPr id="75" name="Google Shape;75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Plenary Objectives</a:t>
            </a:r>
            <a:endParaRPr/>
          </a:p>
        </p:txBody>
      </p:sp>
      <p:sp>
        <p:nvSpPr>
          <p:cNvPr id="76" name="Google Shape;76;p4"/>
          <p:cNvSpPr txBox="1"/>
          <p:nvPr/>
        </p:nvSpPr>
        <p:spPr>
          <a:xfrm>
            <a:off x="346050" y="1027950"/>
            <a:ext cx="8136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Teams &amp; Extensions</a:t>
            </a:r>
            <a:endParaRPr b="0" i="0" sz="3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idx="1" type="body"/>
          </p:nvPr>
        </p:nvSpPr>
        <p:spPr>
          <a:xfrm>
            <a:off x="348308" y="178750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❖"/>
            </a:pPr>
            <a:r>
              <a:rPr b="1" lang="en-GB" sz="1800"/>
              <a:t>Consider endorsement of nominees for the Vice Chair roles of WGCV and WGClimate</a:t>
            </a:r>
            <a:r>
              <a:rPr lang="en-GB" sz="1800"/>
              <a:t> (and the subsequent Chair terms).</a:t>
            </a:r>
            <a:endParaRPr sz="1800"/>
          </a:p>
          <a:p>
            <a:pPr indent="-342900" lvl="0" marL="3429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❖"/>
            </a:pPr>
            <a:r>
              <a:rPr lang="en-GB" sz="1800"/>
              <a:t>Provide an opportunity for CEOS Principals to hear updates from </a:t>
            </a:r>
            <a:r>
              <a:rPr b="1" lang="en-GB" sz="1800"/>
              <a:t>CEOS Working Groups (WGs) and Virtual Constellations (VCs)</a:t>
            </a:r>
            <a:r>
              <a:rPr lang="en-GB" sz="1800"/>
              <a:t>. Evaluate the following specific items:</a:t>
            </a:r>
            <a:endParaRPr sz="1800"/>
          </a:p>
          <a:p>
            <a:pPr indent="-269998" lvl="0" marL="719999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a. 	Consider endorsement of the </a:t>
            </a:r>
            <a:r>
              <a:rPr b="1" lang="en-GB" sz="1800"/>
              <a:t>Atmospheric Composition Virtual Constellation (AC-VC) whitepaper:</a:t>
            </a:r>
            <a:r>
              <a:rPr lang="en-GB" sz="1800"/>
              <a:t> “</a:t>
            </a:r>
            <a:r>
              <a:rPr i="1" lang="en-GB" sz="18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Monitoring Surface PM2.5: An International Constellation Approach to Enhancing the Role of Satellite Observations</a:t>
            </a:r>
            <a:r>
              <a:rPr i="1" lang="en-GB" sz="1800"/>
              <a:t>”.</a:t>
            </a:r>
            <a:endParaRPr i="1" sz="1800"/>
          </a:p>
          <a:p>
            <a:pPr indent="-269998" lvl="0" marL="719999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b. 	Consider an action for LSI-VC to lead further development of the concept of a </a:t>
            </a:r>
            <a:r>
              <a:rPr b="1" lang="en-GB" sz="1800"/>
              <a:t>CEOS Interoperability Framework</a:t>
            </a:r>
            <a:r>
              <a:rPr lang="en-GB" sz="1800"/>
              <a:t>.</a:t>
            </a:r>
            <a:endParaRPr sz="1800"/>
          </a:p>
          <a:p>
            <a:pPr indent="-269998" lvl="0" marL="719999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c. 	Consider endorsement of the updated </a:t>
            </a:r>
            <a:r>
              <a:rPr b="1" lang="en-GB" sz="1800"/>
              <a:t>WGCV Terms of Reference</a:t>
            </a:r>
            <a:r>
              <a:rPr lang="en-GB" sz="1800"/>
              <a:t>.</a:t>
            </a:r>
            <a:endParaRPr sz="1800"/>
          </a:p>
          <a:p>
            <a:pPr indent="-269998" lvl="0" marL="719999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/>
              <a:t>d. 	</a:t>
            </a:r>
            <a:r>
              <a:rPr b="1" lang="en-GB" sz="1800"/>
              <a:t>EOTEC DevNet Sustainability Plan:</a:t>
            </a:r>
            <a:r>
              <a:rPr lang="en-GB" sz="18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 </a:t>
            </a:r>
            <a:r>
              <a:rPr b="1" lang="en-GB" sz="18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Sustainability Plan Draft</a:t>
            </a:r>
            <a:endParaRPr sz="1800"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Plenary Objectives</a:t>
            </a:r>
            <a:endParaRPr/>
          </a:p>
        </p:txBody>
      </p:sp>
      <p:sp>
        <p:nvSpPr>
          <p:cNvPr id="83" name="Google Shape;83;p5"/>
          <p:cNvSpPr txBox="1"/>
          <p:nvPr/>
        </p:nvSpPr>
        <p:spPr>
          <a:xfrm>
            <a:off x="346050" y="1187200"/>
            <a:ext cx="8136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Working Team Business</a:t>
            </a:r>
            <a:endParaRPr b="0" i="0" sz="3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idx="1" type="body"/>
          </p:nvPr>
        </p:nvSpPr>
        <p:spPr>
          <a:xfrm>
            <a:off x="346058" y="147460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❖"/>
            </a:pPr>
            <a:r>
              <a:rPr lang="en-GB" sz="2000"/>
              <a:t>Consider an action to prepare a way forward for increased coordination on </a:t>
            </a:r>
            <a:r>
              <a:rPr b="1" lang="en-GB" sz="2000"/>
              <a:t>CEOS engagement with standards organisations</a:t>
            </a:r>
            <a:r>
              <a:rPr lang="en-GB" sz="2000"/>
              <a:t>.</a:t>
            </a:r>
            <a:endParaRPr sz="2000"/>
          </a:p>
          <a:p>
            <a:pPr indent="-342900" lvl="0" marL="3429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❖"/>
            </a:pPr>
            <a:r>
              <a:rPr lang="en-GB" sz="2000"/>
              <a:t>Review the latest developments on </a:t>
            </a:r>
            <a:r>
              <a:rPr b="1" lang="en-GB" sz="2000"/>
              <a:t>ARD standards based on CEOS-ARD specifications</a:t>
            </a:r>
            <a:r>
              <a:rPr lang="en-GB" sz="2000"/>
              <a:t>.</a:t>
            </a:r>
            <a:endParaRPr sz="2000"/>
          </a:p>
          <a:p>
            <a:pPr indent="-342900" lvl="0" marL="3429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❖"/>
            </a:pPr>
            <a:r>
              <a:rPr lang="en-GB" sz="2000" u="sng"/>
              <a:t>Climate &amp; Carbon:</a:t>
            </a:r>
            <a:r>
              <a:rPr lang="en-GB" sz="2000"/>
              <a:t> Review the significant amount of work being undertaken by a number of CEOS Agencies and entities in </a:t>
            </a:r>
            <a:r>
              <a:rPr b="1" lang="en-GB" sz="2000"/>
              <a:t>support of climate and the UNFCCC Paris Agreement</a:t>
            </a:r>
            <a:r>
              <a:rPr lang="en-GB" sz="2000"/>
              <a:t>, including the </a:t>
            </a:r>
            <a:r>
              <a:rPr b="1" lang="en-GB" sz="2000"/>
              <a:t>GHG &amp; AFOLU Roadmaps</a:t>
            </a:r>
            <a:r>
              <a:rPr lang="en-GB" sz="2000"/>
              <a:t>, and </a:t>
            </a:r>
            <a:r>
              <a:rPr b="1" lang="en-GB" sz="2000"/>
              <a:t>CEOS cooperation with IMEO</a:t>
            </a:r>
            <a:r>
              <a:rPr lang="en-GB" sz="2000"/>
              <a:t>: </a:t>
            </a:r>
            <a:endParaRPr sz="2000"/>
          </a:p>
          <a:p>
            <a:pPr indent="-342900" lvl="1" marL="8001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▪"/>
            </a:pPr>
            <a:r>
              <a:rPr lang="en-GB" sz="2000"/>
              <a:t>Consider the request for the </a:t>
            </a:r>
            <a:r>
              <a:rPr b="1" lang="en-GB" sz="2000"/>
              <a:t>additional resources needed to advance the development of the AFOLU Roadmap</a:t>
            </a:r>
            <a:r>
              <a:rPr lang="en-GB" sz="2000"/>
              <a:t>.</a:t>
            </a:r>
            <a:endParaRPr sz="2000"/>
          </a:p>
        </p:txBody>
      </p:sp>
      <p:sp>
        <p:nvSpPr>
          <p:cNvPr id="89" name="Google Shape;89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Plenary Objectives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idx="1" type="body"/>
          </p:nvPr>
        </p:nvSpPr>
        <p:spPr>
          <a:xfrm>
            <a:off x="348308" y="122438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412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GB" sz="1900"/>
              <a:t>If you want to intervene, please, send a message in the chat or if you are in the room please rise your nameplate</a:t>
            </a:r>
            <a:endParaRPr sz="19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GB" sz="1900"/>
              <a:t>The presentations are </a:t>
            </a:r>
            <a:r>
              <a:rPr b="1" lang="en-GB" sz="1900"/>
              <a:t>now centralised on a computer at the plenary</a:t>
            </a:r>
            <a:r>
              <a:rPr lang="en-GB" sz="1900"/>
              <a:t>, make sure that the latest issue is available on the CEOS plenary drive.</a:t>
            </a:r>
            <a:endParaRPr b="1" sz="1900"/>
          </a:p>
          <a:p>
            <a:pPr indent="-342900" lvl="0" marL="469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b="1" lang="en-GB" sz="1900"/>
              <a:t>Remote presenters should join the WebEx</a:t>
            </a:r>
            <a:r>
              <a:rPr lang="en-GB" sz="1900"/>
              <a:t> and share their screen to present</a:t>
            </a:r>
            <a:r>
              <a:rPr b="1" lang="en-GB" sz="1900"/>
              <a:t>, presenters on site will not share their presentation from WebEx </a:t>
            </a:r>
            <a:r>
              <a:rPr lang="en-GB" sz="1900"/>
              <a:t>and will be given a </a:t>
            </a:r>
            <a:r>
              <a:rPr b="1" lang="en-GB" sz="1900"/>
              <a:t>clicker to advance their slides</a:t>
            </a:r>
            <a:r>
              <a:rPr lang="en-GB" sz="1900"/>
              <a:t>. </a:t>
            </a:r>
            <a:endParaRPr/>
          </a:p>
          <a:p>
            <a:pPr indent="-342900" lvl="0" marL="469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GB" sz="1900"/>
              <a:t>Please </a:t>
            </a:r>
            <a:r>
              <a:rPr b="1" lang="en-GB" sz="1900"/>
              <a:t>do not activate your webcam</a:t>
            </a:r>
            <a:r>
              <a:rPr lang="en-GB" sz="1900"/>
              <a:t> unless you are presenting</a:t>
            </a:r>
            <a:endParaRPr sz="19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 sz="1900"/>
              <a:t>If your bandwidth is slow while presenting, please turn off your webcam</a:t>
            </a:r>
            <a:endParaRPr sz="1900"/>
          </a:p>
          <a:p>
            <a:pPr indent="-33020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❖"/>
            </a:pPr>
            <a:r>
              <a:rPr lang="en-GB" sz="1900"/>
              <a:t>Please </a:t>
            </a:r>
            <a:r>
              <a:rPr b="1" lang="en-GB" sz="1900"/>
              <a:t>mute</a:t>
            </a:r>
            <a:r>
              <a:rPr lang="en-GB" sz="1900"/>
              <a:t> if you are not presenting or making an intervention and if you are in the room please make sure to </a:t>
            </a:r>
            <a:r>
              <a:rPr b="1" lang="en-GB" sz="1900"/>
              <a:t>mute</a:t>
            </a:r>
            <a:r>
              <a:rPr lang="en-GB" sz="1900"/>
              <a:t> the microphones after your intervention</a:t>
            </a:r>
            <a:endParaRPr sz="1900"/>
          </a:p>
          <a:p>
            <a:pPr indent="-342900" lvl="1" marL="469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GB" sz="1900"/>
              <a:t>Please </a:t>
            </a:r>
            <a:r>
              <a:rPr b="1" lang="en-GB" sz="1900"/>
              <a:t>rise your nameplate </a:t>
            </a:r>
            <a:r>
              <a:rPr lang="en-GB" sz="1900"/>
              <a:t>if you wish to make intervention</a:t>
            </a:r>
            <a:endParaRPr sz="1900"/>
          </a:p>
        </p:txBody>
      </p:sp>
      <p:sp>
        <p:nvSpPr>
          <p:cNvPr id="95" name="Google Shape;95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Meeting Protocols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idx="1" type="body"/>
          </p:nvPr>
        </p:nvSpPr>
        <p:spPr>
          <a:xfrm>
            <a:off x="346058" y="147460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You are invited to the Gala Diner at the Casino !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4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The cocktail  and traditional basque singing starts at 7 pm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4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The diner will start at 7:30 pm</a:t>
            </a:r>
            <a:endParaRPr sz="2400"/>
          </a:p>
        </p:txBody>
      </p:sp>
      <p:sp>
        <p:nvSpPr>
          <p:cNvPr id="101" name="Google Shape;101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</a:pPr>
            <a:r>
              <a:rPr lang="en-GB"/>
              <a:t>Gala Diner reminder</a:t>
            </a:r>
            <a:endParaRPr/>
          </a:p>
        </p:txBody>
      </p:sp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1286" y="3346056"/>
            <a:ext cx="5920155" cy="2960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Sacotte Aurelien</dc:creator>
</cp:coreProperties>
</file>