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3" r:id="rId3"/>
    <p:sldId id="266" r:id="rId4"/>
    <p:sldId id="274" r:id="rId5"/>
    <p:sldId id="271" r:id="rId6"/>
    <p:sldId id="268" r:id="rId7"/>
    <p:sldId id="269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  <p:cmAuthor id="2" name="Sacotte Aurelien" initials="SA" lastIdx="8" clrIdx="1">
    <p:extLst>
      <p:ext uri="{19B8F6BF-5375-455C-9EA6-DF929625EA0E}">
        <p15:presenceInfo xmlns:p15="http://schemas.microsoft.com/office/powerpoint/2012/main" userId="S-1-5-21-335591254-3743126510-2744721249-1028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‹N°›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Biarritz#/media/File:Biarritz-Pla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805608"/>
            <a:ext cx="8374395" cy="2929383"/>
          </a:xfrm>
        </p:spPr>
        <p:txBody>
          <a:bodyPr/>
          <a:lstStyle/>
          <a:p>
            <a:r>
              <a:rPr lang="en" sz="6000" dirty="0">
                <a:solidFill>
                  <a:srgbClr val="FFFFFF"/>
                </a:solidFill>
              </a:rPr>
              <a:t>CNES CEOS Chair Priorities 2022</a:t>
            </a:r>
            <a:br>
              <a:rPr lang="en" sz="6000" dirty="0">
                <a:solidFill>
                  <a:srgbClr val="FFFFFF"/>
                </a:solidFill>
              </a:rPr>
            </a:br>
            <a:r>
              <a:rPr lang="en" sz="6000" dirty="0">
                <a:solidFill>
                  <a:srgbClr val="FFFFFF"/>
                </a:solidFill>
              </a:rPr>
              <a:t/>
            </a:r>
            <a:br>
              <a:rPr lang="en" sz="6000" dirty="0">
                <a:solidFill>
                  <a:srgbClr val="FFFFFF"/>
                </a:solidFill>
              </a:rPr>
            </a:br>
            <a:r>
              <a:rPr lang="en" sz="6000" dirty="0">
                <a:solidFill>
                  <a:srgbClr val="FFFFFF"/>
                </a:solidFill>
              </a:rPr>
              <a:t/>
            </a:r>
            <a:br>
              <a:rPr lang="en" sz="6000" dirty="0">
                <a:solidFill>
                  <a:srgbClr val="FFFFFF"/>
                </a:solidFill>
              </a:rPr>
            </a:br>
            <a:endParaRPr lang="en-AU" sz="6000" dirty="0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Selma Cherchali, CNES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#</a:t>
            </a: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42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6753BF1E-A8BC-43AC-A282-F84D2C02A71C}"/>
              </a:ext>
            </a:extLst>
          </p:cNvPr>
          <p:cNvSpPr txBox="1">
            <a:spLocks/>
          </p:cNvSpPr>
          <p:nvPr/>
        </p:nvSpPr>
        <p:spPr>
          <a:xfrm>
            <a:off x="176047" y="3887723"/>
            <a:ext cx="5021179" cy="1042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solidFill>
                  <a:srgbClr val="F3F3F3"/>
                </a:solidFill>
              </a:rPr>
              <a:t>Paths to Sustainability: From Strategy to Practical Measures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9CE9EA0-0EF3-7842-A8AA-005F2474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7" y="93113"/>
            <a:ext cx="1434854" cy="15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8D0D0A-618A-0F46-AFCE-9439A92B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AU" sz="2400" dirty="0"/>
              <a:t>The plenary will be held at the Bellevue congress centre.</a:t>
            </a:r>
          </a:p>
          <a:p>
            <a:pPr fontAlgn="base"/>
            <a:r>
              <a:rPr lang="en-AU" sz="2400" dirty="0"/>
              <a:t>The dates are 26, 27, 28 October 2022. 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04B3F5-7679-DE4A-AE11-7E3906AD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</a:t>
            </a:r>
            <a:r>
              <a:rPr lang="en-US" baseline="30000" dirty="0"/>
              <a:t>th</a:t>
            </a:r>
            <a:r>
              <a:rPr lang="en-US" dirty="0"/>
              <a:t> CEOS Plenary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739344" y="1205664"/>
            <a:ext cx="4529701" cy="5256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1" y="3041664"/>
            <a:ext cx="513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62FFA-4F0A-4F2C-B978-6E4EC677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700728" cy="4633720"/>
          </a:xfrm>
        </p:spPr>
        <p:txBody>
          <a:bodyPr/>
          <a:lstStyle/>
          <a:p>
            <a:r>
              <a:rPr lang="en-GB" sz="1800" dirty="0"/>
              <a:t>Emphasis on </a:t>
            </a:r>
            <a:r>
              <a:rPr lang="en-GB" sz="1800" b="1" dirty="0"/>
              <a:t>evolution of R&amp;D &amp; demo activities to applications and services.</a:t>
            </a:r>
          </a:p>
          <a:p>
            <a:endParaRPr lang="en-GB" sz="1800" b="1" dirty="0"/>
          </a:p>
          <a:p>
            <a:r>
              <a:rPr lang="en-GB" sz="1800" b="1" dirty="0"/>
              <a:t>Pursuing and reinforcing the work with GEO to engage stakeholders necessary for such evolution.</a:t>
            </a:r>
          </a:p>
          <a:p>
            <a:endParaRPr lang="en-GB" sz="1800" b="1" dirty="0"/>
          </a:p>
          <a:p>
            <a:r>
              <a:rPr lang="en-GB" sz="1800" b="1" dirty="0"/>
              <a:t>Develop application case studies </a:t>
            </a:r>
            <a:r>
              <a:rPr lang="en-GB" sz="1800" dirty="0"/>
              <a:t>with the CEOS WGs, VCs, and AHTs for stakeholder benefit</a:t>
            </a:r>
          </a:p>
          <a:p>
            <a:endParaRPr lang="en-GB" sz="1800" dirty="0"/>
          </a:p>
          <a:p>
            <a:r>
              <a:rPr lang="en-GB" sz="1800" b="1" dirty="0"/>
              <a:t>Support GST and more specifically AFOLU Roadmap development </a:t>
            </a:r>
            <a:r>
              <a:rPr lang="en-GB" sz="1800" dirty="0"/>
              <a:t>inc. CEOS Biomass Protocol uptake &amp; GEO-TREES</a:t>
            </a:r>
          </a:p>
          <a:p>
            <a:endParaRPr lang="en-GB" sz="1800" dirty="0"/>
          </a:p>
          <a:p>
            <a:r>
              <a:rPr lang="en-GB" sz="1800" b="1" dirty="0"/>
              <a:t>New and complementary activities, </a:t>
            </a:r>
            <a:r>
              <a:rPr lang="en-GB" sz="1800" dirty="0"/>
              <a:t>including cooperation on thermal IR cross-collaboration.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97653"/>
            <a:ext cx="9571546" cy="1185715"/>
          </a:xfrm>
          <a:prstGeom prst="rect">
            <a:avLst/>
          </a:prstGeo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GB" sz="3200" dirty="0"/>
              <a:t>             	   CNES CEOS Chair Priorities 2022</a:t>
            </a:r>
            <a:br>
              <a:rPr lang="en-GB" sz="3200" dirty="0"/>
            </a:br>
            <a:r>
              <a:rPr lang="en-GB" sz="3200" dirty="0"/>
              <a:t>	   </a:t>
            </a:r>
            <a:r>
              <a:rPr lang="en-GB" sz="2400" i="1" dirty="0"/>
              <a:t>Paths to Sustainability: from strategy to practical measures</a:t>
            </a:r>
            <a:endParaRPr lang="en-AU" sz="2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2C6DB75-478E-F444-B93C-349DE55F3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9" y="39934"/>
            <a:ext cx="870808" cy="9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D80921-E426-446E-9A15-21994380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sz="1800" dirty="0"/>
              <a:t>The 2022 C</a:t>
            </a:r>
            <a:r>
              <a:rPr lang="fr-FR" sz="1800" dirty="0"/>
              <a:t>h</a:t>
            </a:r>
            <a:r>
              <a:rPr lang="en" sz="1800" dirty="0"/>
              <a:t>air priorities drivers are to: </a:t>
            </a:r>
          </a:p>
          <a:p>
            <a:endParaRPr lang="en" sz="1800" dirty="0"/>
          </a:p>
          <a:p>
            <a:pPr lvl="1"/>
            <a:r>
              <a:rPr lang="en-GB" sz="1800" b="1" dirty="0"/>
              <a:t>Ensure continuity of the open science theme </a:t>
            </a:r>
            <a:r>
              <a:rPr lang="en-GB" sz="1800" dirty="0"/>
              <a:t>introduced by NASA</a:t>
            </a:r>
          </a:p>
          <a:p>
            <a:pPr lvl="1"/>
            <a:endParaRPr lang="en-GB" sz="1800" dirty="0"/>
          </a:p>
          <a:p>
            <a:pPr lvl="1"/>
            <a:r>
              <a:rPr lang="en-GB" sz="1800" b="1" dirty="0"/>
              <a:t>Support and complement ESA SIT Chair priorities</a:t>
            </a:r>
            <a:r>
              <a:rPr lang="en-GB" sz="1800" dirty="0"/>
              <a:t> - such as creating new opportunities for EO space agencies and fostering the development and use of innovative digital services</a:t>
            </a:r>
          </a:p>
          <a:p>
            <a:pPr lvl="1"/>
            <a:endParaRPr lang="en-GB" sz="1800" dirty="0"/>
          </a:p>
          <a:p>
            <a:pPr lvl="1"/>
            <a:r>
              <a:rPr lang="en-GB" sz="1800" b="1" dirty="0"/>
              <a:t>Ensure attention to the Paris Agreement, our established policy drivers and frameworks, UNFCCC/GST, SDGs 2030, Sendai Framework</a:t>
            </a:r>
          </a:p>
          <a:p>
            <a:pPr lvl="1"/>
            <a:endParaRPr lang="en-GB" sz="1800" b="1" dirty="0"/>
          </a:p>
          <a:p>
            <a:pPr lvl="1"/>
            <a:r>
              <a:rPr lang="en-GB" sz="1800" b="1" dirty="0"/>
              <a:t>Continue the work of previous Chairs to secure a long-term solution for CEO and Deputy CEO continuity</a:t>
            </a:r>
            <a:endParaRPr lang="en-GB" sz="1800" b="1" u="sng" dirty="0"/>
          </a:p>
          <a:p>
            <a:pPr marL="457200" lvl="1" indent="0">
              <a:buNone/>
            </a:pPr>
            <a:r>
              <a:rPr lang="en-GB" sz="1800" b="1" dirty="0"/>
              <a:t>                                                                 </a:t>
            </a:r>
          </a:p>
          <a:p>
            <a:pPr marL="457200" lvl="1" indent="0">
              <a:buNone/>
            </a:pPr>
            <a:r>
              <a:rPr lang="en-GB" sz="1800" b="1" dirty="0"/>
              <a:t>                                                 Connections between the CEOS Chair and SIT Chair Themes</a:t>
            </a:r>
            <a:br>
              <a:rPr lang="en-GB" sz="1800" b="1" dirty="0"/>
            </a:br>
            <a:r>
              <a:rPr lang="en-GB" sz="1800" b="1" dirty="0"/>
              <a:t>                                                        indicated by the coloured icons in the following slides</a:t>
            </a:r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CD107-5579-4A55-9CE2-8E307CBD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06532"/>
            <a:ext cx="9386864" cy="848409"/>
          </a:xfrm>
        </p:spPr>
        <p:txBody>
          <a:bodyPr/>
          <a:lstStyle/>
          <a:p>
            <a:r>
              <a:rPr lang="en-GB" sz="3200" dirty="0"/>
              <a:t>		CNES CEOS Chair Priorities 2022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/>
              <a:t>               Paths to Sustainability: from strategy to practical measures</a:t>
            </a:r>
            <a:endParaRPr lang="en-AU" sz="2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CB6387C-65ED-2748-94C3-ADDAA0B4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9" y="39934"/>
            <a:ext cx="870808" cy="9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The 2022 Chair priorities are :</a:t>
            </a:r>
          </a:p>
          <a:p>
            <a:pPr lvl="1"/>
            <a:endParaRPr lang="en" sz="2000" dirty="0"/>
          </a:p>
          <a:p>
            <a:pPr lvl="1"/>
            <a:r>
              <a:rPr lang="en" sz="2000" dirty="0"/>
              <a:t>Priority 1: </a:t>
            </a:r>
            <a:r>
              <a:rPr lang="en" sz="2000" b="1" dirty="0"/>
              <a:t>Disaster Risk Reduction and Response, &amp; </a:t>
            </a:r>
            <a:br>
              <a:rPr lang="en" sz="2000" b="1" dirty="0"/>
            </a:br>
            <a:r>
              <a:rPr lang="en" sz="2000" b="1" dirty="0"/>
              <a:t>Capacity Building </a:t>
            </a:r>
            <a:r>
              <a:rPr lang="en" sz="2000" dirty="0"/>
              <a:t>to </a:t>
            </a:r>
            <a:r>
              <a:rPr lang="en-GB" sz="2000" dirty="0"/>
              <a:t>ensure long-term sustainability of CEOS strategies</a:t>
            </a:r>
            <a:endParaRPr lang="en" sz="2000" dirty="0"/>
          </a:p>
          <a:p>
            <a:pPr lvl="1"/>
            <a:endParaRPr lang="en" sz="2000" dirty="0"/>
          </a:p>
          <a:p>
            <a:pPr lvl="1"/>
            <a:r>
              <a:rPr lang="en" sz="2000" dirty="0"/>
              <a:t>Priority 2: </a:t>
            </a:r>
            <a:r>
              <a:rPr lang="en" sz="2000" b="1" dirty="0"/>
              <a:t>CEOS Support to the UNFCCC Global Stocktake </a:t>
            </a:r>
            <a:r>
              <a:rPr lang="en" sz="2000" dirty="0"/>
              <a:t>to</a:t>
            </a:r>
            <a:r>
              <a:rPr lang="en" sz="2000" b="1" dirty="0"/>
              <a:t> </a:t>
            </a:r>
            <a:r>
              <a:rPr lang="en-GB" sz="2000" dirty="0"/>
              <a:t>ensure a strong and unified CEOS support to the UNFCCC Global Stocktake</a:t>
            </a:r>
            <a:r>
              <a:rPr lang="en-GB" sz="2000" i="1" dirty="0"/>
              <a:t> </a:t>
            </a:r>
            <a:endParaRPr lang="en" sz="2000" b="1" dirty="0"/>
          </a:p>
          <a:p>
            <a:pPr lvl="1"/>
            <a:endParaRPr lang="en" sz="2000" dirty="0"/>
          </a:p>
          <a:p>
            <a:pPr lvl="1"/>
            <a:r>
              <a:rPr lang="en" sz="2000" dirty="0"/>
              <a:t>Priority 3: </a:t>
            </a:r>
            <a:r>
              <a:rPr lang="en" sz="2000" b="1" dirty="0"/>
              <a:t>Support to CEOS Cal-Val Initiatives </a:t>
            </a:r>
            <a:r>
              <a:rPr lang="en" sz="2000" dirty="0"/>
              <a:t>to </a:t>
            </a:r>
            <a:r>
              <a:rPr lang="en-GB" sz="2000" dirty="0"/>
              <a:t>increase CEOS Agency Cal-Val Collaboration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en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5ECD107-5579-4A55-9CE2-8E307CBDE31C}"/>
              </a:ext>
            </a:extLst>
          </p:cNvPr>
          <p:cNvSpPr txBox="1">
            <a:spLocks/>
          </p:cNvSpPr>
          <p:nvPr/>
        </p:nvSpPr>
        <p:spPr>
          <a:xfrm>
            <a:off x="167039" y="112203"/>
            <a:ext cx="9386864" cy="848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		CNES CEOS Chair Priorities 2022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/>
              <a:t>               Paths to Sustainability: from strategy to practical measures</a:t>
            </a:r>
            <a:endParaRPr lang="en-AU" sz="2400" dirty="0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7CB6387C-65ED-2748-94C3-ADDAA0B4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9" y="39934"/>
            <a:ext cx="870808" cy="9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FF0945-840B-461F-BAA5-50E72739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CEOS and SIT Chair Team Coordination</a:t>
            </a:r>
            <a:r>
              <a:rPr lang="en-GB" dirty="0"/>
              <a:t/>
            </a:r>
            <a:br>
              <a:rPr lang="en-GB" dirty="0"/>
            </a:br>
            <a:endParaRPr lang="en-AU" dirty="0"/>
          </a:p>
        </p:txBody>
      </p:sp>
      <p:sp>
        <p:nvSpPr>
          <p:cNvPr id="26" name="Google Shape;92;p16">
            <a:extLst>
              <a:ext uri="{FF2B5EF4-FFF2-40B4-BE49-F238E27FC236}">
                <a16:creationId xmlns:a16="http://schemas.microsoft.com/office/drawing/2014/main" id="{43C55A8E-FA68-4F70-9A8F-65FDBFD04446}"/>
              </a:ext>
            </a:extLst>
          </p:cNvPr>
          <p:cNvSpPr txBox="1">
            <a:spLocks/>
          </p:cNvSpPr>
          <p:nvPr/>
        </p:nvSpPr>
        <p:spPr>
          <a:xfrm>
            <a:off x="311700" y="603353"/>
            <a:ext cx="8520600" cy="414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27" name="Google Shape;93;p16">
            <a:extLst>
              <a:ext uri="{FF2B5EF4-FFF2-40B4-BE49-F238E27FC236}">
                <a16:creationId xmlns:a16="http://schemas.microsoft.com/office/drawing/2014/main" id="{1388BC98-4365-46CC-BD00-02C43D86C929}"/>
              </a:ext>
            </a:extLst>
          </p:cNvPr>
          <p:cNvSpPr txBox="1">
            <a:spLocks/>
          </p:cNvSpPr>
          <p:nvPr/>
        </p:nvSpPr>
        <p:spPr>
          <a:xfrm>
            <a:off x="311699" y="1495749"/>
            <a:ext cx="11556067" cy="4187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GB" sz="1800" dirty="0"/>
              <a:t>CNES and ESA Teams have conferred carefully in deriving their respective plans and ensured synergy between them. Both prospectuses apply common nomenclature for ease of understanding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GB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28" name="Google Shape;94;p16">
            <a:extLst>
              <a:ext uri="{FF2B5EF4-FFF2-40B4-BE49-F238E27FC236}">
                <a16:creationId xmlns:a16="http://schemas.microsoft.com/office/drawing/2014/main" id="{DBFB344F-3019-4C25-BD0D-9ABAEB189E38}"/>
              </a:ext>
            </a:extLst>
          </p:cNvPr>
          <p:cNvSpPr txBox="1">
            <a:spLocks/>
          </p:cNvSpPr>
          <p:nvPr/>
        </p:nvSpPr>
        <p:spPr>
          <a:xfrm>
            <a:off x="8472458" y="4772031"/>
            <a:ext cx="548700" cy="284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5</a:t>
            </a:fld>
            <a:endParaRPr lang="en"/>
          </a:p>
        </p:txBody>
      </p:sp>
      <p:pic>
        <p:nvPicPr>
          <p:cNvPr id="29" name="Google Shape;95;p16">
            <a:extLst>
              <a:ext uri="{FF2B5EF4-FFF2-40B4-BE49-F238E27FC236}">
                <a16:creationId xmlns:a16="http://schemas.microsoft.com/office/drawing/2014/main" id="{8085A0BD-7E36-4B7B-9E3F-5878DF176E6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65906" y="2294544"/>
            <a:ext cx="1460982" cy="4117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BAB72B-8028-1D4C-AB55-823E15FD4580}"/>
              </a:ext>
            </a:extLst>
          </p:cNvPr>
          <p:cNvSpPr txBox="1"/>
          <p:nvPr/>
        </p:nvSpPr>
        <p:spPr>
          <a:xfrm>
            <a:off x="-159786" y="4319653"/>
            <a:ext cx="6130088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" sz="1800" b="1" dirty="0"/>
              <a:t>2. CEOS Support to the UNFCCC</a:t>
            </a:r>
          </a:p>
          <a:p>
            <a:pPr lvl="1">
              <a:spcBef>
                <a:spcPts val="300"/>
              </a:spcBef>
            </a:pPr>
            <a:r>
              <a:rPr lang="en" sz="1800" b="1" dirty="0"/>
              <a:t>Global Stocktake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00A4D7-6ECF-B548-BE40-D163BF6A14CE}"/>
              </a:ext>
            </a:extLst>
          </p:cNvPr>
          <p:cNvSpPr txBox="1"/>
          <p:nvPr/>
        </p:nvSpPr>
        <p:spPr>
          <a:xfrm>
            <a:off x="-159786" y="5392280"/>
            <a:ext cx="6130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" sz="1800" b="1" dirty="0"/>
              <a:t>3. Support to CEOS Cal-Val Initiatives</a:t>
            </a:r>
            <a:endParaRPr lang="en-GB" sz="1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9384A3-0347-574A-BB33-0F5463488DF3}"/>
              </a:ext>
            </a:extLst>
          </p:cNvPr>
          <p:cNvSpPr txBox="1"/>
          <p:nvPr/>
        </p:nvSpPr>
        <p:spPr>
          <a:xfrm>
            <a:off x="-159786" y="3142883"/>
            <a:ext cx="6130088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" sz="1800" b="1" dirty="0"/>
              <a:t>1. Disaster Risk Reduction and</a:t>
            </a:r>
          </a:p>
          <a:p>
            <a:pPr lvl="1">
              <a:spcBef>
                <a:spcPts val="300"/>
              </a:spcBef>
            </a:pPr>
            <a:r>
              <a:rPr lang="en" sz="1800" b="1" dirty="0"/>
              <a:t>Response, &amp; Capacity Building</a:t>
            </a:r>
            <a:endParaRPr lang="en" sz="1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FCFC34-1276-E94E-82BB-439C712310E2}"/>
              </a:ext>
            </a:extLst>
          </p:cNvPr>
          <p:cNvSpPr txBox="1"/>
          <p:nvPr/>
        </p:nvSpPr>
        <p:spPr>
          <a:xfrm>
            <a:off x="-175829" y="2413357"/>
            <a:ext cx="6130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-GB" b="1" u="sng" dirty="0"/>
              <a:t>CNES CEOS Chair Priorities 2022</a:t>
            </a:r>
            <a:endParaRPr lang="en" sz="1800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284859-F275-CA48-9D16-EB463D72EC90}"/>
              </a:ext>
            </a:extLst>
          </p:cNvPr>
          <p:cNvCxnSpPr>
            <a:cxnSpLocks/>
          </p:cNvCxnSpPr>
          <p:nvPr/>
        </p:nvCxnSpPr>
        <p:spPr>
          <a:xfrm>
            <a:off x="3850105" y="3528987"/>
            <a:ext cx="4622353" cy="339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E9743F-9A85-AA4E-BF5A-4A1471CBC167}"/>
              </a:ext>
            </a:extLst>
          </p:cNvPr>
          <p:cNvCxnSpPr>
            <a:cxnSpLocks/>
          </p:cNvCxnSpPr>
          <p:nvPr/>
        </p:nvCxnSpPr>
        <p:spPr>
          <a:xfrm flipV="1">
            <a:off x="3864607" y="4406918"/>
            <a:ext cx="4622353" cy="342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D5BC282-EA15-0141-833B-CF19E7BD091E}"/>
              </a:ext>
            </a:extLst>
          </p:cNvPr>
          <p:cNvSpPr txBox="1"/>
          <p:nvPr/>
        </p:nvSpPr>
        <p:spPr>
          <a:xfrm>
            <a:off x="9933440" y="3614065"/>
            <a:ext cx="613008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-GB" b="1" u="sng" dirty="0"/>
              <a:t>ESA SIT</a:t>
            </a:r>
          </a:p>
          <a:p>
            <a:pPr lvl="1">
              <a:spcBef>
                <a:spcPts val="300"/>
              </a:spcBef>
            </a:pPr>
            <a:r>
              <a:rPr lang="en-GB" b="1" u="sng" dirty="0"/>
              <a:t>Chair Team</a:t>
            </a:r>
          </a:p>
          <a:p>
            <a:pPr lvl="1">
              <a:spcBef>
                <a:spcPts val="300"/>
              </a:spcBef>
            </a:pPr>
            <a:r>
              <a:rPr lang="en-GB" b="1" u="sng" dirty="0"/>
              <a:t>Priorities</a:t>
            </a:r>
            <a:endParaRPr lang="en" sz="1800" b="1" u="sng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5007E38-07D7-6B4F-8662-31F0E8FE2154}"/>
              </a:ext>
            </a:extLst>
          </p:cNvPr>
          <p:cNvSpPr/>
          <p:nvPr/>
        </p:nvSpPr>
        <p:spPr>
          <a:xfrm>
            <a:off x="8386011" y="4662054"/>
            <a:ext cx="291929" cy="171648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D081A2A-CA5C-E84B-9957-C9C5D8EEF7C4}"/>
              </a:ext>
            </a:extLst>
          </p:cNvPr>
          <p:cNvCxnSpPr>
            <a:cxnSpLocks/>
          </p:cNvCxnSpPr>
          <p:nvPr/>
        </p:nvCxnSpPr>
        <p:spPr>
          <a:xfrm flipV="1">
            <a:off x="4572000" y="5496424"/>
            <a:ext cx="3717758" cy="80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5">
            <a:extLst>
              <a:ext uri="{FF2B5EF4-FFF2-40B4-BE49-F238E27FC236}">
                <a16:creationId xmlns:a16="http://schemas.microsoft.com/office/drawing/2014/main" id="{9A284859-F275-CA48-9D16-EB463D72EC90}"/>
              </a:ext>
            </a:extLst>
          </p:cNvPr>
          <p:cNvCxnSpPr>
            <a:cxnSpLocks/>
          </p:cNvCxnSpPr>
          <p:nvPr/>
        </p:nvCxnSpPr>
        <p:spPr>
          <a:xfrm flipV="1">
            <a:off x="3807810" y="2985830"/>
            <a:ext cx="4878341" cy="319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">
            <a:extLst>
              <a:ext uri="{FF2B5EF4-FFF2-40B4-BE49-F238E27FC236}">
                <a16:creationId xmlns:a16="http://schemas.microsoft.com/office/drawing/2014/main" id="{9A284859-F275-CA48-9D16-EB463D72EC90}"/>
              </a:ext>
            </a:extLst>
          </p:cNvPr>
          <p:cNvCxnSpPr>
            <a:cxnSpLocks/>
          </p:cNvCxnSpPr>
          <p:nvPr/>
        </p:nvCxnSpPr>
        <p:spPr>
          <a:xfrm flipV="1">
            <a:off x="3935803" y="3077532"/>
            <a:ext cx="4811005" cy="1378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F94CFA5-0035-9241-BFC4-84E27039B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47623"/>
              </p:ext>
            </p:extLst>
          </p:nvPr>
        </p:nvGraphicFramePr>
        <p:xfrm>
          <a:off x="519987" y="1359489"/>
          <a:ext cx="10953336" cy="5270470"/>
        </p:xfrm>
        <a:graphic>
          <a:graphicData uri="http://schemas.openxmlformats.org/drawingml/2006/table">
            <a:tbl>
              <a:tblPr/>
              <a:tblGrid>
                <a:gridCol w="3651112">
                  <a:extLst>
                    <a:ext uri="{9D8B030D-6E8A-4147-A177-3AD203B41FA5}">
                      <a16:colId xmlns:a16="http://schemas.microsoft.com/office/drawing/2014/main" val="2657475838"/>
                    </a:ext>
                  </a:extLst>
                </a:gridCol>
                <a:gridCol w="3651112">
                  <a:extLst>
                    <a:ext uri="{9D8B030D-6E8A-4147-A177-3AD203B41FA5}">
                      <a16:colId xmlns:a16="http://schemas.microsoft.com/office/drawing/2014/main" val="2017089828"/>
                    </a:ext>
                  </a:extLst>
                </a:gridCol>
                <a:gridCol w="3651112">
                  <a:extLst>
                    <a:ext uri="{9D8B030D-6E8A-4147-A177-3AD203B41FA5}">
                      <a16:colId xmlns:a16="http://schemas.microsoft.com/office/drawing/2014/main" val="714000293"/>
                    </a:ext>
                  </a:extLst>
                </a:gridCol>
              </a:tblGrid>
              <a:tr h="4089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Key Outcomes</a:t>
                      </a:r>
                      <a:endParaRPr lang="en-AU" sz="1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 Tasks</a:t>
                      </a:r>
                      <a:endParaRPr lang="en-AU" sz="1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CEOS Contributions</a:t>
                      </a:r>
                      <a:endParaRPr lang="en-AU" sz="1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41217"/>
                  </a:ext>
                </a:extLst>
              </a:tr>
              <a:tr h="26800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Sustained Operation and Application of CEOS Demonstrators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Highlight activities of CEOS community in GEO projects like GEODARMA, GEOGLOWS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 synergies between CEOS projects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Work with GEO, CEOS Associates, UN entities and WMO, to identify support </a:t>
                      </a:r>
                      <a:r>
                        <a:rPr lang="en-A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mechanisms </a:t>
                      </a: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 key external </a:t>
                      </a:r>
                      <a:r>
                        <a:rPr lang="en-A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stakeholders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of CEOS data base to develop bias correction for the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GEOGloWS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ECMWF streamflow forecast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CEOS Agencies and working teams provide use cases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Developing synergies, for example between WGDisasters and WGCapD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Work with GEO &amp; CEOS Associates, for example WGDisasters with GEO WG </a:t>
                      </a:r>
                      <a:r>
                        <a:rPr lang="en-A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DRR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 Global to Local: Strengthen the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articulation between CEOS and GEOGLOWS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49474"/>
                  </a:ext>
                </a:extLst>
              </a:tr>
              <a:tr h="16791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Identify demonstrators / R&amp;D stage activities across CEOS suitable to evolve to next level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Engage key stakeholder agencies through GEO mechanisms, with ultimate goal of establishing operational services 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WGDisasters Recovery Observatory 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SDG Indicator CEOS Work Plan Deliverables (requirements)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83274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ACA26BC-8A5D-41E1-97A0-EBAF80CD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24678"/>
            <a:ext cx="11438437" cy="1430196"/>
          </a:xfrm>
        </p:spPr>
        <p:txBody>
          <a:bodyPr/>
          <a:lstStyle/>
          <a:p>
            <a:r>
              <a:rPr lang="en" sz="2800" dirty="0"/>
              <a:t>Priority #1: Disaster Risk Reduction and Response, &amp; </a:t>
            </a:r>
            <a:br>
              <a:rPr lang="en" sz="2800" dirty="0"/>
            </a:br>
            <a:r>
              <a:rPr lang="en" sz="2800" dirty="0"/>
              <a:t>Capacity Building</a:t>
            </a:r>
            <a:r>
              <a:rPr lang="en-GB" sz="3200" i="1" dirty="0">
                <a:solidFill>
                  <a:srgbClr val="004189"/>
                </a:solidFill>
              </a:rPr>
              <a:t/>
            </a:r>
            <a:br>
              <a:rPr lang="en-GB" sz="3200" i="1" dirty="0">
                <a:solidFill>
                  <a:srgbClr val="004189"/>
                </a:solidFill>
              </a:rPr>
            </a:br>
            <a:r>
              <a:rPr lang="en-GB" sz="3200" i="1" dirty="0">
                <a:solidFill>
                  <a:srgbClr val="004189"/>
                </a:solidFill>
              </a:rPr>
              <a:t>                                                   </a:t>
            </a:r>
            <a:r>
              <a:rPr lang="en-GB" sz="1800" i="1" dirty="0">
                <a:solidFill>
                  <a:schemeClr val="tx1"/>
                </a:solidFill>
                <a:effectLst/>
                <a:latin typeface="+mn-lt"/>
              </a:rPr>
              <a:t>Ensuring Long-term Sustainability of CEOS Strategies</a:t>
            </a:r>
            <a:endParaRPr lang="en-A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Google Shape;127;p17">
            <a:extLst>
              <a:ext uri="{FF2B5EF4-FFF2-40B4-BE49-F238E27FC236}">
                <a16:creationId xmlns:a16="http://schemas.microsoft.com/office/drawing/2014/main" id="{20705825-BE44-4BAD-A7A5-98A6E1D88CE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254" y="2864597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9;p17">
            <a:extLst>
              <a:ext uri="{FF2B5EF4-FFF2-40B4-BE49-F238E27FC236}">
                <a16:creationId xmlns:a16="http://schemas.microsoft.com/office/drawing/2014/main" id="{E6E06FE5-CA00-4C65-B82E-FA833156266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291" y="2874536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17">
            <a:extLst>
              <a:ext uri="{FF2B5EF4-FFF2-40B4-BE49-F238E27FC236}">
                <a16:creationId xmlns:a16="http://schemas.microsoft.com/office/drawing/2014/main" id="{246A152C-69F9-452D-92CF-0244EBB10201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54" y="3340940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3;p17">
            <a:extLst>
              <a:ext uri="{FF2B5EF4-FFF2-40B4-BE49-F238E27FC236}">
                <a16:creationId xmlns:a16="http://schemas.microsoft.com/office/drawing/2014/main" id="{F808FCED-E248-406B-A927-4039F9C41C7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9291" y="5698912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7;p17">
            <a:extLst>
              <a:ext uri="{FF2B5EF4-FFF2-40B4-BE49-F238E27FC236}">
                <a16:creationId xmlns:a16="http://schemas.microsoft.com/office/drawing/2014/main" id="{8A8BE828-C2D2-F748-BC82-891E17E9CE2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221" y="5222580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9;p17">
            <a:extLst>
              <a:ext uri="{FF2B5EF4-FFF2-40B4-BE49-F238E27FC236}">
                <a16:creationId xmlns:a16="http://schemas.microsoft.com/office/drawing/2014/main" id="{A86833A8-A9EE-DD49-9224-144F1BD8526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291" y="5222580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8;p17">
            <a:extLst>
              <a:ext uri="{FF2B5EF4-FFF2-40B4-BE49-F238E27FC236}">
                <a16:creationId xmlns:a16="http://schemas.microsoft.com/office/drawing/2014/main" id="{F80344B1-4F80-7948-BE2C-0D6847744D4C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220" y="5698912"/>
            <a:ext cx="108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A254BED0-A662-6246-A532-E88D1711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2046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EEDD9F-46F9-BA42-AF23-CBD3D7411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66469"/>
              </p:ext>
            </p:extLst>
          </p:nvPr>
        </p:nvGraphicFramePr>
        <p:xfrm>
          <a:off x="372365" y="1790472"/>
          <a:ext cx="11316051" cy="4520876"/>
        </p:xfrm>
        <a:graphic>
          <a:graphicData uri="http://schemas.openxmlformats.org/drawingml/2006/table">
            <a:tbl>
              <a:tblPr/>
              <a:tblGrid>
                <a:gridCol w="3772017">
                  <a:extLst>
                    <a:ext uri="{9D8B030D-6E8A-4147-A177-3AD203B41FA5}">
                      <a16:colId xmlns:a16="http://schemas.microsoft.com/office/drawing/2014/main" val="3887224314"/>
                    </a:ext>
                  </a:extLst>
                </a:gridCol>
                <a:gridCol w="3772017">
                  <a:extLst>
                    <a:ext uri="{9D8B030D-6E8A-4147-A177-3AD203B41FA5}">
                      <a16:colId xmlns:a16="http://schemas.microsoft.com/office/drawing/2014/main" val="2327555413"/>
                    </a:ext>
                  </a:extLst>
                </a:gridCol>
                <a:gridCol w="3772017">
                  <a:extLst>
                    <a:ext uri="{9D8B030D-6E8A-4147-A177-3AD203B41FA5}">
                      <a16:colId xmlns:a16="http://schemas.microsoft.com/office/drawing/2014/main" val="2589959267"/>
                    </a:ext>
                  </a:extLst>
                </a:gridCol>
              </a:tblGrid>
              <a:tr h="4776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Key Outcomes</a:t>
                      </a:r>
                      <a:endParaRPr lang="en-AU" sz="1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 Tasks</a:t>
                      </a:r>
                      <a:endParaRPr lang="en-AU" sz="14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CEOS Contributions</a:t>
                      </a:r>
                      <a:endParaRPr lang="en-AU" sz="1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82008"/>
                  </a:ext>
                </a:extLst>
              </a:tr>
              <a:tr h="40432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Implementation of the CEOS Strategy to Support the Global Stocktake of the UNFCCC Paris Agreement and adaptation</a:t>
                      </a:r>
                      <a:r>
                        <a:rPr lang="en-A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objectives 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Global Stocktake data requirements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in-situ sites specified necessary for the CEOS Biomass Protocol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the GEO-TREES GEO Community Activity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Provide</a:t>
                      </a:r>
                      <a:r>
                        <a:rPr lang="en-A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use cases through Space Climate Observatory (SCO) </a:t>
                      </a:r>
                      <a:r>
                        <a:rPr lang="en-A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initiative with WG Climate and others WG (e.g. WG </a:t>
                      </a:r>
                      <a:r>
                        <a:rPr lang="en-A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CapD</a:t>
                      </a:r>
                      <a:r>
                        <a:rPr lang="en-A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A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COP-27 inputs and Synthesis Report updates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AFOLU &amp; GHG Roadmaps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CEOS Agencies to ensure missions are providing practical support to the Global Stocktake data requirements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CNES will ensure planned missions, such as </a:t>
                      </a:r>
                      <a:r>
                        <a:rPr lang="en-A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MicroCARB</a:t>
                      </a: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&amp; MERLIN, provide practical support 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CNES will support in-situ sites specified as necessary for CEOS Biomass Protocol and GEO-TREES GEO Community Activity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05570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4E65FC-603A-413D-9C5D-DFB41D48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106905"/>
            <a:ext cx="11495400" cy="531603"/>
          </a:xfrm>
        </p:spPr>
        <p:txBody>
          <a:bodyPr/>
          <a:lstStyle/>
          <a:p>
            <a:pPr marL="0" indent="0" algn="r">
              <a:buNone/>
            </a:pPr>
            <a:r>
              <a:rPr lang="en-GB" sz="2800" i="1" dirty="0"/>
              <a:t>     </a:t>
            </a:r>
            <a:r>
              <a:rPr lang="en-GB" sz="1800" i="1" dirty="0"/>
              <a:t>Ensure Strong and Unified CEOS Support to the UNFCCC Global Stocktake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990CF-3848-4673-9FF3-65ADAD97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Priority #2: CEOS Support to the </a:t>
            </a:r>
            <a:br>
              <a:rPr lang="en" sz="2800" dirty="0"/>
            </a:br>
            <a:r>
              <a:rPr lang="en" sz="2800" dirty="0"/>
              <a:t>UNFCCC Global Stocktake</a:t>
            </a:r>
            <a:endParaRPr lang="en-AU" sz="2800" dirty="0"/>
          </a:p>
        </p:txBody>
      </p:sp>
      <p:pic>
        <p:nvPicPr>
          <p:cNvPr id="6" name="Google Shape;140;p18">
            <a:extLst>
              <a:ext uri="{FF2B5EF4-FFF2-40B4-BE49-F238E27FC236}">
                <a16:creationId xmlns:a16="http://schemas.microsoft.com/office/drawing/2014/main" id="{4000B407-7C1F-4005-8D7C-B65A6AD8C3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088" y="3347222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3;p18">
            <a:extLst>
              <a:ext uri="{FF2B5EF4-FFF2-40B4-BE49-F238E27FC236}">
                <a16:creationId xmlns:a16="http://schemas.microsoft.com/office/drawing/2014/main" id="{601D412F-B994-4343-8E2E-52B87A404F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041" y="3347222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2;p18">
            <a:extLst>
              <a:ext uri="{FF2B5EF4-FFF2-40B4-BE49-F238E27FC236}">
                <a16:creationId xmlns:a16="http://schemas.microsoft.com/office/drawing/2014/main" id="{8717C695-4435-4A30-814E-2203332C0A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87" y="3859186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9;p18">
            <a:extLst>
              <a:ext uri="{FF2B5EF4-FFF2-40B4-BE49-F238E27FC236}">
                <a16:creationId xmlns:a16="http://schemas.microsoft.com/office/drawing/2014/main" id="{ECC462DF-005D-490C-9E86-2AD2FE0FB11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2041" y="3859186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1;p18">
            <a:extLst>
              <a:ext uri="{FF2B5EF4-FFF2-40B4-BE49-F238E27FC236}">
                <a16:creationId xmlns:a16="http://schemas.microsoft.com/office/drawing/2014/main" id="{5545DCDC-3059-4271-92C2-EF44945EA0F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87" y="4371150"/>
            <a:ext cx="108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A73C51A0-0F4D-8C4C-A40F-5EABC840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2062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9358E9-5202-9C43-A944-BE82A8A39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4275"/>
              </p:ext>
            </p:extLst>
          </p:nvPr>
        </p:nvGraphicFramePr>
        <p:xfrm>
          <a:off x="372367" y="1637347"/>
          <a:ext cx="11447265" cy="4584057"/>
        </p:xfrm>
        <a:graphic>
          <a:graphicData uri="http://schemas.openxmlformats.org/drawingml/2006/table">
            <a:tbl>
              <a:tblPr/>
              <a:tblGrid>
                <a:gridCol w="3815755">
                  <a:extLst>
                    <a:ext uri="{9D8B030D-6E8A-4147-A177-3AD203B41FA5}">
                      <a16:colId xmlns:a16="http://schemas.microsoft.com/office/drawing/2014/main" val="4154853432"/>
                    </a:ext>
                  </a:extLst>
                </a:gridCol>
                <a:gridCol w="3815755">
                  <a:extLst>
                    <a:ext uri="{9D8B030D-6E8A-4147-A177-3AD203B41FA5}">
                      <a16:colId xmlns:a16="http://schemas.microsoft.com/office/drawing/2014/main" val="2475563350"/>
                    </a:ext>
                  </a:extLst>
                </a:gridCol>
                <a:gridCol w="3815755">
                  <a:extLst>
                    <a:ext uri="{9D8B030D-6E8A-4147-A177-3AD203B41FA5}">
                      <a16:colId xmlns:a16="http://schemas.microsoft.com/office/drawing/2014/main" val="3222735786"/>
                    </a:ext>
                  </a:extLst>
                </a:gridCol>
              </a:tblGrid>
              <a:tr h="4581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Key Outcomes</a:t>
                      </a:r>
                      <a:endParaRPr lang="en-AU" sz="1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 Tasks</a:t>
                      </a:r>
                      <a:endParaRPr lang="en-AU" sz="14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CEOS Contributions</a:t>
                      </a:r>
                      <a:endParaRPr lang="en-AU" sz="14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85122"/>
                  </a:ext>
                </a:extLst>
              </a:tr>
              <a:tr h="27977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CEOS Protocol for Cross-calibration of Thermal Infrared Measurements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Development of protocol document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Establishment of a network of sites for Land Surface Temperature (LST) measurements based on thermal IR sensors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AU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WGCV coordination of the protocol document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Contributions to the protocol from CEOS Agencies with Surface Biology and Geology (SBG) relevant missions, in particular Trishna, Copernicus LSTM, Aquawatch, etc.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AU" sz="14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AU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27870"/>
                  </a:ext>
                </a:extLst>
              </a:tr>
              <a:tr h="13281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Joint Multi-thematic Cal-Val Sites to Develop CEOS Agency Synergies and Support Future Applications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Development of multi-thematic cal-val sites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CNES, ISRO, ESA, NASA/JPL, NPL (UK), CSIRO, and others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08111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C54BF2-FDA5-4A68-9993-36C08FD9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074821"/>
            <a:ext cx="11495400" cy="5146583"/>
          </a:xfrm>
        </p:spPr>
        <p:txBody>
          <a:bodyPr/>
          <a:lstStyle/>
          <a:p>
            <a:pPr marL="0" indent="0" algn="r">
              <a:buNone/>
            </a:pPr>
            <a:r>
              <a:rPr lang="en-GB" sz="1800" i="1" dirty="0"/>
              <a:t>Increased CEOS Agency Cal-Val Collaboration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D4DDC-7523-42B2-98F4-C0B65570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Priority #3: Support to CEOS Cal-Val Initiatives </a:t>
            </a:r>
            <a:endParaRPr lang="en-AU" sz="2800" dirty="0"/>
          </a:p>
        </p:txBody>
      </p:sp>
      <p:pic>
        <p:nvPicPr>
          <p:cNvPr id="6" name="Google Shape;155;p19">
            <a:extLst>
              <a:ext uri="{FF2B5EF4-FFF2-40B4-BE49-F238E27FC236}">
                <a16:creationId xmlns:a16="http://schemas.microsoft.com/office/drawing/2014/main" id="{4B9EFDAC-5AF2-427B-8769-C0411B595E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592" y="2802660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4;p19">
            <a:extLst>
              <a:ext uri="{FF2B5EF4-FFF2-40B4-BE49-F238E27FC236}">
                <a16:creationId xmlns:a16="http://schemas.microsoft.com/office/drawing/2014/main" id="{DDBFCB87-4442-4BC3-A51C-DA7255DAD3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334" y="2815165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3;p19">
            <a:extLst>
              <a:ext uri="{FF2B5EF4-FFF2-40B4-BE49-F238E27FC236}">
                <a16:creationId xmlns:a16="http://schemas.microsoft.com/office/drawing/2014/main" id="{E500B9A9-E376-47BE-AED1-07096FBFAE2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92" y="3282540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7;p19">
            <a:extLst>
              <a:ext uri="{FF2B5EF4-FFF2-40B4-BE49-F238E27FC236}">
                <a16:creationId xmlns:a16="http://schemas.microsoft.com/office/drawing/2014/main" id="{43C75365-1F2C-460E-ABF7-C2C7A8A5AE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592" y="5731059"/>
            <a:ext cx="108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6;p19">
            <a:extLst>
              <a:ext uri="{FF2B5EF4-FFF2-40B4-BE49-F238E27FC236}">
                <a16:creationId xmlns:a16="http://schemas.microsoft.com/office/drawing/2014/main" id="{9D206A19-978F-4038-84D7-6BFDC2E8CE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334" y="5731059"/>
            <a:ext cx="108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0E687782-ABDF-2A48-B201-79AD4D8C0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67" y="1729895"/>
            <a:ext cx="16389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3142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8D0D0A-618A-0F46-AFCE-9439A92B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AU" sz="2400" dirty="0"/>
              <a:t>The CNES team looks forward to welcoming you to Biarritz, France!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973BE1BA-D501-134A-9C8E-733B7CB760E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29" y="1446213"/>
            <a:ext cx="4740216" cy="4775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04B3F5-7679-DE4A-AE11-7E3906AD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</a:t>
            </a:r>
            <a:r>
              <a:rPr lang="en-US" baseline="30000" dirty="0"/>
              <a:t>th</a:t>
            </a:r>
            <a:r>
              <a:rPr lang="en-US" dirty="0"/>
              <a:t> CEOS Plenary</a:t>
            </a:r>
          </a:p>
        </p:txBody>
      </p:sp>
      <p:pic>
        <p:nvPicPr>
          <p:cNvPr id="8" name="Picture 7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90C7FA59-2E22-674A-BDCE-7B7D9216C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1" y="2371365"/>
            <a:ext cx="4918415" cy="368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FA9680-07E4-304F-98B0-13E2DE6F3C07}"/>
              </a:ext>
            </a:extLst>
          </p:cNvPr>
          <p:cNvSpPr txBox="1"/>
          <p:nvPr/>
        </p:nvSpPr>
        <p:spPr>
          <a:xfrm>
            <a:off x="486321" y="5906289"/>
            <a:ext cx="4918415" cy="153888"/>
          </a:xfrm>
          <a:prstGeom prst="rect">
            <a:avLst/>
          </a:prstGeom>
          <a:solidFill>
            <a:schemeClr val="tx1">
              <a:alpha val="23937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Photo: </a:t>
            </a:r>
            <a:r>
              <a:rPr lang="en-AU" sz="4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Florian Pépellin</a:t>
            </a:r>
            <a:r>
              <a:rPr lang="en-AU" sz="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400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CC-BY-SA 3.0</a:t>
            </a:r>
            <a:endParaRPr lang="en-US" sz="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57061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781</TotalTime>
  <Words>910</Words>
  <Application>Microsoft Office PowerPoint</Application>
  <PresentationFormat>Grand écran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Bold</vt:lpstr>
      <vt:lpstr>Courier New</vt:lpstr>
      <vt:lpstr>Quire Sans</vt:lpstr>
      <vt:lpstr>Wingdings</vt:lpstr>
      <vt:lpstr>ceos</vt:lpstr>
      <vt:lpstr>CNES CEOS Chair Priorities 2022   </vt:lpstr>
      <vt:lpstr>                 CNES CEOS Chair Priorities 2022     Paths to Sustainability: from strategy to practical measures</vt:lpstr>
      <vt:lpstr>  CNES CEOS Chair Priorities 2022                Paths to Sustainability: from strategy to practical measures</vt:lpstr>
      <vt:lpstr>Présentation PowerPoint</vt:lpstr>
      <vt:lpstr>CEOS and SIT Chair Team Coordination </vt:lpstr>
      <vt:lpstr>Priority #1: Disaster Risk Reduction and Response, &amp;  Capacity Building                                                    Ensuring Long-term Sustainability of CEOS Strategies</vt:lpstr>
      <vt:lpstr>Priority #2: CEOS Support to the  UNFCCC Global Stocktake</vt:lpstr>
      <vt:lpstr>Priority #3: Support to CEOS Cal-Val Initiatives </vt:lpstr>
      <vt:lpstr>36th CEOS Plenary</vt:lpstr>
      <vt:lpstr>36th CEOS 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Cherchali Selma</cp:lastModifiedBy>
  <cp:revision>69</cp:revision>
  <dcterms:created xsi:type="dcterms:W3CDTF">2021-10-07T09:33:41Z</dcterms:created>
  <dcterms:modified xsi:type="dcterms:W3CDTF">2021-10-29T09:06:38Z</dcterms:modified>
</cp:coreProperties>
</file>