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1" roundtripDataSignature="AMtx7mhcehvyECHmmEDMlzMeWcAqLu2M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cfdf82dd6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fcfdf82dd6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cb6308bc55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cb6308bc55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ca4733d28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fca4733d28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ca4733d28_1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fca4733d28_1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5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8" name="Google Shape;1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5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5"/>
          <p:cNvSpPr/>
          <p:nvPr/>
        </p:nvSpPr>
        <p:spPr>
          <a:xfrm flipH="1">
            <a:off x="-4784" y="-14542"/>
            <a:ext cx="12199163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2" name="Google Shape;22;p15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23" name="Google Shape;23;p15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4" name="Google Shape;24;p15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1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9" name="Google Shape;29;p1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/>
          </a:p>
        </p:txBody>
      </p:sp>
      <p:sp>
        <p:nvSpPr>
          <p:cNvPr id="33" name="Google Shape;33;p16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1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9" name="Google Shape;39;p1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7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17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1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Google Shape;45;p17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1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0" name="Google Shape;50;p1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18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9" name="Google Shape;59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9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9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5" name="Google Shape;65;p19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4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3" name="Google Shape;13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hyperlink" Target="https://ceos.org/ourwork/ad-hoc-teams/sustainable-development-goals/meetings-events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hyperlink" Target="https://ceos.org/ard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youtu.be/vHezKRMzhnE" TargetMode="External"/><Relationship Id="rId11" Type="http://schemas.openxmlformats.org/officeDocument/2006/relationships/image" Target="../media/image19.png"/><Relationship Id="rId10" Type="http://schemas.openxmlformats.org/officeDocument/2006/relationships/image" Target="../media/image20.png"/><Relationship Id="rId9" Type="http://schemas.openxmlformats.org/officeDocument/2006/relationships/image" Target="../media/image21.png"/><Relationship Id="rId5" Type="http://schemas.openxmlformats.org/officeDocument/2006/relationships/hyperlink" Target="https://youtu.be/Pe-7WXle-EI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17.png"/><Relationship Id="rId8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/>
              <a:t>SIT Chair 2021 Report</a:t>
            </a:r>
            <a:endParaRPr/>
          </a:p>
        </p:txBody>
      </p:sp>
      <p:sp>
        <p:nvSpPr>
          <p:cNvPr id="71" name="Google Shape;71;p1"/>
          <p:cNvSpPr/>
          <p:nvPr/>
        </p:nvSpPr>
        <p:spPr>
          <a:xfrm>
            <a:off x="7359057" y="3844120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Alex Held &amp; Adam Lewis</a:t>
            </a:r>
            <a:b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 Co-Chairs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39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2021 CEOS Plenary 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Virtual Meeting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1-4 November 2021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"/>
          <p:cNvSpPr txBox="1"/>
          <p:nvPr/>
        </p:nvSpPr>
        <p:spPr>
          <a:xfrm>
            <a:off x="94020" y="103248"/>
            <a:ext cx="8668512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Carbon &amp; Biomass Priority: Term Outcomes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9"/>
          <p:cNvSpPr txBox="1"/>
          <p:nvPr/>
        </p:nvSpPr>
        <p:spPr>
          <a:xfrm>
            <a:off x="342984" y="1188646"/>
            <a:ext cx="11506032" cy="1898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ceos.org/gst</a:t>
            </a:r>
            <a:endParaRPr b="1"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English/French/Spanish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Single point of entry for multiple GHG &amp; AFOLU datasets for countries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be maintained as new &amp; harmonised datasets emerge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4472" y="2838654"/>
            <a:ext cx="6088060" cy="3550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 txBox="1"/>
          <p:nvPr/>
        </p:nvSpPr>
        <p:spPr>
          <a:xfrm>
            <a:off x="94020" y="103248"/>
            <a:ext cx="8668512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Carbon &amp; Biomass Priority: Continuity!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342984" y="1188646"/>
            <a:ext cx="11506032" cy="5592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GHG &amp; AFOLU Roadmaps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GHG-AFOLU integration discussion started: JRC Workshop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 AFOLU Roadmap development in planning - NASA (Ben Poulter) stepping up to support as co-lead of team with ESA &amp; JAXA</a:t>
            </a:r>
            <a:endParaRPr b="1" i="1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geometries with New Space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Methane Emissions Observatory (IMEO) invited to TW 2021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Excellent presentation by UNEP &amp; GHGSat highlighted opportunities for CEOS to engage in new geometries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Baton passed to ESA to follow up - identified priority for their term</a:t>
            </a:r>
            <a:endParaRPr b="1" i="1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GEO-TREES &amp; Biomass Protocol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Identified priority for CNES as CEOS Chair</a:t>
            </a:r>
            <a:endParaRPr b="1" i="1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CEOS GST Strategy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 Chair identified as having oversight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Identified priority for ESA</a:t>
            </a:r>
            <a:endParaRPr b="1" i="1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David Crisp (GHG) retires at end 2021 - a huge thank you!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9237" y="4695664"/>
            <a:ext cx="1459699" cy="15992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/>
          <p:nvPr/>
        </p:nvSpPr>
        <p:spPr>
          <a:xfrm>
            <a:off x="94020" y="103248"/>
            <a:ext cx="86685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SDGs</a:t>
            </a: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Priority: Term Outcomes - Summary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138" y="1027550"/>
            <a:ext cx="11695726" cy="5610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1"/>
          <p:cNvSpPr txBox="1"/>
          <p:nvPr/>
        </p:nvSpPr>
        <p:spPr>
          <a:xfrm>
            <a:off x="744275" y="1103750"/>
            <a:ext cx="1100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Updates on the SDG AHT work: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https://ceos.org/ourwork/ad-hoc-teams/sustainable-development-goals/meetings-events/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cfdf82dd6_0_1"/>
          <p:cNvSpPr txBox="1"/>
          <p:nvPr/>
        </p:nvSpPr>
        <p:spPr>
          <a:xfrm>
            <a:off x="94020" y="103248"/>
            <a:ext cx="86685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SDGs</a:t>
            </a: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Priority: Term Outcomes - Summary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fcfdf82dd6_0_1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fcfdf82dd6_0_1"/>
          <p:cNvSpPr txBox="1"/>
          <p:nvPr/>
        </p:nvSpPr>
        <p:spPr>
          <a:xfrm>
            <a:off x="342975" y="1112450"/>
            <a:ext cx="10847700" cy="49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i="1" lang="en-GB" sz="1600">
                <a:solidFill>
                  <a:schemeClr val="dk1"/>
                </a:solidFill>
              </a:rPr>
              <a:t>Sub-Team model was exercised with three sub-teams (plus COAST) </a:t>
            </a:r>
            <a:r>
              <a:rPr i="1" lang="en-GB" sz="1600">
                <a:solidFill>
                  <a:schemeClr val="dk1"/>
                </a:solidFill>
              </a:rPr>
              <a:t>completing</a:t>
            </a:r>
            <a:r>
              <a:rPr i="1" lang="en-GB" sz="1600">
                <a:solidFill>
                  <a:schemeClr val="dk1"/>
                </a:solidFill>
              </a:rPr>
              <a:t> or </a:t>
            </a:r>
            <a:r>
              <a:rPr i="1" lang="en-GB" sz="1600">
                <a:solidFill>
                  <a:schemeClr val="dk1"/>
                </a:solidFill>
              </a:rPr>
              <a:t>progressing </a:t>
            </a:r>
            <a:r>
              <a:rPr b="1" i="1" lang="en-GB" sz="1600">
                <a:solidFill>
                  <a:schemeClr val="dk1"/>
                </a:solidFill>
              </a:rPr>
              <a:t>11 deliverables</a:t>
            </a:r>
            <a:r>
              <a:rPr i="1" lang="en-GB" sz="1600">
                <a:solidFill>
                  <a:schemeClr val="dk1"/>
                </a:solidFill>
              </a:rPr>
              <a:t> - reported under Item 23</a:t>
            </a:r>
            <a:endParaRPr b="1" i="1" sz="1600">
              <a:solidFill>
                <a:schemeClr val="dk1"/>
              </a:solidFill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</a:rPr>
              <a:t>Sustainable governance approach developed</a:t>
            </a:r>
            <a:r>
              <a:rPr i="1" lang="en-GB" sz="1600">
                <a:solidFill>
                  <a:schemeClr val="dk1"/>
                </a:solidFill>
              </a:rPr>
              <a:t> through the meetings since SIT-35, culminating in the decisions taken at this Plenary:</a:t>
            </a:r>
            <a:endParaRPr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b="1" i="1" lang="en-GB" sz="1600">
                <a:solidFill>
                  <a:schemeClr val="dk1"/>
                </a:solidFill>
              </a:rPr>
              <a:t>SDG AHT to be dismantled </a:t>
            </a:r>
            <a:endParaRPr b="1"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b="1" i="1" lang="en-GB" sz="1600">
                <a:solidFill>
                  <a:schemeClr val="dk1"/>
                </a:solidFill>
              </a:rPr>
              <a:t>Approval of the Federated Approach to continue SDG work</a:t>
            </a:r>
            <a:endParaRPr b="1" i="1" sz="1600">
              <a:solidFill>
                <a:schemeClr val="dk1"/>
              </a:solidFill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</a:rPr>
              <a:t>Federated Approach</a:t>
            </a:r>
            <a:r>
              <a:rPr i="1" lang="en-GB" sz="1600">
                <a:solidFill>
                  <a:schemeClr val="dk1"/>
                </a:solidFill>
              </a:rPr>
              <a:t> allows CEOS to continue play an active and visible role in the 2030 Agenda on Sustainable Development, including supporting GEO, while taking account current CEOS resources</a:t>
            </a:r>
            <a:endParaRPr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i="1" lang="en-GB" sz="1600">
                <a:solidFill>
                  <a:schemeClr val="dk1"/>
                </a:solidFill>
              </a:rPr>
              <a:t>CEOS SDG </a:t>
            </a:r>
            <a:r>
              <a:rPr b="1" i="1" lang="en-GB" sz="1600">
                <a:solidFill>
                  <a:schemeClr val="dk1"/>
                </a:solidFill>
              </a:rPr>
              <a:t>Strategy </a:t>
            </a:r>
            <a:r>
              <a:rPr i="1" lang="en-GB" sz="1600">
                <a:solidFill>
                  <a:schemeClr val="dk1"/>
                </a:solidFill>
              </a:rPr>
              <a:t>to be led by the SIT Chair</a:t>
            </a:r>
            <a:endParaRPr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i="1" lang="en-GB" sz="1600">
                <a:solidFill>
                  <a:schemeClr val="dk1"/>
                </a:solidFill>
              </a:rPr>
              <a:t>CEOS SDG </a:t>
            </a:r>
            <a:r>
              <a:rPr b="1" i="1" lang="en-GB" sz="1600">
                <a:solidFill>
                  <a:schemeClr val="dk1"/>
                </a:solidFill>
              </a:rPr>
              <a:t>Implementation </a:t>
            </a:r>
            <a:r>
              <a:rPr i="1" lang="en-GB" sz="1600">
                <a:solidFill>
                  <a:schemeClr val="dk1"/>
                </a:solidFill>
              </a:rPr>
              <a:t>to be led by the SEO with a small core SDG Coordination group focused on ensuring SDG deliverables are completed by deliverable teams</a:t>
            </a:r>
            <a:endParaRPr i="1" sz="1600">
              <a:solidFill>
                <a:schemeClr val="dk1"/>
              </a:solidFill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b="1" i="1" lang="en-GB" sz="1600">
                <a:solidFill>
                  <a:schemeClr val="dk1"/>
                </a:solidFill>
              </a:rPr>
              <a:t>Strategy Implementation to be endorsed</a:t>
            </a:r>
            <a:r>
              <a:rPr i="1" lang="en-GB" sz="1600">
                <a:solidFill>
                  <a:schemeClr val="dk1"/>
                </a:solidFill>
              </a:rPr>
              <a:t> for the federated approach to be implemented</a:t>
            </a:r>
            <a:endParaRPr i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, text&#10;&#10;Description automatically generated" id="177" name="Google Shape;177;gcb6308bc55_0_2"/>
          <p:cNvPicPr preferRelativeResize="0"/>
          <p:nvPr/>
        </p:nvPicPr>
        <p:blipFill rotWithShape="1">
          <a:blip r:embed="rId3">
            <a:alphaModFix/>
          </a:blip>
          <a:srcRect b="0" l="0" r="0" t="1652"/>
          <a:stretch/>
        </p:blipFill>
        <p:spPr>
          <a:xfrm>
            <a:off x="995680" y="1076959"/>
            <a:ext cx="9854712" cy="545173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78" name="Google Shape;178;gcb6308bc55_0_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Strategy Implementation overview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SIT Meetings &amp; Workshops</a:t>
            </a:r>
            <a:endParaRPr/>
          </a:p>
        </p:txBody>
      </p:sp>
      <p:sp>
        <p:nvSpPr>
          <p:cNvPr id="184" name="Google Shape;184;p1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345074" y="1925543"/>
            <a:ext cx="11112030" cy="3006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SIT-35, March 2020: Hobart, Australia =&gt; late change to GTM, 3 days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SIT-TW-2020, Sep 2020: Zagreb, Croatia =&gt; GTM, 6 days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SIT-36, March 2021: Sydney, Australia =&gt; GTM, 3 days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SIT-TW-2021, Sep 2021: Tokyo, Japan =&gt; GTM, 3 days plus side meetings prior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/>
          <p:nvPr/>
        </p:nvSpPr>
        <p:spPr>
          <a:xfrm>
            <a:off x="0" y="1016668"/>
            <a:ext cx="12192000" cy="555793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531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3"/>
          <p:cNvSpPr txBox="1"/>
          <p:nvPr/>
        </p:nvSpPr>
        <p:spPr>
          <a:xfrm>
            <a:off x="94020" y="103248"/>
            <a:ext cx="86685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 to the entire community!</a:t>
            </a:r>
            <a:endParaRPr/>
          </a:p>
        </p:txBody>
      </p:sp>
      <p:sp>
        <p:nvSpPr>
          <p:cNvPr id="192" name="Google Shape;192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3632" y="1016668"/>
            <a:ext cx="7394472" cy="555793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3"/>
          <p:cNvSpPr txBox="1"/>
          <p:nvPr/>
        </p:nvSpPr>
        <p:spPr>
          <a:xfrm>
            <a:off x="10265664" y="4644189"/>
            <a:ext cx="17298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… over to ESA!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>
            <a:off x="0" y="998621"/>
            <a:ext cx="12192000" cy="5575983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531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SIT Chair Term Priorities</a:t>
            </a:r>
            <a:endParaRPr/>
          </a:p>
        </p:txBody>
      </p:sp>
      <p:sp>
        <p:nvSpPr>
          <p:cNvPr id="78" name="Google Shape;78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3"/>
          <p:cNvPicPr preferRelativeResize="0"/>
          <p:nvPr/>
        </p:nvPicPr>
        <p:blipFill rotWithShape="1">
          <a:blip r:embed="rId3">
            <a:alphaModFix/>
          </a:blip>
          <a:srcRect b="14313" l="0" r="0" t="27992"/>
          <a:stretch/>
        </p:blipFill>
        <p:spPr>
          <a:xfrm>
            <a:off x="1484767" y="1836647"/>
            <a:ext cx="9143998" cy="339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"/>
          <p:cNvPicPr preferRelativeResize="0"/>
          <p:nvPr/>
        </p:nvPicPr>
        <p:blipFill rotWithShape="1">
          <a:blip r:embed="rId4">
            <a:alphaModFix/>
          </a:blip>
          <a:srcRect b="20239" l="5200" r="0" t="21895"/>
          <a:stretch/>
        </p:blipFill>
        <p:spPr>
          <a:xfrm>
            <a:off x="1960252" y="1836647"/>
            <a:ext cx="8668513" cy="339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/>
          <p:cNvPicPr preferRelativeResize="0"/>
          <p:nvPr/>
        </p:nvPicPr>
        <p:blipFill rotWithShape="1">
          <a:blip r:embed="rId5">
            <a:alphaModFix/>
          </a:blip>
          <a:srcRect b="13254" l="8860" r="0" t="29217"/>
          <a:stretch/>
        </p:blipFill>
        <p:spPr>
          <a:xfrm>
            <a:off x="2311406" y="1836647"/>
            <a:ext cx="8305327" cy="339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/>
          <p:nvPr/>
        </p:nvSpPr>
        <p:spPr>
          <a:xfrm>
            <a:off x="94020" y="103248"/>
            <a:ext cx="8668512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Working Teams Support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"/>
          <p:cNvSpPr txBox="1"/>
          <p:nvPr/>
        </p:nvSpPr>
        <p:spPr>
          <a:xfrm>
            <a:off x="369136" y="1549798"/>
            <a:ext cx="11112030" cy="374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Processes for Our Term, building on efforts of past SIT Chairs: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All-Hands calls with WGs, VCs and AHTs - agenda set by Teams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Continuity of individual calls with VC Leads - informal &amp; frank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CEOS SEC telcon slots for VCs to report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 CEOS Chairs ISRO and NASA!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/>
          <p:nvPr/>
        </p:nvSpPr>
        <p:spPr>
          <a:xfrm>
            <a:off x="94020" y="103248"/>
            <a:ext cx="8668512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Working Teams Issues to Note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369136" y="1549798"/>
            <a:ext cx="6621211" cy="5222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thematic observations page to get a quick overview of the key observing strategies in place or development by all CEOS Working Teams: ceos.org/observations 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Substantial increase in VC representation in CEOS WP deliverables - via informal calls with Leads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 VC-xx or VC-led deliverables in Work Plan</a:t>
            </a:r>
            <a:endParaRPr/>
          </a:p>
          <a:p>
            <a:pPr indent="-214312" lvl="2" marL="11287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 CARB, 2 AG, 31 VC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 of them created in 2020-21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Leadership and representation support provided to: AC-VC, P-VC, AFOLU team 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0827" y="1251285"/>
            <a:ext cx="4333868" cy="5134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ca4733d28_1_0"/>
          <p:cNvSpPr txBox="1"/>
          <p:nvPr/>
        </p:nvSpPr>
        <p:spPr>
          <a:xfrm>
            <a:off x="94020" y="103248"/>
            <a:ext cx="8668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Analysis Ready Data Priority: Term Outcomes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fca4733d28_1_0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fca4733d28_1_0"/>
          <p:cNvSpPr txBox="1"/>
          <p:nvPr/>
        </p:nvSpPr>
        <p:spPr>
          <a:xfrm>
            <a:off x="357105" y="1290957"/>
            <a:ext cx="11505900" cy="51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i="1" lang="en-GB" sz="1600">
                <a:solidFill>
                  <a:schemeClr val="dk1"/>
                </a:solidFill>
              </a:rPr>
              <a:t>Guided by the </a:t>
            </a:r>
            <a:r>
              <a:rPr b="1" i="1" lang="en-GB" sz="1600">
                <a:solidFill>
                  <a:schemeClr val="dk1"/>
                </a:solidFill>
              </a:rPr>
              <a:t>CEOS ARD Strategy v1.0</a:t>
            </a:r>
            <a:endParaRPr b="1" i="1" sz="1600">
              <a:solidFill>
                <a:schemeClr val="dk1"/>
              </a:solidFill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i="1" lang="en-GB" sz="1600">
                <a:solidFill>
                  <a:schemeClr val="dk1"/>
                </a:solidFill>
              </a:rPr>
              <a:t>Great </a:t>
            </a:r>
            <a:r>
              <a:rPr b="1" i="1" lang="en-GB" sz="1600">
                <a:solidFill>
                  <a:schemeClr val="dk1"/>
                </a:solidFill>
              </a:rPr>
              <a:t>CARD4L Product Family Specification</a:t>
            </a: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progress:</a:t>
            </a:r>
            <a:endParaRPr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Reflectance (SR)</a:t>
            </a:r>
            <a:endParaRPr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Temperature (ST)</a:t>
            </a:r>
            <a:endParaRPr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Normalised Radar Backscatter (NRB)</a:t>
            </a:r>
            <a:endParaRPr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Polar</a:t>
            </a:r>
            <a:r>
              <a:rPr i="1" lang="en-GB" sz="1600">
                <a:solidFill>
                  <a:schemeClr val="dk1"/>
                </a:solidFill>
              </a:rPr>
              <a:t>imetric </a:t>
            </a: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Radar (POL)</a:t>
            </a:r>
            <a:endParaRPr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i="1" lang="en-GB" sz="1600">
                <a:solidFill>
                  <a:schemeClr val="dk1"/>
                </a:solidFill>
              </a:rPr>
              <a:t>Aquatic Reflectance PFS nearing finalisation</a:t>
            </a:r>
            <a:endParaRPr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Interferometric and Geocoded SLC SAR in development</a:t>
            </a:r>
            <a:endParaRPr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i="1" lang="en-GB" sz="1600">
                <a:solidFill>
                  <a:schemeClr val="dk1"/>
                </a:solidFill>
              </a:rPr>
              <a:t>Nighttime Lights Surface Radiance in development</a:t>
            </a:r>
            <a:endParaRPr i="1"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○"/>
            </a:pP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LIDAR terrain and canopy height PFS under discussion</a:t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i="1" lang="en-GB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</a:t>
            </a:r>
            <a:r>
              <a:rPr b="1" i="1" lang="en-GB" sz="1600" u="sng">
                <a:solidFill>
                  <a:schemeClr val="dk1"/>
                </a:solidFill>
              </a:rPr>
              <a:t>CARD4L Datasets</a:t>
            </a:r>
            <a:r>
              <a:rPr i="1" lang="en-GB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USGS Landsat Collection 2 SR &amp; ST and ESA Sentinel-2 SR (</a:t>
            </a:r>
            <a:r>
              <a:rPr i="1" lang="en-GB" sz="1600">
                <a:solidFill>
                  <a:schemeClr val="dk1"/>
                </a:solidFill>
              </a:rPr>
              <a:t>in final assessment</a:t>
            </a: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Cooperative processes established (</a:t>
            </a:r>
            <a:r>
              <a:rPr b="1" i="1" lang="en-GB" sz="1600">
                <a:solidFill>
                  <a:schemeClr val="dk1"/>
                </a:solidFill>
              </a:rPr>
              <a:t>LSI-VC &amp; WGCV) to assess and peer-review CARD4L datasets</a:t>
            </a:r>
            <a:endParaRPr/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 u="sng">
                <a:solidFill>
                  <a:schemeClr val="dk1"/>
                </a:solidFill>
              </a:rPr>
              <a:t>CEOS </a:t>
            </a:r>
            <a:r>
              <a:rPr b="1" i="1" lang="en-GB" sz="1600" u="sng">
                <a:solidFill>
                  <a:schemeClr val="dk1"/>
                </a:solidFill>
              </a:rPr>
              <a:t>ARD </a:t>
            </a:r>
            <a:r>
              <a:rPr b="1" i="1" lang="en-GB" sz="1600" u="sng">
                <a:solidFill>
                  <a:schemeClr val="dk1"/>
                </a:solidFill>
              </a:rPr>
              <a:t>B</a:t>
            </a:r>
            <a:r>
              <a:rPr b="1" i="1" lang="en-GB" sz="1600" u="sng">
                <a:solidFill>
                  <a:schemeClr val="dk1"/>
                </a:solidFill>
              </a:rPr>
              <a:t>eyond </a:t>
            </a:r>
            <a:r>
              <a:rPr b="1" i="1" lang="en-GB" sz="1600" u="sng">
                <a:solidFill>
                  <a:schemeClr val="dk1"/>
                </a:solidFill>
              </a:rPr>
              <a:t>L</a:t>
            </a:r>
            <a:r>
              <a:rPr b="1" i="1" lang="en-GB" sz="1600" u="sng">
                <a:solidFill>
                  <a:schemeClr val="dk1"/>
                </a:solidFill>
              </a:rPr>
              <a:t>and:</a:t>
            </a: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CEOS-COAST uptake of ARD, SST-VC involvem</a:t>
            </a:r>
            <a:r>
              <a:rPr i="1" lang="en-GB" sz="1600">
                <a:solidFill>
                  <a:schemeClr val="dk1"/>
                </a:solidFill>
              </a:rPr>
              <a:t>e</a:t>
            </a: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i="1" lang="en-GB" sz="1600">
                <a:solidFill>
                  <a:schemeClr val="dk1"/>
                </a:solidFill>
              </a:rPr>
              <a:t>t,</a:t>
            </a: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interest for other domains</a:t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chemeClr val="dk1"/>
                </a:solidFill>
              </a:rPr>
              <a:t> ➤➤ </a:t>
            </a:r>
            <a:r>
              <a:rPr b="1" i="1" lang="en-GB" sz="1600" u="sng">
                <a:solidFill>
                  <a:schemeClr val="dk1"/>
                </a:solidFill>
              </a:rPr>
              <a:t>CEOS ARD Governance Framework (Oct. 2021) &amp; Template Generalised PFS</a:t>
            </a:r>
            <a:endParaRPr b="1" i="1" sz="1600" u="sng">
              <a:solidFill>
                <a:schemeClr val="dk1"/>
              </a:solidFill>
            </a:endParaRPr>
          </a:p>
        </p:txBody>
      </p:sp>
      <p:pic>
        <p:nvPicPr>
          <p:cNvPr id="104" name="Google Shape;104;gfca4733d28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958" y="1204900"/>
            <a:ext cx="1609725" cy="44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fca4733d28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3600" y="1290950"/>
            <a:ext cx="2650102" cy="21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fca4733d28_1_0"/>
          <p:cNvSpPr txBox="1"/>
          <p:nvPr/>
        </p:nvSpPr>
        <p:spPr>
          <a:xfrm>
            <a:off x="9443625" y="39719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ceos.org/ard</a:t>
            </a:r>
            <a:endParaRPr b="1"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/>
          <p:nvPr/>
        </p:nvSpPr>
        <p:spPr>
          <a:xfrm>
            <a:off x="94020" y="103248"/>
            <a:ext cx="8668512" cy="1908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Analysis Ready Data Priority: Term Outcomes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357100" y="1290950"/>
            <a:ext cx="11835000" cy="55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600">
                <a:solidFill>
                  <a:schemeClr val="dk1"/>
                </a:solidFill>
              </a:rPr>
              <a:t>Uptake, Utilisation, Outreach – Some Highlights</a:t>
            </a:r>
            <a:endParaRPr b="1" i="1" sz="1600">
              <a:solidFill>
                <a:schemeClr val="dk1"/>
              </a:solidFill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i="1" lang="en-GB" sz="1600" u="sng">
                <a:solidFill>
                  <a:schemeClr val="hlink"/>
                </a:solidFill>
                <a:hlinkClick r:id="rId3"/>
              </a:rPr>
              <a:t>CEOS ARD Website</a:t>
            </a:r>
            <a:r>
              <a:rPr i="1" lang="en-GB" sz="1600">
                <a:solidFill>
                  <a:schemeClr val="dk1"/>
                </a:solidFill>
              </a:rPr>
              <a:t> – covering all things CEOS ARD</a:t>
            </a:r>
            <a:endParaRPr i="1" sz="1600">
              <a:solidFill>
                <a:schemeClr val="dk1"/>
              </a:solidFill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i="1" lang="en-GB" sz="1600">
                <a:solidFill>
                  <a:schemeClr val="dk1"/>
                </a:solidFill>
              </a:rPr>
              <a:t>LSI-VC Webinars – Hundreds of live participants and viewers (</a:t>
            </a:r>
            <a:r>
              <a:rPr i="1" lang="en-GB" sz="1600" u="sng">
                <a:solidFill>
                  <a:schemeClr val="hlink"/>
                </a:solidFill>
                <a:hlinkClick r:id="rId4"/>
              </a:rPr>
              <a:t>#1</a:t>
            </a:r>
            <a:r>
              <a:rPr i="1" lang="en-GB" sz="1600">
                <a:solidFill>
                  <a:schemeClr val="dk1"/>
                </a:solidFill>
              </a:rPr>
              <a:t>, </a:t>
            </a:r>
            <a:r>
              <a:rPr i="1" lang="en-GB" sz="1600" u="sng">
                <a:solidFill>
                  <a:schemeClr val="hlink"/>
                </a:solidFill>
                <a:hlinkClick r:id="rId5"/>
              </a:rPr>
              <a:t>#2</a:t>
            </a:r>
            <a:r>
              <a:rPr i="1" lang="en-GB" sz="1600">
                <a:solidFill>
                  <a:schemeClr val="dk1"/>
                </a:solidFill>
              </a:rPr>
              <a:t>)</a:t>
            </a:r>
            <a:endParaRPr i="1" sz="1600">
              <a:solidFill>
                <a:schemeClr val="dk1"/>
              </a:solidFill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CEOS Analysis Ready Data</a:t>
            </a:r>
            <a:r>
              <a:rPr i="1" lang="en-GB" sz="1600">
                <a:solidFill>
                  <a:schemeClr val="dk1"/>
                </a:solidFill>
              </a:rPr>
              <a:t>:</a:t>
            </a: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Involving the Private Sector paper</a:t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i="1" lang="en-GB" sz="1600">
                <a:solidFill>
                  <a:schemeClr val="dk1"/>
                </a:solidFill>
              </a:rPr>
              <a:t>IGARSS papers and ARD sessions</a:t>
            </a:r>
            <a:endParaRPr i="1" sz="1600">
              <a:solidFill>
                <a:schemeClr val="dk1"/>
              </a:solidFill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i="1" lang="en-GB" sz="1600">
                <a:solidFill>
                  <a:schemeClr val="dk1"/>
                </a:solidFill>
              </a:rPr>
              <a:t>Engagement on ARD Standards</a:t>
            </a:r>
            <a:endParaRPr i="1" sz="1600">
              <a:solidFill>
                <a:schemeClr val="dk1"/>
              </a:solidFill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i="1" lang="en-GB" sz="1600">
                <a:solidFill>
                  <a:schemeClr val="dk1"/>
                </a:solidFill>
              </a:rPr>
              <a:t>Participation in OGC’s TESTBED16 ARD activity</a:t>
            </a:r>
            <a:endParaRPr i="1" sz="1600">
              <a:solidFill>
                <a:schemeClr val="dk1"/>
              </a:solidFill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i="1" lang="en-GB" sz="1600">
                <a:solidFill>
                  <a:schemeClr val="dk1"/>
                </a:solidFill>
              </a:rPr>
              <a:t>ARD2x conferences; CARD4L representation at VH-RODA and JACIE</a:t>
            </a:r>
            <a:endParaRPr i="1" sz="1600">
              <a:solidFill>
                <a:schemeClr val="dk1"/>
              </a:solidFill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i="1" lang="en-GB" sz="1600">
                <a:solidFill>
                  <a:schemeClr val="dk1"/>
                </a:solidFill>
              </a:rPr>
              <a:t>Planned (but postponed) commercial sector + CEOS ARD workshop</a:t>
            </a:r>
            <a:endParaRPr i="1" sz="1600">
              <a:solidFill>
                <a:schemeClr val="dk1"/>
              </a:solidFill>
            </a:endParaRPr>
          </a:p>
          <a:p>
            <a:pPr indent="-2143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Africa data flows (Sentinel-2, Landsat, Sentinel-1): continental coverage of CEOS ARD (CARD4L compliant where possible), Industry is playing key roles in production (Sinergise, Element-84)</a:t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600" u="sng">
                <a:solidFill>
                  <a:schemeClr val="dk1"/>
                </a:solidFill>
              </a:rPr>
              <a:t>Closing term with two additional items to maintain momentum in a coordinated and unified manner:</a:t>
            </a:r>
            <a:endParaRPr b="1" i="1" sz="1600" u="sng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b="1" i="1" lang="en-GB" sz="1600" u="sng">
                <a:solidFill>
                  <a:schemeClr val="dk1"/>
                </a:solidFill>
              </a:rPr>
              <a:t>CEOS ARD Strategy 2021</a:t>
            </a:r>
            <a:endParaRPr b="1" i="1" sz="1600" u="sng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❖"/>
            </a:pPr>
            <a:r>
              <a:rPr b="1" i="1" lang="en-GB" sz="1600" u="sng">
                <a:solidFill>
                  <a:schemeClr val="dk1"/>
                </a:solidFill>
              </a:rPr>
              <a:t>CEOS ARD Oversight Group</a:t>
            </a:r>
            <a:endParaRPr b="1" i="1" sz="1600">
              <a:solidFill>
                <a:schemeClr val="dk1"/>
              </a:solidFill>
            </a:endParaRPr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25288" y="3234888"/>
            <a:ext cx="1439999" cy="8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85313" y="3234888"/>
            <a:ext cx="1439999" cy="8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25288" y="2388663"/>
            <a:ext cx="1439999" cy="8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5313" y="2388663"/>
            <a:ext cx="1439999" cy="8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5313" y="1542438"/>
            <a:ext cx="1439999" cy="8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925288" y="1542438"/>
            <a:ext cx="1439999" cy="846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 txBox="1"/>
          <p:nvPr/>
        </p:nvSpPr>
        <p:spPr>
          <a:xfrm>
            <a:off x="9420450" y="4136200"/>
            <a:ext cx="201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/>
              <a:t>CEOS ARD Webinar #2 (SAR) February 1 &amp; 2, 2021</a:t>
            </a:r>
            <a:endParaRPr i="1" sz="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ca4733d28_1_19"/>
          <p:cNvSpPr txBox="1"/>
          <p:nvPr/>
        </p:nvSpPr>
        <p:spPr>
          <a:xfrm>
            <a:off x="94020" y="103248"/>
            <a:ext cx="8668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Analysis Ready Data Priority: Term Outcomes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fca4733d28_1_19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fca4733d28_1_19"/>
          <p:cNvSpPr txBox="1"/>
          <p:nvPr/>
        </p:nvSpPr>
        <p:spPr>
          <a:xfrm>
            <a:off x="2500200" y="3228900"/>
            <a:ext cx="1183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271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b="1" i="1" lang="en-GB" sz="2000">
                <a:solidFill>
                  <a:schemeClr val="dk1"/>
                </a:solidFill>
              </a:rPr>
              <a:t>&lt; Link to CEOS ARD Plenary Video (to be viewed offline) &gt;</a:t>
            </a:r>
            <a:endParaRPr i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/>
          <p:nvPr/>
        </p:nvSpPr>
        <p:spPr>
          <a:xfrm>
            <a:off x="94020" y="103248"/>
            <a:ext cx="8668512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Carbon &amp; Biomass Priority: Term Outcomes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7"/>
          <p:cNvSpPr txBox="1"/>
          <p:nvPr/>
        </p:nvSpPr>
        <p:spPr>
          <a:xfrm>
            <a:off x="343050" y="1080225"/>
            <a:ext cx="11749500" cy="6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Deepened engagement with UNFCCC SEC: 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participation of UNFCCC SEC in TW 2020 and TW 2021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focal points established for the Systematic Observations group for the Global Stocktake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leadership on synthesis report for Systematic Observations for GST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engagement with national inventory users</a:t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Country outreach and feedback through AFOLU Roadmap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on GFOI experience, thanks to USGS/SilvaCarbon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SIT-led Study Team explored the need for a CEOS-wide strategy for CEOS support to the GST Process for the UNFCCC Paris Climate Agreement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 Vice-Chair led development of a Strategy Paper for CEOS to guide and track our activity</a:t>
            </a:r>
            <a:endParaRPr/>
          </a:p>
          <a:p>
            <a:pPr indent="-1127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Productive engagement at TW 2020 and TW 2021 with GCOS on their requirements process and key document updates</a:t>
            </a:r>
            <a:br>
              <a:rPr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/>
        </p:nvSpPr>
        <p:spPr>
          <a:xfrm>
            <a:off x="94020" y="103248"/>
            <a:ext cx="8668512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Carbon &amp; Biomass Priority: Term Outcomes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342984" y="1068171"/>
            <a:ext cx="11505900" cy="54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March 2020 CEOS Biomass Workshop in Canberra (face to face!)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progressed the CEOS Biomass Protocol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challenged the LPV team to develop the Forest Biomass Reference Network proposal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led to the </a:t>
            </a:r>
            <a:r>
              <a:rPr b="1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GEO-TREES initiative</a:t>
            </a:r>
            <a:endParaRPr/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Publication of the CEOS Biomass Protocol by WGCV LPV 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endorsement at SIT-36</a:t>
            </a:r>
            <a:endParaRPr b="1" i="1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27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GHG &amp; AFOLU Roadmaps progressed during 2020 &amp; 2021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 GHG inventory products published ahead of COP-26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Available AFOLU datasets published ahead of COP-26 (harmonised products were attempted but insufficient time)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CEOS GST Portal developed as a collaboration between SIT &amp; CEOS Chair Teams </a:t>
            </a: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the GHG &amp; AFOLU dataset teams (thanks!) 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GHG-AFOLU integration discussion started</a:t>
            </a:r>
            <a:endParaRPr/>
          </a:p>
          <a:p>
            <a:pPr indent="-214312" lvl="1" marL="6715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1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 AFOLU Roadmap development in planning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2021-10-07T09:33:41Z</dcterms:created>
  <dc:creator>Elizabeth Marion Rose</dc:creator>
</cp:coreProperties>
</file>