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0" r:id="rId3"/>
    <p:sldId id="261" r:id="rId4"/>
    <p:sldId id="267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zabeth Marion Rose" initials="EMR" lastIdx="1" clrIdx="0">
    <p:extLst>
      <p:ext uri="{19B8F6BF-5375-455C-9EA6-DF929625EA0E}">
        <p15:presenceInfo xmlns:p15="http://schemas.microsoft.com/office/powerpoint/2012/main" userId="Elizabeth Marion Ros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9D27"/>
    <a:srgbClr val="8FB22C"/>
    <a:srgbClr val="A6CE37"/>
    <a:srgbClr val="3344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86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4AD8E1C4-9A15-4764-86FE-E1C0275FBC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5250A59-E31B-4002-83F5-2CA0F10DD4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4"/>
          <a:stretch/>
        </p:blipFill>
        <p:spPr>
          <a:xfrm flipV="1">
            <a:off x="2824280" y="4824248"/>
            <a:ext cx="5391556" cy="2038097"/>
          </a:xfrm>
          <a:prstGeom prst="rect">
            <a:avLst/>
          </a:prstGeom>
        </p:spPr>
      </p:pic>
      <p:pic>
        <p:nvPicPr>
          <p:cNvPr id="19" name="Picture 18" descr="A picture containing nature&#10;&#10;Description automatically generated">
            <a:extLst>
              <a:ext uri="{FF2B5EF4-FFF2-40B4-BE49-F238E27FC236}">
                <a16:creationId xmlns:a16="http://schemas.microsoft.com/office/drawing/2014/main" id="{9A5D0622-33ED-4EB7-96FB-4585BC4717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</p:spPr>
      </p:pic>
      <p:sp>
        <p:nvSpPr>
          <p:cNvPr id="20" name="Hexagon 3">
            <a:extLst>
              <a:ext uri="{FF2B5EF4-FFF2-40B4-BE49-F238E27FC236}">
                <a16:creationId xmlns:a16="http://schemas.microsoft.com/office/drawing/2014/main" id="{6D2DF6DF-5332-4778-ABD2-C77C32E47F0B}"/>
              </a:ext>
            </a:extLst>
          </p:cNvPr>
          <p:cNvSpPr/>
          <p:nvPr userDrawn="1"/>
        </p:nvSpPr>
        <p:spPr>
          <a:xfrm rot="10800000" flipV="1">
            <a:off x="5456394" y="1968439"/>
            <a:ext cx="6751471" cy="4901119"/>
          </a:xfrm>
          <a:custGeom>
            <a:avLst/>
            <a:gdLst>
              <a:gd name="connsiteX0" fmla="*/ 0 w 6765758"/>
              <a:gd name="connsiteY0" fmla="*/ 4848732 h 4848732"/>
              <a:gd name="connsiteX1" fmla="*/ 0 w 6765758"/>
              <a:gd name="connsiteY1" fmla="*/ 0 h 4848732"/>
              <a:gd name="connsiteX2" fmla="*/ 6765758 w 6765758"/>
              <a:gd name="connsiteY2" fmla="*/ 4848732 h 4848732"/>
              <a:gd name="connsiteX3" fmla="*/ 0 w 6765758"/>
              <a:gd name="connsiteY3" fmla="*/ 4848732 h 4848732"/>
              <a:gd name="connsiteX0" fmla="*/ 0 w 6765758"/>
              <a:gd name="connsiteY0" fmla="*/ 4941601 h 4941601"/>
              <a:gd name="connsiteX1" fmla="*/ 0 w 6765758"/>
              <a:gd name="connsiteY1" fmla="*/ 0 h 4941601"/>
              <a:gd name="connsiteX2" fmla="*/ 6765758 w 6765758"/>
              <a:gd name="connsiteY2" fmla="*/ 4941601 h 4941601"/>
              <a:gd name="connsiteX3" fmla="*/ 0 w 6765758"/>
              <a:gd name="connsiteY3" fmla="*/ 4941601 h 4941601"/>
              <a:gd name="connsiteX0" fmla="*/ 0 w 6765758"/>
              <a:gd name="connsiteY0" fmla="*/ 4920169 h 4920169"/>
              <a:gd name="connsiteX1" fmla="*/ 2381 w 6765758"/>
              <a:gd name="connsiteY1" fmla="*/ 0 h 4920169"/>
              <a:gd name="connsiteX2" fmla="*/ 6765758 w 6765758"/>
              <a:gd name="connsiteY2" fmla="*/ 4920169 h 4920169"/>
              <a:gd name="connsiteX3" fmla="*/ 0 w 6765758"/>
              <a:gd name="connsiteY3" fmla="*/ 4920169 h 4920169"/>
              <a:gd name="connsiteX0" fmla="*/ 0 w 6751470"/>
              <a:gd name="connsiteY0" fmla="*/ 4920169 h 4920169"/>
              <a:gd name="connsiteX1" fmla="*/ 2381 w 6751470"/>
              <a:gd name="connsiteY1" fmla="*/ 0 h 4920169"/>
              <a:gd name="connsiteX2" fmla="*/ 6751470 w 6751470"/>
              <a:gd name="connsiteY2" fmla="*/ 4901119 h 4920169"/>
              <a:gd name="connsiteX3" fmla="*/ 0 w 6751470"/>
              <a:gd name="connsiteY3" fmla="*/ 4920169 h 4920169"/>
              <a:gd name="connsiteX0" fmla="*/ 26211 w 6749106"/>
              <a:gd name="connsiteY0" fmla="*/ 4891594 h 4901119"/>
              <a:gd name="connsiteX1" fmla="*/ 17 w 6749106"/>
              <a:gd name="connsiteY1" fmla="*/ 0 h 4901119"/>
              <a:gd name="connsiteX2" fmla="*/ 6749106 w 6749106"/>
              <a:gd name="connsiteY2" fmla="*/ 4901119 h 4901119"/>
              <a:gd name="connsiteX3" fmla="*/ 26211 w 6749106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0 w 6756233"/>
              <a:gd name="connsiteY0" fmla="*/ 4877306 h 4901119"/>
              <a:gd name="connsiteX1" fmla="*/ 7144 w 6756233"/>
              <a:gd name="connsiteY1" fmla="*/ 0 h 4901119"/>
              <a:gd name="connsiteX2" fmla="*/ 6756233 w 6756233"/>
              <a:gd name="connsiteY2" fmla="*/ 4901119 h 4901119"/>
              <a:gd name="connsiteX3" fmla="*/ 0 w 6756233"/>
              <a:gd name="connsiteY3" fmla="*/ 4877306 h 4901119"/>
              <a:gd name="connsiteX0" fmla="*/ 2487 w 6749195"/>
              <a:gd name="connsiteY0" fmla="*/ 4896356 h 4901119"/>
              <a:gd name="connsiteX1" fmla="*/ 106 w 6749195"/>
              <a:gd name="connsiteY1" fmla="*/ 0 h 4901119"/>
              <a:gd name="connsiteX2" fmla="*/ 6749195 w 6749195"/>
              <a:gd name="connsiteY2" fmla="*/ 4901119 h 4901119"/>
              <a:gd name="connsiteX3" fmla="*/ 2487 w 6749195"/>
              <a:gd name="connsiteY3" fmla="*/ 4896356 h 4901119"/>
              <a:gd name="connsiteX0" fmla="*/ 2487 w 6749195"/>
              <a:gd name="connsiteY0" fmla="*/ 4898738 h 4901119"/>
              <a:gd name="connsiteX1" fmla="*/ 106 w 6749195"/>
              <a:gd name="connsiteY1" fmla="*/ 0 h 4901119"/>
              <a:gd name="connsiteX2" fmla="*/ 6749195 w 6749195"/>
              <a:gd name="connsiteY2" fmla="*/ 4901119 h 4901119"/>
              <a:gd name="connsiteX3" fmla="*/ 2487 w 6749195"/>
              <a:gd name="connsiteY3" fmla="*/ 4898738 h 4901119"/>
              <a:gd name="connsiteX0" fmla="*/ 0 w 6751471"/>
              <a:gd name="connsiteY0" fmla="*/ 4901119 h 4901119"/>
              <a:gd name="connsiteX1" fmla="*/ 2382 w 6751471"/>
              <a:gd name="connsiteY1" fmla="*/ 0 h 4901119"/>
              <a:gd name="connsiteX2" fmla="*/ 6751471 w 6751471"/>
              <a:gd name="connsiteY2" fmla="*/ 4901119 h 4901119"/>
              <a:gd name="connsiteX3" fmla="*/ 0 w 6751471"/>
              <a:gd name="connsiteY3" fmla="*/ 4901119 h 4901119"/>
              <a:gd name="connsiteX0" fmla="*/ 0 w 6751471"/>
              <a:gd name="connsiteY0" fmla="*/ 4901119 h 4901119"/>
              <a:gd name="connsiteX1" fmla="*/ 2382 w 6751471"/>
              <a:gd name="connsiteY1" fmla="*/ 0 h 4901119"/>
              <a:gd name="connsiteX2" fmla="*/ 6751471 w 6751471"/>
              <a:gd name="connsiteY2" fmla="*/ 4901119 h 4901119"/>
              <a:gd name="connsiteX3" fmla="*/ 0 w 6751471"/>
              <a:gd name="connsiteY3" fmla="*/ 4901119 h 4901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51471" h="4901119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1" name="Hexagon 3">
            <a:extLst>
              <a:ext uri="{FF2B5EF4-FFF2-40B4-BE49-F238E27FC236}">
                <a16:creationId xmlns:a16="http://schemas.microsoft.com/office/drawing/2014/main" id="{ED1323B1-25AD-4D68-9935-331D79B300CE}"/>
              </a:ext>
            </a:extLst>
          </p:cNvPr>
          <p:cNvSpPr/>
          <p:nvPr userDrawn="1"/>
        </p:nvSpPr>
        <p:spPr>
          <a:xfrm flipH="1">
            <a:off x="-4784" y="-14542"/>
            <a:ext cx="12199164" cy="6874921"/>
          </a:xfrm>
          <a:custGeom>
            <a:avLst/>
            <a:gdLst>
              <a:gd name="connsiteX0" fmla="*/ 0 w 12192000"/>
              <a:gd name="connsiteY0" fmla="*/ 3429000 h 6858000"/>
              <a:gd name="connsiteX1" fmla="*/ 1714500 w 12192000"/>
              <a:gd name="connsiteY1" fmla="*/ 2 h 6858000"/>
              <a:gd name="connsiteX2" fmla="*/ 10477500 w 12192000"/>
              <a:gd name="connsiteY2" fmla="*/ 2 h 6858000"/>
              <a:gd name="connsiteX3" fmla="*/ 12192000 w 12192000"/>
              <a:gd name="connsiteY3" fmla="*/ 3429000 h 6858000"/>
              <a:gd name="connsiteX4" fmla="*/ 10477500 w 12192000"/>
              <a:gd name="connsiteY4" fmla="*/ 6857998 h 6858000"/>
              <a:gd name="connsiteX5" fmla="*/ 1714500 w 12192000"/>
              <a:gd name="connsiteY5" fmla="*/ 6857998 h 6858000"/>
              <a:gd name="connsiteX6" fmla="*/ 0 w 12192000"/>
              <a:gd name="connsiteY6" fmla="*/ 3429000 h 6858000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0483516 w 12198016"/>
              <a:gd name="connsiteY2" fmla="*/ 12032 h 6870028"/>
              <a:gd name="connsiteX3" fmla="*/ 12198016 w 12198016"/>
              <a:gd name="connsiteY3" fmla="*/ 3441030 h 6870028"/>
              <a:gd name="connsiteX4" fmla="*/ 10483516 w 12198016"/>
              <a:gd name="connsiteY4" fmla="*/ 6870028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2192000 w 12198016"/>
              <a:gd name="connsiteY2" fmla="*/ 24063 h 6870028"/>
              <a:gd name="connsiteX3" fmla="*/ 12198016 w 12198016"/>
              <a:gd name="connsiteY3" fmla="*/ 3441030 h 6870028"/>
              <a:gd name="connsiteX4" fmla="*/ 10483516 w 12198016"/>
              <a:gd name="connsiteY4" fmla="*/ 6870028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2192000 w 12198016"/>
              <a:gd name="connsiteY2" fmla="*/ 24063 h 6870028"/>
              <a:gd name="connsiteX3" fmla="*/ 12198016 w 12198016"/>
              <a:gd name="connsiteY3" fmla="*/ 3441030 h 6870028"/>
              <a:gd name="connsiteX4" fmla="*/ 12179968 w 12198016"/>
              <a:gd name="connsiteY4" fmla="*/ 6845965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6" fmla="*/ 6016 w 12198016"/>
              <a:gd name="connsiteY6" fmla="*/ 3441030 h 6857997"/>
              <a:gd name="connsiteX0" fmla="*/ 266 w 12204298"/>
              <a:gd name="connsiteY0" fmla="*/ 2045367 h 6857997"/>
              <a:gd name="connsiteX1" fmla="*/ 6282 w 12204298"/>
              <a:gd name="connsiteY1" fmla="*/ 0 h 6857997"/>
              <a:gd name="connsiteX2" fmla="*/ 12198282 w 12204298"/>
              <a:gd name="connsiteY2" fmla="*/ 24063 h 6857997"/>
              <a:gd name="connsiteX3" fmla="*/ 12204298 w 12204298"/>
              <a:gd name="connsiteY3" fmla="*/ 3441030 h 6857997"/>
              <a:gd name="connsiteX4" fmla="*/ 12186250 w 12204298"/>
              <a:gd name="connsiteY4" fmla="*/ 6845965 h 6857997"/>
              <a:gd name="connsiteX5" fmla="*/ 7128976 w 12204298"/>
              <a:gd name="connsiteY5" fmla="*/ 6857997 h 6857997"/>
              <a:gd name="connsiteX6" fmla="*/ 266 w 12204298"/>
              <a:gd name="connsiteY6" fmla="*/ 2045367 h 6857997"/>
              <a:gd name="connsiteX0" fmla="*/ 980573 w 12198016"/>
              <a:gd name="connsiteY0" fmla="*/ 1792704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6" fmla="*/ 980573 w 12198016"/>
              <a:gd name="connsiteY6" fmla="*/ 1792704 h 6857997"/>
              <a:gd name="connsiteX0" fmla="*/ 266 w 12204299"/>
              <a:gd name="connsiteY0" fmla="*/ 1840831 h 6857997"/>
              <a:gd name="connsiteX1" fmla="*/ 6283 w 12204299"/>
              <a:gd name="connsiteY1" fmla="*/ 0 h 6857997"/>
              <a:gd name="connsiteX2" fmla="*/ 12198283 w 12204299"/>
              <a:gd name="connsiteY2" fmla="*/ 24063 h 6857997"/>
              <a:gd name="connsiteX3" fmla="*/ 12204299 w 12204299"/>
              <a:gd name="connsiteY3" fmla="*/ 3441030 h 6857997"/>
              <a:gd name="connsiteX4" fmla="*/ 12186251 w 12204299"/>
              <a:gd name="connsiteY4" fmla="*/ 6845965 h 6857997"/>
              <a:gd name="connsiteX5" fmla="*/ 7128977 w 12204299"/>
              <a:gd name="connsiteY5" fmla="*/ 6857997 h 6857997"/>
              <a:gd name="connsiteX6" fmla="*/ 266 w 12204299"/>
              <a:gd name="connsiteY6" fmla="*/ 1840831 h 6857997"/>
              <a:gd name="connsiteX0" fmla="*/ 7122694 w 12198016"/>
              <a:gd name="connsiteY0" fmla="*/ 6857997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0" fmla="*/ 4818648 w 12198016"/>
              <a:gd name="connsiteY0" fmla="*/ 6870031 h 6870031"/>
              <a:gd name="connsiteX1" fmla="*/ 0 w 12198016"/>
              <a:gd name="connsiteY1" fmla="*/ 0 h 6870031"/>
              <a:gd name="connsiteX2" fmla="*/ 12192000 w 12198016"/>
              <a:gd name="connsiteY2" fmla="*/ 24063 h 6870031"/>
              <a:gd name="connsiteX3" fmla="*/ 12198016 w 12198016"/>
              <a:gd name="connsiteY3" fmla="*/ 3441030 h 6870031"/>
              <a:gd name="connsiteX4" fmla="*/ 12179968 w 12198016"/>
              <a:gd name="connsiteY4" fmla="*/ 6845965 h 6870031"/>
              <a:gd name="connsiteX5" fmla="*/ 4818648 w 12198016"/>
              <a:gd name="connsiteY5" fmla="*/ 6870031 h 6870031"/>
              <a:gd name="connsiteX0" fmla="*/ 2713121 w 10092489"/>
              <a:gd name="connsiteY0" fmla="*/ 6870031 h 6870031"/>
              <a:gd name="connsiteX1" fmla="*/ 0 w 10092489"/>
              <a:gd name="connsiteY1" fmla="*/ 0 h 6870031"/>
              <a:gd name="connsiteX2" fmla="*/ 10086473 w 10092489"/>
              <a:gd name="connsiteY2" fmla="*/ 24063 h 6870031"/>
              <a:gd name="connsiteX3" fmla="*/ 10092489 w 10092489"/>
              <a:gd name="connsiteY3" fmla="*/ 3441030 h 6870031"/>
              <a:gd name="connsiteX4" fmla="*/ 10074441 w 10092489"/>
              <a:gd name="connsiteY4" fmla="*/ 6845965 h 6870031"/>
              <a:gd name="connsiteX5" fmla="*/ 2713121 w 10092489"/>
              <a:gd name="connsiteY5" fmla="*/ 6870031 h 6870031"/>
              <a:gd name="connsiteX0" fmla="*/ 3230479 w 10092489"/>
              <a:gd name="connsiteY0" fmla="*/ 6870031 h 6870031"/>
              <a:gd name="connsiteX1" fmla="*/ 0 w 10092489"/>
              <a:gd name="connsiteY1" fmla="*/ 0 h 6870031"/>
              <a:gd name="connsiteX2" fmla="*/ 10086473 w 10092489"/>
              <a:gd name="connsiteY2" fmla="*/ 24063 h 6870031"/>
              <a:gd name="connsiteX3" fmla="*/ 10092489 w 10092489"/>
              <a:gd name="connsiteY3" fmla="*/ 3441030 h 6870031"/>
              <a:gd name="connsiteX4" fmla="*/ 10074441 w 10092489"/>
              <a:gd name="connsiteY4" fmla="*/ 6845965 h 6870031"/>
              <a:gd name="connsiteX5" fmla="*/ 3230479 w 10092489"/>
              <a:gd name="connsiteY5" fmla="*/ 6870031 h 6870031"/>
              <a:gd name="connsiteX0" fmla="*/ 5526973 w 12388983"/>
              <a:gd name="connsiteY0" fmla="*/ 6870031 h 6870031"/>
              <a:gd name="connsiteX1" fmla="*/ 0 w 12388983"/>
              <a:gd name="connsiteY1" fmla="*/ 0 h 6870031"/>
              <a:gd name="connsiteX2" fmla="*/ 12382967 w 12388983"/>
              <a:gd name="connsiteY2" fmla="*/ 24063 h 6870031"/>
              <a:gd name="connsiteX3" fmla="*/ 12388983 w 12388983"/>
              <a:gd name="connsiteY3" fmla="*/ 3441030 h 6870031"/>
              <a:gd name="connsiteX4" fmla="*/ 12370935 w 12388983"/>
              <a:gd name="connsiteY4" fmla="*/ 6845965 h 6870031"/>
              <a:gd name="connsiteX5" fmla="*/ 5526973 w 12388983"/>
              <a:gd name="connsiteY5" fmla="*/ 6870031 h 6870031"/>
              <a:gd name="connsiteX0" fmla="*/ 7840359 w 14702369"/>
              <a:gd name="connsiteY0" fmla="*/ 6845968 h 6845968"/>
              <a:gd name="connsiteX1" fmla="*/ 0 w 14702369"/>
              <a:gd name="connsiteY1" fmla="*/ 0 h 6845968"/>
              <a:gd name="connsiteX2" fmla="*/ 14696353 w 14702369"/>
              <a:gd name="connsiteY2" fmla="*/ 0 h 6845968"/>
              <a:gd name="connsiteX3" fmla="*/ 14702369 w 14702369"/>
              <a:gd name="connsiteY3" fmla="*/ 3416967 h 6845968"/>
              <a:gd name="connsiteX4" fmla="*/ 14684321 w 14702369"/>
              <a:gd name="connsiteY4" fmla="*/ 6821902 h 6845968"/>
              <a:gd name="connsiteX5" fmla="*/ 7840359 w 14702369"/>
              <a:gd name="connsiteY5" fmla="*/ 6845968 h 6845968"/>
              <a:gd name="connsiteX0" fmla="*/ 11914246 w 14702369"/>
              <a:gd name="connsiteY0" fmla="*/ 6821904 h 6821904"/>
              <a:gd name="connsiteX1" fmla="*/ 0 w 14702369"/>
              <a:gd name="connsiteY1" fmla="*/ 0 h 6821904"/>
              <a:gd name="connsiteX2" fmla="*/ 14696353 w 14702369"/>
              <a:gd name="connsiteY2" fmla="*/ 0 h 6821904"/>
              <a:gd name="connsiteX3" fmla="*/ 14702369 w 14702369"/>
              <a:gd name="connsiteY3" fmla="*/ 3416967 h 6821904"/>
              <a:gd name="connsiteX4" fmla="*/ 14684321 w 14702369"/>
              <a:gd name="connsiteY4" fmla="*/ 6821902 h 6821904"/>
              <a:gd name="connsiteX5" fmla="*/ 11914246 w 14702369"/>
              <a:gd name="connsiteY5" fmla="*/ 6821904 h 6821904"/>
              <a:gd name="connsiteX0" fmla="*/ 11303164 w 14702369"/>
              <a:gd name="connsiteY0" fmla="*/ 6833935 h 6833935"/>
              <a:gd name="connsiteX1" fmla="*/ 0 w 14702369"/>
              <a:gd name="connsiteY1" fmla="*/ 0 h 6833935"/>
              <a:gd name="connsiteX2" fmla="*/ 14696353 w 14702369"/>
              <a:gd name="connsiteY2" fmla="*/ 0 h 6833935"/>
              <a:gd name="connsiteX3" fmla="*/ 14702369 w 14702369"/>
              <a:gd name="connsiteY3" fmla="*/ 3416967 h 6833935"/>
              <a:gd name="connsiteX4" fmla="*/ 14684321 w 14702369"/>
              <a:gd name="connsiteY4" fmla="*/ 6821902 h 6833935"/>
              <a:gd name="connsiteX5" fmla="*/ 11303164 w 14702369"/>
              <a:gd name="connsiteY5" fmla="*/ 6833935 h 6833935"/>
              <a:gd name="connsiteX0" fmla="*/ 11303164 w 14702369"/>
              <a:gd name="connsiteY0" fmla="*/ 6833935 h 6833935"/>
              <a:gd name="connsiteX1" fmla="*/ 0 w 14702369"/>
              <a:gd name="connsiteY1" fmla="*/ 0 h 6833935"/>
              <a:gd name="connsiteX2" fmla="*/ 14696353 w 14702369"/>
              <a:gd name="connsiteY2" fmla="*/ 0 h 6833935"/>
              <a:gd name="connsiteX3" fmla="*/ 14702369 w 14702369"/>
              <a:gd name="connsiteY3" fmla="*/ 3416967 h 6833935"/>
              <a:gd name="connsiteX4" fmla="*/ 14698869 w 14702369"/>
              <a:gd name="connsiteY4" fmla="*/ 6833934 h 6833935"/>
              <a:gd name="connsiteX5" fmla="*/ 11303164 w 14702369"/>
              <a:gd name="connsiteY5" fmla="*/ 6833935 h 6833935"/>
              <a:gd name="connsiteX0" fmla="*/ 11356917 w 14756122"/>
              <a:gd name="connsiteY0" fmla="*/ 6833935 h 6833935"/>
              <a:gd name="connsiteX1" fmla="*/ 0 w 14756122"/>
              <a:gd name="connsiteY1" fmla="*/ 12611 h 6833935"/>
              <a:gd name="connsiteX2" fmla="*/ 14750106 w 14756122"/>
              <a:gd name="connsiteY2" fmla="*/ 0 h 6833935"/>
              <a:gd name="connsiteX3" fmla="*/ 14756122 w 14756122"/>
              <a:gd name="connsiteY3" fmla="*/ 3416967 h 6833935"/>
              <a:gd name="connsiteX4" fmla="*/ 14752622 w 14756122"/>
              <a:gd name="connsiteY4" fmla="*/ 6833934 h 6833935"/>
              <a:gd name="connsiteX5" fmla="*/ 11356917 w 14756122"/>
              <a:gd name="connsiteY5" fmla="*/ 6833935 h 6833935"/>
              <a:gd name="connsiteX0" fmla="*/ 11356917 w 14761910"/>
              <a:gd name="connsiteY0" fmla="*/ 6833935 h 6833935"/>
              <a:gd name="connsiteX1" fmla="*/ 0 w 14761910"/>
              <a:gd name="connsiteY1" fmla="*/ 12611 h 6833935"/>
              <a:gd name="connsiteX2" fmla="*/ 14761631 w 14761910"/>
              <a:gd name="connsiteY2" fmla="*/ 0 h 6833935"/>
              <a:gd name="connsiteX3" fmla="*/ 14756122 w 14761910"/>
              <a:gd name="connsiteY3" fmla="*/ 3416967 h 6833935"/>
              <a:gd name="connsiteX4" fmla="*/ 14752622 w 14761910"/>
              <a:gd name="connsiteY4" fmla="*/ 6833934 h 6833935"/>
              <a:gd name="connsiteX5" fmla="*/ 11356917 w 14761910"/>
              <a:gd name="connsiteY5" fmla="*/ 6833935 h 6833935"/>
              <a:gd name="connsiteX0" fmla="*/ 11356917 w 14761910"/>
              <a:gd name="connsiteY0" fmla="*/ 6833935 h 6833935"/>
              <a:gd name="connsiteX1" fmla="*/ 0 w 14761910"/>
              <a:gd name="connsiteY1" fmla="*/ 12611 h 6833935"/>
              <a:gd name="connsiteX2" fmla="*/ 14761631 w 14761910"/>
              <a:gd name="connsiteY2" fmla="*/ 0 h 6833935"/>
              <a:gd name="connsiteX3" fmla="*/ 14756122 w 14761910"/>
              <a:gd name="connsiteY3" fmla="*/ 3416967 h 6833935"/>
              <a:gd name="connsiteX4" fmla="*/ 14758385 w 14761910"/>
              <a:gd name="connsiteY4" fmla="*/ 6829198 h 6833935"/>
              <a:gd name="connsiteX5" fmla="*/ 11356917 w 14761910"/>
              <a:gd name="connsiteY5" fmla="*/ 6833935 h 6833935"/>
              <a:gd name="connsiteX0" fmla="*/ 11356917 w 14761910"/>
              <a:gd name="connsiteY0" fmla="*/ 6833935 h 6836301"/>
              <a:gd name="connsiteX1" fmla="*/ 0 w 14761910"/>
              <a:gd name="connsiteY1" fmla="*/ 12611 h 6836301"/>
              <a:gd name="connsiteX2" fmla="*/ 14761631 w 14761910"/>
              <a:gd name="connsiteY2" fmla="*/ 0 h 6836301"/>
              <a:gd name="connsiteX3" fmla="*/ 14756122 w 14761910"/>
              <a:gd name="connsiteY3" fmla="*/ 3416967 h 6836301"/>
              <a:gd name="connsiteX4" fmla="*/ 14758385 w 14761910"/>
              <a:gd name="connsiteY4" fmla="*/ 6836301 h 6836301"/>
              <a:gd name="connsiteX5" fmla="*/ 11356917 w 14761910"/>
              <a:gd name="connsiteY5" fmla="*/ 6833935 h 6836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61910" h="6836301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7A6DEE9-0B4F-409A-B59F-325723A101B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38431" y="5311498"/>
            <a:ext cx="2738896" cy="15085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0B31207-9C3D-4B5C-B57B-2FE4DBE214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582" t="2399" r="8554" b="-8774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35335CF-157D-43AA-8855-D3BF724DF9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hqprint">
            <a:alphaModFix amt="34000"/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017" t="36082" r="11355" b="674"/>
          <a:stretch/>
        </p:blipFill>
        <p:spPr>
          <a:xfrm rot="16200000">
            <a:off x="5792642" y="4819952"/>
            <a:ext cx="1719709" cy="2366806"/>
          </a:xfrm>
          <a:prstGeom prst="rtTriangle">
            <a:avLst/>
          </a:prstGeom>
        </p:spPr>
      </p:pic>
      <p:sp>
        <p:nvSpPr>
          <p:cNvPr id="11" name="Title 15">
            <a:extLst>
              <a:ext uri="{FF2B5EF4-FFF2-40B4-BE49-F238E27FC236}">
                <a16:creationId xmlns:a16="http://schemas.microsoft.com/office/drawing/2014/main" id="{6D87AD77-E89F-4705-AA0A-8032DAD1D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018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C6441F9-A2B1-4BFB-87F7-B505A10AE262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8A801E7-BC54-4FD1-B398-A5A22D7A98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55B944D-04FC-4DF5-9BF7-3BCE88FF1F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D524ECA-AF0A-4822-81E8-1224A9767F2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B5CD593-1634-4207-94B8-040A8F75CE1E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57198A-4F93-4BB0-B3E6-6EC9C206038D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D052B9-215F-4A65-B5BF-D9EA0B79D5DB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29B9A96-3603-43F8-A8A8-E7ECA8F14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D23802C6-2AE7-4143-9A89-2B465ADB4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393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ED4F45A-79C4-451D-B770-5D9EB63F4CE9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750AF94-A7F3-4BBE-BA31-C4E95B6438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9F3D092-5D49-4AFB-AF3E-73F362AFFC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71A52C8-AC58-4F93-9B83-CF6340B35704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8C269A-31A7-4C30-A379-B1AF6E6AC07E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DDE49C7-19A1-444C-9825-1EA2A4CF4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3544BA0-E96C-45E5-845D-0572CB6E19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FA363F-DA93-49E9-B2AA-8F807FE83C45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15" name="Title 15">
            <a:extLst>
              <a:ext uri="{FF2B5EF4-FFF2-40B4-BE49-F238E27FC236}">
                <a16:creationId xmlns:a16="http://schemas.microsoft.com/office/drawing/2014/main" id="{87570EC9-0DBC-4BD7-95AA-6C73B6CD9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47CA0F7-C63D-4300-8BAD-A29E1BDF3EF2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191290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EE8A8A5-B83C-452F-9ACA-4A3279DC36AF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B9B4D16-20B9-4380-8EB6-9F8F7A8122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DFE8BF3-E40B-493A-9AE5-A62B25D4F16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CACCEF1-20EC-4A52-A7A1-15EEEB87FBB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6BB852-D706-4A9C-8904-87AD81B3C355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7E3A92-47B8-4167-85B4-4C55CAFC49AB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9" name="Title 15">
            <a:extLst>
              <a:ext uri="{FF2B5EF4-FFF2-40B4-BE49-F238E27FC236}">
                <a16:creationId xmlns:a16="http://schemas.microsoft.com/office/drawing/2014/main" id="{80E5D011-DA18-4024-AF86-86894ACB2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933C90-27D3-4335-96E2-DF82191298C9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112926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3EBEE52-12B2-4089-AD9F-FE36914DD282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D315F3E-F0DF-4865-AC4F-47E0A13B27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B6593D5-A5A7-4DB6-A71A-5D767C08A4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C563EC-D185-47AB-844E-F7F56F0C487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042A08C-D712-41B9-8B6D-63E085A5C203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1F12C-5B09-41F4-BF5A-B51056894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3200"/>
            </a:lvl1pPr>
            <a:lvl2pPr marL="685800" indent="-228600">
              <a:buFont typeface="Wingdings" panose="05000000000000000000" pitchFamily="2" charset="2"/>
              <a:buChar char="§"/>
              <a:defRPr sz="2800"/>
            </a:lvl2pPr>
            <a:lvl3pPr marL="1143000" indent="-228600">
              <a:buFont typeface="Courier New" panose="02070309020205020404" pitchFamily="49" charset="0"/>
              <a:buChar char="o"/>
              <a:defRPr sz="2400"/>
            </a:lvl3pPr>
            <a:lvl4pPr marL="1600200" indent="-228600">
              <a:buFont typeface="Arial" panose="020B0604020202020204" pitchFamily="34" charset="0"/>
              <a:buChar char="•"/>
              <a:defRPr sz="2000"/>
            </a:lvl4pPr>
            <a:lvl5pPr marL="2057400" indent="-2286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D816F0-FF8F-4A31-8300-9ACA6B575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C088C0-51B0-4546-B072-388AE9218637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11" name="Title 15">
            <a:extLst>
              <a:ext uri="{FF2B5EF4-FFF2-40B4-BE49-F238E27FC236}">
                <a16:creationId xmlns:a16="http://schemas.microsoft.com/office/drawing/2014/main" id="{52871787-E01A-4060-A748-A06B35391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B93411-C6A7-4058-A682-89D0693D66D9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345898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B3F54E-9A4B-4920-8D77-4695B8ABE8DC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A22C5D0-A59F-4D59-9AE0-98B49D48F7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83F94B4-13EA-4151-AFBF-F80C398EB19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C0AD3EB-C7FF-4C12-981F-BF2C7DE74266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223A0C-8F12-4568-8E11-A3F2ECF21C84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22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8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occg.org/what-we-do/training-and-education/educational-links-and-resourc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CB7B97-9416-452B-84EA-699E6AA45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7" y="175938"/>
            <a:ext cx="7035244" cy="3972645"/>
          </a:xfrm>
        </p:spPr>
        <p:txBody>
          <a:bodyPr/>
          <a:lstStyle/>
          <a:p>
            <a:r>
              <a:rPr lang="en-AU" sz="6000" dirty="0"/>
              <a:t>Ocean Colour Radiometry </a:t>
            </a:r>
            <a:br>
              <a:rPr lang="en-AU" sz="6000" dirty="0"/>
            </a:br>
            <a:r>
              <a:rPr lang="en-AU" sz="6000" dirty="0"/>
              <a:t>Virtual Constellation</a:t>
            </a:r>
            <a:br>
              <a:rPr lang="en-AU" sz="6000" dirty="0"/>
            </a:br>
            <a:r>
              <a:rPr lang="en-AU" sz="6000" dirty="0"/>
              <a:t>(OCR-VC)</a:t>
            </a:r>
          </a:p>
        </p:txBody>
      </p:sp>
      <p:sp>
        <p:nvSpPr>
          <p:cNvPr id="6" name="Shape 11">
            <a:extLst>
              <a:ext uri="{FF2B5EF4-FFF2-40B4-BE49-F238E27FC236}">
                <a16:creationId xmlns:a16="http://schemas.microsoft.com/office/drawing/2014/main" id="{75A0D59D-8C5C-48CF-A49D-9DE235F8CED6}"/>
              </a:ext>
            </a:extLst>
          </p:cNvPr>
          <p:cNvSpPr/>
          <p:nvPr/>
        </p:nvSpPr>
        <p:spPr>
          <a:xfrm>
            <a:off x="4572001" y="3825853"/>
            <a:ext cx="7469780" cy="27094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="" val="1"/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Agenda Item </a:t>
            </a:r>
            <a:r>
              <a:rPr lang="en-GB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1.</a:t>
            </a:r>
            <a:r>
              <a:rPr lang="en-US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37</a:t>
            </a:r>
          </a:p>
          <a:p>
            <a:pPr algn="r" defTabSz="914400"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Laura Lorenzoni, NASA</a:t>
            </a:r>
          </a:p>
          <a:p>
            <a:pPr algn="r" defTabSz="914400"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Marie-Hélène Rio, ESA </a:t>
            </a:r>
          </a:p>
          <a:p>
            <a:pPr algn="r" defTabSz="914400"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Ewa Kwiatkowska, EUMETSAT</a:t>
            </a: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2021 CEOS Plenary 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Virtual Meeting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1-4 November 2021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39195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2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0E0AA3-A2FF-42D7-A2B3-99CCEB187B8E}"/>
              </a:ext>
            </a:extLst>
          </p:cNvPr>
          <p:cNvSpPr txBox="1"/>
          <p:nvPr/>
        </p:nvSpPr>
        <p:spPr>
          <a:xfrm>
            <a:off x="288000" y="1296000"/>
            <a:ext cx="10690790" cy="4988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/>
              <a:t> Aquatic Carbon from Space ⇒ </a:t>
            </a:r>
            <a:r>
              <a:rPr lang="en-US" sz="2400" i="1" dirty="0"/>
              <a:t>towards CEOS Aquatic Carbon Roadmap</a:t>
            </a:r>
          </a:p>
          <a:p>
            <a:pPr marL="7200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Community Workshop 14-18, February 2022 – online workshop and White Paper, under the leadership of ESA and NASA</a:t>
            </a:r>
          </a:p>
          <a:p>
            <a:pPr marL="720000" lvl="0" indent="-285750">
              <a:spcBef>
                <a:spcPts val="500"/>
              </a:spcBef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Earth Science Reviews special issue (Manuscript submission: May 1, 2022, anticipated publication: Dec 1, 2022)</a:t>
            </a:r>
          </a:p>
          <a:p>
            <a:pPr marL="800100" lvl="1" indent="-342900">
              <a:spcBef>
                <a:spcPts val="200"/>
              </a:spcBef>
              <a:buSzPts val="2000"/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342900" lvl="1" indent="-342900">
              <a:spcBef>
                <a:spcPts val="200"/>
              </a:spcBef>
              <a:buSzPts val="2000"/>
              <a:buFont typeface="Wingdings" panose="05000000000000000000" pitchFamily="2" charset="2"/>
              <a:buChar char="v"/>
            </a:pPr>
            <a:r>
              <a:rPr lang="en-US" sz="2400" dirty="0"/>
              <a:t>OCR System Vicarious Calibration infrastructures ⇒ </a:t>
            </a:r>
            <a:r>
              <a:rPr lang="en-US" sz="2400" i="1" dirty="0"/>
              <a:t>towards CEOS </a:t>
            </a:r>
            <a:r>
              <a:rPr lang="en-GB" sz="2400" i="1" dirty="0"/>
              <a:t>White Paper on a strategy planning for global OC-SVC infrastructures </a:t>
            </a:r>
            <a:endParaRPr lang="en-US" sz="2400" i="1" dirty="0"/>
          </a:p>
          <a:p>
            <a:pPr marL="720000" lvl="1" indent="-342900">
              <a:spcBef>
                <a:spcPts val="200"/>
              </a:spcBef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Coordination on SVC infrastructures via new IOCCG SVC Task Force </a:t>
            </a:r>
          </a:p>
          <a:p>
            <a:pPr marL="720000" lvl="1" indent="-342900">
              <a:spcBef>
                <a:spcPts val="200"/>
              </a:spcBef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NOAA maintenance of MOBY – OCR SVC baseline; CNES/ESA - BOUSSOLE</a:t>
            </a:r>
          </a:p>
          <a:p>
            <a:pPr marL="720000" lvl="1" indent="-342900">
              <a:spcBef>
                <a:spcPts val="200"/>
              </a:spcBef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NASA development of SVC infrastructure for PACE</a:t>
            </a:r>
          </a:p>
          <a:p>
            <a:pPr marL="720000" lvl="1" indent="-342900">
              <a:spcBef>
                <a:spcPts val="200"/>
              </a:spcBef>
              <a:buSzPts val="2000"/>
              <a:buFont typeface="Arial" panose="020B0604020202020204" pitchFamily="34" charset="0"/>
              <a:buChar char="•"/>
            </a:pPr>
            <a:r>
              <a:rPr lang="en-US" sz="2000" dirty="0"/>
              <a:t>Copernicus/EUMETSAT development of SVC infrastructure for Sentinels (requirements and preliminary design completed; location studies ongoing; detailed design to start in Q1 2022; operations planned for 2026 pending EU approval)</a:t>
            </a:r>
            <a:endParaRPr lang="en-US" sz="2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7900951" y="139590"/>
            <a:ext cx="1414348" cy="1271452"/>
            <a:chOff x="10513522" y="3091795"/>
            <a:chExt cx="1414348" cy="1271452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0656418" y="3091795"/>
              <a:ext cx="1271452" cy="1271452"/>
            </a:xfrm>
            <a:prstGeom prst="rect">
              <a:avLst/>
            </a:prstGeom>
            <a:solidFill>
              <a:schemeClr val="bg1"/>
            </a:solidFill>
            <a:ln w="50800" cap="flat" cmpd="sng" algn="ctr">
              <a:solidFill>
                <a:srgbClr val="A6CE3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lang="en-GB" sz="900" b="1" kern="0">
                <a:solidFill>
                  <a:srgbClr val="FFFFFF"/>
                </a:solidFill>
                <a:latin typeface="Tahoma" pitchFamily="34" charset="0"/>
                <a:cs typeface="Arial"/>
                <a:sym typeface="Arial"/>
              </a:endParaRPr>
            </a:p>
          </p:txBody>
        </p:sp>
        <p:sp>
          <p:nvSpPr>
            <p:cNvPr id="18" name="ZoneTexte 5"/>
            <p:cNvSpPr txBox="1"/>
            <p:nvPr/>
          </p:nvSpPr>
          <p:spPr>
            <a:xfrm>
              <a:off x="10639000" y="3165842"/>
              <a:ext cx="1271451" cy="307777"/>
            </a:xfrm>
            <a:prstGeom prst="rect">
              <a:avLst/>
            </a:prstGeom>
            <a:solidFill>
              <a:srgbClr val="33445F"/>
            </a:solidFill>
          </p:spPr>
          <p:txBody>
            <a:bodyPr wrap="square" rtlCol="0">
              <a:spAutoFit/>
            </a:bodyPr>
            <a:lstStyle/>
            <a:p>
              <a:pPr algn="r"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FFFFFF"/>
                  </a:solidFill>
                  <a:latin typeface="Calibri Light" panose="020F0302020204030204"/>
                  <a:cs typeface="Arial"/>
                  <a:sym typeface="Arial"/>
                </a:rPr>
                <a:t>Carbon</a:t>
              </a:r>
            </a:p>
          </p:txBody>
        </p:sp>
        <p:sp>
          <p:nvSpPr>
            <p:cNvPr id="19" name="ZoneTexte 5"/>
            <p:cNvSpPr txBox="1"/>
            <p:nvPr/>
          </p:nvSpPr>
          <p:spPr>
            <a:xfrm>
              <a:off x="10630292" y="3571629"/>
              <a:ext cx="1286832" cy="307777"/>
            </a:xfrm>
            <a:prstGeom prst="rect">
              <a:avLst/>
            </a:prstGeom>
            <a:solidFill>
              <a:srgbClr val="33445F"/>
            </a:solidFill>
          </p:spPr>
          <p:txBody>
            <a:bodyPr wrap="square" rtlCol="0">
              <a:spAutoFit/>
            </a:bodyPr>
            <a:lstStyle/>
            <a:p>
              <a:pPr algn="r"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FFFFFF"/>
                  </a:solidFill>
                  <a:latin typeface="Calibri Light" panose="020F0302020204030204"/>
                  <a:cs typeface="Arial"/>
                  <a:sym typeface="Arial"/>
                </a:rPr>
                <a:t>Climate</a:t>
              </a:r>
            </a:p>
          </p:txBody>
        </p:sp>
        <p:sp>
          <p:nvSpPr>
            <p:cNvPr id="20" name="ZoneTexte 5"/>
            <p:cNvSpPr txBox="1"/>
            <p:nvPr/>
          </p:nvSpPr>
          <p:spPr>
            <a:xfrm>
              <a:off x="10630291" y="3960877"/>
              <a:ext cx="1279141" cy="307777"/>
            </a:xfrm>
            <a:prstGeom prst="rect">
              <a:avLst/>
            </a:prstGeom>
            <a:solidFill>
              <a:srgbClr val="33445F"/>
            </a:solidFill>
          </p:spPr>
          <p:txBody>
            <a:bodyPr wrap="square" rtlCol="0">
              <a:spAutoFit/>
            </a:bodyPr>
            <a:lstStyle/>
            <a:p>
              <a:pPr algn="r"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FFFFFF"/>
                  </a:solidFill>
                  <a:latin typeface="Calibri Light" panose="020F0302020204030204"/>
                  <a:cs typeface="Arial"/>
                  <a:sym typeface="Arial"/>
                </a:rPr>
                <a:t>Water Quality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10085227" y="3594137"/>
              <a:ext cx="1102812" cy="246221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7E9D27"/>
                  </a:solidFill>
                  <a:effectLst/>
                  <a:uLnTx/>
                  <a:uFillTx/>
                  <a:latin typeface="Calibri" panose="020F0502020204030204" pitchFamily="34" charset="0"/>
                  <a:cs typeface="Arial"/>
                  <a:sym typeface="Arial"/>
                </a:rPr>
                <a:t>OCR-VC</a:t>
              </a:r>
              <a:endPara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7E9D27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  <a:sym typeface="Arial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 rot="355364">
            <a:off x="10903402" y="1542079"/>
            <a:ext cx="1102812" cy="492443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7E9D27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  <a:sym typeface="Arial"/>
              </a:rPr>
              <a:t>OCR-VC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kern="0" dirty="0">
                <a:solidFill>
                  <a:srgbClr val="7E9D27"/>
                </a:solidFill>
                <a:latin typeface="Calibri" panose="020F0502020204030204" pitchFamily="34" charset="0"/>
                <a:cs typeface="Arial"/>
                <a:sym typeface="Arial"/>
              </a:rPr>
              <a:t>deliverable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7E9D27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 rot="355364">
            <a:off x="10903402" y="3657792"/>
            <a:ext cx="1102812" cy="492443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7E9D27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  <a:sym typeface="Arial"/>
              </a:rPr>
              <a:t>OCR-VC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kern="0" dirty="0">
                <a:solidFill>
                  <a:srgbClr val="7E9D27"/>
                </a:solidFill>
                <a:latin typeface="Calibri" panose="020F0502020204030204" pitchFamily="34" charset="0"/>
                <a:cs typeface="Arial"/>
                <a:sym typeface="Arial"/>
              </a:rPr>
              <a:t>deliverable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7E9D27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EE3EF2A-6F06-4936-8C64-FEEAD172B682}"/>
              </a:ext>
            </a:extLst>
          </p:cNvPr>
          <p:cNvSpPr txBox="1"/>
          <p:nvPr/>
        </p:nvSpPr>
        <p:spPr>
          <a:xfrm>
            <a:off x="121729" y="0"/>
            <a:ext cx="7646317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>
                      <a:alpha val="46000"/>
                    </a:prstClr>
                  </a:outerShdw>
                </a:effectLst>
                <a:latin typeface="Quire Sans" panose="020B0502040400020003" pitchFamily="34" charset="0"/>
                <a:cs typeface="Quire Sans" panose="020B0502040400020003" pitchFamily="34" charset="0"/>
              </a:rPr>
              <a:t>Ocean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>
                      <a:alpha val="46000"/>
                    </a:prstClr>
                  </a:outerShdw>
                </a:effectLst>
                <a:latin typeface="Quire Sans" panose="020B0502040400020003" pitchFamily="34" charset="0"/>
                <a:cs typeface="Quire Sans" panose="020B0502040400020003" pitchFamily="34" charset="0"/>
              </a:rPr>
              <a:t>Colour</a:t>
            </a:r>
            <a:r>
              <a:rPr lang="en-US" sz="3200" dirty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>
                      <a:alpha val="46000"/>
                    </a:prstClr>
                  </a:outerShdw>
                </a:effectLst>
                <a:latin typeface="Quire Sans" panose="020B0502040400020003" pitchFamily="34" charset="0"/>
                <a:cs typeface="Quire Sans" panose="020B0502040400020003" pitchFamily="34" charset="0"/>
              </a:rPr>
              <a:t> Radiometry Virtual Constellation (OCR-VC)</a:t>
            </a:r>
          </a:p>
        </p:txBody>
      </p:sp>
    </p:spTree>
    <p:extLst>
      <p:ext uri="{BB962C8B-B14F-4D97-AF65-F5344CB8AC3E}">
        <p14:creationId xmlns:p14="http://schemas.microsoft.com/office/powerpoint/2010/main" val="84477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E3EF2A-6F06-4936-8C64-FEEAD172B682}"/>
              </a:ext>
            </a:extLst>
          </p:cNvPr>
          <p:cNvSpPr txBox="1"/>
          <p:nvPr/>
        </p:nvSpPr>
        <p:spPr>
          <a:xfrm>
            <a:off x="121729" y="0"/>
            <a:ext cx="9327072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>
                      <a:alpha val="46000"/>
                    </a:prstClr>
                  </a:outerShdw>
                </a:effectLst>
                <a:latin typeface="Quire Sans" panose="020B0502040400020003" pitchFamily="34" charset="0"/>
                <a:cs typeface="Quire Sans" panose="020B0502040400020003" pitchFamily="34" charset="0"/>
              </a:rPr>
              <a:t>OCR-VC Contribution to 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25400" dist="50800" dir="2700000" algn="tl" rotWithShape="0">
                    <a:prstClr val="black">
                      <a:alpha val="46000"/>
                    </a:prstClr>
                  </a:outerShdw>
                </a:effectLst>
                <a:latin typeface="Quire Sans" panose="020B0502040400020003" pitchFamily="34" charset="0"/>
                <a:cs typeface="Quire Sans" panose="020B0502040400020003" pitchFamily="34" charset="0"/>
              </a:rPr>
              <a:t>UN Decade of Ocean Science Themes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3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119D10-CC11-4F91-944C-549C61D848EE}"/>
              </a:ext>
            </a:extLst>
          </p:cNvPr>
          <p:cNvSpPr txBox="1"/>
          <p:nvPr/>
        </p:nvSpPr>
        <p:spPr>
          <a:xfrm>
            <a:off x="288000" y="1296000"/>
            <a:ext cx="11112030" cy="493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/>
              <a:t>  A Clean Ocean</a:t>
            </a:r>
          </a:p>
          <a:p>
            <a:pPr lvl="1" indent="-317500">
              <a:spcBef>
                <a:spcPts val="1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600" dirty="0"/>
              <a:t>IOCCG Task force on </a:t>
            </a:r>
            <a:r>
              <a:rPr lang="en-US" sz="1600" i="1" dirty="0"/>
              <a:t>Remote Sensing of Plastic Marine Litter and Debris </a:t>
            </a:r>
            <a:r>
              <a:rPr lang="en-US" sz="1600" dirty="0"/>
              <a:t>to coordinate the advancement of current and future remote sensing technologies and techniques that have potential to provide observations of plastic litter over all aquatic environments.</a:t>
            </a:r>
          </a:p>
          <a:p>
            <a:pPr lvl="1" indent="-317500">
              <a:spcBef>
                <a:spcPts val="1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600" dirty="0"/>
              <a:t>IOCCG Report on </a:t>
            </a:r>
            <a:r>
              <a:rPr lang="en-US" sz="1600" i="1" dirty="0"/>
              <a:t>Earth Observations in Support of Global Water Quality Monitoring (2018). </a:t>
            </a:r>
            <a:r>
              <a:rPr lang="en-US" sz="1600" dirty="0"/>
              <a:t>Incorporation of current and future EO information into national and international water quality monitoring efforts. </a:t>
            </a:r>
          </a:p>
          <a:p>
            <a:pPr lvl="1" indent="-317500">
              <a:spcBef>
                <a:spcPts val="100"/>
              </a:spcBef>
              <a:buSzPts val="1400"/>
            </a:pPr>
            <a:endParaRPr lang="en-US" sz="8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/>
              <a:t>  A Safe Ocean </a:t>
            </a:r>
          </a:p>
          <a:p>
            <a:pPr lvl="1" indent="-317500">
              <a:spcBef>
                <a:spcPts val="1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600" dirty="0"/>
              <a:t>IOCCG Report on </a:t>
            </a:r>
            <a:r>
              <a:rPr lang="en-US" sz="1600" i="1" dirty="0"/>
              <a:t>Observation of Harmful Algal Blooms with Ocean </a:t>
            </a:r>
            <a:r>
              <a:rPr lang="en-US" sz="1600" i="1" dirty="0" err="1"/>
              <a:t>Colour</a:t>
            </a:r>
            <a:r>
              <a:rPr lang="en-US" sz="1600" i="1" dirty="0"/>
              <a:t> Radiometry (2021)</a:t>
            </a:r>
            <a:r>
              <a:rPr lang="en-US" sz="1600" dirty="0"/>
              <a:t>. Operational use of OCR to develop management systems for mitigating impacts of HABs on health, economic and recreational activities.</a:t>
            </a:r>
          </a:p>
          <a:p>
            <a:pPr lvl="1" indent="-317500">
              <a:spcBef>
                <a:spcPts val="100"/>
              </a:spcBef>
              <a:buSzPts val="1400"/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prstClr val="black"/>
                </a:solidFill>
              </a:rPr>
              <a:t>A Healthy and Resilient Ocean </a:t>
            </a:r>
          </a:p>
          <a:p>
            <a:pPr lvl="1" indent="-317500">
              <a:spcBef>
                <a:spcPts val="1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prstClr val="black"/>
                </a:solidFill>
              </a:rPr>
              <a:t>Aquatic Carbon from Space: Community Workshop and White Paper</a:t>
            </a:r>
            <a:r>
              <a:rPr lang="en-US" dirty="0">
                <a:solidFill>
                  <a:prstClr val="black"/>
                </a:solidFill>
              </a:rPr>
              <a:t>, 14-18 Feb 2022, under the leadership of ESA and NASA.</a:t>
            </a:r>
          </a:p>
          <a:p>
            <a:pPr lvl="1" indent="-317500">
              <a:spcBef>
                <a:spcPts val="1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prstClr val="black"/>
                </a:solidFill>
              </a:rPr>
              <a:t>Special journal issue (Earth Science Reviews) on Aquatic Carbon Stocks and Fluxes</a:t>
            </a:r>
            <a:r>
              <a:rPr lang="en-US" dirty="0">
                <a:solidFill>
                  <a:prstClr val="black"/>
                </a:solidFill>
              </a:rPr>
              <a:t>: The Big Picture from Remote Sensing, Q4 2022. </a:t>
            </a:r>
          </a:p>
          <a:p>
            <a:pPr lvl="1" indent="-317500">
              <a:spcBef>
                <a:spcPts val="100"/>
              </a:spcBef>
              <a:buSzPts val="1400"/>
            </a:pPr>
            <a:endParaRPr lang="en-US" sz="800" dirty="0"/>
          </a:p>
        </p:txBody>
      </p:sp>
      <p:grpSp>
        <p:nvGrpSpPr>
          <p:cNvPr id="2" name="Group 1"/>
          <p:cNvGrpSpPr/>
          <p:nvPr/>
        </p:nvGrpSpPr>
        <p:grpSpPr>
          <a:xfrm>
            <a:off x="7900951" y="139590"/>
            <a:ext cx="1414348" cy="1271452"/>
            <a:chOff x="10513522" y="3091795"/>
            <a:chExt cx="1414348" cy="1271452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0656418" y="3091795"/>
              <a:ext cx="1271452" cy="1271452"/>
            </a:xfrm>
            <a:prstGeom prst="rect">
              <a:avLst/>
            </a:prstGeom>
            <a:solidFill>
              <a:schemeClr val="bg1"/>
            </a:solidFill>
            <a:ln w="50800" cap="flat" cmpd="sng" algn="ctr">
              <a:solidFill>
                <a:srgbClr val="A6CE3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lang="en-GB" sz="900" b="1" kern="0">
                <a:solidFill>
                  <a:srgbClr val="FFFFFF"/>
                </a:solidFill>
                <a:latin typeface="Tahoma" pitchFamily="34" charset="0"/>
                <a:cs typeface="Arial"/>
                <a:sym typeface="Arial"/>
              </a:endParaRPr>
            </a:p>
          </p:txBody>
        </p:sp>
        <p:sp>
          <p:nvSpPr>
            <p:cNvPr id="7" name="ZoneTexte 5"/>
            <p:cNvSpPr txBox="1"/>
            <p:nvPr/>
          </p:nvSpPr>
          <p:spPr>
            <a:xfrm>
              <a:off x="10639000" y="3165842"/>
              <a:ext cx="1271451" cy="307777"/>
            </a:xfrm>
            <a:prstGeom prst="rect">
              <a:avLst/>
            </a:prstGeom>
            <a:solidFill>
              <a:srgbClr val="33445F"/>
            </a:solidFill>
          </p:spPr>
          <p:txBody>
            <a:bodyPr wrap="square" rtlCol="0">
              <a:spAutoFit/>
            </a:bodyPr>
            <a:lstStyle/>
            <a:p>
              <a:pPr algn="r"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FFFFFF"/>
                  </a:solidFill>
                  <a:latin typeface="Calibri Light" panose="020F0302020204030204"/>
                  <a:cs typeface="Arial"/>
                  <a:sym typeface="Arial"/>
                </a:rPr>
                <a:t>Carbon</a:t>
              </a:r>
            </a:p>
          </p:txBody>
        </p:sp>
        <p:sp>
          <p:nvSpPr>
            <p:cNvPr id="9" name="ZoneTexte 5"/>
            <p:cNvSpPr txBox="1"/>
            <p:nvPr/>
          </p:nvSpPr>
          <p:spPr>
            <a:xfrm>
              <a:off x="10630292" y="3571629"/>
              <a:ext cx="1286832" cy="307777"/>
            </a:xfrm>
            <a:prstGeom prst="rect">
              <a:avLst/>
            </a:prstGeom>
            <a:solidFill>
              <a:srgbClr val="33445F"/>
            </a:solidFill>
          </p:spPr>
          <p:txBody>
            <a:bodyPr wrap="square" rtlCol="0">
              <a:spAutoFit/>
            </a:bodyPr>
            <a:lstStyle/>
            <a:p>
              <a:pPr algn="r"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FFFFFF"/>
                  </a:solidFill>
                  <a:latin typeface="Calibri Light" panose="020F0302020204030204"/>
                  <a:cs typeface="Arial"/>
                  <a:sym typeface="Arial"/>
                </a:rPr>
                <a:t>Climate</a:t>
              </a:r>
            </a:p>
          </p:txBody>
        </p:sp>
        <p:sp>
          <p:nvSpPr>
            <p:cNvPr id="10" name="ZoneTexte 5"/>
            <p:cNvSpPr txBox="1"/>
            <p:nvPr/>
          </p:nvSpPr>
          <p:spPr>
            <a:xfrm>
              <a:off x="10630291" y="3960877"/>
              <a:ext cx="1279141" cy="307777"/>
            </a:xfrm>
            <a:prstGeom prst="rect">
              <a:avLst/>
            </a:prstGeom>
            <a:solidFill>
              <a:srgbClr val="33445F"/>
            </a:solidFill>
          </p:spPr>
          <p:txBody>
            <a:bodyPr wrap="square" rtlCol="0">
              <a:spAutoFit/>
            </a:bodyPr>
            <a:lstStyle/>
            <a:p>
              <a:pPr algn="r"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FFFFFF"/>
                  </a:solidFill>
                  <a:latin typeface="Calibri Light" panose="020F0302020204030204"/>
                  <a:cs typeface="Arial"/>
                  <a:sym typeface="Arial"/>
                </a:rPr>
                <a:t>Water Quality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10085227" y="3594137"/>
              <a:ext cx="1102812" cy="246221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7E9D27"/>
                  </a:solidFill>
                  <a:effectLst/>
                  <a:uLnTx/>
                  <a:uFillTx/>
                  <a:latin typeface="Calibri" panose="020F0502020204030204" pitchFamily="34" charset="0"/>
                  <a:cs typeface="Arial"/>
                  <a:sym typeface="Arial"/>
                </a:rPr>
                <a:t>OCR-VC</a:t>
              </a:r>
              <a:endPara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7E9D27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  <a:sym typeface="Arial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 rot="355364">
            <a:off x="10851150" y="4519941"/>
            <a:ext cx="1102812" cy="492443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7E9D27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  <a:sym typeface="Arial"/>
              </a:rPr>
              <a:t>OCR-VC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kern="0" dirty="0">
                <a:solidFill>
                  <a:srgbClr val="7E9D27"/>
                </a:solidFill>
                <a:latin typeface="Calibri" panose="020F0502020204030204" pitchFamily="34" charset="0"/>
                <a:cs typeface="Arial"/>
                <a:sym typeface="Arial"/>
              </a:rPr>
              <a:t>deliverable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7E9D27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3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E3EF2A-6F06-4936-8C64-FEEAD172B682}"/>
              </a:ext>
            </a:extLst>
          </p:cNvPr>
          <p:cNvSpPr txBox="1"/>
          <p:nvPr/>
        </p:nvSpPr>
        <p:spPr>
          <a:xfrm>
            <a:off x="121729" y="0"/>
            <a:ext cx="9327072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solidFill>
                  <a:prstClr val="white"/>
                </a:solidFill>
                <a:effectLst>
                  <a:outerShdw blurRad="25400" dist="50800" dir="2700000" algn="tl" rotWithShape="0">
                    <a:prstClr val="black">
                      <a:alpha val="46000"/>
                    </a:prstClr>
                  </a:outerShdw>
                </a:effectLst>
                <a:latin typeface="Quire Sans" panose="020B0502040400020003" pitchFamily="34" charset="0"/>
                <a:cs typeface="Quire Sans" panose="020B0502040400020003" pitchFamily="34" charset="0"/>
              </a:rPr>
              <a:t>OCR-VC Contribution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25400" dist="50800" dir="2700000" algn="tl" rotWithShape="0">
                    <a:prstClr val="black">
                      <a:alpha val="46000"/>
                    </a:prstClr>
                  </a:outerShdw>
                </a:effectLst>
                <a:uLnTx/>
                <a:uFillTx/>
                <a:latin typeface="Quire Sans" panose="020B0502040400020003" pitchFamily="34" charset="0"/>
                <a:ea typeface="+mn-ea"/>
                <a:cs typeface="Quire Sans" panose="020B0502040400020003" pitchFamily="34" charset="0"/>
              </a:rPr>
              <a:t>UN Decade of Ocean Science Themes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F5B438-112E-4A4C-865C-78D791EE0E8E}"/>
              </a:ext>
            </a:extLst>
          </p:cNvPr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1" i="0" u="none" strike="noStrike" kern="1200" cap="none" spc="0" normalizeH="0" baseline="0" noProof="0" dirty="0">
                <a:ln>
                  <a:noFill/>
                </a:ln>
                <a:solidFill>
                  <a:srgbClr val="33445F"/>
                </a:solidFill>
                <a:effectLst/>
                <a:uLnTx/>
                <a:uFillTx/>
                <a:latin typeface="Quire Sans"/>
                <a:ea typeface="+mn-ea"/>
                <a:cs typeface="+mn-cs"/>
              </a:rPr>
              <a:t>Slide </a:t>
            </a:r>
            <a:fld id="{F7E43D5E-19EF-489C-A403-232B1D029F8F}" type="slidenum">
              <a:rPr kumimoji="0" lang="en-AU" sz="1400" b="1" i="0" u="none" strike="noStrike" kern="1200" cap="none" spc="0" normalizeH="0" baseline="0" noProof="0" smtClean="0">
                <a:ln>
                  <a:noFill/>
                </a:ln>
                <a:solidFill>
                  <a:srgbClr val="33445F"/>
                </a:solidFill>
                <a:effectLst/>
                <a:uLnTx/>
                <a:uFillTx/>
                <a:latin typeface="Quire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AU" sz="1400" b="1" i="0" u="none" strike="noStrike" kern="1200" cap="none" spc="0" normalizeH="0" baseline="0" noProof="0" dirty="0">
              <a:ln>
                <a:noFill/>
              </a:ln>
              <a:solidFill>
                <a:srgbClr val="33445F"/>
              </a:solidFill>
              <a:effectLst/>
              <a:uLnTx/>
              <a:uFillTx/>
              <a:latin typeface="Quire San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119D10-CC11-4F91-944C-549C61D848EE}"/>
              </a:ext>
            </a:extLst>
          </p:cNvPr>
          <p:cNvSpPr txBox="1"/>
          <p:nvPr/>
        </p:nvSpPr>
        <p:spPr>
          <a:xfrm>
            <a:off x="288000" y="1080000"/>
            <a:ext cx="11112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ire Sans"/>
                <a:ea typeface="+mn-ea"/>
                <a:cs typeface="+mn-cs"/>
              </a:rPr>
              <a:t>  A Predictable Ocean</a:t>
            </a:r>
          </a:p>
          <a:p>
            <a:pPr lvl="1" indent="-317500">
              <a:spcBef>
                <a:spcPts val="1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IOCCG Report on </a:t>
            </a:r>
            <a:r>
              <a:rPr lang="en-US" i="1" dirty="0">
                <a:solidFill>
                  <a:prstClr val="black"/>
                </a:solidFill>
              </a:rPr>
              <a:t>Synergy between Ocean </a:t>
            </a:r>
            <a:r>
              <a:rPr lang="en-US" i="1" dirty="0" err="1">
                <a:solidFill>
                  <a:prstClr val="black"/>
                </a:solidFill>
              </a:rPr>
              <a:t>Colour</a:t>
            </a:r>
            <a:r>
              <a:rPr lang="en-US" i="1" dirty="0">
                <a:solidFill>
                  <a:prstClr val="black"/>
                </a:solidFill>
              </a:rPr>
              <a:t> and Biogeochemical/Ecosystem Models (2020)</a:t>
            </a:r>
            <a:r>
              <a:rPr lang="en-US" dirty="0">
                <a:solidFill>
                  <a:prstClr val="black"/>
                </a:solidFill>
              </a:rPr>
              <a:t>. Integrating OCR and mathematical models to better understand processes and trends in the ocean’s ecosystem and biogeochemistry, as well as feedback to the climate.</a:t>
            </a:r>
          </a:p>
          <a:p>
            <a:pPr marL="457200" marR="0" lvl="1" indent="-3175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ire Sans"/>
                <a:ea typeface="+mn-ea"/>
                <a:cs typeface="+mn-cs"/>
              </a:rPr>
              <a:t>IOCCG/NASA Protocol Series.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ire Sans"/>
                <a:ea typeface="+mn-ea"/>
                <a:cs typeface="+mn-cs"/>
              </a:rPr>
              <a:t>Community-vetted field protocols for calibration &amp; validation of satellite OCR data products, promoting the collection and assembly of climate quality, ocean optical datasets (7 volumes to date). </a:t>
            </a:r>
          </a:p>
          <a:p>
            <a:pPr marL="457200" marR="0" lvl="1" indent="-31750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ire Sans"/>
                <a:ea typeface="+mn-ea"/>
                <a:cs typeface="+mn-cs"/>
              </a:rPr>
              <a:t>IOCCG Report on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ire Sans"/>
                <a:ea typeface="+mn-ea"/>
                <a:cs typeface="+mn-cs"/>
              </a:rPr>
              <a:t>Uncertainties in Ocean </a:t>
            </a:r>
            <a:r>
              <a:rPr kumimoji="0" lang="en-US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ire Sans"/>
                <a:ea typeface="+mn-ea"/>
                <a:cs typeface="+mn-cs"/>
              </a:rPr>
              <a:t>Colour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ire Sans"/>
                <a:ea typeface="+mn-ea"/>
                <a:cs typeface="+mn-cs"/>
              </a:rPr>
              <a:t> Remote Sensing (2019).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ire Sans"/>
                <a:ea typeface="+mn-ea"/>
                <a:cs typeface="+mn-cs"/>
              </a:rPr>
              <a:t> Advancing quantification and dissemination of OCR product uncertainty estimates, ensuring traceability of OCR products and provision of uncertainties to management systems and models.</a:t>
            </a:r>
          </a:p>
          <a:p>
            <a:pPr lvl="0"/>
            <a:endParaRPr lang="en-US" sz="800" dirty="0">
              <a:solidFill>
                <a:prstClr val="black"/>
              </a:solidFill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prstClr val="black"/>
                </a:solidFill>
              </a:rPr>
              <a:t>  A Transparent Ocean – Open Access to Data, Information, Technologies</a:t>
            </a:r>
          </a:p>
          <a:p>
            <a:pPr lvl="1" indent="-317500">
              <a:spcBef>
                <a:spcPts val="1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National space agencies provide </a:t>
            </a:r>
            <a:r>
              <a:rPr lang="en-US" i="1" dirty="0">
                <a:solidFill>
                  <a:prstClr val="black"/>
                </a:solidFill>
              </a:rPr>
              <a:t>free and open access to OCR data</a:t>
            </a:r>
            <a:r>
              <a:rPr lang="en-US" dirty="0">
                <a:solidFill>
                  <a:prstClr val="black"/>
                </a:solidFill>
              </a:rPr>
              <a:t> and free software e.g., NASA’s Giovanni and </a:t>
            </a:r>
            <a:r>
              <a:rPr lang="en-US" dirty="0" err="1">
                <a:solidFill>
                  <a:prstClr val="black"/>
                </a:solidFill>
              </a:rPr>
              <a:t>SeaDAS</a:t>
            </a:r>
            <a:r>
              <a:rPr lang="en-US" dirty="0">
                <a:solidFill>
                  <a:prstClr val="black"/>
                </a:solidFill>
              </a:rPr>
              <a:t>, ESA’s Sentinel Application Platform (SNAP) and the Sentinel Toolboxes, NOAA’s Ocean </a:t>
            </a:r>
            <a:r>
              <a:rPr lang="en-US" dirty="0" err="1">
                <a:solidFill>
                  <a:prstClr val="black"/>
                </a:solidFill>
              </a:rPr>
              <a:t>Colour</a:t>
            </a:r>
            <a:r>
              <a:rPr lang="en-US" dirty="0">
                <a:solidFill>
                  <a:prstClr val="black"/>
                </a:solidFill>
              </a:rPr>
              <a:t> Viewer, Copernicus </a:t>
            </a:r>
            <a:r>
              <a:rPr lang="en-US" dirty="0" err="1">
                <a:solidFill>
                  <a:prstClr val="black"/>
                </a:solidFill>
              </a:rPr>
              <a:t>WEkEO</a:t>
            </a:r>
            <a:r>
              <a:rPr lang="en-US" dirty="0">
                <a:solidFill>
                  <a:prstClr val="black"/>
                </a:solidFill>
              </a:rPr>
              <a:t> platform.  </a:t>
            </a:r>
          </a:p>
          <a:p>
            <a:pPr lvl="1" indent="-317500">
              <a:spcBef>
                <a:spcPts val="1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The IOCCG Summer Lecture Series </a:t>
            </a:r>
            <a:r>
              <a:rPr lang="en-US" i="1" dirty="0">
                <a:solidFill>
                  <a:prstClr val="black"/>
                </a:solidFill>
              </a:rPr>
              <a:t>educates the next generation OCR scientists and users</a:t>
            </a:r>
            <a:r>
              <a:rPr lang="en-US" dirty="0">
                <a:solidFill>
                  <a:prstClr val="black"/>
                </a:solidFill>
              </a:rPr>
              <a:t> and addresses advanced topics in OCR remote sensing. Next course July 2022, </a:t>
            </a:r>
            <a:r>
              <a:rPr lang="en-US" dirty="0" err="1">
                <a:solidFill>
                  <a:prstClr val="black"/>
                </a:solidFill>
              </a:rPr>
              <a:t>Villefranche</a:t>
            </a:r>
            <a:r>
              <a:rPr lang="en-US" dirty="0">
                <a:solidFill>
                  <a:prstClr val="black"/>
                </a:solidFill>
              </a:rPr>
              <a:t>, France.</a:t>
            </a:r>
          </a:p>
          <a:p>
            <a:pPr lvl="1" indent="-317500">
              <a:spcBef>
                <a:spcPts val="1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prstClr val="black"/>
                </a:solidFill>
              </a:rPr>
              <a:t>OCR-VC agencies aim to </a:t>
            </a:r>
            <a:r>
              <a:rPr lang="en-US" i="1" u="sng" dirty="0">
                <a:solidFill>
                  <a:prstClr val="black"/>
                </a:solidFill>
              </a:rPr>
              <a:t>facilitate easy online access to complete OCR data time series and processing information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900951" y="139590"/>
            <a:ext cx="1414348" cy="1271452"/>
            <a:chOff x="10513522" y="3091795"/>
            <a:chExt cx="1414348" cy="1271452"/>
          </a:xfrm>
        </p:grpSpPr>
        <p:sp>
          <p:nvSpPr>
            <p:cNvPr id="7" name="Rectangle 6"/>
            <p:cNvSpPr/>
            <p:nvPr/>
          </p:nvSpPr>
          <p:spPr bwMode="auto">
            <a:xfrm>
              <a:off x="10656418" y="3091795"/>
              <a:ext cx="1271452" cy="1271452"/>
            </a:xfrm>
            <a:prstGeom prst="rect">
              <a:avLst/>
            </a:prstGeom>
            <a:solidFill>
              <a:schemeClr val="bg1"/>
            </a:solidFill>
            <a:ln w="50800" cap="flat" cmpd="sng" algn="ctr">
              <a:solidFill>
                <a:srgbClr val="A6CE3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lang="en-GB" sz="900" b="1" kern="0">
                <a:solidFill>
                  <a:srgbClr val="FFFFFF"/>
                </a:solidFill>
                <a:latin typeface="Tahoma" pitchFamily="34" charset="0"/>
                <a:cs typeface="Arial"/>
                <a:sym typeface="Arial"/>
              </a:endParaRPr>
            </a:p>
          </p:txBody>
        </p:sp>
        <p:sp>
          <p:nvSpPr>
            <p:cNvPr id="9" name="ZoneTexte 5"/>
            <p:cNvSpPr txBox="1"/>
            <p:nvPr/>
          </p:nvSpPr>
          <p:spPr>
            <a:xfrm>
              <a:off x="10639000" y="3165842"/>
              <a:ext cx="1271451" cy="307777"/>
            </a:xfrm>
            <a:prstGeom prst="rect">
              <a:avLst/>
            </a:prstGeom>
            <a:solidFill>
              <a:srgbClr val="33445F"/>
            </a:solidFill>
          </p:spPr>
          <p:txBody>
            <a:bodyPr wrap="square" rtlCol="0">
              <a:spAutoFit/>
            </a:bodyPr>
            <a:lstStyle/>
            <a:p>
              <a:pPr algn="r"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FFFFFF"/>
                  </a:solidFill>
                  <a:latin typeface="Calibri Light" panose="020F0302020204030204"/>
                  <a:cs typeface="Arial"/>
                  <a:sym typeface="Arial"/>
                </a:rPr>
                <a:t>Carbon</a:t>
              </a:r>
            </a:p>
          </p:txBody>
        </p:sp>
        <p:sp>
          <p:nvSpPr>
            <p:cNvPr id="10" name="ZoneTexte 5"/>
            <p:cNvSpPr txBox="1"/>
            <p:nvPr/>
          </p:nvSpPr>
          <p:spPr>
            <a:xfrm>
              <a:off x="10630292" y="3571629"/>
              <a:ext cx="1286832" cy="307777"/>
            </a:xfrm>
            <a:prstGeom prst="rect">
              <a:avLst/>
            </a:prstGeom>
            <a:solidFill>
              <a:srgbClr val="33445F"/>
            </a:solidFill>
          </p:spPr>
          <p:txBody>
            <a:bodyPr wrap="square" rtlCol="0">
              <a:spAutoFit/>
            </a:bodyPr>
            <a:lstStyle/>
            <a:p>
              <a:pPr algn="r"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FFFFFF"/>
                  </a:solidFill>
                  <a:latin typeface="Calibri Light" panose="020F0302020204030204"/>
                  <a:cs typeface="Arial"/>
                  <a:sym typeface="Arial"/>
                </a:rPr>
                <a:t>Climate</a:t>
              </a:r>
            </a:p>
          </p:txBody>
        </p:sp>
        <p:sp>
          <p:nvSpPr>
            <p:cNvPr id="11" name="ZoneTexte 5"/>
            <p:cNvSpPr txBox="1"/>
            <p:nvPr/>
          </p:nvSpPr>
          <p:spPr>
            <a:xfrm>
              <a:off x="10630291" y="3960877"/>
              <a:ext cx="1279141" cy="307777"/>
            </a:xfrm>
            <a:prstGeom prst="rect">
              <a:avLst/>
            </a:prstGeom>
            <a:solidFill>
              <a:srgbClr val="33445F"/>
            </a:solidFill>
          </p:spPr>
          <p:txBody>
            <a:bodyPr wrap="square" rtlCol="0">
              <a:spAutoFit/>
            </a:bodyPr>
            <a:lstStyle/>
            <a:p>
              <a:pPr algn="r"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FFFFFF"/>
                  </a:solidFill>
                  <a:latin typeface="Calibri Light" panose="020F0302020204030204"/>
                  <a:cs typeface="Arial"/>
                  <a:sym typeface="Arial"/>
                </a:rPr>
                <a:t>Water Quality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10085227" y="3594137"/>
              <a:ext cx="1102812" cy="246221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7E9D27"/>
                  </a:solidFill>
                  <a:effectLst/>
                  <a:uLnTx/>
                  <a:uFillTx/>
                  <a:latin typeface="Calibri" panose="020F0502020204030204" pitchFamily="34" charset="0"/>
                  <a:cs typeface="Arial"/>
                  <a:sym typeface="Arial"/>
                </a:rPr>
                <a:t>OCR-VC</a:t>
              </a:r>
              <a:endPara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7E9D27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  <a:sym typeface="Arial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 rot="355364">
            <a:off x="10981780" y="2630179"/>
            <a:ext cx="1102812" cy="492443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7E9D27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  <a:sym typeface="Arial"/>
              </a:rPr>
              <a:t>OCR-VC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kern="0" dirty="0">
                <a:solidFill>
                  <a:srgbClr val="7E9D27"/>
                </a:solidFill>
                <a:latin typeface="Calibri" panose="020F0502020204030204" pitchFamily="34" charset="0"/>
                <a:cs typeface="Arial"/>
                <a:sym typeface="Arial"/>
              </a:rPr>
              <a:t>deliverable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7E9D27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4543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162FFA-4F0A-4F2C-B978-6E4EC6776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999" y="1296000"/>
            <a:ext cx="11904001" cy="5313650"/>
          </a:xfrm>
        </p:spPr>
        <p:txBody>
          <a:bodyPr/>
          <a:lstStyle/>
          <a:p>
            <a:pPr marL="432000" indent="-360000" fontAlgn="ctr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GB" sz="2400" dirty="0">
                <a:latin typeface="Quire Sans" panose="020B0502040400020003"/>
              </a:rPr>
              <a:t>Capacity building targeted at students, early-career researchers, researchers from developing countries and underserved communities</a:t>
            </a:r>
          </a:p>
          <a:p>
            <a:pPr marL="720000" lvl="1" indent="-288000" fontAlgn="ctr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latin typeface="Quire Sans" panose="020B0502040400020003"/>
              </a:rPr>
              <a:t>IOCCG Summer Lecture Series (next course 18 - 29 July 2022)</a:t>
            </a:r>
          </a:p>
          <a:p>
            <a:pPr marL="720000" lvl="1" indent="-288000" fontAlgn="ctr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latin typeface="Quire Sans" panose="020B0502040400020003"/>
              </a:rPr>
              <a:t>Trevor Platt Memorial scholarship (exchange students from developing countries)</a:t>
            </a:r>
          </a:p>
          <a:p>
            <a:pPr marL="720000" lvl="1" indent="-288000" fontAlgn="ctr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latin typeface="Quire Sans" panose="020B0502040400020003"/>
              </a:rPr>
              <a:t>Potential collaboration with ISRO on capacity-building initiatives</a:t>
            </a:r>
          </a:p>
          <a:p>
            <a:pPr marL="720000" lvl="1" indent="-288000" fontAlgn="ctr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dirty="0">
                <a:latin typeface="Quire Sans" panose="020B0502040400020003"/>
              </a:rPr>
              <a:t>Online tutorials and self-paced learning resources: </a:t>
            </a:r>
            <a:r>
              <a:rPr lang="en-GB" sz="1800" dirty="0">
                <a:latin typeface="Quire Sans" panose="020B0502040400020003"/>
                <a:hlinkClick r:id="rId2"/>
              </a:rPr>
              <a:t>https://ioccg.org/what-we-do/training-and-education/educational-links-and-resources/</a:t>
            </a:r>
            <a:endParaRPr lang="en-US" sz="1800" i="1" dirty="0">
              <a:latin typeface="Quire Sans" panose="020B0502040400020003"/>
            </a:endParaRPr>
          </a:p>
          <a:p>
            <a:pPr marL="432000" lvl="1" indent="-360000">
              <a:lnSpc>
                <a:spcPct val="15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v"/>
            </a:pPr>
            <a:r>
              <a:rPr lang="en-US" i="1" dirty="0">
                <a:latin typeface="Quire Sans" panose="020B0502040400020003"/>
              </a:rPr>
              <a:t>Open </a:t>
            </a:r>
            <a:r>
              <a:rPr lang="en-US" b="1" i="1" dirty="0">
                <a:latin typeface="Quire Sans" panose="020B0502040400020003"/>
              </a:rPr>
              <a:t>online</a:t>
            </a:r>
            <a:r>
              <a:rPr lang="en-US" i="1" dirty="0">
                <a:latin typeface="Quire Sans" panose="020B0502040400020003"/>
              </a:rPr>
              <a:t> access </a:t>
            </a:r>
            <a:r>
              <a:rPr lang="en-US" dirty="0">
                <a:latin typeface="Quire Sans" panose="020B0502040400020003"/>
              </a:rPr>
              <a:t>to complete OCR data time series &amp; processing information </a:t>
            </a:r>
          </a:p>
          <a:p>
            <a:pPr marL="432000" lvl="1" indent="-360000">
              <a:lnSpc>
                <a:spcPct val="15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v"/>
            </a:pPr>
            <a:r>
              <a:rPr lang="en-US" dirty="0">
                <a:latin typeface="Quire Sans" panose="020B0502040400020003"/>
              </a:rPr>
              <a:t>Supporting transversal initiatives such as COVERAGE</a:t>
            </a:r>
          </a:p>
          <a:p>
            <a:pPr marL="432000" lvl="1" indent="-360000">
              <a:lnSpc>
                <a:spcPct val="15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v"/>
            </a:pPr>
            <a:r>
              <a:rPr lang="en-US" dirty="0">
                <a:latin typeface="Quire Sans" panose="020B0502040400020003"/>
              </a:rPr>
              <a:t>Challenges: </a:t>
            </a:r>
          </a:p>
          <a:p>
            <a:pPr marL="720000" lvl="1" indent="-288000" fontAlgn="ctr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i="1" dirty="0"/>
              <a:t>Extending the reach of capacity building initiatives</a:t>
            </a:r>
            <a:r>
              <a:rPr lang="en-GB" sz="1800" dirty="0"/>
              <a:t>: possible </a:t>
            </a:r>
            <a:r>
              <a:rPr lang="en-GB" sz="1800" dirty="0" err="1"/>
              <a:t>cooperations</a:t>
            </a:r>
            <a:r>
              <a:rPr lang="en-GB" sz="1800" dirty="0"/>
              <a:t> to reach new users, e.g. with </a:t>
            </a:r>
            <a:r>
              <a:rPr lang="en-GB" sz="1800" dirty="0" err="1"/>
              <a:t>WGCapD</a:t>
            </a:r>
            <a:r>
              <a:rPr lang="en-GB" sz="1800" dirty="0"/>
              <a:t>, and support to new audiences to navigate through the wealth of existing online material/resources</a:t>
            </a:r>
          </a:p>
          <a:p>
            <a:pPr marL="720000" lvl="1" indent="-288000" fontAlgn="ctr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i="1" dirty="0"/>
              <a:t>Working towards open science principles</a:t>
            </a:r>
            <a:r>
              <a:rPr lang="en-GB" sz="1800" dirty="0"/>
              <a:t>: open availability of data, tools, accompanying instructions for data processing, sharing scientific workflows (e.g. </a:t>
            </a:r>
            <a:r>
              <a:rPr lang="en-GB" sz="1800" dirty="0" err="1"/>
              <a:t>Jupyter</a:t>
            </a:r>
            <a:r>
              <a:rPr lang="en-GB" sz="1800" dirty="0"/>
              <a:t> notebooks) </a:t>
            </a:r>
          </a:p>
          <a:p>
            <a:pPr marL="720000" lvl="1" indent="-288000" fontAlgn="ctr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i="1" dirty="0"/>
              <a:t>New capacity building initiatives: e.g. </a:t>
            </a:r>
            <a:r>
              <a:rPr lang="en-GB" sz="1800" dirty="0"/>
              <a:t>around water quality, like HAB assessments, fisheries, etc.</a:t>
            </a:r>
          </a:p>
          <a:p>
            <a:pPr marL="720000" lvl="1" indent="-288000" fontAlgn="ctr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AU" dirty="0"/>
          </a:p>
        </p:txBody>
      </p:sp>
      <p:grpSp>
        <p:nvGrpSpPr>
          <p:cNvPr id="4" name="Group 3"/>
          <p:cNvGrpSpPr/>
          <p:nvPr/>
        </p:nvGrpSpPr>
        <p:grpSpPr>
          <a:xfrm>
            <a:off x="7900951" y="139590"/>
            <a:ext cx="1414348" cy="1271452"/>
            <a:chOff x="10513522" y="3091795"/>
            <a:chExt cx="1414348" cy="1271452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56418" y="3091795"/>
              <a:ext cx="1271452" cy="1271452"/>
            </a:xfrm>
            <a:prstGeom prst="rect">
              <a:avLst/>
            </a:prstGeom>
            <a:solidFill>
              <a:schemeClr val="bg1"/>
            </a:solidFill>
            <a:ln w="50800" cap="flat" cmpd="sng" algn="ctr">
              <a:solidFill>
                <a:srgbClr val="A6CE3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lang="en-GB" sz="900" b="1" kern="0">
                <a:solidFill>
                  <a:srgbClr val="FFFFFF"/>
                </a:solidFill>
                <a:latin typeface="Tahoma" pitchFamily="34" charset="0"/>
                <a:cs typeface="Arial"/>
                <a:sym typeface="Arial"/>
              </a:endParaRPr>
            </a:p>
          </p:txBody>
        </p:sp>
        <p:sp>
          <p:nvSpPr>
            <p:cNvPr id="7" name="ZoneTexte 5"/>
            <p:cNvSpPr txBox="1"/>
            <p:nvPr/>
          </p:nvSpPr>
          <p:spPr>
            <a:xfrm>
              <a:off x="10639000" y="3165842"/>
              <a:ext cx="1271451" cy="307777"/>
            </a:xfrm>
            <a:prstGeom prst="rect">
              <a:avLst/>
            </a:prstGeom>
            <a:solidFill>
              <a:srgbClr val="33445F"/>
            </a:solidFill>
          </p:spPr>
          <p:txBody>
            <a:bodyPr wrap="square" rtlCol="0">
              <a:spAutoFit/>
            </a:bodyPr>
            <a:lstStyle/>
            <a:p>
              <a:pPr algn="r"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FFFFFF"/>
                  </a:solidFill>
                  <a:latin typeface="Calibri Light" panose="020F0302020204030204"/>
                  <a:cs typeface="Arial"/>
                  <a:sym typeface="Arial"/>
                </a:rPr>
                <a:t>Carbon</a:t>
              </a:r>
            </a:p>
          </p:txBody>
        </p:sp>
        <p:sp>
          <p:nvSpPr>
            <p:cNvPr id="8" name="ZoneTexte 5"/>
            <p:cNvSpPr txBox="1"/>
            <p:nvPr/>
          </p:nvSpPr>
          <p:spPr>
            <a:xfrm>
              <a:off x="10630292" y="3571629"/>
              <a:ext cx="1286832" cy="307777"/>
            </a:xfrm>
            <a:prstGeom prst="rect">
              <a:avLst/>
            </a:prstGeom>
            <a:solidFill>
              <a:srgbClr val="33445F"/>
            </a:solidFill>
          </p:spPr>
          <p:txBody>
            <a:bodyPr wrap="square" rtlCol="0">
              <a:spAutoFit/>
            </a:bodyPr>
            <a:lstStyle/>
            <a:p>
              <a:pPr algn="r"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FFFFFF"/>
                  </a:solidFill>
                  <a:latin typeface="Calibri Light" panose="020F0302020204030204"/>
                  <a:cs typeface="Arial"/>
                  <a:sym typeface="Arial"/>
                </a:rPr>
                <a:t>Climate</a:t>
              </a:r>
            </a:p>
          </p:txBody>
        </p:sp>
        <p:sp>
          <p:nvSpPr>
            <p:cNvPr id="9" name="ZoneTexte 5"/>
            <p:cNvSpPr txBox="1"/>
            <p:nvPr/>
          </p:nvSpPr>
          <p:spPr>
            <a:xfrm>
              <a:off x="10630291" y="3960877"/>
              <a:ext cx="1279141" cy="307777"/>
            </a:xfrm>
            <a:prstGeom prst="rect">
              <a:avLst/>
            </a:prstGeom>
            <a:solidFill>
              <a:srgbClr val="33445F"/>
            </a:solidFill>
          </p:spPr>
          <p:txBody>
            <a:bodyPr wrap="square" rtlCol="0">
              <a:spAutoFit/>
            </a:bodyPr>
            <a:lstStyle/>
            <a:p>
              <a:pPr algn="r"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FFFFFF"/>
                  </a:solidFill>
                  <a:latin typeface="Calibri Light" panose="020F0302020204030204"/>
                  <a:cs typeface="Arial"/>
                  <a:sym typeface="Arial"/>
                </a:rPr>
                <a:t>Water Quality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10085227" y="3594137"/>
              <a:ext cx="1102812" cy="246221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7E9D27"/>
                  </a:solidFill>
                  <a:effectLst/>
                  <a:uLnTx/>
                  <a:uFillTx/>
                  <a:latin typeface="Calibri" panose="020F0502020204030204" pitchFamily="34" charset="0"/>
                  <a:cs typeface="Arial"/>
                  <a:sym typeface="Arial"/>
                </a:rPr>
                <a:t>OCR-VC</a:t>
              </a:r>
              <a:endPara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7E9D27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  <a:sym typeface="Arial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 rot="355364">
            <a:off x="10798900" y="2151207"/>
            <a:ext cx="1102812" cy="492443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7E9D27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  <a:sym typeface="Arial"/>
              </a:rPr>
              <a:t>OCR-VC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kern="0" dirty="0">
                <a:solidFill>
                  <a:srgbClr val="7E9D27"/>
                </a:solidFill>
                <a:latin typeface="Calibri" panose="020F0502020204030204" pitchFamily="34" charset="0"/>
                <a:cs typeface="Arial"/>
                <a:sym typeface="Arial"/>
              </a:rPr>
              <a:t>deliverable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7E9D27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 rot="355364">
            <a:off x="10798901" y="4036611"/>
            <a:ext cx="1102812" cy="492443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7E9D27"/>
                </a:solidFill>
                <a:effectLst/>
                <a:uLnTx/>
                <a:uFillTx/>
                <a:latin typeface="Calibri" panose="020F0502020204030204" pitchFamily="34" charset="0"/>
                <a:cs typeface="Arial"/>
                <a:sym typeface="Arial"/>
              </a:rPr>
              <a:t>OCR-VC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kern="0" dirty="0">
                <a:solidFill>
                  <a:srgbClr val="7E9D27"/>
                </a:solidFill>
                <a:latin typeface="Calibri" panose="020F0502020204030204" pitchFamily="34" charset="0"/>
                <a:cs typeface="Arial"/>
                <a:sym typeface="Arial"/>
              </a:rPr>
              <a:t>deliverable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7E9D27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E3EF2A-6F06-4936-8C64-FEEAD172B682}"/>
              </a:ext>
            </a:extLst>
          </p:cNvPr>
          <p:cNvSpPr txBox="1"/>
          <p:nvPr/>
        </p:nvSpPr>
        <p:spPr>
          <a:xfrm>
            <a:off x="121729" y="243846"/>
            <a:ext cx="9327072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solidFill>
                  <a:prstClr val="white"/>
                </a:solidFill>
                <a:effectLst>
                  <a:outerShdw blurRad="25400" dist="50800" dir="2700000" algn="tl" rotWithShape="0">
                    <a:prstClr val="black">
                      <a:alpha val="46000"/>
                    </a:prstClr>
                  </a:outerShdw>
                </a:effectLst>
                <a:latin typeface="Quire Sans" panose="020B0502040400020003" pitchFamily="34" charset="0"/>
                <a:cs typeface="Quire Sans" panose="020B0502040400020003" pitchFamily="34" charset="0"/>
              </a:rPr>
              <a:t>OCR-VC Contribution to Capacity Building</a:t>
            </a:r>
          </a:p>
        </p:txBody>
      </p:sp>
    </p:spTree>
    <p:extLst>
      <p:ext uri="{BB962C8B-B14F-4D97-AF65-F5344CB8AC3E}">
        <p14:creationId xmlns:p14="http://schemas.microsoft.com/office/powerpoint/2010/main" val="3372144444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CEOS">
      <a:majorFont>
        <a:latin typeface="Quire Sans"/>
        <a:ea typeface=""/>
        <a:cs typeface=""/>
      </a:majorFont>
      <a:minorFont>
        <a:latin typeface="Quir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os" id="{E7D9A4C2-EA9B-46A3-AF73-4DA54540FCD7}" vid="{58CD55DC-BA9F-4DF6-8B47-4DD589337F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ceos</Template>
  <TotalTime>555</TotalTime>
  <Words>783</Words>
  <Application>Microsoft Office PowerPoint</Application>
  <PresentationFormat>Widescreen</PresentationFormat>
  <Paragraphs>84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Bold</vt:lpstr>
      <vt:lpstr>Calibri</vt:lpstr>
      <vt:lpstr>Calibri Light</vt:lpstr>
      <vt:lpstr>Courier New</vt:lpstr>
      <vt:lpstr>Quire Sans</vt:lpstr>
      <vt:lpstr>Tahoma</vt:lpstr>
      <vt:lpstr>Wingdings</vt:lpstr>
      <vt:lpstr>ceos</vt:lpstr>
      <vt:lpstr>Ocean Colour Radiometry  Virtual Constellation (OCR-VC)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Marion Rose</dc:creator>
  <cp:lastModifiedBy>Ewa Kwiatkowska</cp:lastModifiedBy>
  <cp:revision>48</cp:revision>
  <dcterms:created xsi:type="dcterms:W3CDTF">2021-10-07T09:33:41Z</dcterms:created>
  <dcterms:modified xsi:type="dcterms:W3CDTF">2021-10-29T16:21:39Z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bfb733f-faef-464c-9b6d-731b56f94973_Enabled">
    <vt:lpwstr>true</vt:lpwstr>
  </property>
  <property fmtid="{D5CDD505-2E9C-101B-9397-08002B2CF9AE}" pid="3" name="MSIP_Label_1bfb733f-faef-464c-9b6d-731b56f94973_SetDate">
    <vt:lpwstr>2021-10-25T13:32:55Z</vt:lpwstr>
  </property>
  <property fmtid="{D5CDD505-2E9C-101B-9397-08002B2CF9AE}" pid="4" name="MSIP_Label_1bfb733f-faef-464c-9b6d-731b56f94973_Method">
    <vt:lpwstr>Standard</vt:lpwstr>
  </property>
  <property fmtid="{D5CDD505-2E9C-101B-9397-08002B2CF9AE}" pid="5" name="MSIP_Label_1bfb733f-faef-464c-9b6d-731b56f94973_Name">
    <vt:lpwstr>Unclass - Non-Classifié</vt:lpwstr>
  </property>
  <property fmtid="{D5CDD505-2E9C-101B-9397-08002B2CF9AE}" pid="6" name="MSIP_Label_1bfb733f-faef-464c-9b6d-731b56f94973_SiteId">
    <vt:lpwstr>1594fdae-a1d9-4405-915d-011467234338</vt:lpwstr>
  </property>
  <property fmtid="{D5CDD505-2E9C-101B-9397-08002B2CF9AE}" pid="7" name="MSIP_Label_1bfb733f-faef-464c-9b6d-731b56f94973_ActionId">
    <vt:lpwstr>4cde2c28-96dd-4a63-b706-0000bcb1a074</vt:lpwstr>
  </property>
</Properties>
</file>