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4" r:id="rId2"/>
    <p:sldId id="266" r:id="rId3"/>
    <p:sldId id="267" r:id="rId4"/>
    <p:sldId id="268" r:id="rId5"/>
    <p:sldId id="269" r:id="rId6"/>
    <p:sldId id="270" r:id="rId7"/>
    <p:sldId id="272" r:id="rId8"/>
    <p:sldId id="271" r:id="rId9"/>
    <p:sldId id="273" r:id="rId10"/>
    <p:sldId id="263" r:id="rId11"/>
    <p:sldId id="260" r:id="rId12"/>
    <p:sldId id="261" r:id="rId13"/>
    <p:sldId id="26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zabeth Marion Rose" initials="EMR" lastIdx="1" clrIdx="0">
    <p:extLst>
      <p:ext uri="{19B8F6BF-5375-455C-9EA6-DF929625EA0E}">
        <p15:presenceInfo xmlns:p15="http://schemas.microsoft.com/office/powerpoint/2012/main" userId="Elizabeth Marion Ros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95" autoAdjust="0"/>
    <p:restoredTop sz="94660"/>
  </p:normalViewPr>
  <p:slideViewPr>
    <p:cSldViewPr snapToGrid="0">
      <p:cViewPr varScale="1">
        <p:scale>
          <a:sx n="107" d="100"/>
          <a:sy n="107" d="100"/>
        </p:scale>
        <p:origin x="126" y="246"/>
      </p:cViewPr>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AD8E1C4-9A15-4764-86FE-E1C0275FBCF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301750" y="2265730"/>
            <a:ext cx="8288157" cy="2756714"/>
          </a:xfrm>
          <a:prstGeom prst="rect">
            <a:avLst/>
          </a:prstGeom>
        </p:spPr>
      </p:pic>
      <p:pic>
        <p:nvPicPr>
          <p:cNvPr id="18" name="Picture 17">
            <a:extLst>
              <a:ext uri="{FF2B5EF4-FFF2-40B4-BE49-F238E27FC236}">
                <a16:creationId xmlns:a16="http://schemas.microsoft.com/office/drawing/2014/main" id="{C5250A59-E31B-4002-83F5-2CA0F10DD41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b="-114"/>
          <a:stretch/>
        </p:blipFill>
        <p:spPr>
          <a:xfrm flipV="1">
            <a:off x="2824280" y="4824248"/>
            <a:ext cx="5391556" cy="2038097"/>
          </a:xfrm>
          <a:prstGeom prst="rect">
            <a:avLst/>
          </a:prstGeom>
        </p:spPr>
      </p:pic>
      <p:pic>
        <p:nvPicPr>
          <p:cNvPr id="19" name="Picture 18" descr="A picture containing nature&#10;&#10;Description automatically generated">
            <a:extLst>
              <a:ext uri="{FF2B5EF4-FFF2-40B4-BE49-F238E27FC236}">
                <a16:creationId xmlns:a16="http://schemas.microsoft.com/office/drawing/2014/main" id="{9A5D0622-33ED-4EB7-96FB-4585BC47175C}"/>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8477344" y="-1"/>
            <a:ext cx="3714656" cy="2686815"/>
          </a:xfrm>
          <a:prstGeom prst="rect">
            <a:avLst/>
          </a:prstGeom>
        </p:spPr>
      </p:pic>
      <p:sp>
        <p:nvSpPr>
          <p:cNvPr id="20" name="Hexagon 3">
            <a:extLst>
              <a:ext uri="{FF2B5EF4-FFF2-40B4-BE49-F238E27FC236}">
                <a16:creationId xmlns:a16="http://schemas.microsoft.com/office/drawing/2014/main" id="{6D2DF6DF-5332-4778-ABD2-C77C32E47F0B}"/>
              </a:ext>
            </a:extLst>
          </p:cNvPr>
          <p:cNvSpPr/>
          <p:nvPr userDrawn="1"/>
        </p:nvSpPr>
        <p:spPr>
          <a:xfrm rot="10800000" flipV="1">
            <a:off x="5456394" y="1968439"/>
            <a:ext cx="6751471" cy="4901119"/>
          </a:xfrm>
          <a:custGeom>
            <a:avLst/>
            <a:gdLst>
              <a:gd name="connsiteX0" fmla="*/ 0 w 6765758"/>
              <a:gd name="connsiteY0" fmla="*/ 4848732 h 4848732"/>
              <a:gd name="connsiteX1" fmla="*/ 0 w 6765758"/>
              <a:gd name="connsiteY1" fmla="*/ 0 h 4848732"/>
              <a:gd name="connsiteX2" fmla="*/ 6765758 w 6765758"/>
              <a:gd name="connsiteY2" fmla="*/ 4848732 h 4848732"/>
              <a:gd name="connsiteX3" fmla="*/ 0 w 6765758"/>
              <a:gd name="connsiteY3" fmla="*/ 4848732 h 4848732"/>
              <a:gd name="connsiteX0" fmla="*/ 0 w 6765758"/>
              <a:gd name="connsiteY0" fmla="*/ 4941601 h 4941601"/>
              <a:gd name="connsiteX1" fmla="*/ 0 w 6765758"/>
              <a:gd name="connsiteY1" fmla="*/ 0 h 4941601"/>
              <a:gd name="connsiteX2" fmla="*/ 6765758 w 6765758"/>
              <a:gd name="connsiteY2" fmla="*/ 4941601 h 4941601"/>
              <a:gd name="connsiteX3" fmla="*/ 0 w 6765758"/>
              <a:gd name="connsiteY3" fmla="*/ 4941601 h 4941601"/>
              <a:gd name="connsiteX0" fmla="*/ 0 w 6765758"/>
              <a:gd name="connsiteY0" fmla="*/ 4920169 h 4920169"/>
              <a:gd name="connsiteX1" fmla="*/ 2381 w 6765758"/>
              <a:gd name="connsiteY1" fmla="*/ 0 h 4920169"/>
              <a:gd name="connsiteX2" fmla="*/ 6765758 w 6765758"/>
              <a:gd name="connsiteY2" fmla="*/ 4920169 h 4920169"/>
              <a:gd name="connsiteX3" fmla="*/ 0 w 6765758"/>
              <a:gd name="connsiteY3" fmla="*/ 4920169 h 4920169"/>
              <a:gd name="connsiteX0" fmla="*/ 0 w 6751470"/>
              <a:gd name="connsiteY0" fmla="*/ 4920169 h 4920169"/>
              <a:gd name="connsiteX1" fmla="*/ 2381 w 6751470"/>
              <a:gd name="connsiteY1" fmla="*/ 0 h 4920169"/>
              <a:gd name="connsiteX2" fmla="*/ 6751470 w 6751470"/>
              <a:gd name="connsiteY2" fmla="*/ 4901119 h 4920169"/>
              <a:gd name="connsiteX3" fmla="*/ 0 w 6751470"/>
              <a:gd name="connsiteY3" fmla="*/ 4920169 h 4920169"/>
              <a:gd name="connsiteX0" fmla="*/ 26211 w 6749106"/>
              <a:gd name="connsiteY0" fmla="*/ 4891594 h 4901119"/>
              <a:gd name="connsiteX1" fmla="*/ 17 w 6749106"/>
              <a:gd name="connsiteY1" fmla="*/ 0 h 4901119"/>
              <a:gd name="connsiteX2" fmla="*/ 6749106 w 6749106"/>
              <a:gd name="connsiteY2" fmla="*/ 4901119 h 4901119"/>
              <a:gd name="connsiteX3" fmla="*/ 26211 w 6749106"/>
              <a:gd name="connsiteY3" fmla="*/ 4891594 h 4901119"/>
              <a:gd name="connsiteX0" fmla="*/ 11939 w 6749122"/>
              <a:gd name="connsiteY0" fmla="*/ 4891594 h 4901119"/>
              <a:gd name="connsiteX1" fmla="*/ 33 w 6749122"/>
              <a:gd name="connsiteY1" fmla="*/ 0 h 4901119"/>
              <a:gd name="connsiteX2" fmla="*/ 6749122 w 6749122"/>
              <a:gd name="connsiteY2" fmla="*/ 4901119 h 4901119"/>
              <a:gd name="connsiteX3" fmla="*/ 11939 w 6749122"/>
              <a:gd name="connsiteY3" fmla="*/ 4891594 h 4901119"/>
              <a:gd name="connsiteX0" fmla="*/ 11939 w 6749122"/>
              <a:gd name="connsiteY0" fmla="*/ 4891594 h 4901119"/>
              <a:gd name="connsiteX1" fmla="*/ 33 w 6749122"/>
              <a:gd name="connsiteY1" fmla="*/ 0 h 4901119"/>
              <a:gd name="connsiteX2" fmla="*/ 6749122 w 6749122"/>
              <a:gd name="connsiteY2" fmla="*/ 4901119 h 4901119"/>
              <a:gd name="connsiteX3" fmla="*/ 11939 w 6749122"/>
              <a:gd name="connsiteY3" fmla="*/ 4891594 h 4901119"/>
              <a:gd name="connsiteX0" fmla="*/ 11939 w 6749122"/>
              <a:gd name="connsiteY0" fmla="*/ 4891594 h 4901119"/>
              <a:gd name="connsiteX1" fmla="*/ 33 w 6749122"/>
              <a:gd name="connsiteY1" fmla="*/ 0 h 4901119"/>
              <a:gd name="connsiteX2" fmla="*/ 6749122 w 6749122"/>
              <a:gd name="connsiteY2" fmla="*/ 4901119 h 4901119"/>
              <a:gd name="connsiteX3" fmla="*/ 11939 w 6749122"/>
              <a:gd name="connsiteY3" fmla="*/ 4891594 h 4901119"/>
              <a:gd name="connsiteX0" fmla="*/ 11939 w 6749122"/>
              <a:gd name="connsiteY0" fmla="*/ 4891594 h 4901119"/>
              <a:gd name="connsiteX1" fmla="*/ 33 w 6749122"/>
              <a:gd name="connsiteY1" fmla="*/ 0 h 4901119"/>
              <a:gd name="connsiteX2" fmla="*/ 6749122 w 6749122"/>
              <a:gd name="connsiteY2" fmla="*/ 4901119 h 4901119"/>
              <a:gd name="connsiteX3" fmla="*/ 11939 w 6749122"/>
              <a:gd name="connsiteY3" fmla="*/ 4891594 h 4901119"/>
              <a:gd name="connsiteX0" fmla="*/ 0 w 6756233"/>
              <a:gd name="connsiteY0" fmla="*/ 4877306 h 4901119"/>
              <a:gd name="connsiteX1" fmla="*/ 7144 w 6756233"/>
              <a:gd name="connsiteY1" fmla="*/ 0 h 4901119"/>
              <a:gd name="connsiteX2" fmla="*/ 6756233 w 6756233"/>
              <a:gd name="connsiteY2" fmla="*/ 4901119 h 4901119"/>
              <a:gd name="connsiteX3" fmla="*/ 0 w 6756233"/>
              <a:gd name="connsiteY3" fmla="*/ 4877306 h 4901119"/>
              <a:gd name="connsiteX0" fmla="*/ 2487 w 6749195"/>
              <a:gd name="connsiteY0" fmla="*/ 4896356 h 4901119"/>
              <a:gd name="connsiteX1" fmla="*/ 106 w 6749195"/>
              <a:gd name="connsiteY1" fmla="*/ 0 h 4901119"/>
              <a:gd name="connsiteX2" fmla="*/ 6749195 w 6749195"/>
              <a:gd name="connsiteY2" fmla="*/ 4901119 h 4901119"/>
              <a:gd name="connsiteX3" fmla="*/ 2487 w 6749195"/>
              <a:gd name="connsiteY3" fmla="*/ 4896356 h 4901119"/>
              <a:gd name="connsiteX0" fmla="*/ 2487 w 6749195"/>
              <a:gd name="connsiteY0" fmla="*/ 4898738 h 4901119"/>
              <a:gd name="connsiteX1" fmla="*/ 106 w 6749195"/>
              <a:gd name="connsiteY1" fmla="*/ 0 h 4901119"/>
              <a:gd name="connsiteX2" fmla="*/ 6749195 w 6749195"/>
              <a:gd name="connsiteY2" fmla="*/ 4901119 h 4901119"/>
              <a:gd name="connsiteX3" fmla="*/ 2487 w 6749195"/>
              <a:gd name="connsiteY3" fmla="*/ 4898738 h 4901119"/>
              <a:gd name="connsiteX0" fmla="*/ 0 w 6751471"/>
              <a:gd name="connsiteY0" fmla="*/ 4901119 h 4901119"/>
              <a:gd name="connsiteX1" fmla="*/ 2382 w 6751471"/>
              <a:gd name="connsiteY1" fmla="*/ 0 h 4901119"/>
              <a:gd name="connsiteX2" fmla="*/ 6751471 w 6751471"/>
              <a:gd name="connsiteY2" fmla="*/ 4901119 h 4901119"/>
              <a:gd name="connsiteX3" fmla="*/ 0 w 6751471"/>
              <a:gd name="connsiteY3" fmla="*/ 4901119 h 4901119"/>
              <a:gd name="connsiteX0" fmla="*/ 0 w 6751471"/>
              <a:gd name="connsiteY0" fmla="*/ 4901119 h 4901119"/>
              <a:gd name="connsiteX1" fmla="*/ 2382 w 6751471"/>
              <a:gd name="connsiteY1" fmla="*/ 0 h 4901119"/>
              <a:gd name="connsiteX2" fmla="*/ 6751471 w 6751471"/>
              <a:gd name="connsiteY2" fmla="*/ 4901119 h 4901119"/>
              <a:gd name="connsiteX3" fmla="*/ 0 w 6751471"/>
              <a:gd name="connsiteY3" fmla="*/ 4901119 h 4901119"/>
            </a:gdLst>
            <a:ahLst/>
            <a:cxnLst>
              <a:cxn ang="0">
                <a:pos x="connsiteX0" y="connsiteY0"/>
              </a:cxn>
              <a:cxn ang="0">
                <a:pos x="connsiteX1" y="connsiteY1"/>
              </a:cxn>
              <a:cxn ang="0">
                <a:pos x="connsiteX2" y="connsiteY2"/>
              </a:cxn>
              <a:cxn ang="0">
                <a:pos x="connsiteX3" y="connsiteY3"/>
              </a:cxn>
            </a:cxnLst>
            <a:rect l="l" t="t" r="r" b="b"/>
            <a:pathLst>
              <a:path w="6751471" h="4901119">
                <a:moveTo>
                  <a:pt x="0" y="4901119"/>
                </a:moveTo>
                <a:cubicBezTo>
                  <a:pt x="794" y="3261063"/>
                  <a:pt x="1588" y="1640056"/>
                  <a:pt x="2382" y="0"/>
                </a:cubicBezTo>
                <a:lnTo>
                  <a:pt x="6751471" y="4901119"/>
                </a:lnTo>
                <a:lnTo>
                  <a:pt x="0" y="4901119"/>
                </a:lnTo>
                <a:close/>
              </a:path>
            </a:pathLst>
          </a:custGeom>
          <a:solidFill>
            <a:schemeClr val="accent4"/>
          </a:solidFill>
          <a:ln w="3175">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1" name="Hexagon 3">
            <a:extLst>
              <a:ext uri="{FF2B5EF4-FFF2-40B4-BE49-F238E27FC236}">
                <a16:creationId xmlns:a16="http://schemas.microsoft.com/office/drawing/2014/main" id="{ED1323B1-25AD-4D68-9935-331D79B300CE}"/>
              </a:ext>
            </a:extLst>
          </p:cNvPr>
          <p:cNvSpPr/>
          <p:nvPr userDrawn="1"/>
        </p:nvSpPr>
        <p:spPr>
          <a:xfrm flipH="1">
            <a:off x="-4784" y="-14542"/>
            <a:ext cx="12199164" cy="6874921"/>
          </a:xfrm>
          <a:custGeom>
            <a:avLst/>
            <a:gdLst>
              <a:gd name="connsiteX0" fmla="*/ 0 w 12192000"/>
              <a:gd name="connsiteY0" fmla="*/ 3429000 h 6858000"/>
              <a:gd name="connsiteX1" fmla="*/ 1714500 w 12192000"/>
              <a:gd name="connsiteY1" fmla="*/ 2 h 6858000"/>
              <a:gd name="connsiteX2" fmla="*/ 10477500 w 12192000"/>
              <a:gd name="connsiteY2" fmla="*/ 2 h 6858000"/>
              <a:gd name="connsiteX3" fmla="*/ 12192000 w 12192000"/>
              <a:gd name="connsiteY3" fmla="*/ 3429000 h 6858000"/>
              <a:gd name="connsiteX4" fmla="*/ 10477500 w 12192000"/>
              <a:gd name="connsiteY4" fmla="*/ 6857998 h 6858000"/>
              <a:gd name="connsiteX5" fmla="*/ 1714500 w 12192000"/>
              <a:gd name="connsiteY5" fmla="*/ 6857998 h 6858000"/>
              <a:gd name="connsiteX6" fmla="*/ 0 w 12192000"/>
              <a:gd name="connsiteY6" fmla="*/ 3429000 h 6858000"/>
              <a:gd name="connsiteX0" fmla="*/ 6016 w 12198016"/>
              <a:gd name="connsiteY0" fmla="*/ 3441030 h 6870028"/>
              <a:gd name="connsiteX1" fmla="*/ 0 w 12198016"/>
              <a:gd name="connsiteY1" fmla="*/ 0 h 6870028"/>
              <a:gd name="connsiteX2" fmla="*/ 10483516 w 12198016"/>
              <a:gd name="connsiteY2" fmla="*/ 12032 h 6870028"/>
              <a:gd name="connsiteX3" fmla="*/ 12198016 w 12198016"/>
              <a:gd name="connsiteY3" fmla="*/ 3441030 h 6870028"/>
              <a:gd name="connsiteX4" fmla="*/ 10483516 w 12198016"/>
              <a:gd name="connsiteY4" fmla="*/ 6870028 h 6870028"/>
              <a:gd name="connsiteX5" fmla="*/ 1720516 w 12198016"/>
              <a:gd name="connsiteY5" fmla="*/ 6870028 h 6870028"/>
              <a:gd name="connsiteX6" fmla="*/ 6016 w 12198016"/>
              <a:gd name="connsiteY6" fmla="*/ 3441030 h 6870028"/>
              <a:gd name="connsiteX0" fmla="*/ 6016 w 12198016"/>
              <a:gd name="connsiteY0" fmla="*/ 3441030 h 6870028"/>
              <a:gd name="connsiteX1" fmla="*/ 0 w 12198016"/>
              <a:gd name="connsiteY1" fmla="*/ 0 h 6870028"/>
              <a:gd name="connsiteX2" fmla="*/ 12192000 w 12198016"/>
              <a:gd name="connsiteY2" fmla="*/ 24063 h 6870028"/>
              <a:gd name="connsiteX3" fmla="*/ 12198016 w 12198016"/>
              <a:gd name="connsiteY3" fmla="*/ 3441030 h 6870028"/>
              <a:gd name="connsiteX4" fmla="*/ 10483516 w 12198016"/>
              <a:gd name="connsiteY4" fmla="*/ 6870028 h 6870028"/>
              <a:gd name="connsiteX5" fmla="*/ 1720516 w 12198016"/>
              <a:gd name="connsiteY5" fmla="*/ 6870028 h 6870028"/>
              <a:gd name="connsiteX6" fmla="*/ 6016 w 12198016"/>
              <a:gd name="connsiteY6" fmla="*/ 3441030 h 6870028"/>
              <a:gd name="connsiteX0" fmla="*/ 6016 w 12198016"/>
              <a:gd name="connsiteY0" fmla="*/ 3441030 h 6870028"/>
              <a:gd name="connsiteX1" fmla="*/ 0 w 12198016"/>
              <a:gd name="connsiteY1" fmla="*/ 0 h 6870028"/>
              <a:gd name="connsiteX2" fmla="*/ 12192000 w 12198016"/>
              <a:gd name="connsiteY2" fmla="*/ 24063 h 6870028"/>
              <a:gd name="connsiteX3" fmla="*/ 12198016 w 12198016"/>
              <a:gd name="connsiteY3" fmla="*/ 3441030 h 6870028"/>
              <a:gd name="connsiteX4" fmla="*/ 12179968 w 12198016"/>
              <a:gd name="connsiteY4" fmla="*/ 6845965 h 6870028"/>
              <a:gd name="connsiteX5" fmla="*/ 1720516 w 12198016"/>
              <a:gd name="connsiteY5" fmla="*/ 6870028 h 6870028"/>
              <a:gd name="connsiteX6" fmla="*/ 6016 w 12198016"/>
              <a:gd name="connsiteY6" fmla="*/ 3441030 h 6870028"/>
              <a:gd name="connsiteX0" fmla="*/ 6016 w 12198016"/>
              <a:gd name="connsiteY0" fmla="*/ 3441030 h 6857997"/>
              <a:gd name="connsiteX1" fmla="*/ 0 w 12198016"/>
              <a:gd name="connsiteY1" fmla="*/ 0 h 6857997"/>
              <a:gd name="connsiteX2" fmla="*/ 12192000 w 12198016"/>
              <a:gd name="connsiteY2" fmla="*/ 24063 h 6857997"/>
              <a:gd name="connsiteX3" fmla="*/ 12198016 w 12198016"/>
              <a:gd name="connsiteY3" fmla="*/ 3441030 h 6857997"/>
              <a:gd name="connsiteX4" fmla="*/ 12179968 w 12198016"/>
              <a:gd name="connsiteY4" fmla="*/ 6845965 h 6857997"/>
              <a:gd name="connsiteX5" fmla="*/ 7122694 w 12198016"/>
              <a:gd name="connsiteY5" fmla="*/ 6857997 h 6857997"/>
              <a:gd name="connsiteX6" fmla="*/ 6016 w 12198016"/>
              <a:gd name="connsiteY6" fmla="*/ 3441030 h 6857997"/>
              <a:gd name="connsiteX0" fmla="*/ 266 w 12204298"/>
              <a:gd name="connsiteY0" fmla="*/ 2045367 h 6857997"/>
              <a:gd name="connsiteX1" fmla="*/ 6282 w 12204298"/>
              <a:gd name="connsiteY1" fmla="*/ 0 h 6857997"/>
              <a:gd name="connsiteX2" fmla="*/ 12198282 w 12204298"/>
              <a:gd name="connsiteY2" fmla="*/ 24063 h 6857997"/>
              <a:gd name="connsiteX3" fmla="*/ 12204298 w 12204298"/>
              <a:gd name="connsiteY3" fmla="*/ 3441030 h 6857997"/>
              <a:gd name="connsiteX4" fmla="*/ 12186250 w 12204298"/>
              <a:gd name="connsiteY4" fmla="*/ 6845965 h 6857997"/>
              <a:gd name="connsiteX5" fmla="*/ 7128976 w 12204298"/>
              <a:gd name="connsiteY5" fmla="*/ 6857997 h 6857997"/>
              <a:gd name="connsiteX6" fmla="*/ 266 w 12204298"/>
              <a:gd name="connsiteY6" fmla="*/ 2045367 h 6857997"/>
              <a:gd name="connsiteX0" fmla="*/ 980573 w 12198016"/>
              <a:gd name="connsiteY0" fmla="*/ 1792704 h 6857997"/>
              <a:gd name="connsiteX1" fmla="*/ 0 w 12198016"/>
              <a:gd name="connsiteY1" fmla="*/ 0 h 6857997"/>
              <a:gd name="connsiteX2" fmla="*/ 12192000 w 12198016"/>
              <a:gd name="connsiteY2" fmla="*/ 24063 h 6857997"/>
              <a:gd name="connsiteX3" fmla="*/ 12198016 w 12198016"/>
              <a:gd name="connsiteY3" fmla="*/ 3441030 h 6857997"/>
              <a:gd name="connsiteX4" fmla="*/ 12179968 w 12198016"/>
              <a:gd name="connsiteY4" fmla="*/ 6845965 h 6857997"/>
              <a:gd name="connsiteX5" fmla="*/ 7122694 w 12198016"/>
              <a:gd name="connsiteY5" fmla="*/ 6857997 h 6857997"/>
              <a:gd name="connsiteX6" fmla="*/ 980573 w 12198016"/>
              <a:gd name="connsiteY6" fmla="*/ 1792704 h 6857997"/>
              <a:gd name="connsiteX0" fmla="*/ 266 w 12204299"/>
              <a:gd name="connsiteY0" fmla="*/ 1840831 h 6857997"/>
              <a:gd name="connsiteX1" fmla="*/ 6283 w 12204299"/>
              <a:gd name="connsiteY1" fmla="*/ 0 h 6857997"/>
              <a:gd name="connsiteX2" fmla="*/ 12198283 w 12204299"/>
              <a:gd name="connsiteY2" fmla="*/ 24063 h 6857997"/>
              <a:gd name="connsiteX3" fmla="*/ 12204299 w 12204299"/>
              <a:gd name="connsiteY3" fmla="*/ 3441030 h 6857997"/>
              <a:gd name="connsiteX4" fmla="*/ 12186251 w 12204299"/>
              <a:gd name="connsiteY4" fmla="*/ 6845965 h 6857997"/>
              <a:gd name="connsiteX5" fmla="*/ 7128977 w 12204299"/>
              <a:gd name="connsiteY5" fmla="*/ 6857997 h 6857997"/>
              <a:gd name="connsiteX6" fmla="*/ 266 w 12204299"/>
              <a:gd name="connsiteY6" fmla="*/ 1840831 h 6857997"/>
              <a:gd name="connsiteX0" fmla="*/ 7122694 w 12198016"/>
              <a:gd name="connsiteY0" fmla="*/ 6857997 h 6857997"/>
              <a:gd name="connsiteX1" fmla="*/ 0 w 12198016"/>
              <a:gd name="connsiteY1" fmla="*/ 0 h 6857997"/>
              <a:gd name="connsiteX2" fmla="*/ 12192000 w 12198016"/>
              <a:gd name="connsiteY2" fmla="*/ 24063 h 6857997"/>
              <a:gd name="connsiteX3" fmla="*/ 12198016 w 12198016"/>
              <a:gd name="connsiteY3" fmla="*/ 3441030 h 6857997"/>
              <a:gd name="connsiteX4" fmla="*/ 12179968 w 12198016"/>
              <a:gd name="connsiteY4" fmla="*/ 6845965 h 6857997"/>
              <a:gd name="connsiteX5" fmla="*/ 7122694 w 12198016"/>
              <a:gd name="connsiteY5" fmla="*/ 6857997 h 6857997"/>
              <a:gd name="connsiteX0" fmla="*/ 4818648 w 12198016"/>
              <a:gd name="connsiteY0" fmla="*/ 6870031 h 6870031"/>
              <a:gd name="connsiteX1" fmla="*/ 0 w 12198016"/>
              <a:gd name="connsiteY1" fmla="*/ 0 h 6870031"/>
              <a:gd name="connsiteX2" fmla="*/ 12192000 w 12198016"/>
              <a:gd name="connsiteY2" fmla="*/ 24063 h 6870031"/>
              <a:gd name="connsiteX3" fmla="*/ 12198016 w 12198016"/>
              <a:gd name="connsiteY3" fmla="*/ 3441030 h 6870031"/>
              <a:gd name="connsiteX4" fmla="*/ 12179968 w 12198016"/>
              <a:gd name="connsiteY4" fmla="*/ 6845965 h 6870031"/>
              <a:gd name="connsiteX5" fmla="*/ 4818648 w 12198016"/>
              <a:gd name="connsiteY5" fmla="*/ 6870031 h 6870031"/>
              <a:gd name="connsiteX0" fmla="*/ 2713121 w 10092489"/>
              <a:gd name="connsiteY0" fmla="*/ 6870031 h 6870031"/>
              <a:gd name="connsiteX1" fmla="*/ 0 w 10092489"/>
              <a:gd name="connsiteY1" fmla="*/ 0 h 6870031"/>
              <a:gd name="connsiteX2" fmla="*/ 10086473 w 10092489"/>
              <a:gd name="connsiteY2" fmla="*/ 24063 h 6870031"/>
              <a:gd name="connsiteX3" fmla="*/ 10092489 w 10092489"/>
              <a:gd name="connsiteY3" fmla="*/ 3441030 h 6870031"/>
              <a:gd name="connsiteX4" fmla="*/ 10074441 w 10092489"/>
              <a:gd name="connsiteY4" fmla="*/ 6845965 h 6870031"/>
              <a:gd name="connsiteX5" fmla="*/ 2713121 w 10092489"/>
              <a:gd name="connsiteY5" fmla="*/ 6870031 h 6870031"/>
              <a:gd name="connsiteX0" fmla="*/ 3230479 w 10092489"/>
              <a:gd name="connsiteY0" fmla="*/ 6870031 h 6870031"/>
              <a:gd name="connsiteX1" fmla="*/ 0 w 10092489"/>
              <a:gd name="connsiteY1" fmla="*/ 0 h 6870031"/>
              <a:gd name="connsiteX2" fmla="*/ 10086473 w 10092489"/>
              <a:gd name="connsiteY2" fmla="*/ 24063 h 6870031"/>
              <a:gd name="connsiteX3" fmla="*/ 10092489 w 10092489"/>
              <a:gd name="connsiteY3" fmla="*/ 3441030 h 6870031"/>
              <a:gd name="connsiteX4" fmla="*/ 10074441 w 10092489"/>
              <a:gd name="connsiteY4" fmla="*/ 6845965 h 6870031"/>
              <a:gd name="connsiteX5" fmla="*/ 3230479 w 10092489"/>
              <a:gd name="connsiteY5" fmla="*/ 6870031 h 6870031"/>
              <a:gd name="connsiteX0" fmla="*/ 5526973 w 12388983"/>
              <a:gd name="connsiteY0" fmla="*/ 6870031 h 6870031"/>
              <a:gd name="connsiteX1" fmla="*/ 0 w 12388983"/>
              <a:gd name="connsiteY1" fmla="*/ 0 h 6870031"/>
              <a:gd name="connsiteX2" fmla="*/ 12382967 w 12388983"/>
              <a:gd name="connsiteY2" fmla="*/ 24063 h 6870031"/>
              <a:gd name="connsiteX3" fmla="*/ 12388983 w 12388983"/>
              <a:gd name="connsiteY3" fmla="*/ 3441030 h 6870031"/>
              <a:gd name="connsiteX4" fmla="*/ 12370935 w 12388983"/>
              <a:gd name="connsiteY4" fmla="*/ 6845965 h 6870031"/>
              <a:gd name="connsiteX5" fmla="*/ 5526973 w 12388983"/>
              <a:gd name="connsiteY5" fmla="*/ 6870031 h 6870031"/>
              <a:gd name="connsiteX0" fmla="*/ 7840359 w 14702369"/>
              <a:gd name="connsiteY0" fmla="*/ 6845968 h 6845968"/>
              <a:gd name="connsiteX1" fmla="*/ 0 w 14702369"/>
              <a:gd name="connsiteY1" fmla="*/ 0 h 6845968"/>
              <a:gd name="connsiteX2" fmla="*/ 14696353 w 14702369"/>
              <a:gd name="connsiteY2" fmla="*/ 0 h 6845968"/>
              <a:gd name="connsiteX3" fmla="*/ 14702369 w 14702369"/>
              <a:gd name="connsiteY3" fmla="*/ 3416967 h 6845968"/>
              <a:gd name="connsiteX4" fmla="*/ 14684321 w 14702369"/>
              <a:gd name="connsiteY4" fmla="*/ 6821902 h 6845968"/>
              <a:gd name="connsiteX5" fmla="*/ 7840359 w 14702369"/>
              <a:gd name="connsiteY5" fmla="*/ 6845968 h 6845968"/>
              <a:gd name="connsiteX0" fmla="*/ 11914246 w 14702369"/>
              <a:gd name="connsiteY0" fmla="*/ 6821904 h 6821904"/>
              <a:gd name="connsiteX1" fmla="*/ 0 w 14702369"/>
              <a:gd name="connsiteY1" fmla="*/ 0 h 6821904"/>
              <a:gd name="connsiteX2" fmla="*/ 14696353 w 14702369"/>
              <a:gd name="connsiteY2" fmla="*/ 0 h 6821904"/>
              <a:gd name="connsiteX3" fmla="*/ 14702369 w 14702369"/>
              <a:gd name="connsiteY3" fmla="*/ 3416967 h 6821904"/>
              <a:gd name="connsiteX4" fmla="*/ 14684321 w 14702369"/>
              <a:gd name="connsiteY4" fmla="*/ 6821902 h 6821904"/>
              <a:gd name="connsiteX5" fmla="*/ 11914246 w 14702369"/>
              <a:gd name="connsiteY5" fmla="*/ 6821904 h 6821904"/>
              <a:gd name="connsiteX0" fmla="*/ 11303164 w 14702369"/>
              <a:gd name="connsiteY0" fmla="*/ 6833935 h 6833935"/>
              <a:gd name="connsiteX1" fmla="*/ 0 w 14702369"/>
              <a:gd name="connsiteY1" fmla="*/ 0 h 6833935"/>
              <a:gd name="connsiteX2" fmla="*/ 14696353 w 14702369"/>
              <a:gd name="connsiteY2" fmla="*/ 0 h 6833935"/>
              <a:gd name="connsiteX3" fmla="*/ 14702369 w 14702369"/>
              <a:gd name="connsiteY3" fmla="*/ 3416967 h 6833935"/>
              <a:gd name="connsiteX4" fmla="*/ 14684321 w 14702369"/>
              <a:gd name="connsiteY4" fmla="*/ 6821902 h 6833935"/>
              <a:gd name="connsiteX5" fmla="*/ 11303164 w 14702369"/>
              <a:gd name="connsiteY5" fmla="*/ 6833935 h 6833935"/>
              <a:gd name="connsiteX0" fmla="*/ 11303164 w 14702369"/>
              <a:gd name="connsiteY0" fmla="*/ 6833935 h 6833935"/>
              <a:gd name="connsiteX1" fmla="*/ 0 w 14702369"/>
              <a:gd name="connsiteY1" fmla="*/ 0 h 6833935"/>
              <a:gd name="connsiteX2" fmla="*/ 14696353 w 14702369"/>
              <a:gd name="connsiteY2" fmla="*/ 0 h 6833935"/>
              <a:gd name="connsiteX3" fmla="*/ 14702369 w 14702369"/>
              <a:gd name="connsiteY3" fmla="*/ 3416967 h 6833935"/>
              <a:gd name="connsiteX4" fmla="*/ 14698869 w 14702369"/>
              <a:gd name="connsiteY4" fmla="*/ 6833934 h 6833935"/>
              <a:gd name="connsiteX5" fmla="*/ 11303164 w 14702369"/>
              <a:gd name="connsiteY5" fmla="*/ 6833935 h 6833935"/>
              <a:gd name="connsiteX0" fmla="*/ 11356917 w 14756122"/>
              <a:gd name="connsiteY0" fmla="*/ 6833935 h 6833935"/>
              <a:gd name="connsiteX1" fmla="*/ 0 w 14756122"/>
              <a:gd name="connsiteY1" fmla="*/ 12611 h 6833935"/>
              <a:gd name="connsiteX2" fmla="*/ 14750106 w 14756122"/>
              <a:gd name="connsiteY2" fmla="*/ 0 h 6833935"/>
              <a:gd name="connsiteX3" fmla="*/ 14756122 w 14756122"/>
              <a:gd name="connsiteY3" fmla="*/ 3416967 h 6833935"/>
              <a:gd name="connsiteX4" fmla="*/ 14752622 w 14756122"/>
              <a:gd name="connsiteY4" fmla="*/ 6833934 h 6833935"/>
              <a:gd name="connsiteX5" fmla="*/ 11356917 w 14756122"/>
              <a:gd name="connsiteY5" fmla="*/ 6833935 h 6833935"/>
              <a:gd name="connsiteX0" fmla="*/ 11356917 w 14761910"/>
              <a:gd name="connsiteY0" fmla="*/ 6833935 h 6833935"/>
              <a:gd name="connsiteX1" fmla="*/ 0 w 14761910"/>
              <a:gd name="connsiteY1" fmla="*/ 12611 h 6833935"/>
              <a:gd name="connsiteX2" fmla="*/ 14761631 w 14761910"/>
              <a:gd name="connsiteY2" fmla="*/ 0 h 6833935"/>
              <a:gd name="connsiteX3" fmla="*/ 14756122 w 14761910"/>
              <a:gd name="connsiteY3" fmla="*/ 3416967 h 6833935"/>
              <a:gd name="connsiteX4" fmla="*/ 14752622 w 14761910"/>
              <a:gd name="connsiteY4" fmla="*/ 6833934 h 6833935"/>
              <a:gd name="connsiteX5" fmla="*/ 11356917 w 14761910"/>
              <a:gd name="connsiteY5" fmla="*/ 6833935 h 6833935"/>
              <a:gd name="connsiteX0" fmla="*/ 11356917 w 14761910"/>
              <a:gd name="connsiteY0" fmla="*/ 6833935 h 6833935"/>
              <a:gd name="connsiteX1" fmla="*/ 0 w 14761910"/>
              <a:gd name="connsiteY1" fmla="*/ 12611 h 6833935"/>
              <a:gd name="connsiteX2" fmla="*/ 14761631 w 14761910"/>
              <a:gd name="connsiteY2" fmla="*/ 0 h 6833935"/>
              <a:gd name="connsiteX3" fmla="*/ 14756122 w 14761910"/>
              <a:gd name="connsiteY3" fmla="*/ 3416967 h 6833935"/>
              <a:gd name="connsiteX4" fmla="*/ 14758385 w 14761910"/>
              <a:gd name="connsiteY4" fmla="*/ 6829198 h 6833935"/>
              <a:gd name="connsiteX5" fmla="*/ 11356917 w 14761910"/>
              <a:gd name="connsiteY5" fmla="*/ 6833935 h 6833935"/>
              <a:gd name="connsiteX0" fmla="*/ 11356917 w 14761910"/>
              <a:gd name="connsiteY0" fmla="*/ 6833935 h 6836301"/>
              <a:gd name="connsiteX1" fmla="*/ 0 w 14761910"/>
              <a:gd name="connsiteY1" fmla="*/ 12611 h 6836301"/>
              <a:gd name="connsiteX2" fmla="*/ 14761631 w 14761910"/>
              <a:gd name="connsiteY2" fmla="*/ 0 h 6836301"/>
              <a:gd name="connsiteX3" fmla="*/ 14756122 w 14761910"/>
              <a:gd name="connsiteY3" fmla="*/ 3416967 h 6836301"/>
              <a:gd name="connsiteX4" fmla="*/ 14758385 w 14761910"/>
              <a:gd name="connsiteY4" fmla="*/ 6836301 h 6836301"/>
              <a:gd name="connsiteX5" fmla="*/ 11356917 w 14761910"/>
              <a:gd name="connsiteY5" fmla="*/ 6833935 h 683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61910" h="6836301">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E7A6DEE9-0B4F-409A-B59F-325723A101B6}"/>
              </a:ext>
            </a:extLst>
          </p:cNvPr>
          <p:cNvPicPr>
            <a:picLocks noChangeAspect="1"/>
          </p:cNvPicPr>
          <p:nvPr userDrawn="1"/>
        </p:nvPicPr>
        <p:blipFill>
          <a:blip r:embed="rId5"/>
          <a:stretch>
            <a:fillRect/>
          </a:stretch>
        </p:blipFill>
        <p:spPr>
          <a:xfrm>
            <a:off x="138431" y="5311498"/>
            <a:ext cx="2738896" cy="1508514"/>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E0B31207-9C3D-4B5C-B57B-2FE4DBE21416}"/>
              </a:ext>
            </a:extLst>
          </p:cNvPr>
          <p:cNvPicPr>
            <a:picLocks noChangeAspect="1"/>
          </p:cNvPicPr>
          <p:nvPr userDrawn="1"/>
        </p:nvPicPr>
        <p:blipFill rotWithShape="1">
          <a:blip r:embed="rId6" cstate="hqprint">
            <a:alphaModFix amt="34000"/>
            <a:extLst>
              <a:ext uri="{28A0092B-C50C-407E-A947-70E740481C1C}">
                <a14:useLocalDpi xmlns:a14="http://schemas.microsoft.com/office/drawing/2010/main"/>
              </a:ext>
            </a:extLst>
          </a:blip>
          <a:srcRect l="32582" t="2399" r="8554" b="-8774"/>
          <a:stretch/>
        </p:blipFill>
        <p:spPr>
          <a:xfrm rot="5400000">
            <a:off x="5734286" y="-1016167"/>
            <a:ext cx="5455273" cy="7480884"/>
          </a:xfrm>
          <a:prstGeom prst="rtTriangle">
            <a:avLst/>
          </a:prstGeom>
        </p:spPr>
      </p:pic>
      <p:pic>
        <p:nvPicPr>
          <p:cNvPr id="24" name="Picture 23">
            <a:extLst>
              <a:ext uri="{FF2B5EF4-FFF2-40B4-BE49-F238E27FC236}">
                <a16:creationId xmlns:a16="http://schemas.microsoft.com/office/drawing/2014/main" id="{735335CF-157D-43AA-8855-D3BF724DF976}"/>
              </a:ext>
            </a:extLst>
          </p:cNvPr>
          <p:cNvPicPr>
            <a:picLocks noChangeAspect="1"/>
          </p:cNvPicPr>
          <p:nvPr userDrawn="1"/>
        </p:nvPicPr>
        <p:blipFill rotWithShape="1">
          <a:blip r:embed="rId6" cstate="hqprint">
            <a:alphaModFix amt="34000"/>
            <a:grayscl/>
            <a:extLst>
              <a:ext uri="{28A0092B-C50C-407E-A947-70E740481C1C}">
                <a14:useLocalDpi xmlns:a14="http://schemas.microsoft.com/office/drawing/2010/main"/>
              </a:ext>
            </a:extLst>
          </a:blip>
          <a:srcRect l="54017" t="36082" r="11355" b="674"/>
          <a:stretch/>
        </p:blipFill>
        <p:spPr>
          <a:xfrm rot="16200000">
            <a:off x="5792642" y="4819952"/>
            <a:ext cx="1719709" cy="2366806"/>
          </a:xfrm>
          <a:prstGeom prst="rtTriangle">
            <a:avLst/>
          </a:prstGeom>
        </p:spPr>
      </p:pic>
      <p:sp>
        <p:nvSpPr>
          <p:cNvPr id="11" name="Title 15">
            <a:extLst>
              <a:ext uri="{FF2B5EF4-FFF2-40B4-BE49-F238E27FC236}">
                <a16:creationId xmlns:a16="http://schemas.microsoft.com/office/drawing/2014/main" id="{6D87AD77-E89F-4705-AA0A-8032DAD1D337}"/>
              </a:ext>
            </a:extLst>
          </p:cNvPr>
          <p:cNvSpPr>
            <a:spLocks noGrp="1"/>
          </p:cNvSpPr>
          <p:nvPr>
            <p:ph type="title"/>
          </p:nvPr>
        </p:nvSpPr>
        <p:spPr>
          <a:xfrm>
            <a:off x="176047" y="175938"/>
            <a:ext cx="6157185" cy="3972645"/>
          </a:xfrm>
          <a:prstGeom prst="rect">
            <a:avLst/>
          </a:prstGeom>
        </p:spPr>
        <p:txBody>
          <a:bodyPr/>
          <a:lstStyle>
            <a:lvl1pPr>
              <a:defRPr sz="8000">
                <a:solidFill>
                  <a:schemeClr val="bg1"/>
                </a:solidFill>
                <a:effectLst>
                  <a:outerShdw blurRad="50800" dist="38100" algn="l" rotWithShape="0">
                    <a:prstClr val="black">
                      <a:alpha val="40000"/>
                    </a:prstClr>
                  </a:outerShdw>
                </a:effectLst>
              </a:defRPr>
            </a:lvl1pPr>
          </a:lstStyle>
          <a:p>
            <a:r>
              <a:rPr lang="en-US" dirty="0"/>
              <a:t>Click to edit Master title style</a:t>
            </a:r>
            <a:endParaRPr lang="en-AU" dirty="0"/>
          </a:p>
        </p:txBody>
      </p:sp>
    </p:spTree>
    <p:extLst>
      <p:ext uri="{BB962C8B-B14F-4D97-AF65-F5344CB8AC3E}">
        <p14:creationId xmlns:p14="http://schemas.microsoft.com/office/powerpoint/2010/main" val="2120188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C6441F9-A2B1-4BFB-87F7-B505A10AE262}"/>
              </a:ext>
            </a:extLst>
          </p:cNvPr>
          <p:cNvSpPr/>
          <p:nvPr userDrawn="1"/>
        </p:nvSpPr>
        <p:spPr>
          <a:xfrm>
            <a:off x="0" y="1"/>
            <a:ext cx="12192000" cy="103749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solidFill>
                <a:schemeClr val="tx2"/>
              </a:solidFill>
            </a:endParaRPr>
          </a:p>
        </p:txBody>
      </p:sp>
      <p:pic>
        <p:nvPicPr>
          <p:cNvPr id="18" name="Picture 17">
            <a:extLst>
              <a:ext uri="{FF2B5EF4-FFF2-40B4-BE49-F238E27FC236}">
                <a16:creationId xmlns:a16="http://schemas.microsoft.com/office/drawing/2014/main" id="{08A801E7-BC54-4FD1-B398-A5A22D7A98BE}"/>
              </a:ext>
            </a:extLst>
          </p:cNvPr>
          <p:cNvPicPr>
            <a:picLocks noChangeAspect="1"/>
          </p:cNvPicPr>
          <p:nvPr userDrawn="1"/>
        </p:nvPicPr>
        <p:blipFill rotWithShape="1">
          <a:blip r:embed="rId2" cstate="hqprint">
            <a:alphaModFix amt="34000"/>
            <a:extLst>
              <a:ext uri="{28A0092B-C50C-407E-A947-70E740481C1C}">
                <a14:useLocalDpi xmlns:a14="http://schemas.microsoft.com/office/drawing/2010/main"/>
              </a:ext>
            </a:extLst>
          </a:blip>
          <a:srcRect l="51339" t="39269" r="-2839" b="35419"/>
          <a:stretch/>
        </p:blipFill>
        <p:spPr>
          <a:xfrm flipH="1">
            <a:off x="9304422" y="0"/>
            <a:ext cx="2887578" cy="1037492"/>
          </a:xfrm>
          <a:prstGeom prst="rect">
            <a:avLst/>
          </a:prstGeom>
        </p:spPr>
      </p:pic>
      <p:pic>
        <p:nvPicPr>
          <p:cNvPr id="19" name="Picture 18">
            <a:extLst>
              <a:ext uri="{FF2B5EF4-FFF2-40B4-BE49-F238E27FC236}">
                <a16:creationId xmlns:a16="http://schemas.microsoft.com/office/drawing/2014/main" id="{355B944D-04FC-4DF5-9BF7-3BCE88FF1F77}"/>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9791700" y="111656"/>
            <a:ext cx="2027900" cy="803439"/>
          </a:xfrm>
          <a:prstGeom prst="rect">
            <a:avLst/>
          </a:prstGeom>
          <a:effectLst>
            <a:outerShdw blurRad="50800" dist="38100" dir="2700000" algn="tl" rotWithShape="0">
              <a:prstClr val="black">
                <a:alpha val="40000"/>
              </a:prstClr>
            </a:outerShdw>
          </a:effectLst>
        </p:spPr>
      </p:pic>
      <p:sp>
        <p:nvSpPr>
          <p:cNvPr id="20" name="Rectangle 19">
            <a:extLst>
              <a:ext uri="{FF2B5EF4-FFF2-40B4-BE49-F238E27FC236}">
                <a16:creationId xmlns:a16="http://schemas.microsoft.com/office/drawing/2014/main" id="{ED524ECA-AF0A-4822-81E8-1224A9767F20}"/>
              </a:ext>
            </a:extLst>
          </p:cNvPr>
          <p:cNvSpPr/>
          <p:nvPr userDrawn="1"/>
        </p:nvSpPr>
        <p:spPr>
          <a:xfrm>
            <a:off x="-1778" y="6574604"/>
            <a:ext cx="12193777" cy="283396"/>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solidFill>
                <a:schemeClr val="tx2"/>
              </a:solidFill>
            </a:endParaRPr>
          </a:p>
        </p:txBody>
      </p:sp>
      <p:sp>
        <p:nvSpPr>
          <p:cNvPr id="21" name="Rectangle 20">
            <a:extLst>
              <a:ext uri="{FF2B5EF4-FFF2-40B4-BE49-F238E27FC236}">
                <a16:creationId xmlns:a16="http://schemas.microsoft.com/office/drawing/2014/main" id="{EB5CD593-1634-4207-94B8-040A8F75CE1E}"/>
              </a:ext>
            </a:extLst>
          </p:cNvPr>
          <p:cNvSpPr/>
          <p:nvPr userDrawn="1"/>
        </p:nvSpPr>
        <p:spPr>
          <a:xfrm flipV="1">
            <a:off x="-4504" y="6540436"/>
            <a:ext cx="12196504" cy="59527"/>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solidFill>
                <a:schemeClr val="tx2"/>
              </a:solidFill>
            </a:endParaRPr>
          </a:p>
        </p:txBody>
      </p:sp>
      <p:sp>
        <p:nvSpPr>
          <p:cNvPr id="8" name="TextBox 7">
            <a:extLst>
              <a:ext uri="{FF2B5EF4-FFF2-40B4-BE49-F238E27FC236}">
                <a16:creationId xmlns:a16="http://schemas.microsoft.com/office/drawing/2014/main" id="{9D57198A-4F93-4BB0-B3E6-6EC9C206038D}"/>
              </a:ext>
            </a:extLst>
          </p:cNvPr>
          <p:cNvSpPr txBox="1"/>
          <p:nvPr userDrawn="1"/>
        </p:nvSpPr>
        <p:spPr>
          <a:xfrm>
            <a:off x="10265664" y="6574604"/>
            <a:ext cx="1925447" cy="307777"/>
          </a:xfrm>
          <a:prstGeom prst="rect">
            <a:avLst/>
          </a:prstGeom>
          <a:noFill/>
        </p:spPr>
        <p:txBody>
          <a:bodyPr wrap="square" rtlCol="0">
            <a:spAutoFit/>
          </a:bodyPr>
          <a:lstStyle/>
          <a:p>
            <a:pPr algn="r"/>
            <a:r>
              <a:rPr lang="en-AU" sz="1400" b="1" dirty="0">
                <a:solidFill>
                  <a:schemeClr val="accent1"/>
                </a:solidFill>
              </a:rPr>
              <a:t>Slide </a:t>
            </a:r>
            <a:fld id="{F7E43D5E-19EF-489C-A403-232B1D029F8F}" type="slidenum">
              <a:rPr lang="en-AU" sz="1400" b="1" smtClean="0">
                <a:solidFill>
                  <a:schemeClr val="accent1"/>
                </a:solidFill>
              </a:rPr>
              <a:t>‹#›</a:t>
            </a:fld>
            <a:endParaRPr lang="en-AU" sz="1400" b="1" dirty="0">
              <a:solidFill>
                <a:schemeClr val="accent1"/>
              </a:solidFill>
            </a:endParaRPr>
          </a:p>
        </p:txBody>
      </p:sp>
      <p:sp>
        <p:nvSpPr>
          <p:cNvPr id="9" name="TextBox 8">
            <a:extLst>
              <a:ext uri="{FF2B5EF4-FFF2-40B4-BE49-F238E27FC236}">
                <a16:creationId xmlns:a16="http://schemas.microsoft.com/office/drawing/2014/main" id="{A6D052B9-215F-4A65-B5BF-D9EA0B79D5DB}"/>
              </a:ext>
            </a:extLst>
          </p:cNvPr>
          <p:cNvSpPr txBox="1"/>
          <p:nvPr userDrawn="1"/>
        </p:nvSpPr>
        <p:spPr>
          <a:xfrm>
            <a:off x="-24384" y="6562799"/>
            <a:ext cx="4925568" cy="307777"/>
          </a:xfrm>
          <a:prstGeom prst="rect">
            <a:avLst/>
          </a:prstGeom>
          <a:noFill/>
        </p:spPr>
        <p:txBody>
          <a:bodyPr wrap="square" rtlCol="0">
            <a:spAutoFit/>
          </a:bodyPr>
          <a:lstStyle/>
          <a:p>
            <a:r>
              <a:rPr lang="en-AU" sz="1400" b="1" dirty="0">
                <a:solidFill>
                  <a:schemeClr val="accent1"/>
                </a:solidFill>
              </a:rPr>
              <a:t>CEOS Plenary, 1-4  November 2021</a:t>
            </a:r>
          </a:p>
        </p:txBody>
      </p:sp>
      <p:sp>
        <p:nvSpPr>
          <p:cNvPr id="10" name="Content Placeholder 2">
            <a:extLst>
              <a:ext uri="{FF2B5EF4-FFF2-40B4-BE49-F238E27FC236}">
                <a16:creationId xmlns:a16="http://schemas.microsoft.com/office/drawing/2014/main" id="{329B9A96-3603-43F8-A8A8-E7ECA8F147D7}"/>
              </a:ext>
            </a:extLst>
          </p:cNvPr>
          <p:cNvSpPr>
            <a:spLocks noGrp="1"/>
          </p:cNvSpPr>
          <p:nvPr>
            <p:ph idx="1"/>
          </p:nvPr>
        </p:nvSpPr>
        <p:spPr>
          <a:xfrm>
            <a:off x="324233" y="1558533"/>
            <a:ext cx="11495400" cy="4662871"/>
          </a:xfrm>
          <a:prstGeom prst="rect">
            <a:avLst/>
          </a:prstGeom>
        </p:spPr>
        <p:txBody>
          <a:bodyPr/>
          <a:lstStyle>
            <a:lvl1pPr marL="228600" indent="-228600">
              <a:buFont typeface="Wingdings" panose="05000000000000000000" pitchFamily="2" charset="2"/>
              <a:buChar char="v"/>
              <a:defRPr sz="2800"/>
            </a:lvl1pPr>
            <a:lvl2pPr marL="685800" indent="-228600">
              <a:buFont typeface="Wingdings" panose="05000000000000000000" pitchFamily="2" charset="2"/>
              <a:buChar char="§"/>
              <a:defRPr sz="2400"/>
            </a:lvl2pPr>
            <a:lvl3pPr marL="1143000" indent="-228600">
              <a:buFont typeface="Courier New" panose="02070309020205020404" pitchFamily="49" charset="0"/>
              <a:buChar char="o"/>
              <a:defRPr sz="2000"/>
            </a:lvl3pPr>
            <a:lvl4pPr marL="1600200" indent="-228600">
              <a:buFont typeface="Arial" panose="020B0604020202020204" pitchFamily="34" charset="0"/>
              <a:buChar char="•"/>
              <a:defRPr sz="1800"/>
            </a:lvl4pPr>
            <a:lvl5pPr marL="2057400" indent="-228600">
              <a:buFont typeface="Arial" panose="020B0604020202020204" pitchFamily="34" charset="0"/>
              <a:buChar cha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6" name="Title 15">
            <a:extLst>
              <a:ext uri="{FF2B5EF4-FFF2-40B4-BE49-F238E27FC236}">
                <a16:creationId xmlns:a16="http://schemas.microsoft.com/office/drawing/2014/main" id="{D23802C6-2AE7-4143-9A89-2B465ADB4895}"/>
              </a:ext>
            </a:extLst>
          </p:cNvPr>
          <p:cNvSpPr>
            <a:spLocks noGrp="1"/>
          </p:cNvSpPr>
          <p:nvPr>
            <p:ph type="title"/>
          </p:nvPr>
        </p:nvSpPr>
        <p:spPr>
          <a:xfrm>
            <a:off x="176048" y="175939"/>
            <a:ext cx="9386864" cy="779002"/>
          </a:xfrm>
          <a:prstGeom prst="rect">
            <a:avLst/>
          </a:prstGeom>
        </p:spPr>
        <p:txBody>
          <a:bodyPr/>
          <a:lstStyle>
            <a:lvl1pPr>
              <a:defRPr>
                <a:solidFill>
                  <a:schemeClr val="bg1"/>
                </a:solidFill>
                <a:effectLst>
                  <a:outerShdw blurRad="50800" dist="38100" algn="l" rotWithShape="0">
                    <a:prstClr val="black">
                      <a:alpha val="40000"/>
                    </a:prstClr>
                  </a:outerShdw>
                </a:effectLst>
              </a:defRPr>
            </a:lvl1pPr>
          </a:lstStyle>
          <a:p>
            <a:r>
              <a:rPr lang="en-US" dirty="0"/>
              <a:t>Click to edit Master title style</a:t>
            </a:r>
            <a:endParaRPr lang="en-AU" dirty="0"/>
          </a:p>
        </p:txBody>
      </p:sp>
    </p:spTree>
    <p:extLst>
      <p:ext uri="{BB962C8B-B14F-4D97-AF65-F5344CB8AC3E}">
        <p14:creationId xmlns:p14="http://schemas.microsoft.com/office/powerpoint/2010/main" val="2983935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ED4F45A-79C4-451D-B770-5D9EB63F4CE9}"/>
              </a:ext>
            </a:extLst>
          </p:cNvPr>
          <p:cNvSpPr/>
          <p:nvPr userDrawn="1"/>
        </p:nvSpPr>
        <p:spPr>
          <a:xfrm>
            <a:off x="0" y="1"/>
            <a:ext cx="12192000" cy="103749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solidFill>
                <a:schemeClr val="tx2"/>
              </a:solidFill>
            </a:endParaRPr>
          </a:p>
        </p:txBody>
      </p:sp>
      <p:pic>
        <p:nvPicPr>
          <p:cNvPr id="18" name="Picture 17">
            <a:extLst>
              <a:ext uri="{FF2B5EF4-FFF2-40B4-BE49-F238E27FC236}">
                <a16:creationId xmlns:a16="http://schemas.microsoft.com/office/drawing/2014/main" id="{D750AF94-A7F3-4BBE-BA31-C4E95B643892}"/>
              </a:ext>
            </a:extLst>
          </p:cNvPr>
          <p:cNvPicPr>
            <a:picLocks noChangeAspect="1"/>
          </p:cNvPicPr>
          <p:nvPr userDrawn="1"/>
        </p:nvPicPr>
        <p:blipFill rotWithShape="1">
          <a:blip r:embed="rId2" cstate="hqprint">
            <a:alphaModFix amt="34000"/>
            <a:extLst>
              <a:ext uri="{28A0092B-C50C-407E-A947-70E740481C1C}">
                <a14:useLocalDpi xmlns:a14="http://schemas.microsoft.com/office/drawing/2010/main"/>
              </a:ext>
            </a:extLst>
          </a:blip>
          <a:srcRect l="51339" t="39269" r="-2839" b="35419"/>
          <a:stretch/>
        </p:blipFill>
        <p:spPr>
          <a:xfrm flipH="1">
            <a:off x="9304422" y="0"/>
            <a:ext cx="2887578" cy="1037492"/>
          </a:xfrm>
          <a:prstGeom prst="rect">
            <a:avLst/>
          </a:prstGeom>
        </p:spPr>
      </p:pic>
      <p:pic>
        <p:nvPicPr>
          <p:cNvPr id="19" name="Picture 18">
            <a:extLst>
              <a:ext uri="{FF2B5EF4-FFF2-40B4-BE49-F238E27FC236}">
                <a16:creationId xmlns:a16="http://schemas.microsoft.com/office/drawing/2014/main" id="{B9F3D092-5D49-4AFB-AF3E-73F362AFFC85}"/>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9791700" y="111656"/>
            <a:ext cx="2027900" cy="803439"/>
          </a:xfrm>
          <a:prstGeom prst="rect">
            <a:avLst/>
          </a:prstGeom>
          <a:effectLst>
            <a:outerShdw blurRad="50800" dist="38100" dir="2700000" algn="tl" rotWithShape="0">
              <a:prstClr val="black">
                <a:alpha val="40000"/>
              </a:prstClr>
            </a:outerShdw>
          </a:effectLst>
        </p:spPr>
      </p:pic>
      <p:sp>
        <p:nvSpPr>
          <p:cNvPr id="20" name="Rectangle 19">
            <a:extLst>
              <a:ext uri="{FF2B5EF4-FFF2-40B4-BE49-F238E27FC236}">
                <a16:creationId xmlns:a16="http://schemas.microsoft.com/office/drawing/2014/main" id="{B71A52C8-AC58-4F93-9B83-CF6340B35704}"/>
              </a:ext>
            </a:extLst>
          </p:cNvPr>
          <p:cNvSpPr/>
          <p:nvPr userDrawn="1"/>
        </p:nvSpPr>
        <p:spPr>
          <a:xfrm>
            <a:off x="-1778" y="6574604"/>
            <a:ext cx="12193777" cy="283396"/>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solidFill>
                <a:schemeClr val="tx2"/>
              </a:solidFill>
            </a:endParaRPr>
          </a:p>
        </p:txBody>
      </p:sp>
      <p:sp>
        <p:nvSpPr>
          <p:cNvPr id="21" name="Rectangle 20">
            <a:extLst>
              <a:ext uri="{FF2B5EF4-FFF2-40B4-BE49-F238E27FC236}">
                <a16:creationId xmlns:a16="http://schemas.microsoft.com/office/drawing/2014/main" id="{9F8C269A-31A7-4C30-A379-B1AF6E6AC07E}"/>
              </a:ext>
            </a:extLst>
          </p:cNvPr>
          <p:cNvSpPr/>
          <p:nvPr userDrawn="1"/>
        </p:nvSpPr>
        <p:spPr>
          <a:xfrm flipV="1">
            <a:off x="-4504" y="6540436"/>
            <a:ext cx="12196504" cy="59527"/>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solidFill>
                <a:schemeClr val="tx2"/>
              </a:solidFill>
            </a:endParaRPr>
          </a:p>
        </p:txBody>
      </p:sp>
      <p:sp>
        <p:nvSpPr>
          <p:cNvPr id="8" name="Content Placeholder 2">
            <a:extLst>
              <a:ext uri="{FF2B5EF4-FFF2-40B4-BE49-F238E27FC236}">
                <a16:creationId xmlns:a16="http://schemas.microsoft.com/office/drawing/2014/main" id="{3DDE49C7-19A1-444C-9825-1EA2A4CF4CF2}"/>
              </a:ext>
            </a:extLst>
          </p:cNvPr>
          <p:cNvSpPr>
            <a:spLocks noGrp="1"/>
          </p:cNvSpPr>
          <p:nvPr>
            <p:ph idx="1"/>
          </p:nvPr>
        </p:nvSpPr>
        <p:spPr>
          <a:xfrm>
            <a:off x="386632" y="1445923"/>
            <a:ext cx="5509008" cy="4775482"/>
          </a:xfrm>
          <a:prstGeom prst="rect">
            <a:avLst/>
          </a:prstGeom>
        </p:spPr>
        <p:txBody>
          <a:bodyPr/>
          <a:lstStyle>
            <a:lvl1pPr marL="228600" indent="-228600">
              <a:buFont typeface="Wingdings" panose="05000000000000000000" pitchFamily="2" charset="2"/>
              <a:buChar char="v"/>
              <a:defRPr sz="2800"/>
            </a:lvl1pPr>
            <a:lvl2pPr marL="685800" indent="-228600">
              <a:buFont typeface="Wingdings" panose="05000000000000000000" pitchFamily="2" charset="2"/>
              <a:buChar char="§"/>
              <a:defRPr sz="2400"/>
            </a:lvl2pPr>
            <a:lvl3pPr marL="1143000" indent="-228600">
              <a:buFont typeface="Courier New" panose="02070309020205020404" pitchFamily="49" charset="0"/>
              <a:buChar char="o"/>
              <a:defRPr sz="2000"/>
            </a:lvl3pPr>
            <a:lvl4pPr marL="1600200" indent="-228600">
              <a:buFont typeface="Arial" panose="020B0604020202020204" pitchFamily="34" charset="0"/>
              <a:buChar char="•"/>
              <a:defRPr sz="1800"/>
            </a:lvl4pPr>
            <a:lvl5pPr marL="2057400" indent="-228600">
              <a:buFont typeface="Arial" panose="020B0604020202020204" pitchFamily="34" charset="0"/>
              <a:buChar cha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0" name="Content Placeholder 2">
            <a:extLst>
              <a:ext uri="{FF2B5EF4-FFF2-40B4-BE49-F238E27FC236}">
                <a16:creationId xmlns:a16="http://schemas.microsoft.com/office/drawing/2014/main" id="{63544BA0-E96C-45E5-845D-0572CB6E19C4}"/>
              </a:ext>
            </a:extLst>
          </p:cNvPr>
          <p:cNvSpPr>
            <a:spLocks noGrp="1"/>
          </p:cNvSpPr>
          <p:nvPr>
            <p:ph idx="10"/>
          </p:nvPr>
        </p:nvSpPr>
        <p:spPr>
          <a:xfrm>
            <a:off x="6296361" y="1445923"/>
            <a:ext cx="5509008" cy="4775482"/>
          </a:xfrm>
          <a:prstGeom prst="rect">
            <a:avLst/>
          </a:prstGeom>
        </p:spPr>
        <p:txBody>
          <a:bodyPr/>
          <a:lstStyle>
            <a:lvl1pPr marL="228600" indent="-228600">
              <a:buFont typeface="Wingdings" panose="05000000000000000000" pitchFamily="2" charset="2"/>
              <a:buChar char="v"/>
              <a:defRPr sz="2800"/>
            </a:lvl1pPr>
            <a:lvl2pPr marL="685800" indent="-228600">
              <a:buFont typeface="Wingdings" panose="05000000000000000000" pitchFamily="2" charset="2"/>
              <a:buChar char="§"/>
              <a:defRPr sz="2400"/>
            </a:lvl2pPr>
            <a:lvl3pPr marL="1143000" indent="-228600">
              <a:buFont typeface="Courier New" panose="02070309020205020404" pitchFamily="49" charset="0"/>
              <a:buChar char="o"/>
              <a:defRPr sz="2000"/>
            </a:lvl3pPr>
            <a:lvl4pPr marL="1600200" indent="-228600">
              <a:buFont typeface="Arial" panose="020B0604020202020204" pitchFamily="34" charset="0"/>
              <a:buChar char="•"/>
              <a:defRPr sz="1800"/>
            </a:lvl4pPr>
            <a:lvl5pPr marL="2057400" indent="-228600">
              <a:buFont typeface="Arial" panose="020B0604020202020204" pitchFamily="34" charset="0"/>
              <a:buChar cha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3" name="TextBox 12">
            <a:extLst>
              <a:ext uri="{FF2B5EF4-FFF2-40B4-BE49-F238E27FC236}">
                <a16:creationId xmlns:a16="http://schemas.microsoft.com/office/drawing/2014/main" id="{F6FA363F-DA93-49E9-B2AA-8F807FE83C45}"/>
              </a:ext>
            </a:extLst>
          </p:cNvPr>
          <p:cNvSpPr txBox="1"/>
          <p:nvPr userDrawn="1"/>
        </p:nvSpPr>
        <p:spPr>
          <a:xfrm>
            <a:off x="10265664" y="6574604"/>
            <a:ext cx="1925447" cy="307777"/>
          </a:xfrm>
          <a:prstGeom prst="rect">
            <a:avLst/>
          </a:prstGeom>
          <a:noFill/>
        </p:spPr>
        <p:txBody>
          <a:bodyPr wrap="square" rtlCol="0">
            <a:spAutoFit/>
          </a:bodyPr>
          <a:lstStyle/>
          <a:p>
            <a:pPr algn="r"/>
            <a:r>
              <a:rPr lang="en-AU" sz="1400" b="1" dirty="0">
                <a:solidFill>
                  <a:schemeClr val="accent1"/>
                </a:solidFill>
              </a:rPr>
              <a:t>Slide </a:t>
            </a:r>
            <a:fld id="{F7E43D5E-19EF-489C-A403-232B1D029F8F}" type="slidenum">
              <a:rPr lang="en-AU" sz="1400" b="1" smtClean="0">
                <a:solidFill>
                  <a:schemeClr val="accent1"/>
                </a:solidFill>
              </a:rPr>
              <a:t>‹#›</a:t>
            </a:fld>
            <a:endParaRPr lang="en-AU" sz="1400" b="1" dirty="0">
              <a:solidFill>
                <a:schemeClr val="accent1"/>
              </a:solidFill>
            </a:endParaRPr>
          </a:p>
        </p:txBody>
      </p:sp>
      <p:sp>
        <p:nvSpPr>
          <p:cNvPr id="15" name="Title 15">
            <a:extLst>
              <a:ext uri="{FF2B5EF4-FFF2-40B4-BE49-F238E27FC236}">
                <a16:creationId xmlns:a16="http://schemas.microsoft.com/office/drawing/2014/main" id="{87570EC9-0DBC-4BD7-95AA-6C73B6CD9541}"/>
              </a:ext>
            </a:extLst>
          </p:cNvPr>
          <p:cNvSpPr>
            <a:spLocks noGrp="1"/>
          </p:cNvSpPr>
          <p:nvPr>
            <p:ph type="title"/>
          </p:nvPr>
        </p:nvSpPr>
        <p:spPr>
          <a:xfrm>
            <a:off x="176048" y="175939"/>
            <a:ext cx="9386864" cy="779002"/>
          </a:xfrm>
          <a:prstGeom prst="rect">
            <a:avLst/>
          </a:prstGeom>
        </p:spPr>
        <p:txBody>
          <a:bodyPr/>
          <a:lstStyle>
            <a:lvl1pPr>
              <a:defRPr>
                <a:solidFill>
                  <a:schemeClr val="bg1"/>
                </a:solidFill>
                <a:effectLst>
                  <a:outerShdw blurRad="50800" dist="38100" algn="l" rotWithShape="0">
                    <a:prstClr val="black">
                      <a:alpha val="40000"/>
                    </a:prstClr>
                  </a:outerShdw>
                </a:effectLst>
              </a:defRPr>
            </a:lvl1pPr>
          </a:lstStyle>
          <a:p>
            <a:r>
              <a:rPr lang="en-US" dirty="0"/>
              <a:t>Click to edit Master title style</a:t>
            </a:r>
            <a:endParaRPr lang="en-AU" dirty="0"/>
          </a:p>
        </p:txBody>
      </p:sp>
      <p:sp>
        <p:nvSpPr>
          <p:cNvPr id="16" name="TextBox 15">
            <a:extLst>
              <a:ext uri="{FF2B5EF4-FFF2-40B4-BE49-F238E27FC236}">
                <a16:creationId xmlns:a16="http://schemas.microsoft.com/office/drawing/2014/main" id="{347CA0F7-C63D-4300-8BAD-A29E1BDF3EF2}"/>
              </a:ext>
            </a:extLst>
          </p:cNvPr>
          <p:cNvSpPr txBox="1"/>
          <p:nvPr userDrawn="1"/>
        </p:nvSpPr>
        <p:spPr>
          <a:xfrm>
            <a:off x="-24384" y="6562799"/>
            <a:ext cx="4925568" cy="307777"/>
          </a:xfrm>
          <a:prstGeom prst="rect">
            <a:avLst/>
          </a:prstGeom>
          <a:noFill/>
        </p:spPr>
        <p:txBody>
          <a:bodyPr wrap="square" rtlCol="0">
            <a:spAutoFit/>
          </a:bodyPr>
          <a:lstStyle/>
          <a:p>
            <a:r>
              <a:rPr lang="en-AU" sz="1400" b="1" dirty="0">
                <a:solidFill>
                  <a:schemeClr val="accent1"/>
                </a:solidFill>
              </a:rPr>
              <a:t>CEOS Plenary, 1-4  November 2021</a:t>
            </a:r>
          </a:p>
        </p:txBody>
      </p:sp>
    </p:spTree>
    <p:extLst>
      <p:ext uri="{BB962C8B-B14F-4D97-AF65-F5344CB8AC3E}">
        <p14:creationId xmlns:p14="http://schemas.microsoft.com/office/powerpoint/2010/main" val="1912902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E8A8A5-B83C-452F-9ACA-4A3279DC36AF}"/>
              </a:ext>
            </a:extLst>
          </p:cNvPr>
          <p:cNvSpPr/>
          <p:nvPr userDrawn="1"/>
        </p:nvSpPr>
        <p:spPr>
          <a:xfrm>
            <a:off x="0" y="1"/>
            <a:ext cx="12192000" cy="103749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solidFill>
                <a:schemeClr val="tx2"/>
              </a:solidFill>
            </a:endParaRPr>
          </a:p>
        </p:txBody>
      </p:sp>
      <p:pic>
        <p:nvPicPr>
          <p:cNvPr id="12" name="Picture 11">
            <a:extLst>
              <a:ext uri="{FF2B5EF4-FFF2-40B4-BE49-F238E27FC236}">
                <a16:creationId xmlns:a16="http://schemas.microsoft.com/office/drawing/2014/main" id="{1B9B4D16-20B9-4380-8EB6-9F8F7A81229F}"/>
              </a:ext>
            </a:extLst>
          </p:cNvPr>
          <p:cNvPicPr>
            <a:picLocks noChangeAspect="1"/>
          </p:cNvPicPr>
          <p:nvPr userDrawn="1"/>
        </p:nvPicPr>
        <p:blipFill rotWithShape="1">
          <a:blip r:embed="rId2" cstate="hqprint">
            <a:alphaModFix amt="34000"/>
            <a:extLst>
              <a:ext uri="{28A0092B-C50C-407E-A947-70E740481C1C}">
                <a14:useLocalDpi xmlns:a14="http://schemas.microsoft.com/office/drawing/2010/main"/>
              </a:ext>
            </a:extLst>
          </a:blip>
          <a:srcRect l="51339" t="39269" r="-2839" b="35419"/>
          <a:stretch/>
        </p:blipFill>
        <p:spPr>
          <a:xfrm flipH="1">
            <a:off x="9304422" y="0"/>
            <a:ext cx="2887578" cy="1037492"/>
          </a:xfrm>
          <a:prstGeom prst="rect">
            <a:avLst/>
          </a:prstGeom>
        </p:spPr>
      </p:pic>
      <p:pic>
        <p:nvPicPr>
          <p:cNvPr id="13" name="Picture 12">
            <a:extLst>
              <a:ext uri="{FF2B5EF4-FFF2-40B4-BE49-F238E27FC236}">
                <a16:creationId xmlns:a16="http://schemas.microsoft.com/office/drawing/2014/main" id="{2DFE8BF3-E40B-493A-9AE5-A62B25D4F160}"/>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9791700" y="111656"/>
            <a:ext cx="2027900" cy="803439"/>
          </a:xfrm>
          <a:prstGeom prst="rect">
            <a:avLst/>
          </a:prstGeom>
          <a:effectLst>
            <a:outerShdw blurRad="50800" dist="38100" dir="2700000" algn="tl" rotWithShape="0">
              <a:prstClr val="black">
                <a:alpha val="40000"/>
              </a:prstClr>
            </a:outerShdw>
          </a:effectLst>
        </p:spPr>
      </p:pic>
      <p:sp>
        <p:nvSpPr>
          <p:cNvPr id="14" name="Rectangle 13">
            <a:extLst>
              <a:ext uri="{FF2B5EF4-FFF2-40B4-BE49-F238E27FC236}">
                <a16:creationId xmlns:a16="http://schemas.microsoft.com/office/drawing/2014/main" id="{9CACCEF1-20EC-4A52-A7A1-15EEEB87FBB0}"/>
              </a:ext>
            </a:extLst>
          </p:cNvPr>
          <p:cNvSpPr/>
          <p:nvPr userDrawn="1"/>
        </p:nvSpPr>
        <p:spPr>
          <a:xfrm>
            <a:off x="-1778" y="6574604"/>
            <a:ext cx="12193777" cy="283396"/>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solidFill>
                <a:schemeClr val="tx2"/>
              </a:solidFill>
            </a:endParaRPr>
          </a:p>
        </p:txBody>
      </p:sp>
      <p:sp>
        <p:nvSpPr>
          <p:cNvPr id="15" name="Rectangle 14">
            <a:extLst>
              <a:ext uri="{FF2B5EF4-FFF2-40B4-BE49-F238E27FC236}">
                <a16:creationId xmlns:a16="http://schemas.microsoft.com/office/drawing/2014/main" id="{BE6BB852-D706-4A9C-8904-87AD81B3C355}"/>
              </a:ext>
            </a:extLst>
          </p:cNvPr>
          <p:cNvSpPr/>
          <p:nvPr userDrawn="1"/>
        </p:nvSpPr>
        <p:spPr>
          <a:xfrm flipV="1">
            <a:off x="-4504" y="6540436"/>
            <a:ext cx="12196504" cy="59527"/>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solidFill>
                <a:schemeClr val="tx2"/>
              </a:solidFill>
            </a:endParaRPr>
          </a:p>
        </p:txBody>
      </p:sp>
      <p:sp>
        <p:nvSpPr>
          <p:cNvPr id="7" name="TextBox 6">
            <a:extLst>
              <a:ext uri="{FF2B5EF4-FFF2-40B4-BE49-F238E27FC236}">
                <a16:creationId xmlns:a16="http://schemas.microsoft.com/office/drawing/2014/main" id="{7C7E3A92-47B8-4167-85B4-4C55CAFC49AB}"/>
              </a:ext>
            </a:extLst>
          </p:cNvPr>
          <p:cNvSpPr txBox="1"/>
          <p:nvPr userDrawn="1"/>
        </p:nvSpPr>
        <p:spPr>
          <a:xfrm>
            <a:off x="10265664" y="6574604"/>
            <a:ext cx="1925447" cy="307777"/>
          </a:xfrm>
          <a:prstGeom prst="rect">
            <a:avLst/>
          </a:prstGeom>
          <a:noFill/>
        </p:spPr>
        <p:txBody>
          <a:bodyPr wrap="square" rtlCol="0">
            <a:spAutoFit/>
          </a:bodyPr>
          <a:lstStyle/>
          <a:p>
            <a:pPr algn="r"/>
            <a:r>
              <a:rPr lang="en-AU" sz="1400" b="1" dirty="0">
                <a:solidFill>
                  <a:schemeClr val="accent1"/>
                </a:solidFill>
              </a:rPr>
              <a:t>Slide </a:t>
            </a:r>
            <a:fld id="{F7E43D5E-19EF-489C-A403-232B1D029F8F}" type="slidenum">
              <a:rPr lang="en-AU" sz="1400" b="1" smtClean="0">
                <a:solidFill>
                  <a:schemeClr val="accent1"/>
                </a:solidFill>
              </a:rPr>
              <a:t>‹#›</a:t>
            </a:fld>
            <a:endParaRPr lang="en-AU" sz="1400" b="1" dirty="0">
              <a:solidFill>
                <a:schemeClr val="accent1"/>
              </a:solidFill>
            </a:endParaRPr>
          </a:p>
        </p:txBody>
      </p:sp>
      <p:sp>
        <p:nvSpPr>
          <p:cNvPr id="9" name="Title 15">
            <a:extLst>
              <a:ext uri="{FF2B5EF4-FFF2-40B4-BE49-F238E27FC236}">
                <a16:creationId xmlns:a16="http://schemas.microsoft.com/office/drawing/2014/main" id="{80E5D011-DA18-4024-AF86-86894ACB27AE}"/>
              </a:ext>
            </a:extLst>
          </p:cNvPr>
          <p:cNvSpPr>
            <a:spLocks noGrp="1"/>
          </p:cNvSpPr>
          <p:nvPr>
            <p:ph type="title"/>
          </p:nvPr>
        </p:nvSpPr>
        <p:spPr>
          <a:xfrm>
            <a:off x="176048" y="175939"/>
            <a:ext cx="9386864" cy="779002"/>
          </a:xfrm>
          <a:prstGeom prst="rect">
            <a:avLst/>
          </a:prstGeom>
        </p:spPr>
        <p:txBody>
          <a:bodyPr/>
          <a:lstStyle>
            <a:lvl1pPr>
              <a:defRPr>
                <a:solidFill>
                  <a:schemeClr val="bg1"/>
                </a:solidFill>
                <a:effectLst>
                  <a:outerShdw blurRad="50800" dist="38100" algn="l" rotWithShape="0">
                    <a:prstClr val="black">
                      <a:alpha val="40000"/>
                    </a:prstClr>
                  </a:outerShdw>
                </a:effectLst>
              </a:defRPr>
            </a:lvl1pPr>
          </a:lstStyle>
          <a:p>
            <a:r>
              <a:rPr lang="en-US" dirty="0"/>
              <a:t>Click to edit Master title style</a:t>
            </a:r>
            <a:endParaRPr lang="en-AU" dirty="0"/>
          </a:p>
        </p:txBody>
      </p:sp>
      <p:sp>
        <p:nvSpPr>
          <p:cNvPr id="10" name="TextBox 9">
            <a:extLst>
              <a:ext uri="{FF2B5EF4-FFF2-40B4-BE49-F238E27FC236}">
                <a16:creationId xmlns:a16="http://schemas.microsoft.com/office/drawing/2014/main" id="{D0933C90-27D3-4335-96E2-DF82191298C9}"/>
              </a:ext>
            </a:extLst>
          </p:cNvPr>
          <p:cNvSpPr txBox="1"/>
          <p:nvPr userDrawn="1"/>
        </p:nvSpPr>
        <p:spPr>
          <a:xfrm>
            <a:off x="-24384" y="6562799"/>
            <a:ext cx="4925568" cy="307777"/>
          </a:xfrm>
          <a:prstGeom prst="rect">
            <a:avLst/>
          </a:prstGeom>
          <a:noFill/>
        </p:spPr>
        <p:txBody>
          <a:bodyPr wrap="square" rtlCol="0">
            <a:spAutoFit/>
          </a:bodyPr>
          <a:lstStyle/>
          <a:p>
            <a:r>
              <a:rPr lang="en-AU" sz="1400" b="1" dirty="0">
                <a:solidFill>
                  <a:schemeClr val="accent1"/>
                </a:solidFill>
              </a:rPr>
              <a:t>CEOS Plenary, 1-4  November 2021</a:t>
            </a:r>
          </a:p>
        </p:txBody>
      </p:sp>
    </p:spTree>
    <p:extLst>
      <p:ext uri="{BB962C8B-B14F-4D97-AF65-F5344CB8AC3E}">
        <p14:creationId xmlns:p14="http://schemas.microsoft.com/office/powerpoint/2010/main" val="1129268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EBEE52-12B2-4089-AD9F-FE36914DD282}"/>
              </a:ext>
            </a:extLst>
          </p:cNvPr>
          <p:cNvSpPr/>
          <p:nvPr userDrawn="1"/>
        </p:nvSpPr>
        <p:spPr>
          <a:xfrm>
            <a:off x="0" y="1"/>
            <a:ext cx="12192000" cy="103749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solidFill>
                <a:schemeClr val="tx2"/>
              </a:solidFill>
            </a:endParaRPr>
          </a:p>
        </p:txBody>
      </p:sp>
      <p:pic>
        <p:nvPicPr>
          <p:cNvPr id="14" name="Picture 13">
            <a:extLst>
              <a:ext uri="{FF2B5EF4-FFF2-40B4-BE49-F238E27FC236}">
                <a16:creationId xmlns:a16="http://schemas.microsoft.com/office/drawing/2014/main" id="{2D315F3E-F0DF-4865-AC4F-47E0A13B27C7}"/>
              </a:ext>
            </a:extLst>
          </p:cNvPr>
          <p:cNvPicPr>
            <a:picLocks noChangeAspect="1"/>
          </p:cNvPicPr>
          <p:nvPr userDrawn="1"/>
        </p:nvPicPr>
        <p:blipFill rotWithShape="1">
          <a:blip r:embed="rId2" cstate="hqprint">
            <a:alphaModFix amt="34000"/>
            <a:extLst>
              <a:ext uri="{28A0092B-C50C-407E-A947-70E740481C1C}">
                <a14:useLocalDpi xmlns:a14="http://schemas.microsoft.com/office/drawing/2010/main"/>
              </a:ext>
            </a:extLst>
          </a:blip>
          <a:srcRect l="51339" t="39269" r="-2839" b="35419"/>
          <a:stretch/>
        </p:blipFill>
        <p:spPr>
          <a:xfrm flipH="1">
            <a:off x="9304422" y="0"/>
            <a:ext cx="2887578" cy="1037492"/>
          </a:xfrm>
          <a:prstGeom prst="rect">
            <a:avLst/>
          </a:prstGeom>
        </p:spPr>
      </p:pic>
      <p:pic>
        <p:nvPicPr>
          <p:cNvPr id="15" name="Picture 14">
            <a:extLst>
              <a:ext uri="{FF2B5EF4-FFF2-40B4-BE49-F238E27FC236}">
                <a16:creationId xmlns:a16="http://schemas.microsoft.com/office/drawing/2014/main" id="{FB6593D5-A5A7-4DB6-A71A-5D767C08A473}"/>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9791700" y="111656"/>
            <a:ext cx="2027900" cy="803439"/>
          </a:xfrm>
          <a:prstGeom prst="rect">
            <a:avLst/>
          </a:prstGeom>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70C563EC-D185-47AB-844E-F7F56F0C4870}"/>
              </a:ext>
            </a:extLst>
          </p:cNvPr>
          <p:cNvSpPr/>
          <p:nvPr userDrawn="1"/>
        </p:nvSpPr>
        <p:spPr>
          <a:xfrm>
            <a:off x="-1778" y="6574604"/>
            <a:ext cx="12193777" cy="283396"/>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solidFill>
                <a:schemeClr val="tx2"/>
              </a:solidFill>
            </a:endParaRPr>
          </a:p>
        </p:txBody>
      </p:sp>
      <p:sp>
        <p:nvSpPr>
          <p:cNvPr id="17" name="Rectangle 16">
            <a:extLst>
              <a:ext uri="{FF2B5EF4-FFF2-40B4-BE49-F238E27FC236}">
                <a16:creationId xmlns:a16="http://schemas.microsoft.com/office/drawing/2014/main" id="{2042A08C-D712-41B9-8B6D-63E085A5C203}"/>
              </a:ext>
            </a:extLst>
          </p:cNvPr>
          <p:cNvSpPr/>
          <p:nvPr userDrawn="1"/>
        </p:nvSpPr>
        <p:spPr>
          <a:xfrm flipV="1">
            <a:off x="-4504" y="6540436"/>
            <a:ext cx="12196504" cy="59527"/>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solidFill>
                <a:schemeClr val="tx2"/>
              </a:solidFill>
            </a:endParaRPr>
          </a:p>
        </p:txBody>
      </p:sp>
      <p:sp>
        <p:nvSpPr>
          <p:cNvPr id="3" name="Content Placeholder 2">
            <a:extLst>
              <a:ext uri="{FF2B5EF4-FFF2-40B4-BE49-F238E27FC236}">
                <a16:creationId xmlns:a16="http://schemas.microsoft.com/office/drawing/2014/main" id="{FF71F12C-5B09-41F4-BF5A-B51056894DD7}"/>
              </a:ext>
            </a:extLst>
          </p:cNvPr>
          <p:cNvSpPr>
            <a:spLocks noGrp="1"/>
          </p:cNvSpPr>
          <p:nvPr>
            <p:ph idx="1"/>
          </p:nvPr>
        </p:nvSpPr>
        <p:spPr>
          <a:xfrm>
            <a:off x="5180012" y="1373852"/>
            <a:ext cx="6172200" cy="4694402"/>
          </a:xfrm>
          <a:prstGeom prst="rect">
            <a:avLst/>
          </a:prstGeom>
        </p:spPr>
        <p:txBody>
          <a:bodyPr/>
          <a:lstStyle>
            <a:lvl1pPr marL="228600" indent="-228600">
              <a:buFont typeface="Wingdings" panose="05000000000000000000" pitchFamily="2" charset="2"/>
              <a:buChar char="v"/>
              <a:defRPr sz="3200"/>
            </a:lvl1pPr>
            <a:lvl2pPr marL="685800" indent="-228600">
              <a:buFont typeface="Wingdings" panose="05000000000000000000" pitchFamily="2" charset="2"/>
              <a:buChar char="§"/>
              <a:defRPr sz="2800"/>
            </a:lvl2pPr>
            <a:lvl3pPr marL="1143000" indent="-228600">
              <a:buFont typeface="Courier New" panose="02070309020205020404" pitchFamily="49" charset="0"/>
              <a:buChar char="o"/>
              <a:defRPr sz="2400"/>
            </a:lvl3pPr>
            <a:lvl4pPr marL="1600200" indent="-228600">
              <a:buFont typeface="Arial" panose="020B0604020202020204" pitchFamily="34" charset="0"/>
              <a:buChar char="•"/>
              <a:defRPr sz="2000"/>
            </a:lvl4pPr>
            <a:lvl5pPr marL="2057400" indent="-2286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ext Placeholder 3">
            <a:extLst>
              <a:ext uri="{FF2B5EF4-FFF2-40B4-BE49-F238E27FC236}">
                <a16:creationId xmlns:a16="http://schemas.microsoft.com/office/drawing/2014/main" id="{B9D816F0-FF8F-4A31-8300-9ACA6B575771}"/>
              </a:ext>
            </a:extLst>
          </p:cNvPr>
          <p:cNvSpPr>
            <a:spLocks noGrp="1"/>
          </p:cNvSpPr>
          <p:nvPr>
            <p:ph type="body" sz="half" idx="2"/>
          </p:nvPr>
        </p:nvSpPr>
        <p:spPr>
          <a:xfrm>
            <a:off x="839788" y="1373852"/>
            <a:ext cx="3932237" cy="463055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Box 8">
            <a:extLst>
              <a:ext uri="{FF2B5EF4-FFF2-40B4-BE49-F238E27FC236}">
                <a16:creationId xmlns:a16="http://schemas.microsoft.com/office/drawing/2014/main" id="{43C088C0-51B0-4546-B072-388AE9218637}"/>
              </a:ext>
            </a:extLst>
          </p:cNvPr>
          <p:cNvSpPr txBox="1"/>
          <p:nvPr userDrawn="1"/>
        </p:nvSpPr>
        <p:spPr>
          <a:xfrm>
            <a:off x="10265664" y="6574604"/>
            <a:ext cx="1925447" cy="307777"/>
          </a:xfrm>
          <a:prstGeom prst="rect">
            <a:avLst/>
          </a:prstGeom>
          <a:noFill/>
        </p:spPr>
        <p:txBody>
          <a:bodyPr wrap="square" rtlCol="0">
            <a:spAutoFit/>
          </a:bodyPr>
          <a:lstStyle/>
          <a:p>
            <a:pPr algn="r"/>
            <a:r>
              <a:rPr lang="en-AU" sz="1400" b="1" dirty="0">
                <a:solidFill>
                  <a:schemeClr val="accent1"/>
                </a:solidFill>
              </a:rPr>
              <a:t>Slide </a:t>
            </a:r>
            <a:fld id="{F7E43D5E-19EF-489C-A403-232B1D029F8F}" type="slidenum">
              <a:rPr lang="en-AU" sz="1400" b="1" smtClean="0">
                <a:solidFill>
                  <a:schemeClr val="accent1"/>
                </a:solidFill>
              </a:rPr>
              <a:t>‹#›</a:t>
            </a:fld>
            <a:endParaRPr lang="en-AU" sz="1400" b="1" dirty="0">
              <a:solidFill>
                <a:schemeClr val="accent1"/>
              </a:solidFill>
            </a:endParaRPr>
          </a:p>
        </p:txBody>
      </p:sp>
      <p:sp>
        <p:nvSpPr>
          <p:cNvPr id="11" name="Title 15">
            <a:extLst>
              <a:ext uri="{FF2B5EF4-FFF2-40B4-BE49-F238E27FC236}">
                <a16:creationId xmlns:a16="http://schemas.microsoft.com/office/drawing/2014/main" id="{52871787-E01A-4060-A748-A06B35391E75}"/>
              </a:ext>
            </a:extLst>
          </p:cNvPr>
          <p:cNvSpPr>
            <a:spLocks noGrp="1"/>
          </p:cNvSpPr>
          <p:nvPr>
            <p:ph type="title"/>
          </p:nvPr>
        </p:nvSpPr>
        <p:spPr>
          <a:xfrm>
            <a:off x="176048" y="175939"/>
            <a:ext cx="9386864" cy="779002"/>
          </a:xfrm>
          <a:prstGeom prst="rect">
            <a:avLst/>
          </a:prstGeom>
        </p:spPr>
        <p:txBody>
          <a:bodyPr/>
          <a:lstStyle>
            <a:lvl1pPr>
              <a:defRPr>
                <a:solidFill>
                  <a:schemeClr val="bg1"/>
                </a:solidFill>
                <a:effectLst>
                  <a:outerShdw blurRad="50800" dist="38100" algn="l" rotWithShape="0">
                    <a:prstClr val="black">
                      <a:alpha val="40000"/>
                    </a:prstClr>
                  </a:outerShdw>
                </a:effectLst>
              </a:defRPr>
            </a:lvl1pPr>
          </a:lstStyle>
          <a:p>
            <a:r>
              <a:rPr lang="en-US" dirty="0"/>
              <a:t>Click to edit Master title style</a:t>
            </a:r>
            <a:endParaRPr lang="en-AU" dirty="0"/>
          </a:p>
        </p:txBody>
      </p:sp>
      <p:sp>
        <p:nvSpPr>
          <p:cNvPr id="12" name="TextBox 11">
            <a:extLst>
              <a:ext uri="{FF2B5EF4-FFF2-40B4-BE49-F238E27FC236}">
                <a16:creationId xmlns:a16="http://schemas.microsoft.com/office/drawing/2014/main" id="{1AB93411-C6A7-4058-A682-89D0693D66D9}"/>
              </a:ext>
            </a:extLst>
          </p:cNvPr>
          <p:cNvSpPr txBox="1"/>
          <p:nvPr userDrawn="1"/>
        </p:nvSpPr>
        <p:spPr>
          <a:xfrm>
            <a:off x="-24384" y="6562799"/>
            <a:ext cx="4925568" cy="307777"/>
          </a:xfrm>
          <a:prstGeom prst="rect">
            <a:avLst/>
          </a:prstGeom>
          <a:noFill/>
        </p:spPr>
        <p:txBody>
          <a:bodyPr wrap="square" rtlCol="0">
            <a:spAutoFit/>
          </a:bodyPr>
          <a:lstStyle/>
          <a:p>
            <a:r>
              <a:rPr lang="en-AU" sz="1400" b="1" dirty="0">
                <a:solidFill>
                  <a:schemeClr val="accent1"/>
                </a:solidFill>
              </a:rPr>
              <a:t>CEOS Plenary, 1-4  November 2021</a:t>
            </a:r>
          </a:p>
        </p:txBody>
      </p:sp>
    </p:spTree>
    <p:extLst>
      <p:ext uri="{BB962C8B-B14F-4D97-AF65-F5344CB8AC3E}">
        <p14:creationId xmlns:p14="http://schemas.microsoft.com/office/powerpoint/2010/main" val="3458980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B3F54E-9A4B-4920-8D77-4695B8ABE8DC}"/>
              </a:ext>
            </a:extLst>
          </p:cNvPr>
          <p:cNvSpPr/>
          <p:nvPr userDrawn="1"/>
        </p:nvSpPr>
        <p:spPr>
          <a:xfrm>
            <a:off x="0" y="1"/>
            <a:ext cx="12192000" cy="1037492"/>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solidFill>
                <a:schemeClr val="tx2"/>
              </a:solidFill>
            </a:endParaRPr>
          </a:p>
        </p:txBody>
      </p:sp>
      <p:pic>
        <p:nvPicPr>
          <p:cNvPr id="13" name="Picture 12">
            <a:extLst>
              <a:ext uri="{FF2B5EF4-FFF2-40B4-BE49-F238E27FC236}">
                <a16:creationId xmlns:a16="http://schemas.microsoft.com/office/drawing/2014/main" id="{8A22C5D0-A59F-4D59-9AE0-98B49D48F724}"/>
              </a:ext>
            </a:extLst>
          </p:cNvPr>
          <p:cNvPicPr>
            <a:picLocks noChangeAspect="1"/>
          </p:cNvPicPr>
          <p:nvPr userDrawn="1"/>
        </p:nvPicPr>
        <p:blipFill rotWithShape="1">
          <a:blip r:embed="rId7" cstate="hqprint">
            <a:alphaModFix amt="34000"/>
            <a:extLst>
              <a:ext uri="{28A0092B-C50C-407E-A947-70E740481C1C}">
                <a14:useLocalDpi xmlns:a14="http://schemas.microsoft.com/office/drawing/2010/main"/>
              </a:ext>
            </a:extLst>
          </a:blip>
          <a:srcRect l="51339" t="39269" r="-2839" b="35419"/>
          <a:stretch/>
        </p:blipFill>
        <p:spPr>
          <a:xfrm flipH="1">
            <a:off x="9304422" y="0"/>
            <a:ext cx="2887578" cy="1037492"/>
          </a:xfrm>
          <a:prstGeom prst="rect">
            <a:avLst/>
          </a:prstGeom>
        </p:spPr>
      </p:pic>
      <p:pic>
        <p:nvPicPr>
          <p:cNvPr id="14" name="Picture 13">
            <a:extLst>
              <a:ext uri="{FF2B5EF4-FFF2-40B4-BE49-F238E27FC236}">
                <a16:creationId xmlns:a16="http://schemas.microsoft.com/office/drawing/2014/main" id="{D83F94B4-13EA-4151-AFBF-F80C398EB193}"/>
              </a:ext>
            </a:extLst>
          </p:cNvPr>
          <p:cNvPicPr>
            <a:picLocks noChangeAspect="1"/>
          </p:cNvPicPr>
          <p:nvPr userDrawn="1"/>
        </p:nvPicPr>
        <p:blipFill>
          <a:blip r:embed="rId8" cstate="hqprint">
            <a:extLst>
              <a:ext uri="{28A0092B-C50C-407E-A947-70E740481C1C}">
                <a14:useLocalDpi xmlns:a14="http://schemas.microsoft.com/office/drawing/2010/main"/>
              </a:ext>
            </a:extLst>
          </a:blip>
          <a:srcRect/>
          <a:stretch/>
        </p:blipFill>
        <p:spPr>
          <a:xfrm>
            <a:off x="9791700" y="111656"/>
            <a:ext cx="2027900" cy="803439"/>
          </a:xfrm>
          <a:prstGeom prst="rect">
            <a:avLst/>
          </a:prstGeom>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CC0AD3EB-C7FF-4C12-981F-BF2C7DE74266}"/>
              </a:ext>
            </a:extLst>
          </p:cNvPr>
          <p:cNvSpPr/>
          <p:nvPr userDrawn="1"/>
        </p:nvSpPr>
        <p:spPr>
          <a:xfrm>
            <a:off x="-1778" y="6574604"/>
            <a:ext cx="12193777" cy="283396"/>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solidFill>
                <a:schemeClr val="tx2"/>
              </a:solidFill>
            </a:endParaRPr>
          </a:p>
        </p:txBody>
      </p:sp>
      <p:sp>
        <p:nvSpPr>
          <p:cNvPr id="16" name="Rectangle 15">
            <a:extLst>
              <a:ext uri="{FF2B5EF4-FFF2-40B4-BE49-F238E27FC236}">
                <a16:creationId xmlns:a16="http://schemas.microsoft.com/office/drawing/2014/main" id="{74223A0C-8F12-4568-8E11-A3F2ECF21C84}"/>
              </a:ext>
            </a:extLst>
          </p:cNvPr>
          <p:cNvSpPr/>
          <p:nvPr userDrawn="1"/>
        </p:nvSpPr>
        <p:spPr>
          <a:xfrm flipV="1">
            <a:off x="-4504" y="6540436"/>
            <a:ext cx="12196504" cy="59527"/>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a:solidFill>
                <a:schemeClr val="tx2"/>
              </a:solidFill>
            </a:endParaRPr>
          </a:p>
        </p:txBody>
      </p:sp>
    </p:spTree>
    <p:extLst>
      <p:ext uri="{BB962C8B-B14F-4D97-AF65-F5344CB8AC3E}">
        <p14:creationId xmlns:p14="http://schemas.microsoft.com/office/powerpoint/2010/main" val="10352211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8" r:id="rId4"/>
    <p:sldLayoutId id="214748368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gif"/><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40.jpeg"/><Relationship Id="rId5" Type="http://schemas.openxmlformats.org/officeDocument/2006/relationships/image" Target="../media/image39.png"/><Relationship Id="rId10" Type="http://schemas.openxmlformats.org/officeDocument/2006/relationships/image" Target="../media/image16.png"/><Relationship Id="rId4" Type="http://schemas.openxmlformats.org/officeDocument/2006/relationships/image" Target="../media/image38.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CB7B97-9416-452B-84EA-699E6AA45B80}"/>
              </a:ext>
            </a:extLst>
          </p:cNvPr>
          <p:cNvSpPr>
            <a:spLocks noGrp="1"/>
          </p:cNvSpPr>
          <p:nvPr>
            <p:ph type="title"/>
          </p:nvPr>
        </p:nvSpPr>
        <p:spPr/>
        <p:txBody>
          <a:bodyPr/>
          <a:lstStyle/>
          <a:p>
            <a:r>
              <a:rPr lang="en-AU" dirty="0"/>
              <a:t>SST-VC</a:t>
            </a:r>
          </a:p>
        </p:txBody>
      </p:sp>
      <p:sp>
        <p:nvSpPr>
          <p:cNvPr id="6" name="Shape 11">
            <a:extLst>
              <a:ext uri="{FF2B5EF4-FFF2-40B4-BE49-F238E27FC236}">
                <a16:creationId xmlns:a16="http://schemas.microsoft.com/office/drawing/2014/main" id="{75A0D59D-8C5C-48CF-A49D-9DE235F8CED6}"/>
              </a:ext>
            </a:extLst>
          </p:cNvPr>
          <p:cNvSpPr/>
          <p:nvPr/>
        </p:nvSpPr>
        <p:spPr>
          <a:xfrm>
            <a:off x="7222284" y="4252682"/>
            <a:ext cx="4832943" cy="2605318"/>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lIns="0" tIns="0" rIns="0" bIns="0"/>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pPr lvl="0" algn="r" defTabSz="914400">
              <a:lnSpc>
                <a:spcPct val="150000"/>
              </a:lnSpc>
              <a:defRPr>
                <a:solidFill>
                  <a:srgbClr val="000000"/>
                </a:solidFill>
              </a:defRPr>
            </a:pPr>
            <a:r>
              <a:rPr lang="en-AU" sz="2200" b="1" dirty="0">
                <a:solidFill>
                  <a:schemeClr val="accent1"/>
                </a:solidFill>
                <a:latin typeface="Quire Sans" panose="020B0502040400020003" pitchFamily="34" charset="0"/>
                <a:ea typeface="Arial Bold"/>
                <a:cs typeface="Quire Sans" panose="020B0502040400020003" pitchFamily="34" charset="0"/>
                <a:sym typeface="Arial Bold"/>
              </a:rPr>
              <a:t>Christo Whittle and </a:t>
            </a:r>
          </a:p>
          <a:p>
            <a:pPr lvl="0" algn="r" defTabSz="914400">
              <a:lnSpc>
                <a:spcPct val="150000"/>
              </a:lnSpc>
              <a:defRPr>
                <a:solidFill>
                  <a:srgbClr val="000000"/>
                </a:solidFill>
              </a:defRPr>
            </a:pPr>
            <a:r>
              <a:rPr lang="en-AU" sz="2200" b="1" dirty="0">
                <a:solidFill>
                  <a:schemeClr val="accent1"/>
                </a:solidFill>
                <a:latin typeface="Quire Sans" panose="020B0502040400020003" pitchFamily="34" charset="0"/>
                <a:ea typeface="Arial Bold"/>
                <a:cs typeface="Quire Sans" panose="020B0502040400020003" pitchFamily="34" charset="0"/>
                <a:sym typeface="Arial Bold"/>
              </a:rPr>
              <a:t>Ed Armstrong, SST-VC</a:t>
            </a:r>
          </a:p>
          <a:p>
            <a:pPr lvl="0" algn="r" defTabSz="914400">
              <a:lnSpc>
                <a:spcPct val="150000"/>
              </a:lnSpc>
              <a:defRPr>
                <a:solidFill>
                  <a:srgbClr val="000000"/>
                </a:solidFill>
              </a:defRPr>
            </a:pPr>
            <a:r>
              <a:rPr lang="en-AU" sz="2200" b="1" dirty="0">
                <a:solidFill>
                  <a:schemeClr val="accent1"/>
                </a:solidFill>
                <a:latin typeface="Quire Sans" panose="020B0502040400020003" pitchFamily="34" charset="0"/>
                <a:ea typeface="Arial Bold"/>
                <a:cs typeface="Quire Sans" panose="020B0502040400020003" pitchFamily="34" charset="0"/>
                <a:sym typeface="Arial Bold"/>
              </a:rPr>
              <a:t>Conference </a:t>
            </a:r>
            <a:r>
              <a:rPr sz="2200" b="1" dirty="0">
                <a:solidFill>
                  <a:schemeClr val="accent1"/>
                </a:solidFill>
                <a:latin typeface="Quire Sans" panose="020B0502040400020003" pitchFamily="34" charset="0"/>
                <a:ea typeface="Arial Bold"/>
                <a:cs typeface="Quire Sans" panose="020B0502040400020003" pitchFamily="34" charset="0"/>
                <a:sym typeface="Arial Bold"/>
              </a:rPr>
              <a:t>Agenda Item </a:t>
            </a:r>
            <a:r>
              <a:rPr lang="en-US" sz="2200" b="1" dirty="0">
                <a:solidFill>
                  <a:schemeClr val="accent1"/>
                </a:solidFill>
                <a:latin typeface="Quire Sans" panose="020B0502040400020003" pitchFamily="34" charset="0"/>
                <a:ea typeface="Arial Bold"/>
                <a:cs typeface="Quire Sans" panose="020B0502040400020003" pitchFamily="34" charset="0"/>
                <a:sym typeface="Arial Bold"/>
              </a:rPr>
              <a:t>36</a:t>
            </a:r>
            <a:endParaRPr sz="2200" b="1" dirty="0">
              <a:solidFill>
                <a:schemeClr val="accent1"/>
              </a:solidFill>
              <a:latin typeface="Quire Sans" panose="020B0502040400020003" pitchFamily="34" charset="0"/>
              <a:ea typeface="Arial Bold"/>
              <a:cs typeface="Quire Sans" panose="020B0502040400020003" pitchFamily="34" charset="0"/>
              <a:sym typeface="Arial Bold"/>
            </a:endParaRPr>
          </a:p>
          <a:p>
            <a:pPr lvl="0" algn="r" defTabSz="914400">
              <a:lnSpc>
                <a:spcPct val="150000"/>
              </a:lnSpc>
              <a:defRPr>
                <a:solidFill>
                  <a:srgbClr val="000000"/>
                </a:solidFill>
              </a:defRPr>
            </a:pPr>
            <a:r>
              <a:rPr lang="en-AU" sz="2200" b="1" dirty="0">
                <a:solidFill>
                  <a:schemeClr val="accent1"/>
                </a:solidFill>
                <a:latin typeface="Quire Sans" panose="020B0502040400020003" pitchFamily="34" charset="0"/>
                <a:ea typeface="Arial Bold"/>
                <a:cs typeface="Quire Sans" panose="020B0502040400020003" pitchFamily="34" charset="0"/>
                <a:sym typeface="Arial Bold"/>
              </a:rPr>
              <a:t>2021 CEOS Plenary Virtual Meeting</a:t>
            </a:r>
            <a:endParaRPr sz="2200" b="1" dirty="0">
              <a:solidFill>
                <a:schemeClr val="accent1"/>
              </a:solidFill>
              <a:latin typeface="Quire Sans" panose="020B0502040400020003" pitchFamily="34" charset="0"/>
              <a:ea typeface="Arial Bold"/>
              <a:cs typeface="Quire Sans" panose="020B0502040400020003" pitchFamily="34" charset="0"/>
              <a:sym typeface="Arial Bold"/>
            </a:endParaRPr>
          </a:p>
          <a:p>
            <a:pPr lvl="0" algn="r" defTabSz="914400">
              <a:lnSpc>
                <a:spcPct val="150000"/>
              </a:lnSpc>
              <a:defRPr>
                <a:solidFill>
                  <a:srgbClr val="000000"/>
                </a:solidFill>
              </a:defRPr>
            </a:pPr>
            <a:r>
              <a:rPr lang="en-AU" sz="2200" b="1" dirty="0">
                <a:solidFill>
                  <a:schemeClr val="accent1"/>
                </a:solidFill>
                <a:latin typeface="Quire Sans" panose="020B0502040400020003" pitchFamily="34" charset="0"/>
                <a:ea typeface="Arial Bold"/>
                <a:cs typeface="Quire Sans" panose="020B0502040400020003" pitchFamily="34" charset="0"/>
                <a:sym typeface="Arial Bold"/>
              </a:rPr>
              <a:t>1-4 November 2021</a:t>
            </a:r>
            <a:endParaRPr sz="2200" b="1" dirty="0">
              <a:solidFill>
                <a:schemeClr val="accent1"/>
              </a:solidFill>
              <a:latin typeface="Quire Sans" panose="020B0502040400020003" pitchFamily="34" charset="0"/>
              <a:ea typeface="Arial Bold"/>
              <a:cs typeface="Quire Sans" panose="020B0502040400020003" pitchFamily="34" charset="0"/>
              <a:sym typeface="Arial Bold"/>
            </a:endParaRPr>
          </a:p>
        </p:txBody>
      </p:sp>
    </p:spTree>
    <p:extLst>
      <p:ext uri="{BB962C8B-B14F-4D97-AF65-F5344CB8AC3E}">
        <p14:creationId xmlns:p14="http://schemas.microsoft.com/office/powerpoint/2010/main" val="391953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162FFA-4F0A-4F2C-B978-6E4EC6776784}"/>
              </a:ext>
            </a:extLst>
          </p:cNvPr>
          <p:cNvSpPr>
            <a:spLocks noGrp="1"/>
          </p:cNvSpPr>
          <p:nvPr>
            <p:ph idx="1"/>
          </p:nvPr>
        </p:nvSpPr>
        <p:spPr>
          <a:xfrm>
            <a:off x="270445" y="1097564"/>
            <a:ext cx="11495400" cy="5088083"/>
          </a:xfrm>
        </p:spPr>
        <p:txBody>
          <a:bodyPr/>
          <a:lstStyle/>
          <a:p>
            <a:r>
              <a:rPr lang="en-AU" sz="2400" dirty="0"/>
              <a:t> Extend regional MODIS EO products to the present. </a:t>
            </a:r>
          </a:p>
          <a:p>
            <a:endParaRPr lang="en-AU" sz="2400" dirty="0"/>
          </a:p>
          <a:p>
            <a:r>
              <a:rPr lang="en-AU" sz="2400" dirty="0"/>
              <a:t> Ingestion of regional EO products into a marine data cube to facilitate time-series metrics for decision support.</a:t>
            </a:r>
          </a:p>
          <a:p>
            <a:endParaRPr lang="en-AU" sz="2400" dirty="0"/>
          </a:p>
          <a:p>
            <a:r>
              <a:rPr lang="en-AU" sz="2400" dirty="0"/>
              <a:t> Validate SST on Benguela shelf from 3 hydrodynamic models (BRAN, GLORYS and NGHYCOM)</a:t>
            </a:r>
          </a:p>
          <a:p>
            <a:endParaRPr lang="en-AU" sz="2400" dirty="0"/>
          </a:p>
          <a:p>
            <a:r>
              <a:rPr lang="en-AU" sz="2400" dirty="0"/>
              <a:t> Participate in BENFLEX during December 2021.</a:t>
            </a:r>
          </a:p>
          <a:p>
            <a:endParaRPr lang="en-AU" sz="2400" dirty="0"/>
          </a:p>
          <a:p>
            <a:r>
              <a:rPr lang="en-AU" sz="2400" dirty="0"/>
              <a:t> Collaborate with COVERAGE to include regional Benguela EO products as a test case.</a:t>
            </a:r>
          </a:p>
        </p:txBody>
      </p:sp>
      <p:sp>
        <p:nvSpPr>
          <p:cNvPr id="5" name="Title 4">
            <a:extLst>
              <a:ext uri="{FF2B5EF4-FFF2-40B4-BE49-F238E27FC236}">
                <a16:creationId xmlns:a16="http://schemas.microsoft.com/office/drawing/2014/main" id="{CFAE2127-277A-4C69-98BB-A0223693CF8C}"/>
              </a:ext>
            </a:extLst>
          </p:cNvPr>
          <p:cNvSpPr>
            <a:spLocks noGrp="1"/>
          </p:cNvSpPr>
          <p:nvPr>
            <p:ph type="title"/>
          </p:nvPr>
        </p:nvSpPr>
        <p:spPr>
          <a:xfrm>
            <a:off x="167039" y="108373"/>
            <a:ext cx="9571546" cy="864586"/>
          </a:xfrm>
          <a:prstGeom prst="rect">
            <a:avLst/>
          </a:prstGeom>
        </p:spPr>
        <p:txBody>
          <a:bodyPr/>
          <a:lstStyle/>
          <a:p>
            <a:r>
              <a:rPr lang="en-AU" dirty="0"/>
              <a:t>Current and future activities…</a:t>
            </a:r>
          </a:p>
        </p:txBody>
      </p:sp>
    </p:spTree>
    <p:extLst>
      <p:ext uri="{BB962C8B-B14F-4D97-AF65-F5344CB8AC3E}">
        <p14:creationId xmlns:p14="http://schemas.microsoft.com/office/powerpoint/2010/main" val="3372144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F5B438-112E-4A4C-865C-78D791EE0E8E}"/>
              </a:ext>
            </a:extLst>
          </p:cNvPr>
          <p:cNvSpPr txBox="1"/>
          <p:nvPr/>
        </p:nvSpPr>
        <p:spPr>
          <a:xfrm>
            <a:off x="10265664" y="6574604"/>
            <a:ext cx="1925447" cy="307777"/>
          </a:xfrm>
          <a:prstGeom prst="rect">
            <a:avLst/>
          </a:prstGeom>
          <a:noFill/>
        </p:spPr>
        <p:txBody>
          <a:bodyPr wrap="square" rtlCol="0">
            <a:spAutoFit/>
          </a:bodyPr>
          <a:lstStyle/>
          <a:p>
            <a:pPr algn="r"/>
            <a:r>
              <a:rPr lang="en-AU" sz="1400" b="1" dirty="0">
                <a:solidFill>
                  <a:schemeClr val="accent1"/>
                </a:solidFill>
              </a:rPr>
              <a:t>Slide </a:t>
            </a:r>
            <a:fld id="{F7E43D5E-19EF-489C-A403-232B1D029F8F}" type="slidenum">
              <a:rPr lang="en-AU" sz="1400" b="1" smtClean="0">
                <a:solidFill>
                  <a:schemeClr val="accent1"/>
                </a:solidFill>
              </a:rPr>
              <a:t>11</a:t>
            </a:fld>
            <a:endParaRPr lang="en-AU" sz="1400" b="1" dirty="0">
              <a:solidFill>
                <a:schemeClr val="accent1"/>
              </a:solidFill>
            </a:endParaRPr>
          </a:p>
        </p:txBody>
      </p:sp>
      <p:sp>
        <p:nvSpPr>
          <p:cNvPr id="8" name="TextBox 7">
            <a:extLst>
              <a:ext uri="{FF2B5EF4-FFF2-40B4-BE49-F238E27FC236}">
                <a16:creationId xmlns:a16="http://schemas.microsoft.com/office/drawing/2014/main" id="{B20E0AA3-A2FF-42D7-A2B3-99CCEB187B8E}"/>
              </a:ext>
            </a:extLst>
          </p:cNvPr>
          <p:cNvSpPr txBox="1"/>
          <p:nvPr/>
        </p:nvSpPr>
        <p:spPr>
          <a:xfrm>
            <a:off x="311105" y="1282815"/>
            <a:ext cx="11106150" cy="3371244"/>
          </a:xfrm>
          <a:prstGeom prst="rect">
            <a:avLst/>
          </a:prstGeom>
          <a:noFill/>
        </p:spPr>
        <p:txBody>
          <a:bodyPr wrap="square" rtlCol="0">
            <a:spAutoFit/>
          </a:bodyPr>
          <a:lstStyle/>
          <a:p>
            <a:pPr marL="285750" indent="-285750">
              <a:lnSpc>
                <a:spcPct val="150000"/>
              </a:lnSpc>
              <a:buFont typeface="Wingdings" panose="05000000000000000000" pitchFamily="2" charset="2"/>
              <a:buChar char="v"/>
            </a:pPr>
            <a:r>
              <a:rPr lang="en-GB" dirty="0">
                <a:latin typeface="Quire Sans" panose="020B0502040400020003" pitchFamily="34" charset="0"/>
                <a:cs typeface="Quire Sans" panose="020B0502040400020003" pitchFamily="34" charset="0"/>
              </a:rPr>
              <a:t>We are aware that the agenda puts tight time limits on presentation slots.</a:t>
            </a:r>
          </a:p>
          <a:p>
            <a:pPr marL="285750" indent="-285750">
              <a:lnSpc>
                <a:spcPct val="150000"/>
              </a:lnSpc>
              <a:buFont typeface="Wingdings" panose="05000000000000000000" pitchFamily="2" charset="2"/>
              <a:buChar char="v"/>
            </a:pPr>
            <a:r>
              <a:rPr lang="en-GB" dirty="0">
                <a:latin typeface="Quire Sans" panose="020B0502040400020003" pitchFamily="34" charset="0"/>
                <a:cs typeface="Quire Sans" panose="020B0502040400020003" pitchFamily="34" charset="0"/>
              </a:rPr>
              <a:t>These limits are in large part due to the limitations of the virtual format and vast time zone differentials across CEOS</a:t>
            </a:r>
          </a:p>
          <a:p>
            <a:pPr marL="285750" indent="-285750">
              <a:lnSpc>
                <a:spcPct val="150000"/>
              </a:lnSpc>
              <a:buFont typeface="Wingdings" panose="05000000000000000000" pitchFamily="2" charset="2"/>
              <a:buChar char="v"/>
            </a:pPr>
            <a:r>
              <a:rPr lang="en-GB" dirty="0">
                <a:latin typeface="Quire Sans" panose="020B0502040400020003" pitchFamily="34" charset="0"/>
                <a:cs typeface="Quire Sans" panose="020B0502040400020003" pitchFamily="34" charset="0"/>
              </a:rPr>
              <a:t>As with past CEOS meetings, we ask presenters to keep their messaging focused; to consider what decisions or critical information needs to be communicated to Principals; and to make use of pre-reading, parallel ‘slide browsing’, backup slides, reference documents and other materials (like video for pre- or post-watch) to the extent possible</a:t>
            </a:r>
          </a:p>
          <a:p>
            <a:pPr marL="285750" indent="-285750">
              <a:lnSpc>
                <a:spcPct val="150000"/>
              </a:lnSpc>
              <a:buFont typeface="Wingdings" panose="05000000000000000000" pitchFamily="2" charset="2"/>
              <a:buChar char="v"/>
            </a:pPr>
            <a:r>
              <a:rPr lang="en-GB" dirty="0">
                <a:latin typeface="Quire Sans" panose="020B0502040400020003" pitchFamily="34" charset="0"/>
                <a:cs typeface="Quire Sans" panose="020B0502040400020003" pitchFamily="34" charset="0"/>
              </a:rPr>
              <a:t>We’re all learning how to make the most of this virtual environment!</a:t>
            </a:r>
          </a:p>
        </p:txBody>
      </p:sp>
      <p:sp>
        <p:nvSpPr>
          <p:cNvPr id="2" name="Title 1">
            <a:extLst>
              <a:ext uri="{FF2B5EF4-FFF2-40B4-BE49-F238E27FC236}">
                <a16:creationId xmlns:a16="http://schemas.microsoft.com/office/drawing/2014/main" id="{40BC179D-6239-4241-8FED-04230029ECC5}"/>
              </a:ext>
            </a:extLst>
          </p:cNvPr>
          <p:cNvSpPr>
            <a:spLocks noGrp="1"/>
          </p:cNvSpPr>
          <p:nvPr>
            <p:ph type="title"/>
          </p:nvPr>
        </p:nvSpPr>
        <p:spPr/>
        <p:txBody>
          <a:bodyPr/>
          <a:lstStyle/>
          <a:p>
            <a:r>
              <a:rPr lang="en-AU" dirty="0"/>
              <a:t>A Note On Timing</a:t>
            </a:r>
          </a:p>
        </p:txBody>
      </p:sp>
    </p:spTree>
    <p:extLst>
      <p:ext uri="{BB962C8B-B14F-4D97-AF65-F5344CB8AC3E}">
        <p14:creationId xmlns:p14="http://schemas.microsoft.com/office/powerpoint/2010/main" val="844776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E3EF2A-6F06-4936-8C64-FEEAD172B682}"/>
              </a:ext>
            </a:extLst>
          </p:cNvPr>
          <p:cNvSpPr txBox="1"/>
          <p:nvPr/>
        </p:nvSpPr>
        <p:spPr>
          <a:xfrm>
            <a:off x="94020" y="103248"/>
            <a:ext cx="8668512" cy="769441"/>
          </a:xfrm>
          <a:prstGeom prst="rect">
            <a:avLst/>
          </a:prstGeom>
          <a:noFill/>
          <a:effectLst/>
        </p:spPr>
        <p:txBody>
          <a:bodyPr wrap="square" rtlCol="0">
            <a:spAutoFit/>
          </a:bodyPr>
          <a:lstStyle/>
          <a:p>
            <a:r>
              <a:rPr lang="en-AU" sz="4400" dirty="0">
                <a:solidFill>
                  <a:schemeClr val="bg1"/>
                </a:solidFill>
                <a:effectLst>
                  <a:outerShdw blurRad="25400" dist="50800" dir="2700000" algn="tl" rotWithShape="0">
                    <a:prstClr val="black">
                      <a:alpha val="46000"/>
                    </a:prstClr>
                  </a:outerShdw>
                </a:effectLst>
                <a:latin typeface="Quire Sans" panose="020B0502040400020003" pitchFamily="34" charset="0"/>
                <a:cs typeface="Quire Sans" panose="020B0502040400020003" pitchFamily="34" charset="0"/>
              </a:rPr>
              <a:t>Presenter Guidelines 1</a:t>
            </a:r>
          </a:p>
        </p:txBody>
      </p:sp>
      <p:sp>
        <p:nvSpPr>
          <p:cNvPr id="6" name="TextBox 5">
            <a:extLst>
              <a:ext uri="{FF2B5EF4-FFF2-40B4-BE49-F238E27FC236}">
                <a16:creationId xmlns:a16="http://schemas.microsoft.com/office/drawing/2014/main" id="{C2F5B438-112E-4A4C-865C-78D791EE0E8E}"/>
              </a:ext>
            </a:extLst>
          </p:cNvPr>
          <p:cNvSpPr txBox="1"/>
          <p:nvPr/>
        </p:nvSpPr>
        <p:spPr>
          <a:xfrm>
            <a:off x="10265664" y="6574604"/>
            <a:ext cx="1925447" cy="307777"/>
          </a:xfrm>
          <a:prstGeom prst="rect">
            <a:avLst/>
          </a:prstGeom>
          <a:noFill/>
        </p:spPr>
        <p:txBody>
          <a:bodyPr wrap="square" rtlCol="0">
            <a:spAutoFit/>
          </a:bodyPr>
          <a:lstStyle/>
          <a:p>
            <a:pPr algn="r"/>
            <a:r>
              <a:rPr lang="en-AU" sz="1400" b="1" dirty="0">
                <a:solidFill>
                  <a:schemeClr val="accent1"/>
                </a:solidFill>
              </a:rPr>
              <a:t>Slide </a:t>
            </a:r>
            <a:fld id="{F7E43D5E-19EF-489C-A403-232B1D029F8F}" type="slidenum">
              <a:rPr lang="en-AU" sz="1400" b="1" smtClean="0">
                <a:solidFill>
                  <a:schemeClr val="accent1"/>
                </a:solidFill>
              </a:rPr>
              <a:t>12</a:t>
            </a:fld>
            <a:endParaRPr lang="en-AU" sz="1400" b="1" dirty="0">
              <a:solidFill>
                <a:schemeClr val="accent1"/>
              </a:solidFill>
            </a:endParaRPr>
          </a:p>
        </p:txBody>
      </p:sp>
      <p:sp>
        <p:nvSpPr>
          <p:cNvPr id="8" name="TextBox 7">
            <a:extLst>
              <a:ext uri="{FF2B5EF4-FFF2-40B4-BE49-F238E27FC236}">
                <a16:creationId xmlns:a16="http://schemas.microsoft.com/office/drawing/2014/main" id="{56119D10-CC11-4F91-944C-549C61D848EE}"/>
              </a:ext>
            </a:extLst>
          </p:cNvPr>
          <p:cNvSpPr txBox="1"/>
          <p:nvPr/>
        </p:nvSpPr>
        <p:spPr>
          <a:xfrm>
            <a:off x="357105" y="1290957"/>
            <a:ext cx="11112030" cy="3745577"/>
          </a:xfrm>
          <a:prstGeom prst="rect">
            <a:avLst/>
          </a:prstGeom>
          <a:noFill/>
        </p:spPr>
        <p:txBody>
          <a:bodyPr wrap="square" rtlCol="0">
            <a:spAutoFit/>
          </a:bodyPr>
          <a:lstStyle/>
          <a:p>
            <a:pPr marL="214313" indent="-214313">
              <a:lnSpc>
                <a:spcPct val="150000"/>
              </a:lnSpc>
              <a:buFont typeface="Wingdings" panose="05000000000000000000" pitchFamily="2" charset="2"/>
              <a:buChar char="v"/>
            </a:pPr>
            <a:r>
              <a:rPr lang="en-GB" sz="1600" b="1" dirty="0">
                <a:latin typeface="Quire Sans" panose="020B0502040400020003" pitchFamily="34" charset="0"/>
                <a:cs typeface="Quire Sans" panose="020B0502040400020003" pitchFamily="34" charset="0"/>
              </a:rPr>
              <a:t>Presenters should name their file using the following convention:</a:t>
            </a:r>
          </a:p>
          <a:p>
            <a:pPr marL="671513" lvl="1" indent="-214313">
              <a:lnSpc>
                <a:spcPct val="150000"/>
              </a:lnSpc>
              <a:buFont typeface="Wingdings" panose="05000000000000000000" pitchFamily="2" charset="2"/>
              <a:buChar char="v"/>
            </a:pPr>
            <a:r>
              <a:rPr lang="en-GB" sz="1600" dirty="0" err="1">
                <a:latin typeface="Quire Sans" panose="020B0502040400020003" pitchFamily="34" charset="0"/>
                <a:cs typeface="Quire Sans" panose="020B0502040400020003" pitchFamily="34" charset="0"/>
              </a:rPr>
              <a:t>AgendaItemNumber_LastName_Subject_Version</a:t>
            </a:r>
            <a:r>
              <a:rPr lang="en-GB" sz="1600" dirty="0">
                <a:latin typeface="Quire Sans" panose="020B0502040400020003" pitchFamily="34" charset="0"/>
                <a:cs typeface="Quire Sans" panose="020B0502040400020003" pitchFamily="34" charset="0"/>
              </a:rPr>
              <a:t> </a:t>
            </a:r>
            <a:r>
              <a:rPr lang="en-GB" sz="1600" i="1" dirty="0">
                <a:latin typeface="Quire Sans" panose="020B0502040400020003" pitchFamily="34" charset="0"/>
                <a:cs typeface="Quire Sans" panose="020B0502040400020003" pitchFamily="34" charset="0"/>
              </a:rPr>
              <a:t>(e.g., 1.1_Ross_Protocols_v2)</a:t>
            </a:r>
          </a:p>
          <a:p>
            <a:pPr lvl="1">
              <a:lnSpc>
                <a:spcPct val="150000"/>
              </a:lnSpc>
            </a:pPr>
            <a:endParaRPr lang="en-GB" sz="1600" i="1" dirty="0">
              <a:latin typeface="Quire Sans" panose="020B0502040400020003" pitchFamily="34" charset="0"/>
              <a:cs typeface="Quire Sans" panose="020B0502040400020003" pitchFamily="34" charset="0"/>
            </a:endParaRPr>
          </a:p>
          <a:p>
            <a:pPr marL="214313" indent="-214313">
              <a:lnSpc>
                <a:spcPct val="150000"/>
              </a:lnSpc>
              <a:buFont typeface="Wingdings" panose="05000000000000000000" pitchFamily="2" charset="2"/>
              <a:buChar char="v"/>
            </a:pPr>
            <a:r>
              <a:rPr lang="en-GB" sz="1600" i="1" dirty="0">
                <a:latin typeface="Quire Sans" panose="020B0502040400020003" pitchFamily="34" charset="0"/>
                <a:cs typeface="Quire Sans" panose="020B0502040400020003" pitchFamily="34" charset="0"/>
              </a:rPr>
              <a:t>Please send all documents and presentations to: </a:t>
            </a:r>
            <a:r>
              <a:rPr lang="en-GB" sz="1600" i="1" dirty="0" err="1">
                <a:latin typeface="Quire Sans" panose="020B0502040400020003" pitchFamily="34" charset="0"/>
                <a:cs typeface="Quire Sans" panose="020B0502040400020003" pitchFamily="34" charset="0"/>
              </a:rPr>
              <a:t>matthew@symbioscomms.com</a:t>
            </a:r>
            <a:endParaRPr lang="en-GB" sz="1600" i="1" dirty="0">
              <a:latin typeface="Quire Sans" panose="020B0502040400020003" pitchFamily="34" charset="0"/>
              <a:cs typeface="Quire Sans" panose="020B0502040400020003" pitchFamily="34" charset="0"/>
            </a:endParaRPr>
          </a:p>
          <a:p>
            <a:pPr marL="671513" lvl="1" indent="-214313">
              <a:lnSpc>
                <a:spcPct val="150000"/>
              </a:lnSpc>
              <a:buFont typeface="Wingdings" panose="05000000000000000000" pitchFamily="2" charset="2"/>
              <a:buChar char="v"/>
            </a:pPr>
            <a:r>
              <a:rPr lang="en-GB" sz="1600" b="1" i="1" dirty="0">
                <a:latin typeface="Quire Sans" panose="020B0502040400020003" pitchFamily="34" charset="0"/>
                <a:cs typeface="Quire Sans" panose="020B0502040400020003" pitchFamily="34" charset="0"/>
              </a:rPr>
              <a:t>Documents for endorsement </a:t>
            </a:r>
            <a:r>
              <a:rPr lang="en-GB" sz="1600" i="1" dirty="0">
                <a:latin typeface="Quire Sans" panose="020B0502040400020003" pitchFamily="34" charset="0"/>
                <a:cs typeface="Quire Sans" panose="020B0502040400020003" pitchFamily="34" charset="0"/>
              </a:rPr>
              <a:t>should be submitted by </a:t>
            </a:r>
            <a:r>
              <a:rPr lang="en-GB" sz="1600" b="1" i="1" dirty="0">
                <a:latin typeface="Quire Sans" panose="020B0502040400020003" pitchFamily="34" charset="0"/>
                <a:cs typeface="Quire Sans" panose="020B0502040400020003" pitchFamily="34" charset="0"/>
              </a:rPr>
              <a:t>18 October</a:t>
            </a:r>
          </a:p>
          <a:p>
            <a:pPr marL="671513" lvl="1" indent="-214313">
              <a:lnSpc>
                <a:spcPct val="150000"/>
              </a:lnSpc>
              <a:buFont typeface="Wingdings" panose="05000000000000000000" pitchFamily="2" charset="2"/>
              <a:buChar char="v"/>
            </a:pPr>
            <a:r>
              <a:rPr lang="en-GB" sz="1600" b="1" i="1" dirty="0">
                <a:latin typeface="Quire Sans" panose="020B0502040400020003" pitchFamily="34" charset="0"/>
                <a:cs typeface="Quire Sans" panose="020B0502040400020003" pitchFamily="34" charset="0"/>
              </a:rPr>
              <a:t>Documents for information </a:t>
            </a:r>
            <a:r>
              <a:rPr lang="en-GB" sz="1600" i="1" dirty="0">
                <a:latin typeface="Quire Sans" panose="020B0502040400020003" pitchFamily="34" charset="0"/>
                <a:cs typeface="Quire Sans" panose="020B0502040400020003" pitchFamily="34" charset="0"/>
              </a:rPr>
              <a:t>should be submitted by </a:t>
            </a:r>
            <a:r>
              <a:rPr lang="en-GB" sz="1600" b="1" i="1" dirty="0">
                <a:latin typeface="Quire Sans" panose="020B0502040400020003" pitchFamily="34" charset="0"/>
                <a:cs typeface="Quire Sans" panose="020B0502040400020003" pitchFamily="34" charset="0"/>
              </a:rPr>
              <a:t>25 October</a:t>
            </a:r>
          </a:p>
          <a:p>
            <a:pPr marL="671513" lvl="1" indent="-214313">
              <a:lnSpc>
                <a:spcPct val="150000"/>
              </a:lnSpc>
              <a:buFont typeface="Wingdings" panose="05000000000000000000" pitchFamily="2" charset="2"/>
              <a:buChar char="v"/>
            </a:pPr>
            <a:r>
              <a:rPr lang="en-GB" sz="1600" b="1" i="1" dirty="0">
                <a:latin typeface="Quire Sans" panose="020B0502040400020003" pitchFamily="34" charset="0"/>
                <a:cs typeface="Quire Sans" panose="020B0502040400020003" pitchFamily="34" charset="0"/>
              </a:rPr>
              <a:t>Presentations</a:t>
            </a:r>
            <a:r>
              <a:rPr lang="en-GB" sz="1600" i="1" dirty="0">
                <a:latin typeface="Quire Sans" panose="020B0502040400020003" pitchFamily="34" charset="0"/>
                <a:cs typeface="Quire Sans" panose="020B0502040400020003" pitchFamily="34" charset="0"/>
              </a:rPr>
              <a:t> should be submitted by </a:t>
            </a:r>
            <a:r>
              <a:rPr lang="en-GB" sz="1600" b="1" i="1" dirty="0">
                <a:latin typeface="Quire Sans" panose="020B0502040400020003" pitchFamily="34" charset="0"/>
                <a:cs typeface="Quire Sans" panose="020B0502040400020003" pitchFamily="34" charset="0"/>
              </a:rPr>
              <a:t>25 October</a:t>
            </a:r>
          </a:p>
          <a:p>
            <a:pPr marL="671513" lvl="1" indent="-214313">
              <a:lnSpc>
                <a:spcPct val="150000"/>
              </a:lnSpc>
              <a:buFont typeface="Wingdings" panose="05000000000000000000" pitchFamily="2" charset="2"/>
              <a:buChar char="v"/>
            </a:pPr>
            <a:endParaRPr lang="en-GB" sz="1600" i="1" dirty="0">
              <a:highlight>
                <a:srgbClr val="FFFF00"/>
              </a:highlight>
              <a:latin typeface="Quire Sans" panose="020B0502040400020003" pitchFamily="34" charset="0"/>
              <a:cs typeface="Quire Sans" panose="020B0502040400020003" pitchFamily="34" charset="0"/>
            </a:endParaRPr>
          </a:p>
          <a:p>
            <a:pPr marL="214313" indent="-214313">
              <a:lnSpc>
                <a:spcPct val="150000"/>
              </a:lnSpc>
              <a:buFont typeface="Wingdings" panose="05000000000000000000" pitchFamily="2" charset="2"/>
              <a:buChar char="v"/>
            </a:pPr>
            <a:r>
              <a:rPr lang="en-GB" sz="1600" i="1" dirty="0">
                <a:latin typeface="Quire Sans" panose="020B0502040400020003" pitchFamily="34" charset="0"/>
                <a:cs typeface="Quire Sans" panose="020B0502040400020003" pitchFamily="34" charset="0"/>
              </a:rPr>
              <a:t>Reporting to engage discussion or decision is encouraged</a:t>
            </a:r>
            <a:r>
              <a:rPr lang="en-GB" sz="1600" dirty="0">
                <a:latin typeface="Quire Sans" panose="020B0502040400020003" pitchFamily="34" charset="0"/>
                <a:cs typeface="Quire Sans" panose="020B0502040400020003" pitchFamily="34" charset="0"/>
              </a:rPr>
              <a:t>, but detailed reporting should be provided as pre-meeting reading material or in background slides.</a:t>
            </a:r>
          </a:p>
        </p:txBody>
      </p:sp>
    </p:spTree>
    <p:extLst>
      <p:ext uri="{BB962C8B-B14F-4D97-AF65-F5344CB8AC3E}">
        <p14:creationId xmlns:p14="http://schemas.microsoft.com/office/powerpoint/2010/main" val="275538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E3EF2A-6F06-4936-8C64-FEEAD172B682}"/>
              </a:ext>
            </a:extLst>
          </p:cNvPr>
          <p:cNvSpPr txBox="1"/>
          <p:nvPr/>
        </p:nvSpPr>
        <p:spPr>
          <a:xfrm>
            <a:off x="94020" y="103248"/>
            <a:ext cx="8668512" cy="769441"/>
          </a:xfrm>
          <a:prstGeom prst="rect">
            <a:avLst/>
          </a:prstGeom>
          <a:noFill/>
          <a:effectLst/>
        </p:spPr>
        <p:txBody>
          <a:bodyPr wrap="square" rtlCol="0">
            <a:spAutoFit/>
          </a:bodyPr>
          <a:lstStyle/>
          <a:p>
            <a:r>
              <a:rPr lang="en-AU" sz="4400" dirty="0">
                <a:solidFill>
                  <a:schemeClr val="bg1"/>
                </a:solidFill>
                <a:effectLst>
                  <a:outerShdw blurRad="25400" dist="50800" dir="2700000" algn="tl" rotWithShape="0">
                    <a:prstClr val="black">
                      <a:alpha val="46000"/>
                    </a:prstClr>
                  </a:outerShdw>
                </a:effectLst>
                <a:latin typeface="Quire Sans" panose="020B0502040400020003" pitchFamily="34" charset="0"/>
                <a:cs typeface="Quire Sans" panose="020B0502040400020003" pitchFamily="34" charset="0"/>
              </a:rPr>
              <a:t>Presenter Guidelines 2</a:t>
            </a:r>
          </a:p>
        </p:txBody>
      </p:sp>
      <p:sp>
        <p:nvSpPr>
          <p:cNvPr id="6" name="TextBox 5">
            <a:extLst>
              <a:ext uri="{FF2B5EF4-FFF2-40B4-BE49-F238E27FC236}">
                <a16:creationId xmlns:a16="http://schemas.microsoft.com/office/drawing/2014/main" id="{C2F5B438-112E-4A4C-865C-78D791EE0E8E}"/>
              </a:ext>
            </a:extLst>
          </p:cNvPr>
          <p:cNvSpPr txBox="1"/>
          <p:nvPr/>
        </p:nvSpPr>
        <p:spPr>
          <a:xfrm>
            <a:off x="10265664" y="6574604"/>
            <a:ext cx="1925447" cy="307777"/>
          </a:xfrm>
          <a:prstGeom prst="rect">
            <a:avLst/>
          </a:prstGeom>
          <a:noFill/>
        </p:spPr>
        <p:txBody>
          <a:bodyPr wrap="square" rtlCol="0">
            <a:spAutoFit/>
          </a:bodyPr>
          <a:lstStyle/>
          <a:p>
            <a:pPr algn="r"/>
            <a:r>
              <a:rPr lang="en-AU" sz="1400" b="1" dirty="0">
                <a:solidFill>
                  <a:schemeClr val="accent1"/>
                </a:solidFill>
              </a:rPr>
              <a:t>Slide </a:t>
            </a:r>
            <a:fld id="{F7E43D5E-19EF-489C-A403-232B1D029F8F}" type="slidenum">
              <a:rPr lang="en-AU" sz="1400" b="1" smtClean="0">
                <a:solidFill>
                  <a:schemeClr val="accent1"/>
                </a:solidFill>
              </a:rPr>
              <a:t>13</a:t>
            </a:fld>
            <a:endParaRPr lang="en-AU" sz="1400" b="1" dirty="0">
              <a:solidFill>
                <a:schemeClr val="accent1"/>
              </a:solidFill>
            </a:endParaRPr>
          </a:p>
        </p:txBody>
      </p:sp>
      <p:sp>
        <p:nvSpPr>
          <p:cNvPr id="8" name="TextBox 7">
            <a:extLst>
              <a:ext uri="{FF2B5EF4-FFF2-40B4-BE49-F238E27FC236}">
                <a16:creationId xmlns:a16="http://schemas.microsoft.com/office/drawing/2014/main" id="{56119D10-CC11-4F91-944C-549C61D848EE}"/>
              </a:ext>
            </a:extLst>
          </p:cNvPr>
          <p:cNvSpPr txBox="1"/>
          <p:nvPr/>
        </p:nvSpPr>
        <p:spPr>
          <a:xfrm>
            <a:off x="357105" y="1290957"/>
            <a:ext cx="11112030" cy="3745577"/>
          </a:xfrm>
          <a:prstGeom prst="rect">
            <a:avLst/>
          </a:prstGeom>
          <a:noFill/>
        </p:spPr>
        <p:txBody>
          <a:bodyPr wrap="square" rtlCol="0">
            <a:spAutoFit/>
          </a:bodyPr>
          <a:lstStyle/>
          <a:p>
            <a:pPr marL="214313" indent="-214313">
              <a:lnSpc>
                <a:spcPct val="150000"/>
              </a:lnSpc>
              <a:buFont typeface="Wingdings" panose="05000000000000000000" pitchFamily="2" charset="2"/>
              <a:buChar char="v"/>
            </a:pPr>
            <a:r>
              <a:rPr lang="en-GB" sz="1600" dirty="0">
                <a:latin typeface="Quire Sans" panose="020B0502040400020003" pitchFamily="34" charset="0"/>
                <a:cs typeface="Quire Sans" panose="020B0502040400020003" pitchFamily="34" charset="0"/>
              </a:rPr>
              <a:t>Please explicitly highlight the decisions, outcomes, or actions you are seeking. The more explicit you are, the better. i.e., feel free to provide text for a proposed action – it may be revised later, but this approach will help with the efficient preparation of the actions record of the CEOS Plenary.</a:t>
            </a:r>
          </a:p>
          <a:p>
            <a:pPr marL="214313" indent="-214313">
              <a:lnSpc>
                <a:spcPct val="150000"/>
              </a:lnSpc>
              <a:buFont typeface="Wingdings" panose="05000000000000000000" pitchFamily="2" charset="2"/>
              <a:buChar char="v"/>
            </a:pPr>
            <a:endParaRPr lang="en-GB" sz="1600" dirty="0">
              <a:latin typeface="Quire Sans" panose="020B0502040400020003" pitchFamily="34" charset="0"/>
              <a:cs typeface="Quire Sans" panose="020B0502040400020003" pitchFamily="34" charset="0"/>
            </a:endParaRPr>
          </a:p>
          <a:p>
            <a:pPr marL="214313" indent="-214313">
              <a:lnSpc>
                <a:spcPct val="150000"/>
              </a:lnSpc>
              <a:buFont typeface="Wingdings" panose="05000000000000000000" pitchFamily="2" charset="2"/>
              <a:buChar char="v"/>
            </a:pPr>
            <a:r>
              <a:rPr lang="en-GB" sz="1600" u="sng" dirty="0">
                <a:latin typeface="Quire Sans" panose="020B0502040400020003" pitchFamily="34" charset="0"/>
                <a:cs typeface="Quire Sans" panose="020B0502040400020003" pitchFamily="34" charset="0"/>
              </a:rPr>
              <a:t>Where relevant and possible</a:t>
            </a:r>
            <a:r>
              <a:rPr lang="en-GB" sz="1600" dirty="0">
                <a:latin typeface="Quire Sans" panose="020B0502040400020003" pitchFamily="34" charset="0"/>
                <a:cs typeface="Quire Sans" panose="020B0502040400020003" pitchFamily="34" charset="0"/>
              </a:rPr>
              <a:t>, presenters are invited to highlight for the CEOS community, and especially for CEOS Principals and stakeholders, significant milestones and key accomplishments.  Please speak to linkages between the Implementation Plan that the 2021 CEOS Chair, NASA, developed with input from the CEOS community on the theme,   “Space-based Earth Observation Data for Open Science and Decision Support”, and its elements of data accessibility, transparency, and reproducibility.</a:t>
            </a:r>
          </a:p>
          <a:p>
            <a:pPr marL="214313" indent="-214313">
              <a:lnSpc>
                <a:spcPct val="150000"/>
              </a:lnSpc>
              <a:buFont typeface="Wingdings" panose="05000000000000000000" pitchFamily="2" charset="2"/>
              <a:buChar char="v"/>
            </a:pPr>
            <a:endParaRPr lang="en-GB" sz="1600" dirty="0">
              <a:latin typeface="Quire Sans" panose="020B0502040400020003" pitchFamily="34" charset="0"/>
              <a:cs typeface="Quire Sans" panose="020B0502040400020003" pitchFamily="34" charset="0"/>
            </a:endParaRPr>
          </a:p>
        </p:txBody>
      </p:sp>
    </p:spTree>
    <p:extLst>
      <p:ext uri="{BB962C8B-B14F-4D97-AF65-F5344CB8AC3E}">
        <p14:creationId xmlns:p14="http://schemas.microsoft.com/office/powerpoint/2010/main" val="2564339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E6A4BF-43E0-4A15-8211-22DD404D5A86}"/>
              </a:ext>
            </a:extLst>
          </p:cNvPr>
          <p:cNvSpPr>
            <a:spLocks noGrp="1"/>
          </p:cNvSpPr>
          <p:nvPr>
            <p:ph type="title"/>
          </p:nvPr>
        </p:nvSpPr>
        <p:spPr/>
        <p:txBody>
          <a:bodyPr/>
          <a:lstStyle/>
          <a:p>
            <a:r>
              <a:rPr lang="en-US" dirty="0"/>
              <a:t>SST-VC Members</a:t>
            </a:r>
            <a:endParaRPr lang="en-ZA" dirty="0"/>
          </a:p>
        </p:txBody>
      </p:sp>
      <p:pic>
        <p:nvPicPr>
          <p:cNvPr id="7" name="Picture 6" descr="Logo&#10;&#10;Description automatically generated with medium confidence">
            <a:extLst>
              <a:ext uri="{FF2B5EF4-FFF2-40B4-BE49-F238E27FC236}">
                <a16:creationId xmlns:a16="http://schemas.microsoft.com/office/drawing/2014/main" id="{20F02F80-B773-416A-8AAA-2E68C2F6A2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9093" y="3380294"/>
            <a:ext cx="2733571" cy="2050178"/>
          </a:xfrm>
          <a:prstGeom prst="rect">
            <a:avLst/>
          </a:prstGeom>
        </p:spPr>
      </p:pic>
      <p:pic>
        <p:nvPicPr>
          <p:cNvPr id="1026" name="Picture 2" descr="Korea Meteorological Administration">
            <a:extLst>
              <a:ext uri="{FF2B5EF4-FFF2-40B4-BE49-F238E27FC236}">
                <a16:creationId xmlns:a16="http://schemas.microsoft.com/office/drawing/2014/main" id="{579F402E-1492-4686-810F-2104342E0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5557275"/>
            <a:ext cx="4972050" cy="7910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na Meteorological Administration | GFCS">
            <a:extLst>
              <a:ext uri="{FF2B5EF4-FFF2-40B4-BE49-F238E27FC236}">
                <a16:creationId xmlns:a16="http://schemas.microsoft.com/office/drawing/2014/main" id="{39B69D76-7BA2-45C0-97A8-9551775DD2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1610" y="1141617"/>
            <a:ext cx="2200790" cy="22007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JAXA - Wikipedia">
            <a:extLst>
              <a:ext uri="{FF2B5EF4-FFF2-40B4-BE49-F238E27FC236}">
                <a16:creationId xmlns:a16="http://schemas.microsoft.com/office/drawing/2014/main" id="{4E429D47-3EB2-455E-9D86-4C42883F4A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4" y="1143141"/>
            <a:ext cx="3152775" cy="19599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dian Space Research Organisation - Wikipedia">
            <a:extLst>
              <a:ext uri="{FF2B5EF4-FFF2-40B4-BE49-F238E27FC236}">
                <a16:creationId xmlns:a16="http://schemas.microsoft.com/office/drawing/2014/main" id="{28B605A6-C01E-4E5D-A2E1-9D41ABDB4F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9680" y="1286200"/>
            <a:ext cx="2166320" cy="20940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1244A2FB-01F5-491C-AF90-1DFD5AD3EB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254" y="3291333"/>
            <a:ext cx="2094095" cy="20940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 company name&#10;&#10;Description automatically generated">
            <a:extLst>
              <a:ext uri="{FF2B5EF4-FFF2-40B4-BE49-F238E27FC236}">
                <a16:creationId xmlns:a16="http://schemas.microsoft.com/office/drawing/2014/main" id="{14292512-0ECF-462A-A345-D76CC0154A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2907" y="3034882"/>
            <a:ext cx="2544415" cy="2436470"/>
          </a:xfrm>
          <a:prstGeom prst="rect">
            <a:avLst/>
          </a:prstGeom>
        </p:spPr>
      </p:pic>
      <p:pic>
        <p:nvPicPr>
          <p:cNvPr id="1036" name="Picture 12" descr="Symbols of NASA | NASA">
            <a:extLst>
              <a:ext uri="{FF2B5EF4-FFF2-40B4-BE49-F238E27FC236}">
                <a16:creationId xmlns:a16="http://schemas.microsoft.com/office/drawing/2014/main" id="{54190A37-303B-49A5-965A-FF3BE4343F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74258" y="1108710"/>
            <a:ext cx="4872942" cy="243647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ESA - European Space Agency (ESA)">
            <a:extLst>
              <a:ext uri="{FF2B5EF4-FFF2-40B4-BE49-F238E27FC236}">
                <a16:creationId xmlns:a16="http://schemas.microsoft.com/office/drawing/2014/main" id="{0010A6F9-25BD-4238-8AAB-67CB1D5BAD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33147" y="3304094"/>
            <a:ext cx="3159608" cy="156458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Logo">
            <a:extLst>
              <a:ext uri="{FF2B5EF4-FFF2-40B4-BE49-F238E27FC236}">
                <a16:creationId xmlns:a16="http://schemas.microsoft.com/office/drawing/2014/main" id="{3AC80AAD-81D2-4D06-8012-C0B236EB9CA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0" y="5015050"/>
            <a:ext cx="3227527" cy="108444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GHRSST Logo">
            <a:extLst>
              <a:ext uri="{FF2B5EF4-FFF2-40B4-BE49-F238E27FC236}">
                <a16:creationId xmlns:a16="http://schemas.microsoft.com/office/drawing/2014/main" id="{1AC0CE3E-5412-45F4-A628-B7F6F83AD6E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08553" y="5489321"/>
            <a:ext cx="2914650" cy="104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501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F5B438-112E-4A4C-865C-78D791EE0E8E}"/>
              </a:ext>
            </a:extLst>
          </p:cNvPr>
          <p:cNvSpPr txBox="1"/>
          <p:nvPr/>
        </p:nvSpPr>
        <p:spPr>
          <a:xfrm>
            <a:off x="10265664" y="6574604"/>
            <a:ext cx="1925447" cy="307777"/>
          </a:xfrm>
          <a:prstGeom prst="rect">
            <a:avLst/>
          </a:prstGeom>
          <a:noFill/>
        </p:spPr>
        <p:txBody>
          <a:bodyPr wrap="square" rtlCol="0">
            <a:spAutoFit/>
          </a:bodyPr>
          <a:lstStyle/>
          <a:p>
            <a:pPr algn="r"/>
            <a:r>
              <a:rPr lang="en-AU" sz="1400" b="1" dirty="0">
                <a:solidFill>
                  <a:schemeClr val="accent1"/>
                </a:solidFill>
              </a:rPr>
              <a:t>Slide </a:t>
            </a:r>
            <a:fld id="{F7E43D5E-19EF-489C-A403-232B1D029F8F}" type="slidenum">
              <a:rPr lang="en-AU" sz="1400" b="1" smtClean="0">
                <a:solidFill>
                  <a:schemeClr val="accent1"/>
                </a:solidFill>
              </a:rPr>
              <a:t>3</a:t>
            </a:fld>
            <a:endParaRPr lang="en-AU" sz="1400" b="1" dirty="0">
              <a:solidFill>
                <a:schemeClr val="accent1"/>
              </a:solidFill>
            </a:endParaRPr>
          </a:p>
        </p:txBody>
      </p:sp>
      <p:sp>
        <p:nvSpPr>
          <p:cNvPr id="8" name="TextBox 7">
            <a:extLst>
              <a:ext uri="{FF2B5EF4-FFF2-40B4-BE49-F238E27FC236}">
                <a16:creationId xmlns:a16="http://schemas.microsoft.com/office/drawing/2014/main" id="{B20E0AA3-A2FF-42D7-A2B3-99CCEB187B8E}"/>
              </a:ext>
            </a:extLst>
          </p:cNvPr>
          <p:cNvSpPr txBox="1"/>
          <p:nvPr/>
        </p:nvSpPr>
        <p:spPr>
          <a:xfrm>
            <a:off x="552566" y="1306087"/>
            <a:ext cx="11106150" cy="5033237"/>
          </a:xfrm>
          <a:prstGeom prst="rect">
            <a:avLst/>
          </a:prstGeom>
          <a:noFill/>
        </p:spPr>
        <p:txBody>
          <a:bodyPr wrap="square" rtlCol="0">
            <a:spAutoFit/>
          </a:bodyPr>
          <a:lstStyle/>
          <a:p>
            <a:pPr marL="285750" indent="-285750">
              <a:lnSpc>
                <a:spcPct val="150000"/>
              </a:lnSpc>
              <a:buFont typeface="Wingdings" panose="05000000000000000000" pitchFamily="2" charset="2"/>
              <a:buChar char="v"/>
            </a:pPr>
            <a:r>
              <a:rPr lang="en-GB" dirty="0">
                <a:latin typeface="Quire Sans" panose="020B0502040400020003" pitchFamily="34" charset="0"/>
                <a:cs typeface="Quire Sans" panose="020B0502040400020003" pitchFamily="34" charset="0"/>
              </a:rPr>
              <a:t>Collaboration on the development of the ARD Product Family Specification Template and the CEOS ARD Framework Governance with CEOS-SIT and other CEOS VC members.</a:t>
            </a:r>
          </a:p>
          <a:p>
            <a:pPr marL="285750" indent="-285750">
              <a:lnSpc>
                <a:spcPct val="150000"/>
              </a:lnSpc>
              <a:buFont typeface="Wingdings" panose="05000000000000000000" pitchFamily="2" charset="2"/>
              <a:buChar char="v"/>
            </a:pPr>
            <a:r>
              <a:rPr lang="en-GB" dirty="0">
                <a:latin typeface="Quire Sans" panose="020B0502040400020003" pitchFamily="34" charset="0"/>
                <a:cs typeface="Quire Sans" panose="020B0502040400020003" pitchFamily="34" charset="0"/>
              </a:rPr>
              <a:t>ESA and SANSA has collaborated to provide an ISAR for deployment during the BENFLEX cruise in the southern Benguela during December 2021</a:t>
            </a:r>
          </a:p>
          <a:p>
            <a:pPr marL="285750" indent="-285750">
              <a:lnSpc>
                <a:spcPct val="150000"/>
              </a:lnSpc>
              <a:buFont typeface="Wingdings" panose="05000000000000000000" pitchFamily="2" charset="2"/>
              <a:buChar char="v"/>
            </a:pPr>
            <a:r>
              <a:rPr lang="en-GB" dirty="0">
                <a:latin typeface="Quire Sans" panose="020B0502040400020003" pitchFamily="34" charset="0"/>
                <a:cs typeface="Quire Sans" panose="020B0502040400020003" pitchFamily="34" charset="0"/>
              </a:rPr>
              <a:t>ESA extended FRM4SST funding and support to conduct CEOS shipborne radiometer intercalibration workshop and maintain FRM activities.</a:t>
            </a:r>
          </a:p>
          <a:p>
            <a:pPr marL="285750" indent="-285750">
              <a:lnSpc>
                <a:spcPct val="150000"/>
              </a:lnSpc>
              <a:buFont typeface="Wingdings" panose="05000000000000000000" pitchFamily="2" charset="2"/>
              <a:buChar char="v"/>
            </a:pPr>
            <a:r>
              <a:rPr lang="en-GB" dirty="0">
                <a:latin typeface="Quire Sans" panose="020B0502040400020003" pitchFamily="34" charset="0"/>
                <a:cs typeface="Quire Sans" panose="020B0502040400020003" pitchFamily="34" charset="0"/>
              </a:rPr>
              <a:t>EUMETSAT indicated a planned release of a demonstration SLSTR sea-IST product for 2021 and expanding the release of TRUSTED drifting buoys to 150 by end 2021.</a:t>
            </a:r>
          </a:p>
          <a:p>
            <a:pPr marL="285750" indent="-285750">
              <a:lnSpc>
                <a:spcPct val="150000"/>
              </a:lnSpc>
              <a:buFont typeface="Wingdings" panose="05000000000000000000" pitchFamily="2" charset="2"/>
              <a:buChar char="v"/>
            </a:pPr>
            <a:r>
              <a:rPr lang="en-GB" dirty="0">
                <a:latin typeface="Quire Sans" panose="020B0502040400020003" pitchFamily="34" charset="0"/>
                <a:cs typeface="Quire Sans" panose="020B0502040400020003" pitchFamily="34" charset="0"/>
              </a:rPr>
              <a:t>KMA developed a new air-sea temperature difference product.</a:t>
            </a:r>
          </a:p>
          <a:p>
            <a:pPr marL="285750" indent="-285750">
              <a:lnSpc>
                <a:spcPct val="150000"/>
              </a:lnSpc>
              <a:buFont typeface="Wingdings" panose="05000000000000000000" pitchFamily="2" charset="2"/>
              <a:buChar char="v"/>
            </a:pPr>
            <a:r>
              <a:rPr lang="en-GB" dirty="0">
                <a:latin typeface="Quire Sans" panose="020B0502040400020003" pitchFamily="34" charset="0"/>
                <a:cs typeface="Quire Sans" panose="020B0502040400020003" pitchFamily="34" charset="0"/>
              </a:rPr>
              <a:t>Production of gap-free high-frequency model SST data (with assimilated satellite SST) around Japan with 3km/1hr resolution operationally by JAXA.</a:t>
            </a:r>
          </a:p>
          <a:p>
            <a:pPr marL="285750" indent="-285750">
              <a:lnSpc>
                <a:spcPct val="150000"/>
              </a:lnSpc>
              <a:buFont typeface="Wingdings" panose="05000000000000000000" pitchFamily="2" charset="2"/>
              <a:buChar char="v"/>
            </a:pPr>
            <a:r>
              <a:rPr lang="en-GB" dirty="0">
                <a:latin typeface="Quire Sans" panose="020B0502040400020003" pitchFamily="34" charset="0"/>
                <a:cs typeface="Quire Sans" panose="020B0502040400020003" pitchFamily="34" charset="0"/>
              </a:rPr>
              <a:t>ISRO produced a new algorithm for SST retrieval from INSAT-3D/3DR based on the 1DVAR technique.</a:t>
            </a:r>
          </a:p>
        </p:txBody>
      </p:sp>
      <p:sp>
        <p:nvSpPr>
          <p:cNvPr id="2" name="Title 1">
            <a:extLst>
              <a:ext uri="{FF2B5EF4-FFF2-40B4-BE49-F238E27FC236}">
                <a16:creationId xmlns:a16="http://schemas.microsoft.com/office/drawing/2014/main" id="{40BC179D-6239-4241-8FED-04230029ECC5}"/>
              </a:ext>
            </a:extLst>
          </p:cNvPr>
          <p:cNvSpPr>
            <a:spLocks noGrp="1"/>
          </p:cNvSpPr>
          <p:nvPr>
            <p:ph type="title"/>
          </p:nvPr>
        </p:nvSpPr>
        <p:spPr/>
        <p:txBody>
          <a:bodyPr/>
          <a:lstStyle/>
          <a:p>
            <a:r>
              <a:rPr lang="en-AU" dirty="0"/>
              <a:t>SST-VC Highlights…</a:t>
            </a:r>
          </a:p>
        </p:txBody>
      </p:sp>
    </p:spTree>
    <p:extLst>
      <p:ext uri="{BB962C8B-B14F-4D97-AF65-F5344CB8AC3E}">
        <p14:creationId xmlns:p14="http://schemas.microsoft.com/office/powerpoint/2010/main" val="2675884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8859F3-C2E7-46D6-B6D9-D16F65B75E54}"/>
              </a:ext>
            </a:extLst>
          </p:cNvPr>
          <p:cNvPicPr>
            <a:picLocks noChangeAspect="1"/>
          </p:cNvPicPr>
          <p:nvPr/>
        </p:nvPicPr>
        <p:blipFill>
          <a:blip r:embed="rId2"/>
          <a:stretch>
            <a:fillRect/>
          </a:stretch>
        </p:blipFill>
        <p:spPr>
          <a:xfrm>
            <a:off x="4227652" y="1373852"/>
            <a:ext cx="7801216" cy="3959117"/>
          </a:xfrm>
          <a:prstGeom prst="rect">
            <a:avLst/>
          </a:prstGeom>
          <a:noFill/>
          <a:ln>
            <a:noFill/>
          </a:ln>
          <a:effectLst>
            <a:softEdge rad="31750"/>
          </a:effectLst>
        </p:spPr>
      </p:pic>
      <p:sp>
        <p:nvSpPr>
          <p:cNvPr id="9" name="Text Placeholder 2">
            <a:extLst>
              <a:ext uri="{FF2B5EF4-FFF2-40B4-BE49-F238E27FC236}">
                <a16:creationId xmlns:a16="http://schemas.microsoft.com/office/drawing/2014/main" id="{4B6938B3-1277-4312-B6C6-62553DD1D96F}"/>
              </a:ext>
            </a:extLst>
          </p:cNvPr>
          <p:cNvSpPr>
            <a:spLocks noGrp="1"/>
          </p:cNvSpPr>
          <p:nvPr>
            <p:ph type="body" sz="half" idx="2"/>
          </p:nvPr>
        </p:nvSpPr>
        <p:spPr>
          <a:xfrm>
            <a:off x="176048" y="1126964"/>
            <a:ext cx="3932237" cy="2740948"/>
          </a:xfrm>
        </p:spPr>
        <p:txBody>
          <a:bodyPr/>
          <a:lstStyle/>
          <a:p>
            <a:pPr marL="285750" indent="-285750">
              <a:buFont typeface="Wingdings" panose="05000000000000000000" pitchFamily="2" charset="2"/>
              <a:buChar char="v"/>
            </a:pPr>
            <a:r>
              <a:rPr lang="en-US" dirty="0"/>
              <a:t>Earth observation, model and reanalysis data used to develop decision support tools…</a:t>
            </a:r>
          </a:p>
          <a:p>
            <a:pPr marL="285750" indent="-285750">
              <a:buFont typeface="Wingdings" panose="05000000000000000000" pitchFamily="2" charset="2"/>
              <a:buChar char="v"/>
            </a:pPr>
            <a:r>
              <a:rPr lang="en-US" dirty="0"/>
              <a:t>Distributed via South Africa’s National Oceans and Coastal Information Management System…</a:t>
            </a:r>
          </a:p>
          <a:p>
            <a:pPr marL="285750" indent="-285750">
              <a:buFont typeface="Wingdings" panose="05000000000000000000" pitchFamily="2" charset="2"/>
              <a:buChar char="v"/>
            </a:pPr>
            <a:r>
              <a:rPr lang="en-US" dirty="0"/>
              <a:t>Regional expansion of services in GMES &amp; Africa Initiative: “Africa Marine and Coastal Operations for Southern Africa” - </a:t>
            </a:r>
            <a:r>
              <a:rPr lang="en-US" dirty="0" err="1"/>
              <a:t>MarCOSouth</a:t>
            </a:r>
            <a:endParaRPr lang="en-US" dirty="0"/>
          </a:p>
        </p:txBody>
      </p:sp>
      <p:sp>
        <p:nvSpPr>
          <p:cNvPr id="11" name="Title 3">
            <a:extLst>
              <a:ext uri="{FF2B5EF4-FFF2-40B4-BE49-F238E27FC236}">
                <a16:creationId xmlns:a16="http://schemas.microsoft.com/office/drawing/2014/main" id="{5F722AE4-9913-4CAC-BE64-37BB0658A64A}"/>
              </a:ext>
            </a:extLst>
          </p:cNvPr>
          <p:cNvSpPr>
            <a:spLocks noGrp="1"/>
          </p:cNvSpPr>
          <p:nvPr>
            <p:ph type="title"/>
          </p:nvPr>
        </p:nvSpPr>
        <p:spPr>
          <a:xfrm>
            <a:off x="176048" y="175939"/>
            <a:ext cx="9386864" cy="779002"/>
          </a:xfrm>
        </p:spPr>
        <p:txBody>
          <a:bodyPr/>
          <a:lstStyle/>
          <a:p>
            <a:r>
              <a:rPr lang="en-US" dirty="0"/>
              <a:t>EO for decision support…</a:t>
            </a:r>
          </a:p>
        </p:txBody>
      </p:sp>
      <p:pic>
        <p:nvPicPr>
          <p:cNvPr id="6" name="Picture 5">
            <a:extLst>
              <a:ext uri="{FF2B5EF4-FFF2-40B4-BE49-F238E27FC236}">
                <a16:creationId xmlns:a16="http://schemas.microsoft.com/office/drawing/2014/main" id="{11703654-EC39-45CB-8894-1ACEE9FFD657}"/>
              </a:ext>
            </a:extLst>
          </p:cNvPr>
          <p:cNvPicPr>
            <a:picLocks noChangeAspect="1"/>
          </p:cNvPicPr>
          <p:nvPr/>
        </p:nvPicPr>
        <p:blipFill>
          <a:blip r:embed="rId3"/>
          <a:stretch>
            <a:fillRect/>
          </a:stretch>
        </p:blipFill>
        <p:spPr>
          <a:xfrm>
            <a:off x="9235405" y="5484147"/>
            <a:ext cx="2195191" cy="731730"/>
          </a:xfrm>
          <a:prstGeom prst="rect">
            <a:avLst/>
          </a:prstGeom>
        </p:spPr>
      </p:pic>
      <p:pic>
        <p:nvPicPr>
          <p:cNvPr id="12" name="Picture 11">
            <a:extLst>
              <a:ext uri="{FF2B5EF4-FFF2-40B4-BE49-F238E27FC236}">
                <a16:creationId xmlns:a16="http://schemas.microsoft.com/office/drawing/2014/main" id="{0EB14A7D-CB94-4702-B5C9-4177585F23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9252" y="4546539"/>
            <a:ext cx="2369128" cy="1984945"/>
          </a:xfrm>
          <a:prstGeom prst="rect">
            <a:avLst/>
          </a:prstGeom>
        </p:spPr>
      </p:pic>
      <p:pic>
        <p:nvPicPr>
          <p:cNvPr id="13" name="Picture 12">
            <a:extLst>
              <a:ext uri="{FF2B5EF4-FFF2-40B4-BE49-F238E27FC236}">
                <a16:creationId xmlns:a16="http://schemas.microsoft.com/office/drawing/2014/main" id="{B036CAB9-D676-4FA1-89BB-8A22696E5ABA}"/>
              </a:ext>
            </a:extLst>
          </p:cNvPr>
          <p:cNvPicPr>
            <a:picLocks noChangeAspect="1"/>
          </p:cNvPicPr>
          <p:nvPr/>
        </p:nvPicPr>
        <p:blipFill>
          <a:blip r:embed="rId5"/>
          <a:stretch>
            <a:fillRect/>
          </a:stretch>
        </p:blipFill>
        <p:spPr>
          <a:xfrm>
            <a:off x="675195" y="3586136"/>
            <a:ext cx="3101277" cy="2945348"/>
          </a:xfrm>
          <a:prstGeom prst="rect">
            <a:avLst/>
          </a:prstGeom>
        </p:spPr>
      </p:pic>
      <p:pic>
        <p:nvPicPr>
          <p:cNvPr id="14" name="Picture 13" descr="Logo&#10;&#10;Description automatically generated">
            <a:extLst>
              <a:ext uri="{FF2B5EF4-FFF2-40B4-BE49-F238E27FC236}">
                <a16:creationId xmlns:a16="http://schemas.microsoft.com/office/drawing/2014/main" id="{1C7FEFF3-9D90-4FEE-B932-E9036E4E12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0509" y="5564856"/>
            <a:ext cx="2022767" cy="651021"/>
          </a:xfrm>
          <a:prstGeom prst="rect">
            <a:avLst/>
          </a:prstGeom>
        </p:spPr>
      </p:pic>
    </p:spTree>
    <p:extLst>
      <p:ext uri="{BB962C8B-B14F-4D97-AF65-F5344CB8AC3E}">
        <p14:creationId xmlns:p14="http://schemas.microsoft.com/office/powerpoint/2010/main" val="174291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7C90D1-84B1-473C-8646-53E2A57D0AE1}"/>
              </a:ext>
            </a:extLst>
          </p:cNvPr>
          <p:cNvSpPr>
            <a:spLocks noGrp="1"/>
          </p:cNvSpPr>
          <p:nvPr>
            <p:ph type="body" sz="half" idx="2"/>
          </p:nvPr>
        </p:nvSpPr>
        <p:spPr>
          <a:xfrm>
            <a:off x="839788" y="1600355"/>
            <a:ext cx="4873115" cy="4146104"/>
          </a:xfrm>
        </p:spPr>
        <p:txBody>
          <a:bodyPr/>
          <a:lstStyle/>
          <a:p>
            <a:pPr marL="285750" indent="-285750">
              <a:buFont typeface="Wingdings" panose="05000000000000000000" pitchFamily="2" charset="2"/>
              <a:buChar char="v"/>
            </a:pPr>
            <a:r>
              <a:rPr lang="en-US" dirty="0"/>
              <a:t>L4 SST products are compromised by erroneous flagging of suspected cloud pixels on IR observations…</a:t>
            </a:r>
          </a:p>
          <a:p>
            <a:pPr marL="285750" indent="-285750">
              <a:buFont typeface="Wingdings" panose="05000000000000000000" pitchFamily="2" charset="2"/>
              <a:buChar char="v"/>
            </a:pPr>
            <a:r>
              <a:rPr lang="en-US" dirty="0"/>
              <a:t>And a reliance upon interpolation schemes to fill missing values near the coast in the presence of strong gradients…</a:t>
            </a:r>
          </a:p>
          <a:p>
            <a:pPr marL="285750" indent="-285750">
              <a:buFont typeface="Wingdings" panose="05000000000000000000" pitchFamily="2" charset="2"/>
              <a:buChar char="v"/>
            </a:pPr>
            <a:r>
              <a:rPr lang="en-US" dirty="0"/>
              <a:t>Standard cloud flagging options inadequate…</a:t>
            </a:r>
          </a:p>
          <a:p>
            <a:pPr marL="285750" indent="-285750">
              <a:buFont typeface="Wingdings" panose="05000000000000000000" pitchFamily="2" charset="2"/>
              <a:buChar char="v"/>
            </a:pPr>
            <a:r>
              <a:rPr lang="en-US" dirty="0"/>
              <a:t>Develop regional cloud flagging algorithm and create </a:t>
            </a:r>
            <a:r>
              <a:rPr lang="en-US" dirty="0" err="1"/>
              <a:t>daiy</a:t>
            </a:r>
            <a:r>
              <a:rPr lang="en-US" dirty="0"/>
              <a:t> averages from both MODIS sensors…</a:t>
            </a:r>
          </a:p>
          <a:p>
            <a:pPr marL="285750" indent="-285750">
              <a:buFont typeface="Wingdings" panose="05000000000000000000" pitchFamily="2" charset="2"/>
              <a:buChar char="v"/>
            </a:pPr>
            <a:r>
              <a:rPr lang="en-US" dirty="0"/>
              <a:t>Validate regional product against GHRSST MUR and in situ data…</a:t>
            </a:r>
          </a:p>
          <a:p>
            <a:pPr marL="285750" indent="-285750">
              <a:buFont typeface="Wingdings" panose="05000000000000000000" pitchFamily="2" charset="2"/>
              <a:buChar char="v"/>
            </a:pPr>
            <a:r>
              <a:rPr lang="en-US" dirty="0"/>
              <a:t>SLSTR SST to be included to improve product and extend time-series continuity…</a:t>
            </a:r>
            <a:endParaRPr lang="en-ZA" dirty="0"/>
          </a:p>
        </p:txBody>
      </p:sp>
      <p:sp>
        <p:nvSpPr>
          <p:cNvPr id="4" name="Title 3">
            <a:extLst>
              <a:ext uri="{FF2B5EF4-FFF2-40B4-BE49-F238E27FC236}">
                <a16:creationId xmlns:a16="http://schemas.microsoft.com/office/drawing/2014/main" id="{4F8EB96B-6BA5-4F76-89C2-F34F19B7A84E}"/>
              </a:ext>
            </a:extLst>
          </p:cNvPr>
          <p:cNvSpPr>
            <a:spLocks noGrp="1"/>
          </p:cNvSpPr>
          <p:nvPr>
            <p:ph type="title"/>
          </p:nvPr>
        </p:nvSpPr>
        <p:spPr/>
        <p:txBody>
          <a:bodyPr/>
          <a:lstStyle/>
          <a:p>
            <a:r>
              <a:rPr lang="en-US" dirty="0"/>
              <a:t>Product R&amp;D: MODIS SST</a:t>
            </a:r>
            <a:endParaRPr lang="en-ZA" dirty="0"/>
          </a:p>
        </p:txBody>
      </p:sp>
      <p:pic>
        <p:nvPicPr>
          <p:cNvPr id="5" name="Picture 2">
            <a:extLst>
              <a:ext uri="{FF2B5EF4-FFF2-40B4-BE49-F238E27FC236}">
                <a16:creationId xmlns:a16="http://schemas.microsoft.com/office/drawing/2014/main" id="{B4A95193-B1DB-48C7-AE86-F4A0BA6068CC}"/>
              </a:ext>
            </a:extLst>
          </p:cNvPr>
          <p:cNvPicPr>
            <a:picLocks noChangeAspect="1" noChangeArrowheads="1"/>
          </p:cNvPicPr>
          <p:nvPr/>
        </p:nvPicPr>
        <p:blipFill>
          <a:blip r:embed="rId2" cstate="print"/>
          <a:srcRect/>
          <a:stretch>
            <a:fillRect/>
          </a:stretch>
        </p:blipFill>
        <p:spPr bwMode="auto">
          <a:xfrm>
            <a:off x="6359383" y="1101006"/>
            <a:ext cx="5254613" cy="3617012"/>
          </a:xfrm>
          <a:prstGeom prst="rect">
            <a:avLst/>
          </a:prstGeom>
          <a:noFill/>
          <a:ln w="9525">
            <a:noFill/>
            <a:miter lim="800000"/>
            <a:headEnd/>
            <a:tailEnd/>
          </a:ln>
        </p:spPr>
      </p:pic>
      <p:pic>
        <p:nvPicPr>
          <p:cNvPr id="6" name="Picture 3">
            <a:extLst>
              <a:ext uri="{FF2B5EF4-FFF2-40B4-BE49-F238E27FC236}">
                <a16:creationId xmlns:a16="http://schemas.microsoft.com/office/drawing/2014/main" id="{BE68235C-1ECA-465F-AA93-97F4DACA603E}"/>
              </a:ext>
            </a:extLst>
          </p:cNvPr>
          <p:cNvPicPr>
            <a:picLocks noChangeAspect="1" noChangeArrowheads="1"/>
          </p:cNvPicPr>
          <p:nvPr/>
        </p:nvPicPr>
        <p:blipFill>
          <a:blip r:embed="rId3" cstate="print"/>
          <a:srcRect/>
          <a:stretch>
            <a:fillRect/>
          </a:stretch>
        </p:blipFill>
        <p:spPr bwMode="auto">
          <a:xfrm>
            <a:off x="6374895" y="4723002"/>
            <a:ext cx="5221847" cy="1816215"/>
          </a:xfrm>
          <a:prstGeom prst="rect">
            <a:avLst/>
          </a:prstGeom>
          <a:noFill/>
          <a:ln w="9525">
            <a:noFill/>
            <a:miter lim="800000"/>
            <a:headEnd/>
            <a:tailEnd/>
          </a:ln>
        </p:spPr>
      </p:pic>
      <p:pic>
        <p:nvPicPr>
          <p:cNvPr id="7" name="Picture 6" descr="Logo&#10;&#10;Description automatically generated">
            <a:extLst>
              <a:ext uri="{FF2B5EF4-FFF2-40B4-BE49-F238E27FC236}">
                <a16:creationId xmlns:a16="http://schemas.microsoft.com/office/drawing/2014/main" id="{26262BB6-A5C5-4AAA-88FA-55A55394B9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308" y="5836061"/>
            <a:ext cx="2022767" cy="651021"/>
          </a:xfrm>
          <a:prstGeom prst="rect">
            <a:avLst/>
          </a:prstGeom>
        </p:spPr>
      </p:pic>
    </p:spTree>
    <p:extLst>
      <p:ext uri="{BB962C8B-B14F-4D97-AF65-F5344CB8AC3E}">
        <p14:creationId xmlns:p14="http://schemas.microsoft.com/office/powerpoint/2010/main" val="1564724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
            <a:extLst>
              <a:ext uri="{FF2B5EF4-FFF2-40B4-BE49-F238E27FC236}">
                <a16:creationId xmlns:a16="http://schemas.microsoft.com/office/drawing/2014/main" id="{BBA9DFFE-649D-48F4-8279-D5CE0F786A41}"/>
              </a:ext>
            </a:extLst>
          </p:cNvPr>
          <p:cNvPicPr>
            <a:picLocks noChangeAspect="1" noChangeArrowheads="1"/>
          </p:cNvPicPr>
          <p:nvPr/>
        </p:nvPicPr>
        <p:blipFill>
          <a:blip r:embed="rId2" cstate="print"/>
          <a:srcRect/>
          <a:stretch>
            <a:fillRect/>
          </a:stretch>
        </p:blipFill>
        <p:spPr bwMode="auto">
          <a:xfrm>
            <a:off x="3881664" y="4113665"/>
            <a:ext cx="2709470" cy="2032103"/>
          </a:xfrm>
          <a:prstGeom prst="rect">
            <a:avLst/>
          </a:prstGeom>
          <a:noFill/>
          <a:ln w="9525">
            <a:noFill/>
            <a:miter lim="800000"/>
            <a:headEnd/>
            <a:tailEnd/>
          </a:ln>
        </p:spPr>
      </p:pic>
      <p:pic>
        <p:nvPicPr>
          <p:cNvPr id="19" name="Picture 12">
            <a:extLst>
              <a:ext uri="{FF2B5EF4-FFF2-40B4-BE49-F238E27FC236}">
                <a16:creationId xmlns:a16="http://schemas.microsoft.com/office/drawing/2014/main" id="{82C8D51B-8EF4-4299-B097-5BA66E9BC83A}"/>
              </a:ext>
            </a:extLst>
          </p:cNvPr>
          <p:cNvPicPr>
            <a:picLocks noChangeAspect="1" noChangeArrowheads="1"/>
          </p:cNvPicPr>
          <p:nvPr/>
        </p:nvPicPr>
        <p:blipFill>
          <a:blip r:embed="rId3" cstate="print"/>
          <a:srcRect/>
          <a:stretch>
            <a:fillRect/>
          </a:stretch>
        </p:blipFill>
        <p:spPr bwMode="auto">
          <a:xfrm>
            <a:off x="6358005" y="4115206"/>
            <a:ext cx="2724809" cy="2043607"/>
          </a:xfrm>
          <a:prstGeom prst="rect">
            <a:avLst/>
          </a:prstGeom>
          <a:noFill/>
          <a:ln w="9525">
            <a:noFill/>
            <a:miter lim="800000"/>
            <a:headEnd/>
            <a:tailEnd/>
          </a:ln>
        </p:spPr>
      </p:pic>
      <p:sp>
        <p:nvSpPr>
          <p:cNvPr id="3" name="Text Placeholder 2">
            <a:extLst>
              <a:ext uri="{FF2B5EF4-FFF2-40B4-BE49-F238E27FC236}">
                <a16:creationId xmlns:a16="http://schemas.microsoft.com/office/drawing/2014/main" id="{4C7C90D1-84B1-473C-8646-53E2A57D0AE1}"/>
              </a:ext>
            </a:extLst>
          </p:cNvPr>
          <p:cNvSpPr>
            <a:spLocks noGrp="1"/>
          </p:cNvSpPr>
          <p:nvPr>
            <p:ph type="body" sz="half" idx="2"/>
          </p:nvPr>
        </p:nvSpPr>
        <p:spPr>
          <a:xfrm>
            <a:off x="117156" y="1812466"/>
            <a:ext cx="3625330" cy="4118551"/>
          </a:xfrm>
        </p:spPr>
        <p:txBody>
          <a:bodyPr/>
          <a:lstStyle/>
          <a:p>
            <a:pPr marL="285750" indent="-285750">
              <a:buFont typeface="Wingdings" panose="05000000000000000000" pitchFamily="2" charset="2"/>
              <a:buChar char="v"/>
            </a:pPr>
            <a:r>
              <a:rPr lang="en-US" dirty="0"/>
              <a:t>MERIS/OLCI/MODIS empirical blue-green algorithm fails at high biomass…</a:t>
            </a:r>
          </a:p>
          <a:p>
            <a:pPr marL="285750" indent="-285750">
              <a:buFont typeface="Wingdings" panose="05000000000000000000" pitchFamily="2" charset="2"/>
              <a:buChar char="v"/>
            </a:pPr>
            <a:r>
              <a:rPr lang="en-US" dirty="0"/>
              <a:t>For MERIS/OLCI red-</a:t>
            </a:r>
            <a:r>
              <a:rPr lang="en-US" dirty="0" err="1"/>
              <a:t>nir</a:t>
            </a:r>
            <a:r>
              <a:rPr lang="en-US" dirty="0"/>
              <a:t> band-ratio algorithm works best for high biomass…</a:t>
            </a:r>
          </a:p>
          <a:p>
            <a:pPr marL="285750" indent="-285750">
              <a:buFont typeface="Wingdings" panose="05000000000000000000" pitchFamily="2" charset="2"/>
              <a:buChar char="v"/>
            </a:pPr>
            <a:r>
              <a:rPr lang="en-US" dirty="0"/>
              <a:t>Developed regional MERIS/OLCI </a:t>
            </a:r>
            <a:r>
              <a:rPr lang="en-US" dirty="0" err="1"/>
              <a:t>Chla</a:t>
            </a:r>
            <a:r>
              <a:rPr lang="en-US" dirty="0"/>
              <a:t> switching algorithm…</a:t>
            </a:r>
          </a:p>
          <a:p>
            <a:pPr marL="285750" indent="-285750">
              <a:buFont typeface="Wingdings" panose="05000000000000000000" pitchFamily="2" charset="2"/>
              <a:buChar char="v"/>
            </a:pPr>
            <a:r>
              <a:rPr lang="en-US" dirty="0"/>
              <a:t>For MODIS </a:t>
            </a:r>
            <a:r>
              <a:rPr lang="en-US" dirty="0" err="1"/>
              <a:t>nFLH</a:t>
            </a:r>
            <a:r>
              <a:rPr lang="en-US" dirty="0"/>
              <a:t> correlated with </a:t>
            </a:r>
            <a:r>
              <a:rPr lang="en-US" dirty="0" err="1"/>
              <a:t>Chla</a:t>
            </a:r>
            <a:r>
              <a:rPr lang="en-US" dirty="0"/>
              <a:t> through power function…</a:t>
            </a:r>
          </a:p>
          <a:p>
            <a:pPr marL="285750" indent="-285750">
              <a:buFont typeface="Wingdings" panose="05000000000000000000" pitchFamily="2" charset="2"/>
              <a:buChar char="v"/>
            </a:pPr>
            <a:r>
              <a:rPr lang="en-US" dirty="0"/>
              <a:t>Developed regional MODIS </a:t>
            </a:r>
            <a:r>
              <a:rPr lang="en-US" dirty="0" err="1"/>
              <a:t>Chla-nFLH</a:t>
            </a:r>
            <a:r>
              <a:rPr lang="en-US" dirty="0"/>
              <a:t> switching algorithm…</a:t>
            </a:r>
          </a:p>
          <a:p>
            <a:pPr marL="285750" indent="-285750">
              <a:buFont typeface="Wingdings" panose="05000000000000000000" pitchFamily="2" charset="2"/>
              <a:buChar char="v"/>
            </a:pPr>
            <a:r>
              <a:rPr lang="en-US" dirty="0"/>
              <a:t>Validate regional </a:t>
            </a:r>
            <a:r>
              <a:rPr lang="en-US" dirty="0" err="1"/>
              <a:t>Chla</a:t>
            </a:r>
            <a:r>
              <a:rPr lang="en-US" dirty="0"/>
              <a:t> products against in situ data…</a:t>
            </a:r>
            <a:endParaRPr lang="en-ZA" dirty="0"/>
          </a:p>
        </p:txBody>
      </p:sp>
      <p:sp>
        <p:nvSpPr>
          <p:cNvPr id="4" name="Title 3">
            <a:extLst>
              <a:ext uri="{FF2B5EF4-FFF2-40B4-BE49-F238E27FC236}">
                <a16:creationId xmlns:a16="http://schemas.microsoft.com/office/drawing/2014/main" id="{4F8EB96B-6BA5-4F76-89C2-F34F19B7A84E}"/>
              </a:ext>
            </a:extLst>
          </p:cNvPr>
          <p:cNvSpPr>
            <a:spLocks noGrp="1"/>
          </p:cNvSpPr>
          <p:nvPr>
            <p:ph type="title"/>
          </p:nvPr>
        </p:nvSpPr>
        <p:spPr/>
        <p:txBody>
          <a:bodyPr/>
          <a:lstStyle/>
          <a:p>
            <a:r>
              <a:rPr lang="en-US" dirty="0"/>
              <a:t>Product R&amp;D: MODIS &amp; OLCI </a:t>
            </a:r>
            <a:r>
              <a:rPr lang="en-US" dirty="0" err="1"/>
              <a:t>Chla</a:t>
            </a:r>
            <a:endParaRPr lang="en-ZA" dirty="0"/>
          </a:p>
        </p:txBody>
      </p:sp>
      <p:pic>
        <p:nvPicPr>
          <p:cNvPr id="7" name="Picture 6">
            <a:extLst>
              <a:ext uri="{FF2B5EF4-FFF2-40B4-BE49-F238E27FC236}">
                <a16:creationId xmlns:a16="http://schemas.microsoft.com/office/drawing/2014/main" id="{689D4478-BE07-446B-9C71-F41E17E65FE3}"/>
              </a:ext>
            </a:extLst>
          </p:cNvPr>
          <p:cNvPicPr>
            <a:picLocks noChangeAspect="1"/>
          </p:cNvPicPr>
          <p:nvPr/>
        </p:nvPicPr>
        <p:blipFill rotWithShape="1">
          <a:blip r:embed="rId4"/>
          <a:srcRect l="60806" t="24502" r="28671" b="59413"/>
          <a:stretch/>
        </p:blipFill>
        <p:spPr>
          <a:xfrm>
            <a:off x="8908503" y="1082461"/>
            <a:ext cx="1461868" cy="2631229"/>
          </a:xfrm>
          <a:prstGeom prst="rect">
            <a:avLst/>
          </a:prstGeom>
          <a:ln>
            <a:solidFill>
              <a:schemeClr val="bg2"/>
            </a:solidFill>
          </a:ln>
        </p:spPr>
      </p:pic>
      <p:pic>
        <p:nvPicPr>
          <p:cNvPr id="8" name="Picture 7">
            <a:extLst>
              <a:ext uri="{FF2B5EF4-FFF2-40B4-BE49-F238E27FC236}">
                <a16:creationId xmlns:a16="http://schemas.microsoft.com/office/drawing/2014/main" id="{1432BFCB-B65A-43C3-AF4B-B69947538752}"/>
              </a:ext>
            </a:extLst>
          </p:cNvPr>
          <p:cNvPicPr>
            <a:picLocks noChangeAspect="1"/>
          </p:cNvPicPr>
          <p:nvPr/>
        </p:nvPicPr>
        <p:blipFill rotWithShape="1">
          <a:blip r:embed="rId5"/>
          <a:srcRect l="17917" t="9382" r="66882" b="65680"/>
          <a:stretch/>
        </p:blipFill>
        <p:spPr>
          <a:xfrm>
            <a:off x="10563854" y="1082462"/>
            <a:ext cx="1425714" cy="2631230"/>
          </a:xfrm>
          <a:prstGeom prst="rect">
            <a:avLst/>
          </a:prstGeom>
          <a:ln>
            <a:solidFill>
              <a:schemeClr val="bg2"/>
            </a:solidFill>
          </a:ln>
        </p:spPr>
      </p:pic>
      <p:pic>
        <p:nvPicPr>
          <p:cNvPr id="11" name="Picture 4">
            <a:extLst>
              <a:ext uri="{FF2B5EF4-FFF2-40B4-BE49-F238E27FC236}">
                <a16:creationId xmlns:a16="http://schemas.microsoft.com/office/drawing/2014/main" id="{43F472FA-A809-438D-98BA-6452CE6F2BCB}"/>
              </a:ext>
            </a:extLst>
          </p:cNvPr>
          <p:cNvPicPr>
            <a:picLocks noChangeAspect="1" noChangeArrowheads="1"/>
          </p:cNvPicPr>
          <p:nvPr/>
        </p:nvPicPr>
        <p:blipFill>
          <a:blip r:embed="rId6" cstate="print"/>
          <a:srcRect/>
          <a:stretch>
            <a:fillRect/>
          </a:stretch>
        </p:blipFill>
        <p:spPr bwMode="auto">
          <a:xfrm>
            <a:off x="10546540" y="3713690"/>
            <a:ext cx="1489218" cy="2762607"/>
          </a:xfrm>
          <a:prstGeom prst="rect">
            <a:avLst/>
          </a:prstGeom>
          <a:noFill/>
          <a:ln w="9525">
            <a:noFill/>
            <a:miter lim="800000"/>
            <a:headEnd/>
            <a:tailEnd/>
          </a:ln>
        </p:spPr>
      </p:pic>
      <p:pic>
        <p:nvPicPr>
          <p:cNvPr id="12" name="Picture 5">
            <a:extLst>
              <a:ext uri="{FF2B5EF4-FFF2-40B4-BE49-F238E27FC236}">
                <a16:creationId xmlns:a16="http://schemas.microsoft.com/office/drawing/2014/main" id="{35C67F68-F18E-4792-8AD7-6AF5948CAC31}"/>
              </a:ext>
            </a:extLst>
          </p:cNvPr>
          <p:cNvPicPr>
            <a:picLocks noChangeAspect="1" noChangeArrowheads="1"/>
          </p:cNvPicPr>
          <p:nvPr/>
        </p:nvPicPr>
        <p:blipFill>
          <a:blip r:embed="rId7" cstate="print"/>
          <a:srcRect/>
          <a:stretch>
            <a:fillRect/>
          </a:stretch>
        </p:blipFill>
        <p:spPr bwMode="auto">
          <a:xfrm>
            <a:off x="8920566" y="3713690"/>
            <a:ext cx="1474972" cy="2762607"/>
          </a:xfrm>
          <a:prstGeom prst="rect">
            <a:avLst/>
          </a:prstGeom>
          <a:noFill/>
          <a:ln w="9525">
            <a:noFill/>
            <a:miter lim="800000"/>
            <a:headEnd/>
            <a:tailEnd/>
          </a:ln>
        </p:spPr>
      </p:pic>
      <p:sp>
        <p:nvSpPr>
          <p:cNvPr id="13" name="TextBox 12">
            <a:extLst>
              <a:ext uri="{FF2B5EF4-FFF2-40B4-BE49-F238E27FC236}">
                <a16:creationId xmlns:a16="http://schemas.microsoft.com/office/drawing/2014/main" id="{922AE7BE-D098-4B4A-AE59-A13FF632DB6F}"/>
              </a:ext>
            </a:extLst>
          </p:cNvPr>
          <p:cNvSpPr txBox="1"/>
          <p:nvPr/>
        </p:nvSpPr>
        <p:spPr>
          <a:xfrm>
            <a:off x="9807558" y="1486980"/>
            <a:ext cx="553864" cy="276999"/>
          </a:xfrm>
          <a:prstGeom prst="rect">
            <a:avLst/>
          </a:prstGeom>
          <a:solidFill>
            <a:schemeClr val="bg1"/>
          </a:solidFill>
          <a:ln>
            <a:solidFill>
              <a:schemeClr val="bg1">
                <a:lumMod val="50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OLCI</a:t>
            </a:r>
            <a:endParaRPr lang="en-ZA" sz="1200" dirty="0"/>
          </a:p>
        </p:txBody>
      </p:sp>
      <p:sp>
        <p:nvSpPr>
          <p:cNvPr id="14" name="TextBox 13">
            <a:extLst>
              <a:ext uri="{FF2B5EF4-FFF2-40B4-BE49-F238E27FC236}">
                <a16:creationId xmlns:a16="http://schemas.microsoft.com/office/drawing/2014/main" id="{2B585A2E-3045-486B-8E19-CE5EC67D099D}"/>
              </a:ext>
            </a:extLst>
          </p:cNvPr>
          <p:cNvSpPr txBox="1"/>
          <p:nvPr/>
        </p:nvSpPr>
        <p:spPr>
          <a:xfrm>
            <a:off x="11435704" y="1486980"/>
            <a:ext cx="553864" cy="276999"/>
          </a:xfrm>
          <a:prstGeom prst="rect">
            <a:avLst/>
          </a:prstGeom>
          <a:solidFill>
            <a:schemeClr val="bg1"/>
          </a:solidFill>
          <a:ln>
            <a:solidFill>
              <a:schemeClr val="bg1">
                <a:lumMod val="50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OLCI</a:t>
            </a:r>
            <a:endParaRPr lang="en-ZA" sz="1200" dirty="0"/>
          </a:p>
        </p:txBody>
      </p:sp>
      <p:sp>
        <p:nvSpPr>
          <p:cNvPr id="15" name="TextBox 14">
            <a:extLst>
              <a:ext uri="{FF2B5EF4-FFF2-40B4-BE49-F238E27FC236}">
                <a16:creationId xmlns:a16="http://schemas.microsoft.com/office/drawing/2014/main" id="{CF81B44C-126C-49EA-B42D-D0A2954F186A}"/>
              </a:ext>
            </a:extLst>
          </p:cNvPr>
          <p:cNvSpPr txBox="1"/>
          <p:nvPr/>
        </p:nvSpPr>
        <p:spPr>
          <a:xfrm>
            <a:off x="9705525" y="3717666"/>
            <a:ext cx="671657" cy="276999"/>
          </a:xfrm>
          <a:prstGeom prst="rect">
            <a:avLst/>
          </a:prstGeom>
          <a:solidFill>
            <a:schemeClr val="bg1"/>
          </a:solidFill>
          <a:ln>
            <a:solidFill>
              <a:schemeClr val="bg1">
                <a:lumMod val="50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MODIS</a:t>
            </a:r>
            <a:endParaRPr lang="en-ZA" sz="1200" dirty="0"/>
          </a:p>
        </p:txBody>
      </p:sp>
      <p:sp>
        <p:nvSpPr>
          <p:cNvPr id="16" name="TextBox 15">
            <a:extLst>
              <a:ext uri="{FF2B5EF4-FFF2-40B4-BE49-F238E27FC236}">
                <a16:creationId xmlns:a16="http://schemas.microsoft.com/office/drawing/2014/main" id="{D6731B99-82BE-420E-875A-BA47A94F3E76}"/>
              </a:ext>
            </a:extLst>
          </p:cNvPr>
          <p:cNvSpPr txBox="1"/>
          <p:nvPr/>
        </p:nvSpPr>
        <p:spPr>
          <a:xfrm>
            <a:off x="11353230" y="3727879"/>
            <a:ext cx="671657" cy="276999"/>
          </a:xfrm>
          <a:prstGeom prst="rect">
            <a:avLst/>
          </a:prstGeom>
          <a:solidFill>
            <a:schemeClr val="bg1"/>
          </a:solidFill>
          <a:ln>
            <a:solidFill>
              <a:schemeClr val="bg1">
                <a:lumMod val="50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MODIS</a:t>
            </a:r>
            <a:endParaRPr lang="en-ZA" sz="1200" dirty="0"/>
          </a:p>
        </p:txBody>
      </p:sp>
      <p:pic>
        <p:nvPicPr>
          <p:cNvPr id="17" name="Picture 16">
            <a:extLst>
              <a:ext uri="{FF2B5EF4-FFF2-40B4-BE49-F238E27FC236}">
                <a16:creationId xmlns:a16="http://schemas.microsoft.com/office/drawing/2014/main" id="{E8BBED74-B937-45CA-81CB-A551FC02F4AE}"/>
              </a:ext>
            </a:extLst>
          </p:cNvPr>
          <p:cNvPicPr>
            <a:picLocks noChangeAspect="1" noChangeArrowheads="1"/>
          </p:cNvPicPr>
          <p:nvPr/>
        </p:nvPicPr>
        <p:blipFill>
          <a:blip r:embed="rId8" cstate="print"/>
          <a:srcRect/>
          <a:stretch>
            <a:fillRect/>
          </a:stretch>
        </p:blipFill>
        <p:spPr bwMode="auto">
          <a:xfrm>
            <a:off x="3788675" y="1330017"/>
            <a:ext cx="5115583" cy="2379130"/>
          </a:xfrm>
          <a:prstGeom prst="rect">
            <a:avLst/>
          </a:prstGeom>
          <a:noFill/>
          <a:ln w="9525">
            <a:noFill/>
            <a:miter lim="800000"/>
            <a:headEnd/>
            <a:tailEnd/>
          </a:ln>
        </p:spPr>
      </p:pic>
      <p:sp>
        <p:nvSpPr>
          <p:cNvPr id="9" name="TextBox 12">
            <a:extLst>
              <a:ext uri="{FF2B5EF4-FFF2-40B4-BE49-F238E27FC236}">
                <a16:creationId xmlns:a16="http://schemas.microsoft.com/office/drawing/2014/main" id="{0FB20B31-8CB8-4778-9305-680F4BCA81D6}"/>
              </a:ext>
            </a:extLst>
          </p:cNvPr>
          <p:cNvSpPr txBox="1"/>
          <p:nvPr/>
        </p:nvSpPr>
        <p:spPr>
          <a:xfrm>
            <a:off x="8739740" y="1082461"/>
            <a:ext cx="1981904" cy="276999"/>
          </a:xfrm>
          <a:prstGeom prst="rect">
            <a:avLst/>
          </a:prstGeom>
          <a:solidFill>
            <a:schemeClr val="bg1"/>
          </a:solidFill>
          <a:ln>
            <a:solidFill>
              <a:schemeClr val="bg1">
                <a:lumMod val="50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Standard </a:t>
            </a:r>
            <a:r>
              <a:rPr lang="en-US" sz="1200" dirty="0" err="1"/>
              <a:t>Chl</a:t>
            </a:r>
            <a:r>
              <a:rPr lang="en-US" sz="1200" dirty="0"/>
              <a:t>-a product</a:t>
            </a:r>
            <a:endParaRPr lang="en-ZA" sz="1200" dirty="0"/>
          </a:p>
        </p:txBody>
      </p:sp>
      <p:sp>
        <p:nvSpPr>
          <p:cNvPr id="10" name="TextBox 13">
            <a:extLst>
              <a:ext uri="{FF2B5EF4-FFF2-40B4-BE49-F238E27FC236}">
                <a16:creationId xmlns:a16="http://schemas.microsoft.com/office/drawing/2014/main" id="{49FC2D47-173B-4D5D-9794-0A35A68B094A}"/>
              </a:ext>
            </a:extLst>
          </p:cNvPr>
          <p:cNvSpPr txBox="1"/>
          <p:nvPr/>
        </p:nvSpPr>
        <p:spPr>
          <a:xfrm>
            <a:off x="10401718" y="1082461"/>
            <a:ext cx="1790282" cy="276999"/>
          </a:xfrm>
          <a:prstGeom prst="rect">
            <a:avLst/>
          </a:prstGeom>
          <a:solidFill>
            <a:schemeClr val="bg1"/>
          </a:solidFill>
          <a:ln>
            <a:solidFill>
              <a:schemeClr val="bg1">
                <a:lumMod val="50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Regional </a:t>
            </a:r>
            <a:r>
              <a:rPr lang="en-US" sz="1200" dirty="0" err="1"/>
              <a:t>Chl</a:t>
            </a:r>
            <a:r>
              <a:rPr lang="en-US" sz="1200" dirty="0"/>
              <a:t>-a product</a:t>
            </a:r>
            <a:endParaRPr lang="en-ZA" sz="1200" dirty="0"/>
          </a:p>
        </p:txBody>
      </p:sp>
      <p:pic>
        <p:nvPicPr>
          <p:cNvPr id="20" name="Picture 19" descr="Logo&#10;&#10;Description automatically generated">
            <a:extLst>
              <a:ext uri="{FF2B5EF4-FFF2-40B4-BE49-F238E27FC236}">
                <a16:creationId xmlns:a16="http://schemas.microsoft.com/office/drawing/2014/main" id="{08D54BA5-8D93-4E96-80B9-151BC99CB0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967" y="5833302"/>
            <a:ext cx="2022767" cy="651021"/>
          </a:xfrm>
          <a:prstGeom prst="rect">
            <a:avLst/>
          </a:prstGeom>
        </p:spPr>
      </p:pic>
    </p:spTree>
    <p:extLst>
      <p:ext uri="{BB962C8B-B14F-4D97-AF65-F5344CB8AC3E}">
        <p14:creationId xmlns:p14="http://schemas.microsoft.com/office/powerpoint/2010/main" val="448936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C6244B-302C-4AE3-894E-2CAEA24459DD}"/>
              </a:ext>
            </a:extLst>
          </p:cNvPr>
          <p:cNvSpPr>
            <a:spLocks noGrp="1"/>
          </p:cNvSpPr>
          <p:nvPr>
            <p:ph type="title"/>
          </p:nvPr>
        </p:nvSpPr>
        <p:spPr/>
        <p:txBody>
          <a:bodyPr/>
          <a:lstStyle/>
          <a:p>
            <a:r>
              <a:rPr lang="en-US" dirty="0"/>
              <a:t>Support service dissemination…</a:t>
            </a:r>
            <a:endParaRPr lang="en-ZA" dirty="0"/>
          </a:p>
        </p:txBody>
      </p:sp>
      <p:pic>
        <p:nvPicPr>
          <p:cNvPr id="5" name="Picture 4">
            <a:extLst>
              <a:ext uri="{FF2B5EF4-FFF2-40B4-BE49-F238E27FC236}">
                <a16:creationId xmlns:a16="http://schemas.microsoft.com/office/drawing/2014/main" id="{948D29DE-6298-4303-A172-52A06B3560D3}"/>
              </a:ext>
            </a:extLst>
          </p:cNvPr>
          <p:cNvPicPr>
            <a:picLocks noChangeAspect="1"/>
          </p:cNvPicPr>
          <p:nvPr/>
        </p:nvPicPr>
        <p:blipFill rotWithShape="1">
          <a:blip r:embed="rId2"/>
          <a:srcRect l="5663" t="11503" r="12790" b="61830"/>
          <a:stretch/>
        </p:blipFill>
        <p:spPr>
          <a:xfrm>
            <a:off x="350595" y="1359422"/>
            <a:ext cx="11251274" cy="4139155"/>
          </a:xfrm>
          <a:prstGeom prst="rect">
            <a:avLst/>
          </a:prstGeom>
          <a:ln>
            <a:noFill/>
          </a:ln>
          <a:effectLst>
            <a:outerShdw blurRad="292100" dist="139700" dir="2700000" algn="tl" rotWithShape="0">
              <a:srgbClr val="333333">
                <a:alpha val="65000"/>
              </a:srgbClr>
            </a:outerShdw>
          </a:effectLst>
        </p:spPr>
      </p:pic>
      <p:sp>
        <p:nvSpPr>
          <p:cNvPr id="6" name="TextBox 11">
            <a:extLst>
              <a:ext uri="{FF2B5EF4-FFF2-40B4-BE49-F238E27FC236}">
                <a16:creationId xmlns:a16="http://schemas.microsoft.com/office/drawing/2014/main" id="{A41A09E7-BA9F-4F56-B74E-565D220CA430}"/>
              </a:ext>
            </a:extLst>
          </p:cNvPr>
          <p:cNvSpPr txBox="1"/>
          <p:nvPr/>
        </p:nvSpPr>
        <p:spPr>
          <a:xfrm>
            <a:off x="9654938" y="2039838"/>
            <a:ext cx="2186467" cy="400110"/>
          </a:xfrm>
          <a:prstGeom prst="rect">
            <a:avLst/>
          </a:prstGeom>
          <a:solidFill>
            <a:schemeClr val="lt1"/>
          </a:solidFill>
          <a:ln w="31750">
            <a:solidFill>
              <a:srgbClr val="FF0000"/>
            </a:solidFill>
          </a:ln>
          <a:effectLst>
            <a:outerShdw blurRad="76200" dist="38100" dir="2700000" sx="103000" sy="103000" algn="tl" rotWithShape="0">
              <a:prstClr val="black">
                <a:alpha val="40000"/>
              </a:prstClr>
            </a:outerShdw>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FF00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Date selector</a:t>
            </a:r>
            <a:endParaRPr lang="en-ZA" sz="2000" b="1" dirty="0">
              <a:solidFill>
                <a:srgbClr val="FF00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p:txBody>
      </p:sp>
      <p:sp>
        <p:nvSpPr>
          <p:cNvPr id="7" name="TextBox 12">
            <a:extLst>
              <a:ext uri="{FF2B5EF4-FFF2-40B4-BE49-F238E27FC236}">
                <a16:creationId xmlns:a16="http://schemas.microsoft.com/office/drawing/2014/main" id="{21053680-CFEA-4C1B-817E-C5A9A90EAFB9}"/>
              </a:ext>
            </a:extLst>
          </p:cNvPr>
          <p:cNvSpPr txBox="1"/>
          <p:nvPr/>
        </p:nvSpPr>
        <p:spPr>
          <a:xfrm>
            <a:off x="8833423" y="3585585"/>
            <a:ext cx="2911406" cy="400110"/>
          </a:xfrm>
          <a:prstGeom prst="rect">
            <a:avLst/>
          </a:prstGeom>
          <a:solidFill>
            <a:schemeClr val="lt1"/>
          </a:solidFill>
          <a:ln w="31750">
            <a:solidFill>
              <a:srgbClr val="FF0000"/>
            </a:solidFill>
          </a:ln>
          <a:effectLst>
            <a:outerShdw blurRad="76200" dist="38100" dir="2700000" sx="103000" sy="103000" algn="tl" rotWithShape="0">
              <a:prstClr val="black">
                <a:alpha val="40000"/>
              </a:prstClr>
            </a:outerShdw>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FF00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Product selector</a:t>
            </a:r>
            <a:endParaRPr lang="en-ZA" sz="2000" b="1" dirty="0">
              <a:solidFill>
                <a:srgbClr val="FF00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p:txBody>
      </p:sp>
      <p:sp>
        <p:nvSpPr>
          <p:cNvPr id="8" name="TextBox 13">
            <a:extLst>
              <a:ext uri="{FF2B5EF4-FFF2-40B4-BE49-F238E27FC236}">
                <a16:creationId xmlns:a16="http://schemas.microsoft.com/office/drawing/2014/main" id="{544DED69-9400-4009-86DE-540FEEE9308C}"/>
              </a:ext>
            </a:extLst>
          </p:cNvPr>
          <p:cNvSpPr txBox="1"/>
          <p:nvPr/>
        </p:nvSpPr>
        <p:spPr>
          <a:xfrm>
            <a:off x="4451052" y="4769092"/>
            <a:ext cx="2358834" cy="400110"/>
          </a:xfrm>
          <a:prstGeom prst="rect">
            <a:avLst/>
          </a:prstGeom>
          <a:solidFill>
            <a:schemeClr val="lt1"/>
          </a:solidFill>
          <a:ln w="31750">
            <a:solidFill>
              <a:srgbClr val="FF0000"/>
            </a:solidFill>
          </a:ln>
          <a:effectLst>
            <a:outerShdw blurRad="76200" dist="38100" dir="2700000" sx="103000" sy="103000" algn="tl" rotWithShape="0">
              <a:prstClr val="black">
                <a:alpha val="40000"/>
              </a:prstClr>
            </a:outerShdw>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FF00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Product viewer</a:t>
            </a:r>
            <a:endParaRPr lang="en-ZA" sz="2000" b="1" dirty="0">
              <a:solidFill>
                <a:srgbClr val="FF00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444866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70F407-0E6E-4501-A65A-6DCEF55D07F5}"/>
              </a:ext>
            </a:extLst>
          </p:cNvPr>
          <p:cNvSpPr>
            <a:spLocks noGrp="1"/>
          </p:cNvSpPr>
          <p:nvPr>
            <p:ph type="body" sz="half" idx="2"/>
          </p:nvPr>
        </p:nvSpPr>
        <p:spPr>
          <a:xfrm>
            <a:off x="839788" y="1373852"/>
            <a:ext cx="4923449" cy="983454"/>
          </a:xfrm>
        </p:spPr>
        <p:txBody>
          <a:bodyPr/>
          <a:lstStyle/>
          <a:p>
            <a:pPr marL="285750" indent="-285750">
              <a:buFont typeface="Wingdings" panose="05000000000000000000" pitchFamily="2" charset="2"/>
              <a:buChar char="v"/>
            </a:pPr>
            <a:r>
              <a:rPr lang="en-US" sz="1800" dirty="0"/>
              <a:t>These satellite products are frequently used to guide government, municipal and industry response to potential HABs in South Africa</a:t>
            </a:r>
            <a:endParaRPr lang="en-ZA" sz="1800" dirty="0"/>
          </a:p>
          <a:p>
            <a:pPr marL="285750" indent="-285750">
              <a:buFont typeface="Wingdings" panose="05000000000000000000" pitchFamily="2" charset="2"/>
              <a:buChar char="v"/>
            </a:pPr>
            <a:endParaRPr lang="en-ZA" dirty="0"/>
          </a:p>
        </p:txBody>
      </p:sp>
      <p:sp>
        <p:nvSpPr>
          <p:cNvPr id="4" name="Title 3">
            <a:extLst>
              <a:ext uri="{FF2B5EF4-FFF2-40B4-BE49-F238E27FC236}">
                <a16:creationId xmlns:a16="http://schemas.microsoft.com/office/drawing/2014/main" id="{7ECA72C7-440A-4771-BE20-BCD7B72D8474}"/>
              </a:ext>
            </a:extLst>
          </p:cNvPr>
          <p:cNvSpPr>
            <a:spLocks noGrp="1"/>
          </p:cNvSpPr>
          <p:nvPr>
            <p:ph type="title"/>
          </p:nvPr>
        </p:nvSpPr>
        <p:spPr/>
        <p:txBody>
          <a:bodyPr/>
          <a:lstStyle/>
          <a:p>
            <a:r>
              <a:rPr lang="en-US" dirty="0"/>
              <a:t>Decision support service impact…</a:t>
            </a:r>
            <a:endParaRPr lang="en-ZA" dirty="0"/>
          </a:p>
        </p:txBody>
      </p:sp>
      <p:pic>
        <p:nvPicPr>
          <p:cNvPr id="5" name="Content Placeholder 4">
            <a:extLst>
              <a:ext uri="{FF2B5EF4-FFF2-40B4-BE49-F238E27FC236}">
                <a16:creationId xmlns:a16="http://schemas.microsoft.com/office/drawing/2014/main" id="{0F46A22F-9746-4BBF-A8BB-06E54C10145A}"/>
              </a:ext>
            </a:extLst>
          </p:cNvPr>
          <p:cNvPicPr>
            <a:picLocks noGrp="1" noChangeAspect="1"/>
          </p:cNvPicPr>
          <p:nvPr>
            <p:ph idx="1"/>
          </p:nvPr>
        </p:nvPicPr>
        <p:blipFill rotWithShape="1">
          <a:blip r:embed="rId2"/>
          <a:srcRect l="47499" t="5000" r="12709" b="52036"/>
          <a:stretch/>
        </p:blipFill>
        <p:spPr>
          <a:xfrm>
            <a:off x="7472894" y="1081087"/>
            <a:ext cx="4454800" cy="541115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4BE739B-4438-4B45-BBDE-7CA990784F6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13333"/>
          <a:stretch/>
        </p:blipFill>
        <p:spPr>
          <a:xfrm>
            <a:off x="147629" y="2830318"/>
            <a:ext cx="2006409" cy="357438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360ECA9D-F230-41E0-BC2A-8024736724D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2222"/>
          <a:stretch/>
        </p:blipFill>
        <p:spPr>
          <a:xfrm>
            <a:off x="2306634" y="2822429"/>
            <a:ext cx="1989756" cy="3590158"/>
          </a:xfrm>
          <a:prstGeom prst="rect">
            <a:avLst/>
          </a:prstGeom>
          <a:ln>
            <a:noFill/>
          </a:ln>
          <a:effectLst>
            <a:outerShdw blurRad="292100" dist="139700" dir="2700000" algn="tl" rotWithShape="0">
              <a:srgbClr val="333333">
                <a:alpha val="65000"/>
              </a:srgbClr>
            </a:outerShdw>
          </a:effectLst>
        </p:spPr>
      </p:pic>
      <p:sp>
        <p:nvSpPr>
          <p:cNvPr id="8" name="Text Placeholder 2">
            <a:extLst>
              <a:ext uri="{FF2B5EF4-FFF2-40B4-BE49-F238E27FC236}">
                <a16:creationId xmlns:a16="http://schemas.microsoft.com/office/drawing/2014/main" id="{7A5469F9-2641-424C-9B80-429F274FA4A8}"/>
              </a:ext>
            </a:extLst>
          </p:cNvPr>
          <p:cNvSpPr txBox="1">
            <a:spLocks/>
          </p:cNvSpPr>
          <p:nvPr/>
        </p:nvSpPr>
        <p:spPr>
          <a:xfrm>
            <a:off x="4403698" y="3102687"/>
            <a:ext cx="3069196" cy="27960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Wingdings" panose="05000000000000000000" pitchFamily="2" charset="2"/>
              <a:buChar char="v"/>
            </a:pPr>
            <a:r>
              <a:rPr lang="en-US" sz="1800" dirty="0"/>
              <a:t>Municipalities, DFFE, Police and defense force had a 2 week lead time to prepare for an impending Rock Lobster Walk-out event</a:t>
            </a:r>
          </a:p>
          <a:p>
            <a:pPr marL="285750" indent="-285750">
              <a:buFont typeface="Wingdings" panose="05000000000000000000" pitchFamily="2" charset="2"/>
              <a:buChar char="v"/>
            </a:pPr>
            <a:r>
              <a:rPr lang="en-US" sz="1800" dirty="0"/>
              <a:t>Quick response: half a ton of live lobster were picked up and relocated to a </a:t>
            </a:r>
            <a:r>
              <a:rPr lang="en-US" sz="1800" dirty="0" err="1"/>
              <a:t>redtide</a:t>
            </a:r>
            <a:r>
              <a:rPr lang="en-US" sz="1800" dirty="0"/>
              <a:t>-free area</a:t>
            </a:r>
            <a:endParaRPr lang="en-ZA" sz="1800" dirty="0"/>
          </a:p>
          <a:p>
            <a:pPr marL="285750" indent="-285750">
              <a:buFont typeface="Wingdings" panose="05000000000000000000" pitchFamily="2" charset="2"/>
              <a:buChar char="v"/>
            </a:pPr>
            <a:endParaRPr lang="en-US" sz="1800" dirty="0"/>
          </a:p>
          <a:p>
            <a:pPr marL="285750" indent="-285750">
              <a:buFont typeface="Wingdings" panose="05000000000000000000" pitchFamily="2" charset="2"/>
              <a:buChar char="v"/>
            </a:pPr>
            <a:endParaRPr lang="en-ZA" dirty="0"/>
          </a:p>
        </p:txBody>
      </p:sp>
    </p:spTree>
    <p:extLst>
      <p:ext uri="{BB962C8B-B14F-4D97-AF65-F5344CB8AC3E}">
        <p14:creationId xmlns:p14="http://schemas.microsoft.com/office/powerpoint/2010/main" val="3970127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12A024-F6E6-4A8E-91BA-61ABA7593DE8}"/>
              </a:ext>
            </a:extLst>
          </p:cNvPr>
          <p:cNvSpPr>
            <a:spLocks noGrp="1"/>
          </p:cNvSpPr>
          <p:nvPr>
            <p:ph type="body" sz="half" idx="2"/>
          </p:nvPr>
        </p:nvSpPr>
        <p:spPr>
          <a:xfrm>
            <a:off x="286114" y="1306740"/>
            <a:ext cx="3932237" cy="5060450"/>
          </a:xfrm>
        </p:spPr>
        <p:txBody>
          <a:bodyPr/>
          <a:lstStyle/>
          <a:p>
            <a:pPr marL="285750" indent="-285750">
              <a:buFont typeface="Wingdings" panose="05000000000000000000" pitchFamily="2" charset="2"/>
              <a:buChar char="v"/>
            </a:pPr>
            <a:r>
              <a:rPr lang="en-US" dirty="0"/>
              <a:t>Benguela Flux Experiment – BENFLEX scheduled for December 2021</a:t>
            </a:r>
          </a:p>
          <a:p>
            <a:pPr marL="285750" indent="-285750">
              <a:buFont typeface="Wingdings" panose="05000000000000000000" pitchFamily="2" charset="2"/>
              <a:buChar char="v"/>
            </a:pPr>
            <a:r>
              <a:rPr lang="en-US" dirty="0"/>
              <a:t>Hypothesis: Small differences between the skin, foundation and bulk temperatures are causing an underestimation of the air-sea flux of CO2 </a:t>
            </a:r>
          </a:p>
          <a:p>
            <a:pPr marL="285750" indent="-285750">
              <a:buFont typeface="Wingdings" panose="05000000000000000000" pitchFamily="2" charset="2"/>
              <a:buChar char="v"/>
            </a:pPr>
            <a:r>
              <a:rPr lang="en-US" dirty="0"/>
              <a:t>ESA and SANSA collaborated to secure an ISAR instrument to contribute skin SST measurements for BENFLEX</a:t>
            </a:r>
          </a:p>
          <a:p>
            <a:pPr marL="285750" indent="-285750">
              <a:buFont typeface="Wingdings" panose="05000000000000000000" pitchFamily="2" charset="2"/>
              <a:buChar char="v"/>
            </a:pPr>
            <a:r>
              <a:rPr lang="en-US" dirty="0"/>
              <a:t>Southern Ocean Carbon and Climate Observatory (SOCCO) Research Group of CSIR is science lead</a:t>
            </a:r>
          </a:p>
          <a:p>
            <a:pPr marL="285750" indent="-285750">
              <a:buFont typeface="Wingdings" panose="05000000000000000000" pitchFamily="2" charset="2"/>
              <a:buChar char="v"/>
            </a:pPr>
            <a:r>
              <a:rPr lang="en-US" dirty="0"/>
              <a:t>Examine the role of the ocean “cool skin” on the air-sea flux of CO2 through top-down Eddy Co-Variance and bottom-up in situ observations</a:t>
            </a:r>
          </a:p>
          <a:p>
            <a:pPr marL="285750" indent="-285750">
              <a:buFont typeface="Wingdings" panose="05000000000000000000" pitchFamily="2" charset="2"/>
              <a:buChar char="v"/>
            </a:pPr>
            <a:r>
              <a:rPr lang="en-US" dirty="0"/>
              <a:t>Integrated ship-glider experimental approach</a:t>
            </a:r>
          </a:p>
          <a:p>
            <a:pPr marL="285750" indent="-285750">
              <a:buFont typeface="Wingdings" panose="05000000000000000000" pitchFamily="2" charset="2"/>
              <a:buChar char="v"/>
            </a:pPr>
            <a:endParaRPr lang="en-ZA" dirty="0"/>
          </a:p>
        </p:txBody>
      </p:sp>
      <p:sp>
        <p:nvSpPr>
          <p:cNvPr id="4" name="Title 3">
            <a:extLst>
              <a:ext uri="{FF2B5EF4-FFF2-40B4-BE49-F238E27FC236}">
                <a16:creationId xmlns:a16="http://schemas.microsoft.com/office/drawing/2014/main" id="{04729C9D-1423-402D-BD60-5E3499E31EB6}"/>
              </a:ext>
            </a:extLst>
          </p:cNvPr>
          <p:cNvSpPr>
            <a:spLocks noGrp="1"/>
          </p:cNvSpPr>
          <p:nvPr>
            <p:ph type="title"/>
          </p:nvPr>
        </p:nvSpPr>
        <p:spPr/>
        <p:txBody>
          <a:bodyPr/>
          <a:lstStyle/>
          <a:p>
            <a:r>
              <a:rPr lang="en-US" dirty="0"/>
              <a:t>Inter-agency collaboration… BENFLEX</a:t>
            </a:r>
            <a:endParaRPr lang="en-ZA" dirty="0"/>
          </a:p>
        </p:txBody>
      </p:sp>
      <p:pic>
        <p:nvPicPr>
          <p:cNvPr id="6" name="Picture 5">
            <a:extLst>
              <a:ext uri="{FF2B5EF4-FFF2-40B4-BE49-F238E27FC236}">
                <a16:creationId xmlns:a16="http://schemas.microsoft.com/office/drawing/2014/main" id="{72A2EF0C-DAAA-4E71-8850-A5CCC0A9DE0D}"/>
              </a:ext>
            </a:extLst>
          </p:cNvPr>
          <p:cNvPicPr>
            <a:picLocks noChangeAspect="1"/>
          </p:cNvPicPr>
          <p:nvPr/>
        </p:nvPicPr>
        <p:blipFill>
          <a:blip r:embed="rId2"/>
          <a:stretch>
            <a:fillRect/>
          </a:stretch>
        </p:blipFill>
        <p:spPr>
          <a:xfrm>
            <a:off x="4462866" y="1278098"/>
            <a:ext cx="3703834" cy="2340823"/>
          </a:xfrm>
          <a:prstGeom prst="rect">
            <a:avLst/>
          </a:prstGeom>
        </p:spPr>
      </p:pic>
      <p:pic>
        <p:nvPicPr>
          <p:cNvPr id="3074" name="Picture 2" descr="Sea surface temperature composite image of St Helena Bay indicating... |  Download Scientific Diagram">
            <a:extLst>
              <a:ext uri="{FF2B5EF4-FFF2-40B4-BE49-F238E27FC236}">
                <a16:creationId xmlns:a16="http://schemas.microsoft.com/office/drawing/2014/main" id="{1A2857E1-52CB-4441-BE35-CF74D5E9FE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3192" y="1278098"/>
            <a:ext cx="3875928" cy="23408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072CCE2-D62B-478C-8100-2294BD01EB0A}"/>
              </a:ext>
            </a:extLst>
          </p:cNvPr>
          <p:cNvPicPr>
            <a:picLocks noChangeAspect="1"/>
          </p:cNvPicPr>
          <p:nvPr/>
        </p:nvPicPr>
        <p:blipFill>
          <a:blip r:embed="rId4"/>
          <a:stretch>
            <a:fillRect/>
          </a:stretch>
        </p:blipFill>
        <p:spPr>
          <a:xfrm>
            <a:off x="9613412" y="3739465"/>
            <a:ext cx="2404650" cy="1828363"/>
          </a:xfrm>
          <a:prstGeom prst="rect">
            <a:avLst/>
          </a:prstGeom>
        </p:spPr>
      </p:pic>
      <p:pic>
        <p:nvPicPr>
          <p:cNvPr id="10" name="Picture 9">
            <a:extLst>
              <a:ext uri="{FF2B5EF4-FFF2-40B4-BE49-F238E27FC236}">
                <a16:creationId xmlns:a16="http://schemas.microsoft.com/office/drawing/2014/main" id="{68A84D7D-253A-4A6F-A14E-FE0F67779620}"/>
              </a:ext>
            </a:extLst>
          </p:cNvPr>
          <p:cNvPicPr>
            <a:picLocks noChangeAspect="1"/>
          </p:cNvPicPr>
          <p:nvPr/>
        </p:nvPicPr>
        <p:blipFill>
          <a:blip r:embed="rId5"/>
          <a:stretch>
            <a:fillRect/>
          </a:stretch>
        </p:blipFill>
        <p:spPr>
          <a:xfrm>
            <a:off x="4440967" y="3750664"/>
            <a:ext cx="2582061" cy="1828363"/>
          </a:xfrm>
          <a:prstGeom prst="rect">
            <a:avLst/>
          </a:prstGeom>
        </p:spPr>
      </p:pic>
      <p:pic>
        <p:nvPicPr>
          <p:cNvPr id="3076" name="Picture 4" descr="Autonomous Underwater Glider Aids Algae Bloom Studies | Unmanned Systems  Technology">
            <a:extLst>
              <a:ext uri="{FF2B5EF4-FFF2-40B4-BE49-F238E27FC236}">
                <a16:creationId xmlns:a16="http://schemas.microsoft.com/office/drawing/2014/main" id="{6D59E752-4F25-49A8-A89C-A4DC40DB3B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0363" y="3750664"/>
            <a:ext cx="2437817" cy="182836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eatured | SOCCO">
            <a:extLst>
              <a:ext uri="{FF2B5EF4-FFF2-40B4-BE49-F238E27FC236}">
                <a16:creationId xmlns:a16="http://schemas.microsoft.com/office/drawing/2014/main" id="{48DD0864-2A9A-4066-939A-FA4D06C0E3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7698" y="5801307"/>
            <a:ext cx="1883024" cy="6212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Logo&#10;&#10;Description automatically generated">
            <a:extLst>
              <a:ext uri="{FF2B5EF4-FFF2-40B4-BE49-F238E27FC236}">
                <a16:creationId xmlns:a16="http://schemas.microsoft.com/office/drawing/2014/main" id="{1C2D9A26-AF0E-4F06-AEF9-442B2B6E13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78395" y="5799383"/>
            <a:ext cx="2022767" cy="651021"/>
          </a:xfrm>
          <a:prstGeom prst="rect">
            <a:avLst/>
          </a:prstGeom>
        </p:spPr>
      </p:pic>
      <p:pic>
        <p:nvPicPr>
          <p:cNvPr id="16" name="Picture 18" descr="ESA - European Space Agency (ESA)">
            <a:extLst>
              <a:ext uri="{FF2B5EF4-FFF2-40B4-BE49-F238E27FC236}">
                <a16:creationId xmlns:a16="http://schemas.microsoft.com/office/drawing/2014/main" id="{D98A8CEA-9989-4D55-8C0F-9A84A634CA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2351" y="5635273"/>
            <a:ext cx="1736645" cy="8599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Logo">
            <a:extLst>
              <a:ext uri="{FF2B5EF4-FFF2-40B4-BE49-F238E27FC236}">
                <a16:creationId xmlns:a16="http://schemas.microsoft.com/office/drawing/2014/main" id="{4B8390F2-D1C9-41CF-9672-21A68BAC15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48400" y="5840017"/>
            <a:ext cx="1568969" cy="527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127119"/>
      </p:ext>
    </p:extLst>
  </p:cSld>
  <p:clrMapOvr>
    <a:masterClrMapping/>
  </p:clrMapOvr>
</p:sld>
</file>

<file path=ppt/theme/theme1.xml><?xml version="1.0" encoding="utf-8"?>
<a:theme xmlns:a="http://schemas.openxmlformats.org/drawingml/2006/main" name="ceos">
  <a:themeElements>
    <a:clrScheme name="Custom 2">
      <a:dk1>
        <a:sysClr val="windowText" lastClr="000000"/>
      </a:dk1>
      <a:lt1>
        <a:sysClr val="window" lastClr="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CEOS">
      <a:majorFont>
        <a:latin typeface="Quire Sans"/>
        <a:ea typeface=""/>
        <a:cs typeface=""/>
      </a:majorFont>
      <a:minorFont>
        <a:latin typeface="Quir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os" id="{E7D9A4C2-EA9B-46A3-AF73-4DA54540FCD7}" vid="{58CD55DC-BA9F-4DF6-8B47-4DD589337F5E}"/>
    </a:ext>
  </a:extLst>
</a:theme>
</file>

<file path=docProps/app.xml><?xml version="1.0" encoding="utf-8"?>
<Properties xmlns="http://schemas.openxmlformats.org/officeDocument/2006/extended-properties" xmlns:vt="http://schemas.openxmlformats.org/officeDocument/2006/docPropsVTypes">
  <Template>ceos</Template>
  <TotalTime>1586</TotalTime>
  <Words>994</Words>
  <Application>Microsoft Office PowerPoint</Application>
  <PresentationFormat>Widescreen</PresentationFormat>
  <Paragraphs>87</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Courier New</vt:lpstr>
      <vt:lpstr>Quire Sans</vt:lpstr>
      <vt:lpstr>Wingdings</vt:lpstr>
      <vt:lpstr>ceos</vt:lpstr>
      <vt:lpstr>SST-VC</vt:lpstr>
      <vt:lpstr>SST-VC Members</vt:lpstr>
      <vt:lpstr>SST-VC Highlights…</vt:lpstr>
      <vt:lpstr>EO for decision support…</vt:lpstr>
      <vt:lpstr>Product R&amp;D: MODIS SST</vt:lpstr>
      <vt:lpstr>Product R&amp;D: MODIS &amp; OLCI Chla</vt:lpstr>
      <vt:lpstr>Support service dissemination…</vt:lpstr>
      <vt:lpstr>Decision support service impact…</vt:lpstr>
      <vt:lpstr>Inter-agency collaboration… BENFLEX</vt:lpstr>
      <vt:lpstr>Current and future activities…</vt:lpstr>
      <vt:lpstr>A Note On Timing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Marion Rose</dc:creator>
  <cp:lastModifiedBy>Christo Whittle</cp:lastModifiedBy>
  <cp:revision>33</cp:revision>
  <dcterms:created xsi:type="dcterms:W3CDTF">2021-10-07T09:33:41Z</dcterms:created>
  <dcterms:modified xsi:type="dcterms:W3CDTF">2021-11-03T07:14:28Z</dcterms:modified>
</cp:coreProperties>
</file>