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4" r:id="rId2"/>
    <p:sldId id="263" r:id="rId3"/>
    <p:sldId id="281" r:id="rId4"/>
    <p:sldId id="282" r:id="rId5"/>
    <p:sldId id="269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2950" autoAdjust="0"/>
  </p:normalViewPr>
  <p:slideViewPr>
    <p:cSldViewPr snapToGrid="0">
      <p:cViewPr varScale="1">
        <p:scale>
          <a:sx n="95" d="100"/>
          <a:sy n="95" d="100"/>
        </p:scale>
        <p:origin x="1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8DDCD-66A7-4EAF-98D3-E48D513268AB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C20A0-D6E8-467A-8CED-35C4771824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3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" lvl="1" indent="0" defTabSz="956585">
              <a:lnSpc>
                <a:spcPct val="80000"/>
              </a:lnSpc>
              <a:spcBef>
                <a:spcPct val="20000"/>
              </a:spcBef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C20A0-D6E8-467A-8CED-35C4771824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69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C20A0-D6E8-467A-8CED-35C4771824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9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C20A0-D6E8-467A-8CED-35C4771824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8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C20A0-D6E8-467A-8CED-35C4771824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7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‹N°›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‹N°›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‹N°›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‹N°›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8" y="275691"/>
            <a:ext cx="7529851" cy="3972645"/>
          </a:xfrm>
        </p:spPr>
        <p:txBody>
          <a:bodyPr/>
          <a:lstStyle/>
          <a:p>
            <a:r>
              <a:rPr lang="en-GB" sz="4000" dirty="0">
                <a:effectLst/>
              </a:rPr>
              <a:t>Ocean Surface Topography Virtual Constellation</a:t>
            </a:r>
            <a:br>
              <a:rPr lang="en-GB" sz="4000" dirty="0">
                <a:effectLst/>
              </a:rPr>
            </a:br>
            <a:r>
              <a:rPr lang="en-GB" sz="4000" dirty="0">
                <a:effectLst/>
              </a:rPr>
              <a:t/>
            </a:r>
            <a:br>
              <a:rPr lang="en-GB" sz="4000" dirty="0">
                <a:effectLst/>
              </a:rPr>
            </a:br>
            <a:r>
              <a:rPr lang="en-GB" sz="4000" dirty="0">
                <a:effectLst/>
              </a:rPr>
              <a:t>OST-</a:t>
            </a:r>
            <a:r>
              <a:rPr lang="en-AU" sz="4000" dirty="0"/>
              <a:t>VC</a:t>
            </a: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37177" y="4252682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Annick Sylvestre-Baron, CNES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Estelle Obligis,  EUMETSAT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Conference </a:t>
            </a:r>
            <a:r>
              <a:rPr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Item </a:t>
            </a:r>
            <a:r>
              <a:rPr lang="en-GB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34</a:t>
            </a:r>
            <a:endParaRPr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</a:t>
            </a:r>
            <a:r>
              <a:rPr lang="en-AU" dirty="0" smtClean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2021s</a:t>
            </a:r>
            <a:endParaRPr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62FFA-4F0A-4F2C-B978-6E4EC677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" y="1274675"/>
            <a:ext cx="11961230" cy="960223"/>
          </a:xfrm>
        </p:spPr>
        <p:txBody>
          <a:bodyPr/>
          <a:lstStyle/>
          <a:p>
            <a:r>
              <a:rPr lang="en-US" sz="2000" dirty="0"/>
              <a:t> The Ocean Surface Topography Virtual Constellation (OST-VC) main goal is to implement a sustained, systematic capability to observe the surface topography of global oceans from the basin scale to the mesoscale</a:t>
            </a:r>
            <a:endParaRPr lang="en-GB" sz="18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5121" y="2536614"/>
            <a:ext cx="5363456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Other members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Craig Donlon (ESA) also OSTST project scientist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Eric Leuliette (NOAA) also OSTST project scientist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Gregg Jacobs (US Navy) 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Kai Matsui (JAXA)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Nadya </a:t>
            </a:r>
            <a:r>
              <a:rPr lang="it-IT" sz="1600" dirty="0"/>
              <a:t>Vinogradova </a:t>
            </a:r>
            <a:r>
              <a:rPr lang="en-GB" sz="1600" dirty="0"/>
              <a:t>(NASA) 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Rashmi Sharma (ISRO)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CNSA – A new CNSA representative to be nominated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05345" y="2536614"/>
            <a:ext cx="3424335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Co-chairs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Annick Sylvestre-Baron (CNES)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Estelle Obligis (</a:t>
            </a:r>
            <a:r>
              <a:rPr lang="en-GB" sz="1600" dirty="0" smtClean="0"/>
              <a:t>EUMETSAT)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14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OST-VC missions timeline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740899" y="2624217"/>
            <a:ext cx="3451101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rgbClr val="0070C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2021 updates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50" b="1" dirty="0">
              <a:solidFill>
                <a:srgbClr val="0070C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b="1" dirty="0">
                <a:solidFill>
                  <a:srgbClr val="0070C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SARAL: Extension for 2 more </a:t>
            </a:r>
            <a:r>
              <a:rPr lang="en-GB" sz="1050" b="1" dirty="0" smtClean="0">
                <a:solidFill>
                  <a:srgbClr val="0070C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70C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in drifting phase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70C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data still useful for oceanographic (operational wave modeling, mesoscale studies) and geodetic applications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50" b="1" dirty="0">
              <a:solidFill>
                <a:srgbClr val="0070C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b="1" dirty="0">
                <a:solidFill>
                  <a:srgbClr val="0070C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Jason-3: Extension for 5 more years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50" b="1" dirty="0">
              <a:solidFill>
                <a:srgbClr val="0070C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50" b="1" dirty="0" smtClean="0">
              <a:solidFill>
                <a:srgbClr val="0070C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50" b="1" dirty="0">
              <a:solidFill>
                <a:srgbClr val="0070C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b="1" dirty="0">
                <a:solidFill>
                  <a:srgbClr val="0070C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HY2-D: Launched in May 2020 </a:t>
            </a:r>
          </a:p>
          <a:p>
            <a:endParaRPr lang="en-GB" sz="1050" b="1" dirty="0">
              <a:solidFill>
                <a:srgbClr val="0070C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b="1" dirty="0">
                <a:solidFill>
                  <a:srgbClr val="0070C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SWOT Launch date: Nov 2022</a:t>
            </a:r>
            <a:endParaRPr lang="fr-FR" sz="1050" b="1" dirty="0">
              <a:solidFill>
                <a:srgbClr val="0070C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9" y="1079158"/>
            <a:ext cx="7691452" cy="5375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53E749-5607-AE47-8E3D-229D9EFD3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883" y="5846941"/>
            <a:ext cx="1578193" cy="3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SWOT </a:t>
            </a:r>
            <a:r>
              <a:rPr lang="fr-FR" sz="3200" dirty="0"/>
              <a:t>NASA/CNES/CSA/UKSA</a:t>
            </a:r>
            <a:endParaRPr lang="en-GB" sz="1600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3369549" y="2626992"/>
            <a:ext cx="6372562" cy="54229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wide swath altimeter (Karin)</a:t>
            </a:r>
          </a:p>
          <a:p>
            <a:r>
              <a:rPr lang="en-US" sz="1800" dirty="0"/>
              <a:t>Highly expected by ocean, hydrology and coastal scientists and users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International Science Team </a:t>
            </a:r>
          </a:p>
          <a:p>
            <a:pPr lvl="1"/>
            <a:r>
              <a:rPr lang="en-US" sz="1600" dirty="0"/>
              <a:t>56 projects – 137 ST members from 26 international organizations based in 17 countries involved 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/>
              <a:t>Despite worldwide sanitary crisis, major critical milestones were reached </a:t>
            </a:r>
          </a:p>
          <a:p>
            <a:r>
              <a:rPr lang="en-US" sz="1800" dirty="0"/>
              <a:t> SWOT mission is on track to be launched in Nov 2022 </a:t>
            </a:r>
          </a:p>
          <a:p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7" name="ZoneTexte 10"/>
          <p:cNvSpPr txBox="1"/>
          <p:nvPr/>
        </p:nvSpPr>
        <p:spPr>
          <a:xfrm>
            <a:off x="10265943" y="5919785"/>
            <a:ext cx="373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>
                <a:solidFill>
                  <a:schemeClr val="bg1"/>
                </a:solidFill>
              </a:rPr>
              <a:t>©JPL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472875" y="3653411"/>
            <a:ext cx="373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>
                <a:solidFill>
                  <a:schemeClr val="bg1"/>
                </a:solidFill>
              </a:rPr>
              <a:t>©JPL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177" y="3308720"/>
            <a:ext cx="2093795" cy="3140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5C814A-6B11-954C-AE05-638820219D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388" y="1224401"/>
            <a:ext cx="2020307" cy="19119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42FE6F2-79C4-4F93-971B-0A0558563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18" b="3904"/>
          <a:stretch/>
        </p:blipFill>
        <p:spPr>
          <a:xfrm>
            <a:off x="92657" y="1213523"/>
            <a:ext cx="2855238" cy="24398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E9B52D2-7002-478D-B40C-0FCC45ED6E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18" b="3978"/>
          <a:stretch/>
        </p:blipFill>
        <p:spPr>
          <a:xfrm>
            <a:off x="93411" y="4010927"/>
            <a:ext cx="2854484" cy="243821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B904448-1845-4E19-9093-C44B135B90C1}"/>
              </a:ext>
            </a:extLst>
          </p:cNvPr>
          <p:cNvSpPr txBox="1"/>
          <p:nvPr/>
        </p:nvSpPr>
        <p:spPr>
          <a:xfrm>
            <a:off x="691483" y="1312457"/>
            <a:ext cx="20540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fr-FR" sz="1500" b="1" dirty="0">
                <a:solidFill>
                  <a:srgbClr val="FF0000"/>
                </a:solidFill>
                <a:latin typeface="Calibri"/>
              </a:rPr>
              <a:t>S3-A</a:t>
            </a:r>
            <a:r>
              <a:rPr lang="fr-FR" sz="1500" b="1" dirty="0">
                <a:solidFill>
                  <a:prstClr val="black"/>
                </a:solidFill>
                <a:latin typeface="Calibri"/>
              </a:rPr>
              <a:t> &amp; </a:t>
            </a:r>
            <a:r>
              <a:rPr lang="fr-FR" sz="1500" b="1" dirty="0">
                <a:solidFill>
                  <a:srgbClr val="00B050"/>
                </a:solidFill>
                <a:latin typeface="Calibri"/>
              </a:rPr>
              <a:t>S3B </a:t>
            </a:r>
            <a:r>
              <a:rPr lang="fr-FR" sz="1500" b="1" dirty="0">
                <a:solidFill>
                  <a:prstClr val="black"/>
                </a:solidFill>
                <a:latin typeface="Calibri"/>
              </a:rPr>
              <a:t>(27 </a:t>
            </a:r>
            <a:r>
              <a:rPr lang="fr-FR" sz="1500" b="1" dirty="0" err="1">
                <a:solidFill>
                  <a:prstClr val="black"/>
                </a:solidFill>
                <a:latin typeface="Calibri"/>
              </a:rPr>
              <a:t>days</a:t>
            </a:r>
            <a:r>
              <a:rPr lang="fr-FR" sz="15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37C152-FDE0-400F-94C1-E3FC1C341F2A}"/>
              </a:ext>
            </a:extLst>
          </p:cNvPr>
          <p:cNvSpPr txBox="1"/>
          <p:nvPr/>
        </p:nvSpPr>
        <p:spPr>
          <a:xfrm>
            <a:off x="691483" y="4105654"/>
            <a:ext cx="1648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fr-FR" sz="1500" b="1" dirty="0">
                <a:solidFill>
                  <a:prstClr val="black"/>
                </a:solidFill>
                <a:latin typeface="Calibri"/>
              </a:rPr>
              <a:t>SWOT (21 </a:t>
            </a:r>
            <a:r>
              <a:rPr lang="fr-FR" sz="1500" b="1" dirty="0" err="1">
                <a:solidFill>
                  <a:prstClr val="black"/>
                </a:solidFill>
                <a:latin typeface="Calibri"/>
              </a:rPr>
              <a:t>days</a:t>
            </a:r>
            <a:r>
              <a:rPr lang="fr-FR" sz="15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738" y="1048067"/>
            <a:ext cx="2804037" cy="92228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390837" y="1775048"/>
            <a:ext cx="2073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/>
              </a:rPr>
              <a:t>Launch: Nov 2022</a:t>
            </a:r>
          </a:p>
          <a:p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BF622-F702-8349-8209-43A60B83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4863"/>
            <a:ext cx="5647174" cy="4662871"/>
          </a:xfrm>
        </p:spPr>
        <p:txBody>
          <a:bodyPr>
            <a:normAutofit/>
          </a:bodyPr>
          <a:lstStyle/>
          <a:p>
            <a:pPr marL="444500" indent="-342900">
              <a:spcAft>
                <a:spcPts val="375"/>
              </a:spcAft>
              <a:defRPr/>
            </a:pPr>
            <a:r>
              <a:rPr lang="en-US" sz="1800" dirty="0"/>
              <a:t>Launch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21 Nov 2020 from Vandenberg, California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cs typeface="Arial" panose="020B0604020202020204" pitchFamily="34" charset="0"/>
              </a:rPr>
              <a:t>SpaceX</a:t>
            </a:r>
            <a:r>
              <a:rPr lang="en-US" sz="1800" dirty="0">
                <a:cs typeface="Arial" panose="020B0604020202020204" pitchFamily="34" charset="0"/>
              </a:rPr>
              <a:t> Falcon 9 (same as Jason-3 on 17 Jan 2016)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pPr lvl="1"/>
            <a:endParaRPr lang="en-US" sz="1800" dirty="0"/>
          </a:p>
        </p:txBody>
      </p:sp>
      <p:pic>
        <p:nvPicPr>
          <p:cNvPr id="7" name="Picture 6" descr="A rocket taking off from a launch pad&#10;&#10;Description automatically generated with medium confidence">
            <a:extLst>
              <a:ext uri="{FF2B5EF4-FFF2-40B4-BE49-F238E27FC236}">
                <a16:creationId xmlns:a16="http://schemas.microsoft.com/office/drawing/2014/main" id="{DB85BF79-EDA5-EB46-9A4D-ACDE0CBC19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48" y="34009"/>
            <a:ext cx="1761639" cy="9909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4743"/>
            <a:ext cx="9701943" cy="854075"/>
          </a:xfrm>
        </p:spPr>
        <p:txBody>
          <a:bodyPr/>
          <a:lstStyle/>
          <a:p>
            <a:r>
              <a:rPr lang="fr-FR" sz="4000" dirty="0"/>
              <a:t>Sentinel-6 </a:t>
            </a:r>
            <a:r>
              <a:rPr lang="en-GB" sz="4000" dirty="0"/>
              <a:t>Michael </a:t>
            </a:r>
            <a:r>
              <a:rPr lang="en-GB" sz="4000" dirty="0" err="1"/>
              <a:t>Freilich</a:t>
            </a:r>
            <a:r>
              <a:rPr lang="fr-FR" sz="4000" dirty="0"/>
              <a:t>  </a:t>
            </a:r>
            <a:r>
              <a:rPr lang="fr-FR" sz="2400" dirty="0"/>
              <a:t>EUM/ESA/NASA/NOAA/CNES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40636" y="1010155"/>
            <a:ext cx="6537483" cy="5262675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9000" marR="0" lvl="0" indent="-189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Current status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satellite platform is performing nominally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instruments (POS-4, AMR, HRMR, DORIS) are performing nominally </a:t>
            </a:r>
            <a:endParaRPr lang="en-US" sz="1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Detection of persistent High Power Amplifier (HPA) output power decrease (present in all altimeters but more severe in S6A)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Switch to POS-4 side B to maintain the long-term continuity of the GMSL record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Operational release of all </a:t>
            </a:r>
            <a:r>
              <a:rPr lang="en-US" sz="1800" dirty="0" smtClean="0"/>
              <a:t>L2 products </a:t>
            </a:r>
            <a:r>
              <a:rPr lang="en-US" sz="1800" dirty="0"/>
              <a:t>– early December 2021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Estimated completion of POS-4 Side B commissioning </a:t>
            </a:r>
            <a:r>
              <a:rPr lang="en-US" sz="1800" dirty="0" smtClean="0"/>
              <a:t>activities </a:t>
            </a:r>
            <a:r>
              <a:rPr lang="en-US" sz="1800" dirty="0"/>
              <a:t>– February 2022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JSG meeting to establish Sentinel-6 as reference mission – March </a:t>
            </a:r>
            <a:r>
              <a:rPr lang="en-US" sz="1800" dirty="0" smtClean="0"/>
              <a:t>2022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Recurrent S-6 B satellite r</a:t>
            </a:r>
            <a:r>
              <a:rPr lang="en-US" sz="1800" dirty="0" smtClean="0"/>
              <a:t>eady </a:t>
            </a:r>
            <a:r>
              <a:rPr lang="en-US" sz="1800" dirty="0"/>
              <a:t>for environmental </a:t>
            </a:r>
            <a:r>
              <a:rPr lang="en-US" sz="1800" dirty="0" smtClean="0"/>
              <a:t>testing, planned </a:t>
            </a:r>
            <a:r>
              <a:rPr lang="en-US" sz="1800" dirty="0"/>
              <a:t>launch in November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892"/>
            <a:ext cx="5540636" cy="39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1457"/>
            <a:ext cx="12192000" cy="4662871"/>
          </a:xfrm>
        </p:spPr>
        <p:txBody>
          <a:bodyPr/>
          <a:lstStyle/>
          <a:p>
            <a:r>
              <a:rPr lang="en-US" sz="1600" dirty="0"/>
              <a:t>Mission Requirements developed at ESA (endorsed by Mission Advisory Group) based on EC user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Primary Mission Objective to Guarantee Continuity of Sentinel-3 and Sentinel-6 topography variables (SSH, Hs, </a:t>
            </a:r>
            <a:r>
              <a:rPr lang="en-US" sz="1600" dirty="0">
                <a:sym typeface="Symbol" panose="05050102010706020507" pitchFamily="18" charset="2"/>
              </a:rPr>
              <a:t></a:t>
            </a:r>
            <a:r>
              <a:rPr lang="en-US" sz="1600" dirty="0"/>
              <a:t>0, Wind)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Primary Mission Objective to enhance both time and space sampling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Primary Mission Objective to measure hydrology targets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Foresee potential enhancements for other aspects depending on mission design concepts</a:t>
            </a:r>
          </a:p>
          <a:p>
            <a:pPr marL="558800" lvl="1" indent="0">
              <a:buNone/>
            </a:pPr>
            <a:endParaRPr lang="en-US" sz="1600" dirty="0"/>
          </a:p>
          <a:p>
            <a:r>
              <a:rPr lang="en-US" sz="1600" dirty="0"/>
              <a:t>S3 Topography Next Generation </a:t>
            </a:r>
            <a:r>
              <a:rPr lang="en-US" sz="1600" dirty="0" smtClean="0"/>
              <a:t>elements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Will provide enhanced continuity of the Sentinel-3 topography component in +2030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ESA </a:t>
            </a:r>
            <a:r>
              <a:rPr lang="en-US" sz="1600" dirty="0" smtClean="0"/>
              <a:t>Phase 0 </a:t>
            </a:r>
            <a:r>
              <a:rPr lang="en-US" sz="1600" dirty="0"/>
              <a:t>complete and ESA Phase A/B1 study has started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Requests early concept down-selection between a constellation of small satellite nadir altimeters, swath altimetry or hybrid of both approaches.</a:t>
            </a:r>
          </a:p>
          <a:p>
            <a:pPr marL="558800" lvl="1" indent="0">
              <a:buNone/>
            </a:pPr>
            <a:endParaRPr lang="en-US" sz="1600" dirty="0"/>
          </a:p>
          <a:p>
            <a:r>
              <a:rPr lang="en-US" sz="1600" dirty="0"/>
              <a:t>S6 NG Next Generation </a:t>
            </a:r>
            <a:r>
              <a:rPr lang="en-US" sz="1600" dirty="0" smtClean="0"/>
              <a:t>elements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Will provide enhanced continuity of the Sentinel-6 reference mission in +2030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ESA </a:t>
            </a:r>
            <a:r>
              <a:rPr lang="en-US" sz="1600" dirty="0" smtClean="0"/>
              <a:t>study </a:t>
            </a:r>
            <a:r>
              <a:rPr lang="en-US" sz="1600" dirty="0"/>
              <a:t>in progress to assess End-to-End Sentinel-6 sea level stability uncertainty budget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CRISTAL elements</a:t>
            </a:r>
          </a:p>
          <a:p>
            <a:pPr marL="7429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Will satisfy user needs in the polar sea ice, ice sheets and oceans </a:t>
            </a:r>
            <a:r>
              <a:rPr lang="en-US" sz="1600" dirty="0" smtClean="0"/>
              <a:t>(</a:t>
            </a:r>
            <a:r>
              <a:rPr lang="en-US" sz="1600" dirty="0"/>
              <a:t>better understanding of climate processes and support to climate applications and maritime operations)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Copernicus Altimetry Constellation</a:t>
            </a:r>
            <a:r>
              <a:rPr lang="en-GB" sz="4000" dirty="0">
                <a:solidFill>
                  <a:srgbClr val="FF0000"/>
                </a:solidFill>
              </a:rPr>
              <a:t/>
            </a:r>
            <a:br>
              <a:rPr lang="en-GB" sz="4000" dirty="0">
                <a:solidFill>
                  <a:srgbClr val="FF0000"/>
                </a:solidFill>
              </a:rPr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2653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048" y="1986602"/>
            <a:ext cx="8410469" cy="1957752"/>
          </a:xfrm>
        </p:spPr>
        <p:txBody>
          <a:bodyPr/>
          <a:lstStyle/>
          <a:p>
            <a:pPr marL="342900" indent="-342900"/>
            <a:r>
              <a:rPr lang="en-US" sz="1800" dirty="0"/>
              <a:t>Action from 2019 SIT meeting to update of the “Next 15 years of altimetry – OST Constellation User Requirement Document”, 2009.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Integrate new user needs from recent books and white papers from the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Delivery of the white paper was expected Q1 2022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many constraints (new missions, OSTST renewal,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impacts…) overloaded altimetry community during last two years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ym typeface="Helvetica Neue"/>
            </a:endParaRPr>
          </a:p>
          <a:p>
            <a:pPr marL="285750" indent="-285750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schedule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ym typeface="Helvetica Neue"/>
              </a:rPr>
              <a:t>OST-VC members meeting during OSTST (next March)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ym typeface="Helvetica Neue"/>
              </a:rPr>
              <a:t>Final Delivery in Q1 2023</a:t>
            </a:r>
          </a:p>
          <a:p>
            <a:endParaRPr lang="fr-FR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OST-VC white paper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988" y="1509185"/>
            <a:ext cx="3199413" cy="4534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546534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3067</TotalTime>
  <Words>658</Words>
  <Application>Microsoft Office PowerPoint</Application>
  <PresentationFormat>Grand écran</PresentationFormat>
  <Paragraphs>95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Arial</vt:lpstr>
      <vt:lpstr>Arial Bold</vt:lpstr>
      <vt:lpstr>Calibri</vt:lpstr>
      <vt:lpstr>Courier New</vt:lpstr>
      <vt:lpstr>Helvetica Neue</vt:lpstr>
      <vt:lpstr>Quire Sans</vt:lpstr>
      <vt:lpstr>Symbol</vt:lpstr>
      <vt:lpstr>Verdana</vt:lpstr>
      <vt:lpstr>Wingdings</vt:lpstr>
      <vt:lpstr>ceos</vt:lpstr>
      <vt:lpstr>Ocean Surface Topography Virtual Constellation  OST-VC</vt:lpstr>
      <vt:lpstr>OVERVIEW</vt:lpstr>
      <vt:lpstr>OST-VC missions timeline </vt:lpstr>
      <vt:lpstr>SWOT NASA/CNES/CSA/UKSA</vt:lpstr>
      <vt:lpstr>Sentinel-6 Michael Freilich  EUM/ESA/NASA/NOAA/CNES</vt:lpstr>
      <vt:lpstr>Copernicus Altimetry Constellation </vt:lpstr>
      <vt:lpstr>OST-VC white paper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Sylvestre-Baron Annick</cp:lastModifiedBy>
  <cp:revision>89</cp:revision>
  <dcterms:created xsi:type="dcterms:W3CDTF">2021-10-07T09:33:41Z</dcterms:created>
  <dcterms:modified xsi:type="dcterms:W3CDTF">2021-10-29T16:30:10Z</dcterms:modified>
</cp:coreProperties>
</file>