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4" r:id="rId2"/>
    <p:sldId id="260" r:id="rId3"/>
    <p:sldId id="261" r:id="rId4"/>
    <p:sldId id="266" r:id="rId5"/>
    <p:sldId id="267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zabeth Marion Rose" initials="EMR" lastIdx="1" clrIdx="0">
    <p:extLst>
      <p:ext uri="{19B8F6BF-5375-455C-9EA6-DF929625EA0E}">
        <p15:presenceInfo xmlns:p15="http://schemas.microsoft.com/office/powerpoint/2012/main" userId="Elizabeth Marion Ros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7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92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4AD8E1C4-9A15-4764-86FE-E1C0275FBCF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01750" y="2265730"/>
            <a:ext cx="8288157" cy="275671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5250A59-E31B-4002-83F5-2CA0F10DD41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14"/>
          <a:stretch/>
        </p:blipFill>
        <p:spPr>
          <a:xfrm flipV="1">
            <a:off x="2824280" y="4824248"/>
            <a:ext cx="5391556" cy="2038097"/>
          </a:xfrm>
          <a:prstGeom prst="rect">
            <a:avLst/>
          </a:prstGeom>
        </p:spPr>
      </p:pic>
      <p:pic>
        <p:nvPicPr>
          <p:cNvPr id="19" name="Picture 18" descr="A picture containing nature&#10;&#10;Description automatically generated">
            <a:extLst>
              <a:ext uri="{FF2B5EF4-FFF2-40B4-BE49-F238E27FC236}">
                <a16:creationId xmlns:a16="http://schemas.microsoft.com/office/drawing/2014/main" id="{9A5D0622-33ED-4EB7-96FB-4585BC47175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77344" y="-1"/>
            <a:ext cx="3714656" cy="2686815"/>
          </a:xfrm>
          <a:prstGeom prst="rect">
            <a:avLst/>
          </a:prstGeom>
        </p:spPr>
      </p:pic>
      <p:sp>
        <p:nvSpPr>
          <p:cNvPr id="20" name="Hexagon 3">
            <a:extLst>
              <a:ext uri="{FF2B5EF4-FFF2-40B4-BE49-F238E27FC236}">
                <a16:creationId xmlns:a16="http://schemas.microsoft.com/office/drawing/2014/main" id="{6D2DF6DF-5332-4778-ABD2-C77C32E47F0B}"/>
              </a:ext>
            </a:extLst>
          </p:cNvPr>
          <p:cNvSpPr/>
          <p:nvPr userDrawn="1"/>
        </p:nvSpPr>
        <p:spPr>
          <a:xfrm rot="10800000" flipV="1">
            <a:off x="5456394" y="1968439"/>
            <a:ext cx="6751471" cy="4901119"/>
          </a:xfrm>
          <a:custGeom>
            <a:avLst/>
            <a:gdLst>
              <a:gd name="connsiteX0" fmla="*/ 0 w 6765758"/>
              <a:gd name="connsiteY0" fmla="*/ 4848732 h 4848732"/>
              <a:gd name="connsiteX1" fmla="*/ 0 w 6765758"/>
              <a:gd name="connsiteY1" fmla="*/ 0 h 4848732"/>
              <a:gd name="connsiteX2" fmla="*/ 6765758 w 6765758"/>
              <a:gd name="connsiteY2" fmla="*/ 4848732 h 4848732"/>
              <a:gd name="connsiteX3" fmla="*/ 0 w 6765758"/>
              <a:gd name="connsiteY3" fmla="*/ 4848732 h 4848732"/>
              <a:gd name="connsiteX0" fmla="*/ 0 w 6765758"/>
              <a:gd name="connsiteY0" fmla="*/ 4941601 h 4941601"/>
              <a:gd name="connsiteX1" fmla="*/ 0 w 6765758"/>
              <a:gd name="connsiteY1" fmla="*/ 0 h 4941601"/>
              <a:gd name="connsiteX2" fmla="*/ 6765758 w 6765758"/>
              <a:gd name="connsiteY2" fmla="*/ 4941601 h 4941601"/>
              <a:gd name="connsiteX3" fmla="*/ 0 w 6765758"/>
              <a:gd name="connsiteY3" fmla="*/ 4941601 h 4941601"/>
              <a:gd name="connsiteX0" fmla="*/ 0 w 6765758"/>
              <a:gd name="connsiteY0" fmla="*/ 4920169 h 4920169"/>
              <a:gd name="connsiteX1" fmla="*/ 2381 w 6765758"/>
              <a:gd name="connsiteY1" fmla="*/ 0 h 4920169"/>
              <a:gd name="connsiteX2" fmla="*/ 6765758 w 6765758"/>
              <a:gd name="connsiteY2" fmla="*/ 4920169 h 4920169"/>
              <a:gd name="connsiteX3" fmla="*/ 0 w 6765758"/>
              <a:gd name="connsiteY3" fmla="*/ 4920169 h 4920169"/>
              <a:gd name="connsiteX0" fmla="*/ 0 w 6751470"/>
              <a:gd name="connsiteY0" fmla="*/ 4920169 h 4920169"/>
              <a:gd name="connsiteX1" fmla="*/ 2381 w 6751470"/>
              <a:gd name="connsiteY1" fmla="*/ 0 h 4920169"/>
              <a:gd name="connsiteX2" fmla="*/ 6751470 w 6751470"/>
              <a:gd name="connsiteY2" fmla="*/ 4901119 h 4920169"/>
              <a:gd name="connsiteX3" fmla="*/ 0 w 6751470"/>
              <a:gd name="connsiteY3" fmla="*/ 4920169 h 4920169"/>
              <a:gd name="connsiteX0" fmla="*/ 26211 w 6749106"/>
              <a:gd name="connsiteY0" fmla="*/ 4891594 h 4901119"/>
              <a:gd name="connsiteX1" fmla="*/ 17 w 6749106"/>
              <a:gd name="connsiteY1" fmla="*/ 0 h 4901119"/>
              <a:gd name="connsiteX2" fmla="*/ 6749106 w 6749106"/>
              <a:gd name="connsiteY2" fmla="*/ 4901119 h 4901119"/>
              <a:gd name="connsiteX3" fmla="*/ 26211 w 6749106"/>
              <a:gd name="connsiteY3" fmla="*/ 4891594 h 4901119"/>
              <a:gd name="connsiteX0" fmla="*/ 11939 w 6749122"/>
              <a:gd name="connsiteY0" fmla="*/ 4891594 h 4901119"/>
              <a:gd name="connsiteX1" fmla="*/ 33 w 6749122"/>
              <a:gd name="connsiteY1" fmla="*/ 0 h 4901119"/>
              <a:gd name="connsiteX2" fmla="*/ 6749122 w 6749122"/>
              <a:gd name="connsiteY2" fmla="*/ 4901119 h 4901119"/>
              <a:gd name="connsiteX3" fmla="*/ 11939 w 6749122"/>
              <a:gd name="connsiteY3" fmla="*/ 4891594 h 4901119"/>
              <a:gd name="connsiteX0" fmla="*/ 11939 w 6749122"/>
              <a:gd name="connsiteY0" fmla="*/ 4891594 h 4901119"/>
              <a:gd name="connsiteX1" fmla="*/ 33 w 6749122"/>
              <a:gd name="connsiteY1" fmla="*/ 0 h 4901119"/>
              <a:gd name="connsiteX2" fmla="*/ 6749122 w 6749122"/>
              <a:gd name="connsiteY2" fmla="*/ 4901119 h 4901119"/>
              <a:gd name="connsiteX3" fmla="*/ 11939 w 6749122"/>
              <a:gd name="connsiteY3" fmla="*/ 4891594 h 4901119"/>
              <a:gd name="connsiteX0" fmla="*/ 11939 w 6749122"/>
              <a:gd name="connsiteY0" fmla="*/ 4891594 h 4901119"/>
              <a:gd name="connsiteX1" fmla="*/ 33 w 6749122"/>
              <a:gd name="connsiteY1" fmla="*/ 0 h 4901119"/>
              <a:gd name="connsiteX2" fmla="*/ 6749122 w 6749122"/>
              <a:gd name="connsiteY2" fmla="*/ 4901119 h 4901119"/>
              <a:gd name="connsiteX3" fmla="*/ 11939 w 6749122"/>
              <a:gd name="connsiteY3" fmla="*/ 4891594 h 4901119"/>
              <a:gd name="connsiteX0" fmla="*/ 11939 w 6749122"/>
              <a:gd name="connsiteY0" fmla="*/ 4891594 h 4901119"/>
              <a:gd name="connsiteX1" fmla="*/ 33 w 6749122"/>
              <a:gd name="connsiteY1" fmla="*/ 0 h 4901119"/>
              <a:gd name="connsiteX2" fmla="*/ 6749122 w 6749122"/>
              <a:gd name="connsiteY2" fmla="*/ 4901119 h 4901119"/>
              <a:gd name="connsiteX3" fmla="*/ 11939 w 6749122"/>
              <a:gd name="connsiteY3" fmla="*/ 4891594 h 4901119"/>
              <a:gd name="connsiteX0" fmla="*/ 0 w 6756233"/>
              <a:gd name="connsiteY0" fmla="*/ 4877306 h 4901119"/>
              <a:gd name="connsiteX1" fmla="*/ 7144 w 6756233"/>
              <a:gd name="connsiteY1" fmla="*/ 0 h 4901119"/>
              <a:gd name="connsiteX2" fmla="*/ 6756233 w 6756233"/>
              <a:gd name="connsiteY2" fmla="*/ 4901119 h 4901119"/>
              <a:gd name="connsiteX3" fmla="*/ 0 w 6756233"/>
              <a:gd name="connsiteY3" fmla="*/ 4877306 h 4901119"/>
              <a:gd name="connsiteX0" fmla="*/ 2487 w 6749195"/>
              <a:gd name="connsiteY0" fmla="*/ 4896356 h 4901119"/>
              <a:gd name="connsiteX1" fmla="*/ 106 w 6749195"/>
              <a:gd name="connsiteY1" fmla="*/ 0 h 4901119"/>
              <a:gd name="connsiteX2" fmla="*/ 6749195 w 6749195"/>
              <a:gd name="connsiteY2" fmla="*/ 4901119 h 4901119"/>
              <a:gd name="connsiteX3" fmla="*/ 2487 w 6749195"/>
              <a:gd name="connsiteY3" fmla="*/ 4896356 h 4901119"/>
              <a:gd name="connsiteX0" fmla="*/ 2487 w 6749195"/>
              <a:gd name="connsiteY0" fmla="*/ 4898738 h 4901119"/>
              <a:gd name="connsiteX1" fmla="*/ 106 w 6749195"/>
              <a:gd name="connsiteY1" fmla="*/ 0 h 4901119"/>
              <a:gd name="connsiteX2" fmla="*/ 6749195 w 6749195"/>
              <a:gd name="connsiteY2" fmla="*/ 4901119 h 4901119"/>
              <a:gd name="connsiteX3" fmla="*/ 2487 w 6749195"/>
              <a:gd name="connsiteY3" fmla="*/ 4898738 h 4901119"/>
              <a:gd name="connsiteX0" fmla="*/ 0 w 6751471"/>
              <a:gd name="connsiteY0" fmla="*/ 4901119 h 4901119"/>
              <a:gd name="connsiteX1" fmla="*/ 2382 w 6751471"/>
              <a:gd name="connsiteY1" fmla="*/ 0 h 4901119"/>
              <a:gd name="connsiteX2" fmla="*/ 6751471 w 6751471"/>
              <a:gd name="connsiteY2" fmla="*/ 4901119 h 4901119"/>
              <a:gd name="connsiteX3" fmla="*/ 0 w 6751471"/>
              <a:gd name="connsiteY3" fmla="*/ 4901119 h 4901119"/>
              <a:gd name="connsiteX0" fmla="*/ 0 w 6751471"/>
              <a:gd name="connsiteY0" fmla="*/ 4901119 h 4901119"/>
              <a:gd name="connsiteX1" fmla="*/ 2382 w 6751471"/>
              <a:gd name="connsiteY1" fmla="*/ 0 h 4901119"/>
              <a:gd name="connsiteX2" fmla="*/ 6751471 w 6751471"/>
              <a:gd name="connsiteY2" fmla="*/ 4901119 h 4901119"/>
              <a:gd name="connsiteX3" fmla="*/ 0 w 6751471"/>
              <a:gd name="connsiteY3" fmla="*/ 4901119 h 4901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51471" h="4901119">
                <a:moveTo>
                  <a:pt x="0" y="4901119"/>
                </a:moveTo>
                <a:cubicBezTo>
                  <a:pt x="794" y="3261063"/>
                  <a:pt x="1588" y="1640056"/>
                  <a:pt x="2382" y="0"/>
                </a:cubicBezTo>
                <a:lnTo>
                  <a:pt x="6751471" y="4901119"/>
                </a:lnTo>
                <a:lnTo>
                  <a:pt x="0" y="4901119"/>
                </a:lnTo>
                <a:close/>
              </a:path>
            </a:pathLst>
          </a:custGeom>
          <a:solidFill>
            <a:schemeClr val="accent4"/>
          </a:solidFill>
          <a:ln w="3175"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1" name="Hexagon 3">
            <a:extLst>
              <a:ext uri="{FF2B5EF4-FFF2-40B4-BE49-F238E27FC236}">
                <a16:creationId xmlns:a16="http://schemas.microsoft.com/office/drawing/2014/main" id="{ED1323B1-25AD-4D68-9935-331D79B300CE}"/>
              </a:ext>
            </a:extLst>
          </p:cNvPr>
          <p:cNvSpPr/>
          <p:nvPr userDrawn="1"/>
        </p:nvSpPr>
        <p:spPr>
          <a:xfrm flipH="1">
            <a:off x="-4784" y="-14542"/>
            <a:ext cx="12199164" cy="6874921"/>
          </a:xfrm>
          <a:custGeom>
            <a:avLst/>
            <a:gdLst>
              <a:gd name="connsiteX0" fmla="*/ 0 w 12192000"/>
              <a:gd name="connsiteY0" fmla="*/ 3429000 h 6858000"/>
              <a:gd name="connsiteX1" fmla="*/ 1714500 w 12192000"/>
              <a:gd name="connsiteY1" fmla="*/ 2 h 6858000"/>
              <a:gd name="connsiteX2" fmla="*/ 10477500 w 12192000"/>
              <a:gd name="connsiteY2" fmla="*/ 2 h 6858000"/>
              <a:gd name="connsiteX3" fmla="*/ 12192000 w 12192000"/>
              <a:gd name="connsiteY3" fmla="*/ 3429000 h 6858000"/>
              <a:gd name="connsiteX4" fmla="*/ 10477500 w 12192000"/>
              <a:gd name="connsiteY4" fmla="*/ 6857998 h 6858000"/>
              <a:gd name="connsiteX5" fmla="*/ 1714500 w 12192000"/>
              <a:gd name="connsiteY5" fmla="*/ 6857998 h 6858000"/>
              <a:gd name="connsiteX6" fmla="*/ 0 w 12192000"/>
              <a:gd name="connsiteY6" fmla="*/ 3429000 h 6858000"/>
              <a:gd name="connsiteX0" fmla="*/ 6016 w 12198016"/>
              <a:gd name="connsiteY0" fmla="*/ 3441030 h 6870028"/>
              <a:gd name="connsiteX1" fmla="*/ 0 w 12198016"/>
              <a:gd name="connsiteY1" fmla="*/ 0 h 6870028"/>
              <a:gd name="connsiteX2" fmla="*/ 10483516 w 12198016"/>
              <a:gd name="connsiteY2" fmla="*/ 12032 h 6870028"/>
              <a:gd name="connsiteX3" fmla="*/ 12198016 w 12198016"/>
              <a:gd name="connsiteY3" fmla="*/ 3441030 h 6870028"/>
              <a:gd name="connsiteX4" fmla="*/ 10483516 w 12198016"/>
              <a:gd name="connsiteY4" fmla="*/ 6870028 h 6870028"/>
              <a:gd name="connsiteX5" fmla="*/ 1720516 w 12198016"/>
              <a:gd name="connsiteY5" fmla="*/ 6870028 h 6870028"/>
              <a:gd name="connsiteX6" fmla="*/ 6016 w 12198016"/>
              <a:gd name="connsiteY6" fmla="*/ 3441030 h 6870028"/>
              <a:gd name="connsiteX0" fmla="*/ 6016 w 12198016"/>
              <a:gd name="connsiteY0" fmla="*/ 3441030 h 6870028"/>
              <a:gd name="connsiteX1" fmla="*/ 0 w 12198016"/>
              <a:gd name="connsiteY1" fmla="*/ 0 h 6870028"/>
              <a:gd name="connsiteX2" fmla="*/ 12192000 w 12198016"/>
              <a:gd name="connsiteY2" fmla="*/ 24063 h 6870028"/>
              <a:gd name="connsiteX3" fmla="*/ 12198016 w 12198016"/>
              <a:gd name="connsiteY3" fmla="*/ 3441030 h 6870028"/>
              <a:gd name="connsiteX4" fmla="*/ 10483516 w 12198016"/>
              <a:gd name="connsiteY4" fmla="*/ 6870028 h 6870028"/>
              <a:gd name="connsiteX5" fmla="*/ 1720516 w 12198016"/>
              <a:gd name="connsiteY5" fmla="*/ 6870028 h 6870028"/>
              <a:gd name="connsiteX6" fmla="*/ 6016 w 12198016"/>
              <a:gd name="connsiteY6" fmla="*/ 3441030 h 6870028"/>
              <a:gd name="connsiteX0" fmla="*/ 6016 w 12198016"/>
              <a:gd name="connsiteY0" fmla="*/ 3441030 h 6870028"/>
              <a:gd name="connsiteX1" fmla="*/ 0 w 12198016"/>
              <a:gd name="connsiteY1" fmla="*/ 0 h 6870028"/>
              <a:gd name="connsiteX2" fmla="*/ 12192000 w 12198016"/>
              <a:gd name="connsiteY2" fmla="*/ 24063 h 6870028"/>
              <a:gd name="connsiteX3" fmla="*/ 12198016 w 12198016"/>
              <a:gd name="connsiteY3" fmla="*/ 3441030 h 6870028"/>
              <a:gd name="connsiteX4" fmla="*/ 12179968 w 12198016"/>
              <a:gd name="connsiteY4" fmla="*/ 6845965 h 6870028"/>
              <a:gd name="connsiteX5" fmla="*/ 1720516 w 12198016"/>
              <a:gd name="connsiteY5" fmla="*/ 6870028 h 6870028"/>
              <a:gd name="connsiteX6" fmla="*/ 6016 w 12198016"/>
              <a:gd name="connsiteY6" fmla="*/ 3441030 h 6870028"/>
              <a:gd name="connsiteX0" fmla="*/ 6016 w 12198016"/>
              <a:gd name="connsiteY0" fmla="*/ 3441030 h 6857997"/>
              <a:gd name="connsiteX1" fmla="*/ 0 w 12198016"/>
              <a:gd name="connsiteY1" fmla="*/ 0 h 6857997"/>
              <a:gd name="connsiteX2" fmla="*/ 12192000 w 12198016"/>
              <a:gd name="connsiteY2" fmla="*/ 24063 h 6857997"/>
              <a:gd name="connsiteX3" fmla="*/ 12198016 w 12198016"/>
              <a:gd name="connsiteY3" fmla="*/ 3441030 h 6857997"/>
              <a:gd name="connsiteX4" fmla="*/ 12179968 w 12198016"/>
              <a:gd name="connsiteY4" fmla="*/ 6845965 h 6857997"/>
              <a:gd name="connsiteX5" fmla="*/ 7122694 w 12198016"/>
              <a:gd name="connsiteY5" fmla="*/ 6857997 h 6857997"/>
              <a:gd name="connsiteX6" fmla="*/ 6016 w 12198016"/>
              <a:gd name="connsiteY6" fmla="*/ 3441030 h 6857997"/>
              <a:gd name="connsiteX0" fmla="*/ 266 w 12204298"/>
              <a:gd name="connsiteY0" fmla="*/ 2045367 h 6857997"/>
              <a:gd name="connsiteX1" fmla="*/ 6282 w 12204298"/>
              <a:gd name="connsiteY1" fmla="*/ 0 h 6857997"/>
              <a:gd name="connsiteX2" fmla="*/ 12198282 w 12204298"/>
              <a:gd name="connsiteY2" fmla="*/ 24063 h 6857997"/>
              <a:gd name="connsiteX3" fmla="*/ 12204298 w 12204298"/>
              <a:gd name="connsiteY3" fmla="*/ 3441030 h 6857997"/>
              <a:gd name="connsiteX4" fmla="*/ 12186250 w 12204298"/>
              <a:gd name="connsiteY4" fmla="*/ 6845965 h 6857997"/>
              <a:gd name="connsiteX5" fmla="*/ 7128976 w 12204298"/>
              <a:gd name="connsiteY5" fmla="*/ 6857997 h 6857997"/>
              <a:gd name="connsiteX6" fmla="*/ 266 w 12204298"/>
              <a:gd name="connsiteY6" fmla="*/ 2045367 h 6857997"/>
              <a:gd name="connsiteX0" fmla="*/ 980573 w 12198016"/>
              <a:gd name="connsiteY0" fmla="*/ 1792704 h 6857997"/>
              <a:gd name="connsiteX1" fmla="*/ 0 w 12198016"/>
              <a:gd name="connsiteY1" fmla="*/ 0 h 6857997"/>
              <a:gd name="connsiteX2" fmla="*/ 12192000 w 12198016"/>
              <a:gd name="connsiteY2" fmla="*/ 24063 h 6857997"/>
              <a:gd name="connsiteX3" fmla="*/ 12198016 w 12198016"/>
              <a:gd name="connsiteY3" fmla="*/ 3441030 h 6857997"/>
              <a:gd name="connsiteX4" fmla="*/ 12179968 w 12198016"/>
              <a:gd name="connsiteY4" fmla="*/ 6845965 h 6857997"/>
              <a:gd name="connsiteX5" fmla="*/ 7122694 w 12198016"/>
              <a:gd name="connsiteY5" fmla="*/ 6857997 h 6857997"/>
              <a:gd name="connsiteX6" fmla="*/ 980573 w 12198016"/>
              <a:gd name="connsiteY6" fmla="*/ 1792704 h 6857997"/>
              <a:gd name="connsiteX0" fmla="*/ 266 w 12204299"/>
              <a:gd name="connsiteY0" fmla="*/ 1840831 h 6857997"/>
              <a:gd name="connsiteX1" fmla="*/ 6283 w 12204299"/>
              <a:gd name="connsiteY1" fmla="*/ 0 h 6857997"/>
              <a:gd name="connsiteX2" fmla="*/ 12198283 w 12204299"/>
              <a:gd name="connsiteY2" fmla="*/ 24063 h 6857997"/>
              <a:gd name="connsiteX3" fmla="*/ 12204299 w 12204299"/>
              <a:gd name="connsiteY3" fmla="*/ 3441030 h 6857997"/>
              <a:gd name="connsiteX4" fmla="*/ 12186251 w 12204299"/>
              <a:gd name="connsiteY4" fmla="*/ 6845965 h 6857997"/>
              <a:gd name="connsiteX5" fmla="*/ 7128977 w 12204299"/>
              <a:gd name="connsiteY5" fmla="*/ 6857997 h 6857997"/>
              <a:gd name="connsiteX6" fmla="*/ 266 w 12204299"/>
              <a:gd name="connsiteY6" fmla="*/ 1840831 h 6857997"/>
              <a:gd name="connsiteX0" fmla="*/ 7122694 w 12198016"/>
              <a:gd name="connsiteY0" fmla="*/ 6857997 h 6857997"/>
              <a:gd name="connsiteX1" fmla="*/ 0 w 12198016"/>
              <a:gd name="connsiteY1" fmla="*/ 0 h 6857997"/>
              <a:gd name="connsiteX2" fmla="*/ 12192000 w 12198016"/>
              <a:gd name="connsiteY2" fmla="*/ 24063 h 6857997"/>
              <a:gd name="connsiteX3" fmla="*/ 12198016 w 12198016"/>
              <a:gd name="connsiteY3" fmla="*/ 3441030 h 6857997"/>
              <a:gd name="connsiteX4" fmla="*/ 12179968 w 12198016"/>
              <a:gd name="connsiteY4" fmla="*/ 6845965 h 6857997"/>
              <a:gd name="connsiteX5" fmla="*/ 7122694 w 12198016"/>
              <a:gd name="connsiteY5" fmla="*/ 6857997 h 6857997"/>
              <a:gd name="connsiteX0" fmla="*/ 4818648 w 12198016"/>
              <a:gd name="connsiteY0" fmla="*/ 6870031 h 6870031"/>
              <a:gd name="connsiteX1" fmla="*/ 0 w 12198016"/>
              <a:gd name="connsiteY1" fmla="*/ 0 h 6870031"/>
              <a:gd name="connsiteX2" fmla="*/ 12192000 w 12198016"/>
              <a:gd name="connsiteY2" fmla="*/ 24063 h 6870031"/>
              <a:gd name="connsiteX3" fmla="*/ 12198016 w 12198016"/>
              <a:gd name="connsiteY3" fmla="*/ 3441030 h 6870031"/>
              <a:gd name="connsiteX4" fmla="*/ 12179968 w 12198016"/>
              <a:gd name="connsiteY4" fmla="*/ 6845965 h 6870031"/>
              <a:gd name="connsiteX5" fmla="*/ 4818648 w 12198016"/>
              <a:gd name="connsiteY5" fmla="*/ 6870031 h 6870031"/>
              <a:gd name="connsiteX0" fmla="*/ 2713121 w 10092489"/>
              <a:gd name="connsiteY0" fmla="*/ 6870031 h 6870031"/>
              <a:gd name="connsiteX1" fmla="*/ 0 w 10092489"/>
              <a:gd name="connsiteY1" fmla="*/ 0 h 6870031"/>
              <a:gd name="connsiteX2" fmla="*/ 10086473 w 10092489"/>
              <a:gd name="connsiteY2" fmla="*/ 24063 h 6870031"/>
              <a:gd name="connsiteX3" fmla="*/ 10092489 w 10092489"/>
              <a:gd name="connsiteY3" fmla="*/ 3441030 h 6870031"/>
              <a:gd name="connsiteX4" fmla="*/ 10074441 w 10092489"/>
              <a:gd name="connsiteY4" fmla="*/ 6845965 h 6870031"/>
              <a:gd name="connsiteX5" fmla="*/ 2713121 w 10092489"/>
              <a:gd name="connsiteY5" fmla="*/ 6870031 h 6870031"/>
              <a:gd name="connsiteX0" fmla="*/ 3230479 w 10092489"/>
              <a:gd name="connsiteY0" fmla="*/ 6870031 h 6870031"/>
              <a:gd name="connsiteX1" fmla="*/ 0 w 10092489"/>
              <a:gd name="connsiteY1" fmla="*/ 0 h 6870031"/>
              <a:gd name="connsiteX2" fmla="*/ 10086473 w 10092489"/>
              <a:gd name="connsiteY2" fmla="*/ 24063 h 6870031"/>
              <a:gd name="connsiteX3" fmla="*/ 10092489 w 10092489"/>
              <a:gd name="connsiteY3" fmla="*/ 3441030 h 6870031"/>
              <a:gd name="connsiteX4" fmla="*/ 10074441 w 10092489"/>
              <a:gd name="connsiteY4" fmla="*/ 6845965 h 6870031"/>
              <a:gd name="connsiteX5" fmla="*/ 3230479 w 10092489"/>
              <a:gd name="connsiteY5" fmla="*/ 6870031 h 6870031"/>
              <a:gd name="connsiteX0" fmla="*/ 5526973 w 12388983"/>
              <a:gd name="connsiteY0" fmla="*/ 6870031 h 6870031"/>
              <a:gd name="connsiteX1" fmla="*/ 0 w 12388983"/>
              <a:gd name="connsiteY1" fmla="*/ 0 h 6870031"/>
              <a:gd name="connsiteX2" fmla="*/ 12382967 w 12388983"/>
              <a:gd name="connsiteY2" fmla="*/ 24063 h 6870031"/>
              <a:gd name="connsiteX3" fmla="*/ 12388983 w 12388983"/>
              <a:gd name="connsiteY3" fmla="*/ 3441030 h 6870031"/>
              <a:gd name="connsiteX4" fmla="*/ 12370935 w 12388983"/>
              <a:gd name="connsiteY4" fmla="*/ 6845965 h 6870031"/>
              <a:gd name="connsiteX5" fmla="*/ 5526973 w 12388983"/>
              <a:gd name="connsiteY5" fmla="*/ 6870031 h 6870031"/>
              <a:gd name="connsiteX0" fmla="*/ 7840359 w 14702369"/>
              <a:gd name="connsiteY0" fmla="*/ 6845968 h 6845968"/>
              <a:gd name="connsiteX1" fmla="*/ 0 w 14702369"/>
              <a:gd name="connsiteY1" fmla="*/ 0 h 6845968"/>
              <a:gd name="connsiteX2" fmla="*/ 14696353 w 14702369"/>
              <a:gd name="connsiteY2" fmla="*/ 0 h 6845968"/>
              <a:gd name="connsiteX3" fmla="*/ 14702369 w 14702369"/>
              <a:gd name="connsiteY3" fmla="*/ 3416967 h 6845968"/>
              <a:gd name="connsiteX4" fmla="*/ 14684321 w 14702369"/>
              <a:gd name="connsiteY4" fmla="*/ 6821902 h 6845968"/>
              <a:gd name="connsiteX5" fmla="*/ 7840359 w 14702369"/>
              <a:gd name="connsiteY5" fmla="*/ 6845968 h 6845968"/>
              <a:gd name="connsiteX0" fmla="*/ 11914246 w 14702369"/>
              <a:gd name="connsiteY0" fmla="*/ 6821904 h 6821904"/>
              <a:gd name="connsiteX1" fmla="*/ 0 w 14702369"/>
              <a:gd name="connsiteY1" fmla="*/ 0 h 6821904"/>
              <a:gd name="connsiteX2" fmla="*/ 14696353 w 14702369"/>
              <a:gd name="connsiteY2" fmla="*/ 0 h 6821904"/>
              <a:gd name="connsiteX3" fmla="*/ 14702369 w 14702369"/>
              <a:gd name="connsiteY3" fmla="*/ 3416967 h 6821904"/>
              <a:gd name="connsiteX4" fmla="*/ 14684321 w 14702369"/>
              <a:gd name="connsiteY4" fmla="*/ 6821902 h 6821904"/>
              <a:gd name="connsiteX5" fmla="*/ 11914246 w 14702369"/>
              <a:gd name="connsiteY5" fmla="*/ 6821904 h 6821904"/>
              <a:gd name="connsiteX0" fmla="*/ 11303164 w 14702369"/>
              <a:gd name="connsiteY0" fmla="*/ 6833935 h 6833935"/>
              <a:gd name="connsiteX1" fmla="*/ 0 w 14702369"/>
              <a:gd name="connsiteY1" fmla="*/ 0 h 6833935"/>
              <a:gd name="connsiteX2" fmla="*/ 14696353 w 14702369"/>
              <a:gd name="connsiteY2" fmla="*/ 0 h 6833935"/>
              <a:gd name="connsiteX3" fmla="*/ 14702369 w 14702369"/>
              <a:gd name="connsiteY3" fmla="*/ 3416967 h 6833935"/>
              <a:gd name="connsiteX4" fmla="*/ 14684321 w 14702369"/>
              <a:gd name="connsiteY4" fmla="*/ 6821902 h 6833935"/>
              <a:gd name="connsiteX5" fmla="*/ 11303164 w 14702369"/>
              <a:gd name="connsiteY5" fmla="*/ 6833935 h 6833935"/>
              <a:gd name="connsiteX0" fmla="*/ 11303164 w 14702369"/>
              <a:gd name="connsiteY0" fmla="*/ 6833935 h 6833935"/>
              <a:gd name="connsiteX1" fmla="*/ 0 w 14702369"/>
              <a:gd name="connsiteY1" fmla="*/ 0 h 6833935"/>
              <a:gd name="connsiteX2" fmla="*/ 14696353 w 14702369"/>
              <a:gd name="connsiteY2" fmla="*/ 0 h 6833935"/>
              <a:gd name="connsiteX3" fmla="*/ 14702369 w 14702369"/>
              <a:gd name="connsiteY3" fmla="*/ 3416967 h 6833935"/>
              <a:gd name="connsiteX4" fmla="*/ 14698869 w 14702369"/>
              <a:gd name="connsiteY4" fmla="*/ 6833934 h 6833935"/>
              <a:gd name="connsiteX5" fmla="*/ 11303164 w 14702369"/>
              <a:gd name="connsiteY5" fmla="*/ 6833935 h 6833935"/>
              <a:gd name="connsiteX0" fmla="*/ 11356917 w 14756122"/>
              <a:gd name="connsiteY0" fmla="*/ 6833935 h 6833935"/>
              <a:gd name="connsiteX1" fmla="*/ 0 w 14756122"/>
              <a:gd name="connsiteY1" fmla="*/ 12611 h 6833935"/>
              <a:gd name="connsiteX2" fmla="*/ 14750106 w 14756122"/>
              <a:gd name="connsiteY2" fmla="*/ 0 h 6833935"/>
              <a:gd name="connsiteX3" fmla="*/ 14756122 w 14756122"/>
              <a:gd name="connsiteY3" fmla="*/ 3416967 h 6833935"/>
              <a:gd name="connsiteX4" fmla="*/ 14752622 w 14756122"/>
              <a:gd name="connsiteY4" fmla="*/ 6833934 h 6833935"/>
              <a:gd name="connsiteX5" fmla="*/ 11356917 w 14756122"/>
              <a:gd name="connsiteY5" fmla="*/ 6833935 h 6833935"/>
              <a:gd name="connsiteX0" fmla="*/ 11356917 w 14761910"/>
              <a:gd name="connsiteY0" fmla="*/ 6833935 h 6833935"/>
              <a:gd name="connsiteX1" fmla="*/ 0 w 14761910"/>
              <a:gd name="connsiteY1" fmla="*/ 12611 h 6833935"/>
              <a:gd name="connsiteX2" fmla="*/ 14761631 w 14761910"/>
              <a:gd name="connsiteY2" fmla="*/ 0 h 6833935"/>
              <a:gd name="connsiteX3" fmla="*/ 14756122 w 14761910"/>
              <a:gd name="connsiteY3" fmla="*/ 3416967 h 6833935"/>
              <a:gd name="connsiteX4" fmla="*/ 14752622 w 14761910"/>
              <a:gd name="connsiteY4" fmla="*/ 6833934 h 6833935"/>
              <a:gd name="connsiteX5" fmla="*/ 11356917 w 14761910"/>
              <a:gd name="connsiteY5" fmla="*/ 6833935 h 6833935"/>
              <a:gd name="connsiteX0" fmla="*/ 11356917 w 14761910"/>
              <a:gd name="connsiteY0" fmla="*/ 6833935 h 6833935"/>
              <a:gd name="connsiteX1" fmla="*/ 0 w 14761910"/>
              <a:gd name="connsiteY1" fmla="*/ 12611 h 6833935"/>
              <a:gd name="connsiteX2" fmla="*/ 14761631 w 14761910"/>
              <a:gd name="connsiteY2" fmla="*/ 0 h 6833935"/>
              <a:gd name="connsiteX3" fmla="*/ 14756122 w 14761910"/>
              <a:gd name="connsiteY3" fmla="*/ 3416967 h 6833935"/>
              <a:gd name="connsiteX4" fmla="*/ 14758385 w 14761910"/>
              <a:gd name="connsiteY4" fmla="*/ 6829198 h 6833935"/>
              <a:gd name="connsiteX5" fmla="*/ 11356917 w 14761910"/>
              <a:gd name="connsiteY5" fmla="*/ 6833935 h 6833935"/>
              <a:gd name="connsiteX0" fmla="*/ 11356917 w 14761910"/>
              <a:gd name="connsiteY0" fmla="*/ 6833935 h 6836301"/>
              <a:gd name="connsiteX1" fmla="*/ 0 w 14761910"/>
              <a:gd name="connsiteY1" fmla="*/ 12611 h 6836301"/>
              <a:gd name="connsiteX2" fmla="*/ 14761631 w 14761910"/>
              <a:gd name="connsiteY2" fmla="*/ 0 h 6836301"/>
              <a:gd name="connsiteX3" fmla="*/ 14756122 w 14761910"/>
              <a:gd name="connsiteY3" fmla="*/ 3416967 h 6836301"/>
              <a:gd name="connsiteX4" fmla="*/ 14758385 w 14761910"/>
              <a:gd name="connsiteY4" fmla="*/ 6836301 h 6836301"/>
              <a:gd name="connsiteX5" fmla="*/ 11356917 w 14761910"/>
              <a:gd name="connsiteY5" fmla="*/ 6833935 h 6836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761910" h="6836301">
                <a:moveTo>
                  <a:pt x="11356917" y="6833935"/>
                </a:moveTo>
                <a:lnTo>
                  <a:pt x="0" y="12611"/>
                </a:lnTo>
                <a:lnTo>
                  <a:pt x="14761631" y="0"/>
                </a:lnTo>
                <a:cubicBezTo>
                  <a:pt x="14763636" y="1138989"/>
                  <a:pt x="14754117" y="2277978"/>
                  <a:pt x="14756122" y="3416967"/>
                </a:cubicBezTo>
                <a:cubicBezTo>
                  <a:pt x="14754955" y="4555956"/>
                  <a:pt x="14759552" y="5697312"/>
                  <a:pt x="14758385" y="6836301"/>
                </a:cubicBezTo>
                <a:lnTo>
                  <a:pt x="11356917" y="683393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27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7A6DEE9-0B4F-409A-B59F-325723A101B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38431" y="5311498"/>
            <a:ext cx="2738896" cy="150851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0B31207-9C3D-4B5C-B57B-2FE4DBE2141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hqprint">
            <a:alphaModFix amt="3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2582" t="2399" r="8554" b="-8774"/>
          <a:stretch/>
        </p:blipFill>
        <p:spPr>
          <a:xfrm rot="5400000">
            <a:off x="5734286" y="-1016167"/>
            <a:ext cx="5455273" cy="7480884"/>
          </a:xfrm>
          <a:prstGeom prst="rtTriangle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735335CF-157D-43AA-8855-D3BF724DF9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hqprint">
            <a:alphaModFix amt="34000"/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4017" t="36082" r="11355" b="674"/>
          <a:stretch/>
        </p:blipFill>
        <p:spPr>
          <a:xfrm rot="16200000">
            <a:off x="5792642" y="4819952"/>
            <a:ext cx="1719709" cy="2366806"/>
          </a:xfrm>
          <a:prstGeom prst="rtTriangle">
            <a:avLst/>
          </a:prstGeom>
        </p:spPr>
      </p:pic>
      <p:sp>
        <p:nvSpPr>
          <p:cNvPr id="11" name="Title 15">
            <a:extLst>
              <a:ext uri="{FF2B5EF4-FFF2-40B4-BE49-F238E27FC236}">
                <a16:creationId xmlns:a16="http://schemas.microsoft.com/office/drawing/2014/main" id="{6D87AD77-E89F-4705-AA0A-8032DAD1D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7" y="175938"/>
            <a:ext cx="6157185" cy="3972645"/>
          </a:xfrm>
          <a:prstGeom prst="rect">
            <a:avLst/>
          </a:prstGeom>
        </p:spPr>
        <p:txBody>
          <a:bodyPr/>
          <a:lstStyle>
            <a:lvl1pPr>
              <a:defRPr sz="8000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20188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C6441F9-A2B1-4BFB-87F7-B505A10AE262}"/>
              </a:ext>
            </a:extLst>
          </p:cNvPr>
          <p:cNvSpPr/>
          <p:nvPr userDrawn="1"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tx2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8A801E7-BC54-4FD1-B398-A5A22D7A98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alphaModFix amt="3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355B944D-04FC-4DF5-9BF7-3BCE88FF1F7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ED524ECA-AF0A-4822-81E8-1224A9767F20}"/>
              </a:ext>
            </a:extLst>
          </p:cNvPr>
          <p:cNvSpPr/>
          <p:nvPr userDrawn="1"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tx2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B5CD593-1634-4207-94B8-040A8F75CE1E}"/>
              </a:ext>
            </a:extLst>
          </p:cNvPr>
          <p:cNvSpPr/>
          <p:nvPr userDrawn="1"/>
        </p:nvSpPr>
        <p:spPr>
          <a:xfrm flipV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tx2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D57198A-4F93-4BB0-B3E6-6EC9C206038D}"/>
              </a:ext>
            </a:extLst>
          </p:cNvPr>
          <p:cNvSpPr txBox="1"/>
          <p:nvPr userDrawn="1"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400" b="1" dirty="0">
                <a:solidFill>
                  <a:schemeClr val="accent1"/>
                </a:solidFill>
              </a:rPr>
              <a:t>Slide </a:t>
            </a:r>
            <a:fld id="{F7E43D5E-19EF-489C-A403-232B1D029F8F}" type="slidenum">
              <a:rPr lang="en-AU" sz="1400" b="1" smtClean="0">
                <a:solidFill>
                  <a:schemeClr val="accent1"/>
                </a:solidFill>
              </a:rPr>
              <a:t>‹#›</a:t>
            </a:fld>
            <a:endParaRPr lang="en-AU" sz="1400" b="1" dirty="0">
              <a:solidFill>
                <a:schemeClr val="accent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6D052B9-215F-4A65-B5BF-D9EA0B79D5DB}"/>
              </a:ext>
            </a:extLst>
          </p:cNvPr>
          <p:cNvSpPr txBox="1"/>
          <p:nvPr userDrawn="1"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>
                <a:solidFill>
                  <a:schemeClr val="accent1"/>
                </a:solidFill>
              </a:rPr>
              <a:t>CEOS Plenary, 1-4  November 2021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29B9A96-3603-43F8-A8A8-E7ECA8F14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233" y="1558533"/>
            <a:ext cx="11495400" cy="4662871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v"/>
              <a:defRPr sz="2800"/>
            </a:lvl1pPr>
            <a:lvl2pPr marL="685800" indent="-228600">
              <a:buFont typeface="Wingdings" panose="05000000000000000000" pitchFamily="2" charset="2"/>
              <a:buChar char="§"/>
              <a:defRPr sz="2400"/>
            </a:lvl2pPr>
            <a:lvl3pPr marL="1143000" indent="-228600">
              <a:buFont typeface="Courier New" panose="02070309020205020404" pitchFamily="49" charset="0"/>
              <a:buChar char="o"/>
              <a:defRPr sz="2000"/>
            </a:lvl3pPr>
            <a:lvl4pPr marL="1600200" indent="-228600">
              <a:buFont typeface="Arial" panose="020B0604020202020204" pitchFamily="34" charset="0"/>
              <a:buChar char="•"/>
              <a:defRPr sz="1800"/>
            </a:lvl4pPr>
            <a:lvl5pPr marL="2057400" indent="-228600">
              <a:buFont typeface="Arial" panose="020B0604020202020204" pitchFamily="34" charset="0"/>
              <a:buChar char="•"/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6" name="Title 15">
            <a:extLst>
              <a:ext uri="{FF2B5EF4-FFF2-40B4-BE49-F238E27FC236}">
                <a16:creationId xmlns:a16="http://schemas.microsoft.com/office/drawing/2014/main" id="{D23802C6-2AE7-4143-9A89-2B465ADB4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83935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ED4F45A-79C4-451D-B770-5D9EB63F4CE9}"/>
              </a:ext>
            </a:extLst>
          </p:cNvPr>
          <p:cNvSpPr/>
          <p:nvPr userDrawn="1"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tx2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750AF94-A7F3-4BBE-BA31-C4E95B64389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alphaModFix amt="3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9F3D092-5D49-4AFB-AF3E-73F362AFFC8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B71A52C8-AC58-4F93-9B83-CF6340B35704}"/>
              </a:ext>
            </a:extLst>
          </p:cNvPr>
          <p:cNvSpPr/>
          <p:nvPr userDrawn="1"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tx2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F8C269A-31A7-4C30-A379-B1AF6E6AC07E}"/>
              </a:ext>
            </a:extLst>
          </p:cNvPr>
          <p:cNvSpPr/>
          <p:nvPr userDrawn="1"/>
        </p:nvSpPr>
        <p:spPr>
          <a:xfrm flipV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tx2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DDE49C7-19A1-444C-9825-1EA2A4CF4C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632" y="1445923"/>
            <a:ext cx="5509008" cy="477548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v"/>
              <a:defRPr sz="2800"/>
            </a:lvl1pPr>
            <a:lvl2pPr marL="685800" indent="-228600">
              <a:buFont typeface="Wingdings" panose="05000000000000000000" pitchFamily="2" charset="2"/>
              <a:buChar char="§"/>
              <a:defRPr sz="2400"/>
            </a:lvl2pPr>
            <a:lvl3pPr marL="1143000" indent="-228600">
              <a:buFont typeface="Courier New" panose="02070309020205020404" pitchFamily="49" charset="0"/>
              <a:buChar char="o"/>
              <a:defRPr sz="2000"/>
            </a:lvl3pPr>
            <a:lvl4pPr marL="1600200" indent="-228600">
              <a:buFont typeface="Arial" panose="020B0604020202020204" pitchFamily="34" charset="0"/>
              <a:buChar char="•"/>
              <a:defRPr sz="1800"/>
            </a:lvl4pPr>
            <a:lvl5pPr marL="2057400" indent="-228600">
              <a:buFont typeface="Arial" panose="020B0604020202020204" pitchFamily="34" charset="0"/>
              <a:buChar char="•"/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3544BA0-E96C-45E5-845D-0572CB6E19C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96361" y="1445923"/>
            <a:ext cx="5509008" cy="477548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v"/>
              <a:defRPr sz="2800"/>
            </a:lvl1pPr>
            <a:lvl2pPr marL="685800" indent="-228600">
              <a:buFont typeface="Wingdings" panose="05000000000000000000" pitchFamily="2" charset="2"/>
              <a:buChar char="§"/>
              <a:defRPr sz="2400"/>
            </a:lvl2pPr>
            <a:lvl3pPr marL="1143000" indent="-228600">
              <a:buFont typeface="Courier New" panose="02070309020205020404" pitchFamily="49" charset="0"/>
              <a:buChar char="o"/>
              <a:defRPr sz="2000"/>
            </a:lvl3pPr>
            <a:lvl4pPr marL="1600200" indent="-228600">
              <a:buFont typeface="Arial" panose="020B0604020202020204" pitchFamily="34" charset="0"/>
              <a:buChar char="•"/>
              <a:defRPr sz="1800"/>
            </a:lvl4pPr>
            <a:lvl5pPr marL="2057400" indent="-228600">
              <a:buFont typeface="Arial" panose="020B0604020202020204" pitchFamily="34" charset="0"/>
              <a:buChar char="•"/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6FA363F-DA93-49E9-B2AA-8F807FE83C45}"/>
              </a:ext>
            </a:extLst>
          </p:cNvPr>
          <p:cNvSpPr txBox="1"/>
          <p:nvPr userDrawn="1"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400" b="1" dirty="0">
                <a:solidFill>
                  <a:schemeClr val="accent1"/>
                </a:solidFill>
              </a:rPr>
              <a:t>Slide </a:t>
            </a:r>
            <a:fld id="{F7E43D5E-19EF-489C-A403-232B1D029F8F}" type="slidenum">
              <a:rPr lang="en-AU" sz="1400" b="1" smtClean="0">
                <a:solidFill>
                  <a:schemeClr val="accent1"/>
                </a:solidFill>
              </a:rPr>
              <a:t>‹#›</a:t>
            </a:fld>
            <a:endParaRPr lang="en-AU" sz="1400" b="1" dirty="0">
              <a:solidFill>
                <a:schemeClr val="accent1"/>
              </a:solidFill>
            </a:endParaRPr>
          </a:p>
        </p:txBody>
      </p:sp>
      <p:sp>
        <p:nvSpPr>
          <p:cNvPr id="15" name="Title 15">
            <a:extLst>
              <a:ext uri="{FF2B5EF4-FFF2-40B4-BE49-F238E27FC236}">
                <a16:creationId xmlns:a16="http://schemas.microsoft.com/office/drawing/2014/main" id="{87570EC9-0DBC-4BD7-95AA-6C73B6CD9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47CA0F7-C63D-4300-8BAD-A29E1BDF3EF2}"/>
              </a:ext>
            </a:extLst>
          </p:cNvPr>
          <p:cNvSpPr txBox="1"/>
          <p:nvPr userDrawn="1"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>
                <a:solidFill>
                  <a:schemeClr val="accent1"/>
                </a:solidFill>
              </a:rPr>
              <a:t>CEOS Plenary, 1-4  November 2021</a:t>
            </a:r>
          </a:p>
        </p:txBody>
      </p:sp>
    </p:spTree>
    <p:extLst>
      <p:ext uri="{BB962C8B-B14F-4D97-AF65-F5344CB8AC3E}">
        <p14:creationId xmlns:p14="http://schemas.microsoft.com/office/powerpoint/2010/main" val="1912902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EE8A8A5-B83C-452F-9ACA-4A3279DC36AF}"/>
              </a:ext>
            </a:extLst>
          </p:cNvPr>
          <p:cNvSpPr/>
          <p:nvPr userDrawn="1"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tx2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B9B4D16-20B9-4380-8EB6-9F8F7A81229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alphaModFix amt="3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DFE8BF3-E40B-493A-9AE5-A62B25D4F16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9CACCEF1-20EC-4A52-A7A1-15EEEB87FBB0}"/>
              </a:ext>
            </a:extLst>
          </p:cNvPr>
          <p:cNvSpPr/>
          <p:nvPr userDrawn="1"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tx2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E6BB852-D706-4A9C-8904-87AD81B3C355}"/>
              </a:ext>
            </a:extLst>
          </p:cNvPr>
          <p:cNvSpPr/>
          <p:nvPr userDrawn="1"/>
        </p:nvSpPr>
        <p:spPr>
          <a:xfrm flipV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tx2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7E3A92-47B8-4167-85B4-4C55CAFC49AB}"/>
              </a:ext>
            </a:extLst>
          </p:cNvPr>
          <p:cNvSpPr txBox="1"/>
          <p:nvPr userDrawn="1"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400" b="1" dirty="0">
                <a:solidFill>
                  <a:schemeClr val="accent1"/>
                </a:solidFill>
              </a:rPr>
              <a:t>Slide </a:t>
            </a:r>
            <a:fld id="{F7E43D5E-19EF-489C-A403-232B1D029F8F}" type="slidenum">
              <a:rPr lang="en-AU" sz="1400" b="1" smtClean="0">
                <a:solidFill>
                  <a:schemeClr val="accent1"/>
                </a:solidFill>
              </a:rPr>
              <a:t>‹#›</a:t>
            </a:fld>
            <a:endParaRPr lang="en-AU" sz="1400" b="1" dirty="0">
              <a:solidFill>
                <a:schemeClr val="accent1"/>
              </a:solidFill>
            </a:endParaRPr>
          </a:p>
        </p:txBody>
      </p:sp>
      <p:sp>
        <p:nvSpPr>
          <p:cNvPr id="9" name="Title 15">
            <a:extLst>
              <a:ext uri="{FF2B5EF4-FFF2-40B4-BE49-F238E27FC236}">
                <a16:creationId xmlns:a16="http://schemas.microsoft.com/office/drawing/2014/main" id="{80E5D011-DA18-4024-AF86-86894ACB2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0933C90-27D3-4335-96E2-DF82191298C9}"/>
              </a:ext>
            </a:extLst>
          </p:cNvPr>
          <p:cNvSpPr txBox="1"/>
          <p:nvPr userDrawn="1"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>
                <a:solidFill>
                  <a:schemeClr val="accent1"/>
                </a:solidFill>
              </a:rPr>
              <a:t>CEOS Plenary, 1-4  November 2021</a:t>
            </a:r>
          </a:p>
        </p:txBody>
      </p:sp>
    </p:spTree>
    <p:extLst>
      <p:ext uri="{BB962C8B-B14F-4D97-AF65-F5344CB8AC3E}">
        <p14:creationId xmlns:p14="http://schemas.microsoft.com/office/powerpoint/2010/main" val="1129268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63EBEE52-12B2-4089-AD9F-FE36914DD282}"/>
              </a:ext>
            </a:extLst>
          </p:cNvPr>
          <p:cNvSpPr/>
          <p:nvPr userDrawn="1"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tx2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D315F3E-F0DF-4865-AC4F-47E0A13B27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alphaModFix amt="3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B6593D5-A5A7-4DB6-A71A-5D767C08A47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70C563EC-D185-47AB-844E-F7F56F0C4870}"/>
              </a:ext>
            </a:extLst>
          </p:cNvPr>
          <p:cNvSpPr/>
          <p:nvPr userDrawn="1"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tx2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042A08C-D712-41B9-8B6D-63E085A5C203}"/>
              </a:ext>
            </a:extLst>
          </p:cNvPr>
          <p:cNvSpPr/>
          <p:nvPr userDrawn="1"/>
        </p:nvSpPr>
        <p:spPr>
          <a:xfrm flipV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1F12C-5B09-41F4-BF5A-B51056894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1373852"/>
            <a:ext cx="6172200" cy="469440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v"/>
              <a:defRPr sz="3200"/>
            </a:lvl1pPr>
            <a:lvl2pPr marL="685800" indent="-228600">
              <a:buFont typeface="Wingdings" panose="05000000000000000000" pitchFamily="2" charset="2"/>
              <a:buChar char="§"/>
              <a:defRPr sz="2800"/>
            </a:lvl2pPr>
            <a:lvl3pPr marL="1143000" indent="-228600">
              <a:buFont typeface="Courier New" panose="02070309020205020404" pitchFamily="49" charset="0"/>
              <a:buChar char="o"/>
              <a:defRPr sz="2400"/>
            </a:lvl3pPr>
            <a:lvl4pPr marL="1600200" indent="-228600">
              <a:buFont typeface="Arial" panose="020B0604020202020204" pitchFamily="34" charset="0"/>
              <a:buChar char="•"/>
              <a:defRPr sz="2000"/>
            </a:lvl4pPr>
            <a:lvl5pPr marL="2057400" indent="-228600">
              <a:buFont typeface="Arial" panose="020B0604020202020204" pitchFamily="34" charset="0"/>
              <a:buChar char="•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D816F0-FF8F-4A31-8300-9ACA6B5757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373852"/>
            <a:ext cx="3932237" cy="46305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C088C0-51B0-4546-B072-388AE9218637}"/>
              </a:ext>
            </a:extLst>
          </p:cNvPr>
          <p:cNvSpPr txBox="1"/>
          <p:nvPr userDrawn="1"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400" b="1" dirty="0">
                <a:solidFill>
                  <a:schemeClr val="accent1"/>
                </a:solidFill>
              </a:rPr>
              <a:t>Slide </a:t>
            </a:r>
            <a:fld id="{F7E43D5E-19EF-489C-A403-232B1D029F8F}" type="slidenum">
              <a:rPr lang="en-AU" sz="1400" b="1" smtClean="0">
                <a:solidFill>
                  <a:schemeClr val="accent1"/>
                </a:solidFill>
              </a:rPr>
              <a:t>‹#›</a:t>
            </a:fld>
            <a:endParaRPr lang="en-AU" sz="1400" b="1" dirty="0">
              <a:solidFill>
                <a:schemeClr val="accent1"/>
              </a:solidFill>
            </a:endParaRPr>
          </a:p>
        </p:txBody>
      </p:sp>
      <p:sp>
        <p:nvSpPr>
          <p:cNvPr id="11" name="Title 15">
            <a:extLst>
              <a:ext uri="{FF2B5EF4-FFF2-40B4-BE49-F238E27FC236}">
                <a16:creationId xmlns:a16="http://schemas.microsoft.com/office/drawing/2014/main" id="{52871787-E01A-4060-A748-A06B35391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AB93411-C6A7-4058-A682-89D0693D66D9}"/>
              </a:ext>
            </a:extLst>
          </p:cNvPr>
          <p:cNvSpPr txBox="1"/>
          <p:nvPr userDrawn="1"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>
                <a:solidFill>
                  <a:schemeClr val="accent1"/>
                </a:solidFill>
              </a:rPr>
              <a:t>CEOS Plenary, 1-4  November 2021</a:t>
            </a:r>
          </a:p>
        </p:txBody>
      </p:sp>
    </p:spTree>
    <p:extLst>
      <p:ext uri="{BB962C8B-B14F-4D97-AF65-F5344CB8AC3E}">
        <p14:creationId xmlns:p14="http://schemas.microsoft.com/office/powerpoint/2010/main" val="3458980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2BB3F54E-9A4B-4920-8D77-4695B8ABE8DC}"/>
              </a:ext>
            </a:extLst>
          </p:cNvPr>
          <p:cNvSpPr/>
          <p:nvPr userDrawn="1"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tx2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A22C5D0-A59F-4D59-9AE0-98B49D48F72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hqprint">
            <a:alphaModFix amt="3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83F94B4-13EA-4151-AFBF-F80C398EB193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CC0AD3EB-C7FF-4C12-981F-BF2C7DE74266}"/>
              </a:ext>
            </a:extLst>
          </p:cNvPr>
          <p:cNvSpPr/>
          <p:nvPr userDrawn="1"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tx2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4223A0C-8F12-4568-8E11-A3F2ECF21C84}"/>
              </a:ext>
            </a:extLst>
          </p:cNvPr>
          <p:cNvSpPr/>
          <p:nvPr userDrawn="1"/>
        </p:nvSpPr>
        <p:spPr>
          <a:xfrm flipV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221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8" r:id="rId4"/>
    <p:sldLayoutId id="2147483680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ACB7B97-9416-452B-84EA-699E6AA45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865" y="102047"/>
            <a:ext cx="10926062" cy="3712571"/>
          </a:xfrm>
        </p:spPr>
        <p:txBody>
          <a:bodyPr/>
          <a:lstStyle/>
          <a:p>
            <a:r>
              <a:rPr lang="en-AU" sz="4000" dirty="0"/>
              <a:t>Atmospheric Composition Virtual Constellation (AC-VC)</a:t>
            </a:r>
            <a:br>
              <a:rPr lang="en-AU" sz="4000" dirty="0"/>
            </a:br>
            <a:br>
              <a:rPr lang="en-AU" sz="4000" dirty="0"/>
            </a:br>
            <a:r>
              <a:rPr lang="en-AU" sz="3200" dirty="0"/>
              <a:t>Barry Lefer (NASA), Ben Veihelmann (ESA), </a:t>
            </a:r>
            <a:br>
              <a:rPr lang="en-AU" sz="3200" dirty="0"/>
            </a:br>
            <a:r>
              <a:rPr lang="en-AU" sz="3200" dirty="0"/>
              <a:t>Hiroshi Tanimoto (NIES)</a:t>
            </a:r>
            <a:br>
              <a:rPr lang="en-AU" sz="3200" dirty="0"/>
            </a:br>
            <a:r>
              <a:rPr lang="en-AU" sz="3200" dirty="0"/>
              <a:t>AC-VC Co-Chairs</a:t>
            </a:r>
            <a:br>
              <a:rPr lang="en-AU" sz="3200" dirty="0"/>
            </a:br>
            <a:endParaRPr lang="en-AU" sz="3200" dirty="0"/>
          </a:p>
        </p:txBody>
      </p:sp>
      <p:sp>
        <p:nvSpPr>
          <p:cNvPr id="6" name="Shape 11">
            <a:extLst>
              <a:ext uri="{FF2B5EF4-FFF2-40B4-BE49-F238E27FC236}">
                <a16:creationId xmlns:a16="http://schemas.microsoft.com/office/drawing/2014/main" id="{75A0D59D-8C5C-48CF-A49D-9DE235F8CED6}"/>
              </a:ext>
            </a:extLst>
          </p:cNvPr>
          <p:cNvSpPr/>
          <p:nvPr/>
        </p:nvSpPr>
        <p:spPr>
          <a:xfrm>
            <a:off x="7222284" y="4913744"/>
            <a:ext cx="4832943" cy="194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="" val="1"/>
            </a:ext>
          </a:extLst>
        </p:spPr>
        <p:txBody>
          <a:bodyPr lIns="0" tIns="0" rIns="0" bIns="0"/>
          <a:lstStyle>
            <a:lvl1pPr defTabSz="457200">
              <a:defRPr>
                <a:solidFill>
                  <a:srgbClr val="002569"/>
                </a:solidFill>
              </a:defRPr>
            </a:lvl1pPr>
            <a:lvl2pPr indent="457200" defTabSz="457200">
              <a:defRPr>
                <a:solidFill>
                  <a:srgbClr val="002569"/>
                </a:solidFill>
              </a:defRPr>
            </a:lvl2pPr>
            <a:lvl3pPr indent="914400" defTabSz="457200">
              <a:defRPr>
                <a:solidFill>
                  <a:srgbClr val="002569"/>
                </a:solidFill>
              </a:defRPr>
            </a:lvl3pPr>
            <a:lvl4pPr indent="1371600" defTabSz="457200">
              <a:defRPr>
                <a:solidFill>
                  <a:srgbClr val="002569"/>
                </a:solidFill>
              </a:defRPr>
            </a:lvl4pPr>
            <a:lvl5pPr indent="1828800" defTabSz="457200">
              <a:defRPr>
                <a:solidFill>
                  <a:srgbClr val="002569"/>
                </a:solidFill>
              </a:defRPr>
            </a:lvl5pPr>
            <a:lvl6pPr indent="2286000" defTabSz="457200">
              <a:defRPr>
                <a:solidFill>
                  <a:srgbClr val="002569"/>
                </a:solidFill>
              </a:defRPr>
            </a:lvl6pPr>
            <a:lvl7pPr indent="2743200" defTabSz="457200">
              <a:defRPr>
                <a:solidFill>
                  <a:srgbClr val="002569"/>
                </a:solidFill>
              </a:defRPr>
            </a:lvl7pPr>
            <a:lvl8pPr indent="3200400" defTabSz="457200">
              <a:defRPr>
                <a:solidFill>
                  <a:srgbClr val="002569"/>
                </a:solidFill>
              </a:defRPr>
            </a:lvl8pPr>
            <a:lvl9pPr indent="3657600" defTabSz="457200">
              <a:defRPr>
                <a:solidFill>
                  <a:srgbClr val="002569"/>
                </a:solidFill>
              </a:defRPr>
            </a:lvl9pPr>
          </a:lstStyle>
          <a:p>
            <a:pPr lvl="0" algn="r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2200" b="1" dirty="0">
                <a:solidFill>
                  <a:schemeClr val="accent1"/>
                </a:solidFill>
                <a:latin typeface="Quire Sans" panose="020B0502040400020003" pitchFamily="34" charset="0"/>
                <a:ea typeface="Arial Bold"/>
                <a:cs typeface="Quire Sans" panose="020B0502040400020003" pitchFamily="34" charset="0"/>
                <a:sym typeface="Arial Bold"/>
              </a:rPr>
              <a:t>Conference </a:t>
            </a:r>
            <a:r>
              <a:rPr sz="2200" b="1" dirty="0">
                <a:solidFill>
                  <a:schemeClr val="accent1"/>
                </a:solidFill>
                <a:latin typeface="Quire Sans" panose="020B0502040400020003" pitchFamily="34" charset="0"/>
                <a:ea typeface="Arial Bold"/>
                <a:cs typeface="Quire Sans" panose="020B0502040400020003" pitchFamily="34" charset="0"/>
                <a:sym typeface="Arial Bold"/>
              </a:rPr>
              <a:t>Agenda Item #</a:t>
            </a:r>
            <a:r>
              <a:rPr lang="en-US" sz="2200" b="1" dirty="0">
                <a:solidFill>
                  <a:schemeClr val="accent1"/>
                </a:solidFill>
                <a:latin typeface="Quire Sans" panose="020B0502040400020003" pitchFamily="34" charset="0"/>
                <a:ea typeface="Arial Bold"/>
                <a:cs typeface="Quire Sans" panose="020B0502040400020003" pitchFamily="34" charset="0"/>
                <a:sym typeface="Arial Bold"/>
              </a:rPr>
              <a:t>32</a:t>
            </a:r>
            <a:endParaRPr sz="2200" b="1" dirty="0">
              <a:solidFill>
                <a:schemeClr val="accent1"/>
              </a:solidFill>
              <a:latin typeface="Quire Sans" panose="020B0502040400020003" pitchFamily="34" charset="0"/>
              <a:ea typeface="Arial Bold"/>
              <a:cs typeface="Quire Sans" panose="020B0502040400020003" pitchFamily="34" charset="0"/>
              <a:sym typeface="Arial Bold"/>
            </a:endParaRPr>
          </a:p>
          <a:p>
            <a:pPr lvl="0" algn="r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2200" b="1" dirty="0">
                <a:solidFill>
                  <a:schemeClr val="accent1"/>
                </a:solidFill>
                <a:latin typeface="Quire Sans" panose="020B0502040400020003" pitchFamily="34" charset="0"/>
                <a:ea typeface="Arial Bold"/>
                <a:cs typeface="Quire Sans" panose="020B0502040400020003" pitchFamily="34" charset="0"/>
                <a:sym typeface="Arial Bold"/>
              </a:rPr>
              <a:t>2021 CEOS Plenary </a:t>
            </a:r>
            <a:endParaRPr sz="2200" b="1" dirty="0">
              <a:solidFill>
                <a:schemeClr val="accent1"/>
              </a:solidFill>
              <a:latin typeface="Quire Sans" panose="020B0502040400020003" pitchFamily="34" charset="0"/>
              <a:ea typeface="Arial Bold"/>
              <a:cs typeface="Quire Sans" panose="020B0502040400020003" pitchFamily="34" charset="0"/>
              <a:sym typeface="Arial Bold"/>
            </a:endParaRPr>
          </a:p>
          <a:p>
            <a:pPr lvl="0" algn="r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2200" b="1" dirty="0">
                <a:solidFill>
                  <a:schemeClr val="accent1"/>
                </a:solidFill>
                <a:latin typeface="Quire Sans" panose="020B0502040400020003" pitchFamily="34" charset="0"/>
                <a:ea typeface="Arial Bold"/>
                <a:cs typeface="Quire Sans" panose="020B0502040400020003" pitchFamily="34" charset="0"/>
                <a:sym typeface="Arial Bold"/>
              </a:rPr>
              <a:t>Virtual Meeting</a:t>
            </a:r>
            <a:endParaRPr sz="2200" b="1" dirty="0">
              <a:solidFill>
                <a:schemeClr val="accent1"/>
              </a:solidFill>
              <a:latin typeface="Quire Sans" panose="020B0502040400020003" pitchFamily="34" charset="0"/>
              <a:ea typeface="Arial Bold"/>
              <a:cs typeface="Quire Sans" panose="020B0502040400020003" pitchFamily="34" charset="0"/>
              <a:sym typeface="Arial Bold"/>
            </a:endParaRPr>
          </a:p>
          <a:p>
            <a:pPr lvl="0" algn="r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2200" b="1" dirty="0">
                <a:solidFill>
                  <a:schemeClr val="accent1"/>
                </a:solidFill>
                <a:latin typeface="Quire Sans" panose="020B0502040400020003" pitchFamily="34" charset="0"/>
                <a:ea typeface="Arial Bold"/>
                <a:cs typeface="Quire Sans" panose="020B0502040400020003" pitchFamily="34" charset="0"/>
                <a:sym typeface="Arial Bold"/>
              </a:rPr>
              <a:t>1-4 November 2021</a:t>
            </a:r>
            <a:endParaRPr sz="2200" b="1" dirty="0">
              <a:solidFill>
                <a:schemeClr val="accent1"/>
              </a:solidFill>
              <a:latin typeface="Quire Sans" panose="020B0502040400020003" pitchFamily="34" charset="0"/>
              <a:ea typeface="Arial Bold"/>
              <a:cs typeface="Quire Sans" panose="020B0502040400020003" pitchFamily="34" charset="0"/>
              <a:sym typeface="Arial Bold"/>
            </a:endParaRPr>
          </a:p>
        </p:txBody>
      </p:sp>
    </p:spTree>
    <p:extLst>
      <p:ext uri="{BB962C8B-B14F-4D97-AF65-F5344CB8AC3E}">
        <p14:creationId xmlns:p14="http://schemas.microsoft.com/office/powerpoint/2010/main" val="391953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2F5B438-112E-4A4C-865C-78D791EE0E8E}"/>
              </a:ext>
            </a:extLst>
          </p:cNvPr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400" b="1" dirty="0">
                <a:solidFill>
                  <a:schemeClr val="accent1"/>
                </a:solidFill>
              </a:rPr>
              <a:t>Slide </a:t>
            </a:r>
            <a:fld id="{F7E43D5E-19EF-489C-A403-232B1D029F8F}" type="slidenum">
              <a:rPr lang="en-AU" sz="1400" b="1" smtClean="0">
                <a:solidFill>
                  <a:schemeClr val="accent1"/>
                </a:solidFill>
              </a:rPr>
              <a:t>2</a:t>
            </a:fld>
            <a:endParaRPr lang="en-AU" sz="1400" b="1" dirty="0">
              <a:solidFill>
                <a:schemeClr val="accent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20E0AA3-A2FF-42D7-A2B3-99CCEB187B8E}"/>
              </a:ext>
            </a:extLst>
          </p:cNvPr>
          <p:cNvSpPr txBox="1"/>
          <p:nvPr/>
        </p:nvSpPr>
        <p:spPr>
          <a:xfrm>
            <a:off x="311105" y="1282815"/>
            <a:ext cx="11106150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GB" b="1" dirty="0">
                <a:latin typeface="Quire Sans" panose="020B0502040400020003" pitchFamily="34" charset="0"/>
                <a:cs typeface="Quire Sans" panose="020B0502040400020003" pitchFamily="34" charset="0"/>
              </a:rPr>
              <a:t>Topical Leads: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GB" b="1" dirty="0">
                <a:latin typeface="Quire Sans" panose="020B0502040400020003" pitchFamily="34" charset="0"/>
                <a:cs typeface="Quire Sans" panose="020B0502040400020003" pitchFamily="34" charset="0"/>
              </a:rPr>
              <a:t>Diego Loyola (DLR) </a:t>
            </a:r>
            <a:r>
              <a:rPr lang="en-GB" dirty="0">
                <a:latin typeface="Quire Sans" panose="020B0502040400020003" pitchFamily="34" charset="0"/>
                <a:cs typeface="Quire Sans" panose="020B0502040400020003" pitchFamily="34" charset="0"/>
              </a:rPr>
              <a:t>for Tropospheric Ozone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GB" b="1" dirty="0">
                <a:latin typeface="Quire Sans" panose="020B0502040400020003" pitchFamily="34" charset="0"/>
                <a:cs typeface="Quire Sans" panose="020B0502040400020003" pitchFamily="34" charset="0"/>
              </a:rPr>
              <a:t>Shobha Kondragunta (NOAA) </a:t>
            </a:r>
            <a:r>
              <a:rPr lang="en-GB" dirty="0">
                <a:latin typeface="Quire Sans" panose="020B0502040400020003" pitchFamily="34" charset="0"/>
                <a:cs typeface="Quire Sans" panose="020B0502040400020003" pitchFamily="34" charset="0"/>
              </a:rPr>
              <a:t>for Air Quality Aerosol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GB" b="1" dirty="0">
                <a:latin typeface="Quire Sans" panose="020B0502040400020003" pitchFamily="34" charset="0"/>
                <a:cs typeface="Quire Sans" panose="020B0502040400020003" pitchFamily="34" charset="0"/>
              </a:rPr>
              <a:t>David Crisp* (JPL) </a:t>
            </a:r>
            <a:r>
              <a:rPr lang="en-GB" dirty="0">
                <a:latin typeface="Quire Sans" panose="020B0502040400020003" pitchFamily="34" charset="0"/>
                <a:cs typeface="Quire Sans" panose="020B0502040400020003" pitchFamily="34" charset="0"/>
              </a:rPr>
              <a:t>for Greenhouse Gases</a:t>
            </a:r>
          </a:p>
          <a:p>
            <a:pPr lvl="2"/>
            <a:r>
              <a:rPr lang="en-US" dirty="0"/>
              <a:t>*David Crisp, a valuable and key member of the AC-VC leadership team, is retiring from NASA JPL at the end of 2021. His JPL colleague, John Worden, has been approved by NASA/ESD to take over Dave’s role as lead of the AC-VC Greenhouse Gas (GHG) activity.</a:t>
            </a:r>
            <a:endParaRPr lang="en-GB" dirty="0">
              <a:latin typeface="Quire Sans" panose="020B0502040400020003" pitchFamily="34" charset="0"/>
              <a:cs typeface="Quire Sans" panose="020B0502040400020003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GB" b="1" dirty="0">
                <a:latin typeface="Quire Sans" panose="020B0502040400020003" pitchFamily="34" charset="0"/>
                <a:cs typeface="Quire Sans" panose="020B0502040400020003" pitchFamily="34" charset="0"/>
              </a:rPr>
              <a:t>AC-VC#17 Virtual Meeting 7-11 June 2021</a:t>
            </a:r>
            <a:r>
              <a:rPr lang="en-GB" dirty="0">
                <a:latin typeface="Quire Sans" panose="020B0502040400020003" pitchFamily="34" charset="0"/>
                <a:cs typeface="Quire Sans" panose="020B0502040400020003" pitchFamily="34" charset="0"/>
              </a:rPr>
              <a:t>, 42 Presentations and over 100 participants</a:t>
            </a:r>
            <a:endParaRPr lang="en-GB" b="1" dirty="0">
              <a:latin typeface="Quire Sans" panose="020B0502040400020003" pitchFamily="34" charset="0"/>
              <a:cs typeface="Quire Sans" panose="020B05020404000200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b="1" dirty="0">
                <a:latin typeface="Quire Sans" panose="020B0502040400020003" pitchFamily="34" charset="0"/>
                <a:cs typeface="Quire Sans" panose="020B0502040400020003" pitchFamily="34" charset="0"/>
              </a:rPr>
              <a:t>AC-VC#18 Meeting (In-person/virtual hybrid) scheduled for 14-18 March 2022 in Brussels, Belgium</a:t>
            </a:r>
            <a:r>
              <a:rPr lang="en-GB" dirty="0">
                <a:latin typeface="Quire Sans" panose="020B0502040400020003" pitchFamily="34" charset="0"/>
                <a:cs typeface="Quire Sans" panose="020B0502040400020003" pitchFamily="34" charset="0"/>
              </a:rPr>
              <a:t>. Hosted by the Royal Belgian Institute for Space Aeronomy (BIRA-IASB) supported by the Belgian Science Policy Office (BELSPO). The event will take place at the Royal Belgian Institute of Natural Sciences (RBIN).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GB" b="1" dirty="0">
                <a:latin typeface="Quire Sans" panose="020B0502040400020003" pitchFamily="34" charset="0"/>
                <a:cs typeface="Quire Sans" panose="020B0502040400020003" pitchFamily="34" charset="0"/>
              </a:rPr>
              <a:t>AC-VC Topical Seminar #1:</a:t>
            </a:r>
            <a:r>
              <a:rPr lang="en-GB" dirty="0">
                <a:latin typeface="Quire Sans" panose="020B0502040400020003" pitchFamily="34" charset="0"/>
                <a:cs typeface="Quire Sans" panose="020B0502040400020003" pitchFamily="34" charset="0"/>
              </a:rPr>
              <a:t> “COVID-19 Impact – What can be learned from satellite observations and emission changes”, presentations and discussion with &gt;50 </a:t>
            </a:r>
            <a:r>
              <a:rPr lang="en-US" dirty="0">
                <a:latin typeface="Quire Sans" panose="020B0502040400020003" pitchFamily="34" charset="0"/>
                <a:cs typeface="Quire Sans" panose="020B0502040400020003" pitchFamily="34" charset="0"/>
              </a:rPr>
              <a:t>participants from space agencies and research institutes.</a:t>
            </a:r>
            <a:endParaRPr lang="en-GB" dirty="0">
              <a:latin typeface="Quire Sans" panose="020B0502040400020003" pitchFamily="34" charset="0"/>
              <a:cs typeface="Quire Sans" panose="020B0502040400020003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BC179D-6239-4241-8FED-04230029E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AC-VC: Leadership and Meetings</a:t>
            </a:r>
          </a:p>
        </p:txBody>
      </p:sp>
    </p:spTree>
    <p:extLst>
      <p:ext uri="{BB962C8B-B14F-4D97-AF65-F5344CB8AC3E}">
        <p14:creationId xmlns:p14="http://schemas.microsoft.com/office/powerpoint/2010/main" val="844776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EE3EF2A-6F06-4936-8C64-FEEAD172B682}"/>
              </a:ext>
            </a:extLst>
          </p:cNvPr>
          <p:cNvSpPr txBox="1"/>
          <p:nvPr/>
        </p:nvSpPr>
        <p:spPr>
          <a:xfrm>
            <a:off x="94020" y="103248"/>
            <a:ext cx="8668512" cy="76944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AU" sz="4400" dirty="0">
                <a:solidFill>
                  <a:schemeClr val="bg1"/>
                </a:solidFill>
                <a:effectLst>
                  <a:outerShdw blurRad="25400" dist="50800" dir="2700000" algn="tl" rotWithShape="0">
                    <a:prstClr val="black">
                      <a:alpha val="46000"/>
                    </a:prstClr>
                  </a:outerShdw>
                </a:effectLst>
                <a:latin typeface="Quire Sans" panose="020B0502040400020003" pitchFamily="34" charset="0"/>
                <a:cs typeface="Quire Sans" panose="020B0502040400020003" pitchFamily="34" charset="0"/>
              </a:rPr>
              <a:t>AC-VC Activities (1/2)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F5B438-112E-4A4C-865C-78D791EE0E8E}"/>
              </a:ext>
            </a:extLst>
          </p:cNvPr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400" b="1" dirty="0">
                <a:solidFill>
                  <a:schemeClr val="accent1"/>
                </a:solidFill>
              </a:rPr>
              <a:t>Slide </a:t>
            </a:r>
            <a:fld id="{F7E43D5E-19EF-489C-A403-232B1D029F8F}" type="slidenum">
              <a:rPr lang="en-AU" sz="1400" b="1" smtClean="0">
                <a:solidFill>
                  <a:schemeClr val="accent1"/>
                </a:solidFill>
              </a:rPr>
              <a:t>3</a:t>
            </a:fld>
            <a:endParaRPr lang="en-AU" sz="1400" b="1" dirty="0">
              <a:solidFill>
                <a:schemeClr val="accent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119D10-CC11-4F91-944C-549C61D848EE}"/>
              </a:ext>
            </a:extLst>
          </p:cNvPr>
          <p:cNvSpPr txBox="1"/>
          <p:nvPr/>
        </p:nvSpPr>
        <p:spPr>
          <a:xfrm>
            <a:off x="357105" y="1290957"/>
            <a:ext cx="11112030" cy="487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GB" b="1" dirty="0">
                <a:latin typeface="Quire Sans" panose="020B0502040400020003" pitchFamily="34" charset="0"/>
                <a:cs typeface="Quire Sans" panose="020B0502040400020003" pitchFamily="34" charset="0"/>
              </a:rPr>
              <a:t>GHG Roadmap implementation (</a:t>
            </a:r>
            <a:r>
              <a:rPr lang="en-GB" b="1" dirty="0">
                <a:sym typeface="Wingdings" panose="05000000000000000000" pitchFamily="2" charset="2"/>
              </a:rPr>
              <a:t> Agenda Item X.X)</a:t>
            </a:r>
            <a:r>
              <a:rPr lang="en-GB" b="1" dirty="0">
                <a:latin typeface="Quire Sans" panose="020B0502040400020003" pitchFamily="34" charset="0"/>
                <a:cs typeface="Quire Sans" panose="020B0502040400020003" pitchFamily="34" charset="0"/>
              </a:rPr>
              <a:t>:</a:t>
            </a:r>
          </a:p>
          <a:p>
            <a:pPr marL="671513" lvl="1" indent="-214313">
              <a:buFont typeface="Wingdings" panose="05000000000000000000" pitchFamily="2" charset="2"/>
              <a:buChar char="v"/>
            </a:pPr>
            <a:r>
              <a:rPr lang="en-GB" i="1" dirty="0">
                <a:latin typeface="Quire Sans" panose="020B0502040400020003" pitchFamily="34" charset="0"/>
                <a:cs typeface="Quire Sans" panose="020B0502040400020003" pitchFamily="34" charset="0"/>
              </a:rPr>
              <a:t>Tracking status of GHG sensors, products, retrieval algorithm, flux inversion capabilities, validation infrastructure</a:t>
            </a:r>
          </a:p>
          <a:p>
            <a:pPr marL="671513" lvl="1" indent="-214313">
              <a:buFont typeface="Wingdings" panose="05000000000000000000" pitchFamily="2" charset="2"/>
              <a:buChar char="v"/>
            </a:pPr>
            <a:r>
              <a:rPr lang="en-GB" i="1" dirty="0">
                <a:latin typeface="Quire Sans" panose="020B0502040400020003" pitchFamily="34" charset="0"/>
                <a:cs typeface="Quire Sans" panose="020B0502040400020003" pitchFamily="34" charset="0"/>
              </a:rPr>
              <a:t>Contribution to implementation of CEOS/CGMS WGClimate GHG Roadmap</a:t>
            </a:r>
          </a:p>
          <a:p>
            <a:pPr marL="671513" lvl="1" indent="-214313">
              <a:buFont typeface="Wingdings" panose="05000000000000000000" pitchFamily="2" charset="2"/>
              <a:buChar char="v"/>
            </a:pPr>
            <a:r>
              <a:rPr lang="en-GB" i="1" dirty="0">
                <a:latin typeface="Quire Sans" panose="020B0502040400020003" pitchFamily="34" charset="0"/>
                <a:cs typeface="Quire Sans" panose="020B0502040400020003" pitchFamily="34" charset="0"/>
              </a:rPr>
              <a:t>Global, space-based inventories of CO2 and CH4 (CARB-21-01)</a:t>
            </a:r>
          </a:p>
          <a:p>
            <a:pPr marL="671513" lvl="1" indent="-214313">
              <a:buFont typeface="Wingdings" panose="05000000000000000000" pitchFamily="2" charset="2"/>
              <a:buChar char="v"/>
            </a:pPr>
            <a:r>
              <a:rPr lang="en-GB" i="1" dirty="0">
                <a:latin typeface="Quire Sans" panose="020B0502040400020003" pitchFamily="34" charset="0"/>
                <a:cs typeface="Quire Sans" panose="020B0502040400020003" pitchFamily="34" charset="0"/>
              </a:rPr>
              <a:t>Example products for local emission hot spots</a:t>
            </a:r>
          </a:p>
          <a:p>
            <a:pPr marL="671513" lvl="1" indent="-214313">
              <a:buFont typeface="Wingdings" panose="05000000000000000000" pitchFamily="2" charset="2"/>
              <a:buChar char="v"/>
            </a:pPr>
            <a:r>
              <a:rPr lang="en-GB" i="1" dirty="0">
                <a:latin typeface="Quire Sans" panose="020B0502040400020003" pitchFamily="34" charset="0"/>
                <a:cs typeface="Quire Sans" panose="020B0502040400020003" pitchFamily="34" charset="0"/>
              </a:rPr>
              <a:t>Linkage to WGClimate, GHG Task Team and AFOLU Team</a:t>
            </a:r>
          </a:p>
          <a:p>
            <a:pPr marL="671513" lvl="1" indent="-214313">
              <a:buFont typeface="Wingdings" panose="05000000000000000000" pitchFamily="2" charset="2"/>
              <a:buChar char="v"/>
            </a:pPr>
            <a:r>
              <a:rPr lang="en-GB" i="1" dirty="0">
                <a:latin typeface="Quire Sans" panose="020B0502040400020003" pitchFamily="34" charset="0"/>
                <a:cs typeface="Quire Sans" panose="020B0502040400020003" pitchFamily="34" charset="0"/>
              </a:rPr>
              <a:t>Participation in UNFCCC Ad Hoc Coordination Group on Systematic Observations</a:t>
            </a:r>
          </a:p>
          <a:p>
            <a:pPr marL="214313" indent="-214313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GB" b="1" dirty="0">
                <a:latin typeface="Quire Sans" panose="020B0502040400020003" pitchFamily="34" charset="0"/>
                <a:cs typeface="Quire Sans" panose="020B0502040400020003" pitchFamily="34" charset="0"/>
              </a:rPr>
              <a:t>Ozone</a:t>
            </a:r>
          </a:p>
          <a:p>
            <a:pPr marL="671513" lvl="1" indent="-214313">
              <a:buFont typeface="Wingdings" panose="05000000000000000000" pitchFamily="2" charset="2"/>
              <a:buChar char="v"/>
            </a:pPr>
            <a:r>
              <a:rPr lang="en-GB" i="1" dirty="0">
                <a:latin typeface="Quire Sans" panose="020B0502040400020003" pitchFamily="34" charset="0"/>
                <a:cs typeface="Quire Sans" panose="020B0502040400020003" pitchFamily="34" charset="0"/>
              </a:rPr>
              <a:t>Tropospheric O3 datasets, validation and harmonization </a:t>
            </a:r>
            <a:r>
              <a:rPr lang="en-GB" i="1" dirty="0">
                <a:latin typeface="Quire Sans" panose="020B0502040400020003" pitchFamily="34" charset="0"/>
                <a:cs typeface="Quire Sans" panose="020B0502040400020003" pitchFamily="34" charset="0"/>
                <a:sym typeface="Wingdings" panose="05000000000000000000" pitchFamily="2" charset="2"/>
              </a:rPr>
              <a:t>(</a:t>
            </a:r>
            <a:r>
              <a:rPr lang="en-GB" i="1" dirty="0">
                <a:latin typeface="Quire Sans" panose="020B0502040400020003" pitchFamily="34" charset="0"/>
                <a:cs typeface="Quire Sans" panose="020B0502040400020003" pitchFamily="34" charset="0"/>
              </a:rPr>
              <a:t>VC-20-01)</a:t>
            </a:r>
          </a:p>
          <a:p>
            <a:pPr marL="671513" lvl="1" indent="-214313">
              <a:buFont typeface="Wingdings" panose="05000000000000000000" pitchFamily="2" charset="2"/>
              <a:buChar char="v"/>
            </a:pPr>
            <a:r>
              <a:rPr lang="en-GB" i="1" dirty="0">
                <a:latin typeface="Quire Sans" panose="020B0502040400020003" pitchFamily="34" charset="0"/>
                <a:cs typeface="Quire Sans" panose="020B0502040400020003" pitchFamily="34" charset="0"/>
              </a:rPr>
              <a:t>Tropospheric Ozone Assessment Report – Phase II (TOAR-II) Manuscript Scoping Event 16-18 November 2021. AC-VC participating in several of the 14 Focus Working Group. An strong AC-VC linkage to International Global Atmospheric Chemistry Project.</a:t>
            </a:r>
          </a:p>
          <a:p>
            <a:pPr marL="671513" lvl="1" indent="-214313">
              <a:buFont typeface="Wingdings" panose="05000000000000000000" pitchFamily="2" charset="2"/>
              <a:buChar char="v"/>
            </a:pPr>
            <a:r>
              <a:rPr lang="en-GB" i="1" dirty="0">
                <a:latin typeface="Quire Sans" panose="020B0502040400020003" pitchFamily="34" charset="0"/>
                <a:cs typeface="Quire Sans" panose="020B0502040400020003" pitchFamily="34" charset="0"/>
              </a:rPr>
              <a:t>Stratospheric and Tropospheric Ozone datasets and analysis by CEOS agencies utilized in the Climate Change 2021 IPCC AR6: The Physical Science Basis</a:t>
            </a:r>
          </a:p>
          <a:p>
            <a:pPr marL="671513" lvl="1" indent="-214313">
              <a:buFont typeface="Wingdings" panose="05000000000000000000" pitchFamily="2" charset="2"/>
              <a:buChar char="v"/>
            </a:pPr>
            <a:r>
              <a:rPr lang="en-GB" i="1" dirty="0">
                <a:latin typeface="Quire Sans" panose="020B0502040400020003" pitchFamily="34" charset="0"/>
                <a:cs typeface="Quire Sans" panose="020B0502040400020003" pitchFamily="34" charset="0"/>
              </a:rPr>
              <a:t>Actively participated in the Quadrennial Ozone Symposium 2021</a:t>
            </a:r>
          </a:p>
        </p:txBody>
      </p:sp>
    </p:spTree>
    <p:extLst>
      <p:ext uri="{BB962C8B-B14F-4D97-AF65-F5344CB8AC3E}">
        <p14:creationId xmlns:p14="http://schemas.microsoft.com/office/powerpoint/2010/main" val="275538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EE3EF2A-6F06-4936-8C64-FEEAD172B682}"/>
              </a:ext>
            </a:extLst>
          </p:cNvPr>
          <p:cNvSpPr txBox="1"/>
          <p:nvPr/>
        </p:nvSpPr>
        <p:spPr>
          <a:xfrm>
            <a:off x="94020" y="103248"/>
            <a:ext cx="8668512" cy="76944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AU" sz="4400" dirty="0">
                <a:solidFill>
                  <a:schemeClr val="bg1"/>
                </a:solidFill>
                <a:effectLst>
                  <a:outerShdw blurRad="25400" dist="50800" dir="2700000" algn="tl" rotWithShape="0">
                    <a:prstClr val="black">
                      <a:alpha val="46000"/>
                    </a:prstClr>
                  </a:outerShdw>
                </a:effectLst>
                <a:latin typeface="Quire Sans" panose="020B0502040400020003" pitchFamily="34" charset="0"/>
                <a:cs typeface="Quire Sans" panose="020B0502040400020003" pitchFamily="34" charset="0"/>
              </a:rPr>
              <a:t>AC-VC Activities (2/2)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F5B438-112E-4A4C-865C-78D791EE0E8E}"/>
              </a:ext>
            </a:extLst>
          </p:cNvPr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400" b="1" dirty="0">
                <a:solidFill>
                  <a:schemeClr val="accent1"/>
                </a:solidFill>
              </a:rPr>
              <a:t>Slide </a:t>
            </a:r>
            <a:fld id="{F7E43D5E-19EF-489C-A403-232B1D029F8F}" type="slidenum">
              <a:rPr lang="en-AU" sz="1400" b="1" smtClean="0">
                <a:solidFill>
                  <a:schemeClr val="accent1"/>
                </a:solidFill>
              </a:rPr>
              <a:t>4</a:t>
            </a:fld>
            <a:endParaRPr lang="en-AU" sz="1400" b="1" dirty="0">
              <a:solidFill>
                <a:schemeClr val="accent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119D10-CC11-4F91-944C-549C61D848EE}"/>
              </a:ext>
            </a:extLst>
          </p:cNvPr>
          <p:cNvSpPr txBox="1"/>
          <p:nvPr/>
        </p:nvSpPr>
        <p:spPr>
          <a:xfrm>
            <a:off x="357104" y="1290957"/>
            <a:ext cx="11414481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GB" sz="2000" b="1" dirty="0">
                <a:latin typeface="Quire Sans" panose="020B0502040400020003" pitchFamily="34" charset="0"/>
                <a:cs typeface="Quire Sans" panose="020B0502040400020003" pitchFamily="34" charset="0"/>
              </a:rPr>
              <a:t>AQ Trace Gases:</a:t>
            </a:r>
          </a:p>
          <a:p>
            <a:pPr marL="671513" lvl="1" indent="-214313">
              <a:buFont typeface="Wingdings" panose="05000000000000000000" pitchFamily="2" charset="2"/>
              <a:buChar char="v"/>
            </a:pPr>
            <a:r>
              <a:rPr lang="en-GB" sz="2000" i="1" dirty="0">
                <a:latin typeface="Quire Sans" panose="020B0502040400020003" pitchFamily="34" charset="0"/>
                <a:cs typeface="Quire Sans" panose="020B0502040400020003" pitchFamily="34" charset="0"/>
              </a:rPr>
              <a:t>Coordination of validation activities (VC-20-02)</a:t>
            </a:r>
          </a:p>
          <a:p>
            <a:pPr marL="671513" lvl="1" indent="-214313">
              <a:buFont typeface="Wingdings" panose="05000000000000000000" pitchFamily="2" charset="2"/>
              <a:buChar char="v"/>
            </a:pPr>
            <a:r>
              <a:rPr lang="en-GB" sz="2000" i="1" dirty="0">
                <a:latin typeface="Quire Sans" panose="020B0502040400020003" pitchFamily="34" charset="0"/>
                <a:cs typeface="Quire Sans" panose="020B0502040400020003" pitchFamily="34" charset="0"/>
              </a:rPr>
              <a:t>Sentinel-4 and -5 Cal/Val Plan jointly issued by ESA and EUMETSAT (VC-20-03)</a:t>
            </a:r>
          </a:p>
          <a:p>
            <a:pPr marL="671513" lvl="1" indent="-214313">
              <a:buFont typeface="Wingdings" panose="05000000000000000000" pitchFamily="2" charset="2"/>
              <a:buChar char="v"/>
            </a:pPr>
            <a:r>
              <a:rPr lang="en-GB" sz="2000" i="1" dirty="0">
                <a:latin typeface="Quire Sans" panose="020B0502040400020003" pitchFamily="34" charset="0"/>
                <a:cs typeface="Quire Sans" panose="020B0502040400020003" pitchFamily="34" charset="0"/>
              </a:rPr>
              <a:t>International GEMS Instrument Cal/Val activities currently underway by multiple agencies (VC-20-04)</a:t>
            </a:r>
          </a:p>
          <a:p>
            <a:pPr marL="671513" lvl="1" indent="-214313">
              <a:buFont typeface="Wingdings" panose="05000000000000000000" pitchFamily="2" charset="2"/>
              <a:buChar char="v"/>
            </a:pPr>
            <a:r>
              <a:rPr lang="en-GB" sz="2000" i="1" dirty="0">
                <a:latin typeface="Quire Sans" panose="020B0502040400020003" pitchFamily="34" charset="0"/>
                <a:cs typeface="Quire Sans" panose="020B0502040400020003" pitchFamily="34" charset="0"/>
              </a:rPr>
              <a:t>Linkage to Working Group on Calibration and Validation</a:t>
            </a:r>
          </a:p>
          <a:p>
            <a:pPr marL="671513" lvl="1" indent="-214313">
              <a:buFont typeface="Wingdings" panose="05000000000000000000" pitchFamily="2" charset="2"/>
              <a:buChar char="v"/>
            </a:pPr>
            <a:r>
              <a:rPr lang="en-GB" sz="2000" i="1" dirty="0">
                <a:latin typeface="Quire Sans" panose="020B0502040400020003" pitchFamily="34" charset="0"/>
                <a:cs typeface="Quire Sans" panose="020B0502040400020003" pitchFamily="34" charset="0"/>
              </a:rPr>
              <a:t>AC-VC Trace Gas presentations at EGU (Sentinel-4 and GeoXO ACX)</a:t>
            </a:r>
          </a:p>
          <a:p>
            <a:pPr marL="214313" indent="-214313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GB" sz="2000" b="1" dirty="0">
                <a:latin typeface="Quire Sans" panose="020B0502040400020003" pitchFamily="34" charset="0"/>
                <a:cs typeface="Quire Sans" panose="020B0502040400020003" pitchFamily="34" charset="0"/>
              </a:rPr>
              <a:t>AQ Aerosol</a:t>
            </a:r>
          </a:p>
          <a:p>
            <a:pPr marL="671513" lvl="1" indent="-214313">
              <a:buFont typeface="Wingdings" panose="05000000000000000000" pitchFamily="2" charset="2"/>
              <a:buChar char="v"/>
            </a:pPr>
            <a:r>
              <a:rPr lang="en-GB" sz="2000" i="1" dirty="0">
                <a:latin typeface="Quire Sans" panose="020B0502040400020003" pitchFamily="34" charset="0"/>
                <a:cs typeface="Quire Sans" panose="020B0502040400020003" pitchFamily="34" charset="0"/>
              </a:rPr>
              <a:t>Whitepaper on </a:t>
            </a:r>
            <a:r>
              <a:rPr lang="en-US" sz="2000" i="1" dirty="0">
                <a:latin typeface="Quire Sans" panose="020B0502040400020003" pitchFamily="34" charset="0"/>
                <a:cs typeface="Quire Sans" panose="020B0502040400020003" pitchFamily="34" charset="0"/>
              </a:rPr>
              <a:t>Enhancing the Role of Satellite Observations in Monitoring Surface PM2.5, progressing, completion expected 1Q2022 (VC-20-05)</a:t>
            </a:r>
            <a:endParaRPr lang="en-GB" sz="2000" i="1" dirty="0">
              <a:latin typeface="Quire Sans" panose="020B0502040400020003" pitchFamily="34" charset="0"/>
              <a:cs typeface="Quire Sans" panose="020B0502040400020003" pitchFamily="34" charset="0"/>
            </a:endParaRPr>
          </a:p>
          <a:p>
            <a:pPr marL="671513" lvl="1" indent="-214313">
              <a:buFont typeface="Wingdings" panose="05000000000000000000" pitchFamily="2" charset="2"/>
              <a:buChar char="v"/>
            </a:pPr>
            <a:r>
              <a:rPr lang="en-GB" sz="2000" i="1" dirty="0">
                <a:latin typeface="Quire Sans" panose="020B0502040400020003" pitchFamily="34" charset="0"/>
                <a:cs typeface="Quire Sans" panose="020B0502040400020003" pitchFamily="34" charset="0"/>
              </a:rPr>
              <a:t>Linkage to AEROSAT/AEROCOM</a:t>
            </a:r>
          </a:p>
          <a:p>
            <a:pPr marL="671513" lvl="1" indent="-214313">
              <a:buFont typeface="Wingdings" panose="05000000000000000000" pitchFamily="2" charset="2"/>
              <a:buChar char="v"/>
            </a:pPr>
            <a:r>
              <a:rPr lang="en-GB" sz="2000" i="1" dirty="0">
                <a:latin typeface="Quire Sans" panose="020B0502040400020003" pitchFamily="34" charset="0"/>
                <a:cs typeface="Quire Sans" panose="020B0502040400020003" pitchFamily="34" charset="0"/>
              </a:rPr>
              <a:t>Linkage to GSICS on radiometric consistency of sensors</a:t>
            </a:r>
          </a:p>
          <a:p>
            <a:pPr marL="671513" lvl="1" indent="-214313">
              <a:buFont typeface="Wingdings" panose="05000000000000000000" pitchFamily="2" charset="2"/>
              <a:buChar char="v"/>
            </a:pPr>
            <a:r>
              <a:rPr lang="en-GB" sz="2000" i="1" dirty="0">
                <a:latin typeface="Quire Sans" panose="020B0502040400020003" pitchFamily="34" charset="0"/>
                <a:cs typeface="Quire Sans" panose="020B0502040400020003" pitchFamily="34" charset="0"/>
              </a:rPr>
              <a:t>Status of aerosol observations for both current and future satellite missions</a:t>
            </a:r>
          </a:p>
        </p:txBody>
      </p:sp>
    </p:spTree>
    <p:extLst>
      <p:ext uri="{BB962C8B-B14F-4D97-AF65-F5344CB8AC3E}">
        <p14:creationId xmlns:p14="http://schemas.microsoft.com/office/powerpoint/2010/main" val="3980547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EE3EF2A-6F06-4936-8C64-FEEAD172B682}"/>
              </a:ext>
            </a:extLst>
          </p:cNvPr>
          <p:cNvSpPr txBox="1"/>
          <p:nvPr/>
        </p:nvSpPr>
        <p:spPr>
          <a:xfrm>
            <a:off x="94020" y="103248"/>
            <a:ext cx="8668512" cy="76944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AU" sz="4400" dirty="0">
                <a:solidFill>
                  <a:schemeClr val="bg1"/>
                </a:solidFill>
                <a:effectLst>
                  <a:outerShdw blurRad="25400" dist="50800" dir="2700000" algn="tl" rotWithShape="0">
                    <a:prstClr val="black">
                      <a:alpha val="46000"/>
                    </a:prstClr>
                  </a:outerShdw>
                </a:effectLst>
                <a:latin typeface="Quire Sans" panose="020B0502040400020003" pitchFamily="34" charset="0"/>
                <a:cs typeface="Quire Sans" panose="020B0502040400020003" pitchFamily="34" charset="0"/>
              </a:rPr>
              <a:t>AC-VC &amp; CEOS Plenary Theme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F5B438-112E-4A4C-865C-78D791EE0E8E}"/>
              </a:ext>
            </a:extLst>
          </p:cNvPr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400" b="1" dirty="0">
                <a:solidFill>
                  <a:schemeClr val="accent1"/>
                </a:solidFill>
              </a:rPr>
              <a:t>Slide </a:t>
            </a:r>
            <a:fld id="{F7E43D5E-19EF-489C-A403-232B1D029F8F}" type="slidenum">
              <a:rPr lang="en-AU" sz="1400" b="1" smtClean="0">
                <a:solidFill>
                  <a:schemeClr val="accent1"/>
                </a:solidFill>
              </a:rPr>
              <a:t>5</a:t>
            </a:fld>
            <a:endParaRPr lang="en-AU" sz="1400" b="1" dirty="0">
              <a:solidFill>
                <a:schemeClr val="accent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119D10-CC11-4F91-944C-549C61D848EE}"/>
              </a:ext>
            </a:extLst>
          </p:cNvPr>
          <p:cNvSpPr txBox="1"/>
          <p:nvPr/>
        </p:nvSpPr>
        <p:spPr>
          <a:xfrm>
            <a:off x="357104" y="1290957"/>
            <a:ext cx="11709389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Quire Sans" panose="020B0502040400020003" pitchFamily="34" charset="0"/>
                <a:cs typeface="Quire Sans" panose="020B0502040400020003" pitchFamily="34" charset="0"/>
              </a:rPr>
              <a:t>Examples of AC-VC contributions to:</a:t>
            </a:r>
          </a:p>
          <a:p>
            <a:r>
              <a:rPr lang="en-GB" sz="2400" b="1" dirty="0">
                <a:latin typeface="Quire Sans" panose="020B0502040400020003" pitchFamily="34" charset="0"/>
                <a:cs typeface="Quire Sans" panose="020B0502040400020003" pitchFamily="34" charset="0"/>
              </a:rPr>
              <a:t>“Space-based Earth Observation Data for Open Science and Decision Support”</a:t>
            </a:r>
          </a:p>
          <a:p>
            <a:pPr marL="671513" lvl="1" indent="-214313">
              <a:buFont typeface="Wingdings" panose="05000000000000000000" pitchFamily="2" charset="2"/>
              <a:buChar char="v"/>
            </a:pPr>
            <a:r>
              <a:rPr lang="en-GB" sz="2000" i="1" dirty="0">
                <a:latin typeface="Quire Sans" panose="020B0502040400020003" pitchFamily="34" charset="0"/>
                <a:cs typeface="Quire Sans" panose="020B0502040400020003" pitchFamily="34" charset="0"/>
              </a:rPr>
              <a:t>Whitepapers to encourage collaboration of satellite community and modellers to enhance surface PM2.5 estimation, and to encourage international collaboration for Cal/Val</a:t>
            </a:r>
          </a:p>
          <a:p>
            <a:pPr marL="671513" lvl="1" indent="-214313">
              <a:buFont typeface="Wingdings" panose="05000000000000000000" pitchFamily="2" charset="2"/>
              <a:buChar char="v"/>
            </a:pPr>
            <a:r>
              <a:rPr lang="en-GB" sz="2000" i="1" dirty="0">
                <a:latin typeface="Quire Sans" panose="020B0502040400020003" pitchFamily="34" charset="0"/>
                <a:cs typeface="Quire Sans" panose="020B0502040400020003" pitchFamily="34" charset="0"/>
              </a:rPr>
              <a:t>Tropospheric Ozone Assessment Report (TOAR) II Satellite Contributions</a:t>
            </a:r>
          </a:p>
          <a:p>
            <a:pPr marL="671513" lvl="1" indent="-214313">
              <a:buFont typeface="Wingdings" panose="05000000000000000000" pitchFamily="2" charset="2"/>
              <a:buChar char="v"/>
            </a:pPr>
            <a:r>
              <a:rPr lang="en-GB" sz="2000" i="1" dirty="0">
                <a:latin typeface="Quire Sans" panose="020B0502040400020003" pitchFamily="34" charset="0"/>
                <a:cs typeface="Quire Sans" panose="020B0502040400020003" pitchFamily="34" charset="0"/>
              </a:rPr>
              <a:t>IPCC Satellite Stratospheric and Tropospheric Ozone product contributions to AR6</a:t>
            </a:r>
          </a:p>
          <a:p>
            <a:pPr marL="671513" lvl="1" indent="-214313">
              <a:buFont typeface="Wingdings" panose="05000000000000000000" pitchFamily="2" charset="2"/>
              <a:buChar char="v"/>
            </a:pPr>
            <a:r>
              <a:rPr lang="en-GB" sz="2000" i="1" dirty="0">
                <a:latin typeface="Quire Sans" panose="020B0502040400020003" pitchFamily="34" charset="0"/>
                <a:cs typeface="Quire Sans" panose="020B0502040400020003" pitchFamily="34" charset="0"/>
              </a:rPr>
              <a:t>Analysis of satellite GHG-AQ co-benefits</a:t>
            </a:r>
          </a:p>
          <a:p>
            <a:pPr marL="671513" lvl="1" indent="-214313">
              <a:buFont typeface="Wingdings" panose="05000000000000000000" pitchFamily="2" charset="2"/>
              <a:buChar char="v"/>
            </a:pPr>
            <a:r>
              <a:rPr lang="en-GB" sz="2000" i="1" dirty="0">
                <a:latin typeface="Quire Sans" panose="020B0502040400020003" pitchFamily="34" charset="0"/>
                <a:cs typeface="Quire Sans" panose="020B0502040400020003" pitchFamily="34" charset="0"/>
              </a:rPr>
              <a:t>Estimates of Health impacts of Air Quality by WHO Global Burden of Disease</a:t>
            </a:r>
          </a:p>
          <a:p>
            <a:pPr marL="671513" lvl="1" indent="-214313">
              <a:buFont typeface="Wingdings" panose="05000000000000000000" pitchFamily="2" charset="2"/>
              <a:buChar char="v"/>
            </a:pPr>
            <a:r>
              <a:rPr lang="en-GB" sz="2000" i="1" dirty="0">
                <a:latin typeface="Quire Sans" panose="020B0502040400020003" pitchFamily="34" charset="0"/>
                <a:cs typeface="Quire Sans" panose="020B0502040400020003" pitchFamily="34" charset="0"/>
              </a:rPr>
              <a:t>Copernicus Atmosphere Monitoring Service (CAMS) Air Quality Forecast</a:t>
            </a:r>
            <a:endParaRPr lang="en-GB" sz="2000" b="1" dirty="0">
              <a:latin typeface="Quire Sans" panose="020B0502040400020003" pitchFamily="34" charset="0"/>
              <a:cs typeface="Quire Sans" panose="020B0502040400020003" pitchFamily="34" charset="0"/>
            </a:endParaRPr>
          </a:p>
          <a:p>
            <a:pPr marL="671513" lvl="1" indent="-214313">
              <a:buFont typeface="Wingdings" panose="05000000000000000000" pitchFamily="2" charset="2"/>
              <a:buChar char="v"/>
            </a:pPr>
            <a:r>
              <a:rPr lang="en-GB" sz="2000" i="1" dirty="0">
                <a:latin typeface="Quire Sans" panose="020B0502040400020003" pitchFamily="34" charset="0"/>
                <a:cs typeface="Quire Sans" panose="020B0502040400020003" pitchFamily="34" charset="0"/>
              </a:rPr>
              <a:t>ARD framework contributions in atmosphere domain</a:t>
            </a:r>
          </a:p>
          <a:p>
            <a:pPr marL="671513" lvl="1" indent="-214313">
              <a:buFont typeface="Wingdings" panose="05000000000000000000" pitchFamily="2" charset="2"/>
              <a:buChar char="v"/>
            </a:pPr>
            <a:r>
              <a:rPr lang="en-GB" sz="2000" i="1" dirty="0">
                <a:latin typeface="Quire Sans" panose="020B0502040400020003" pitchFamily="34" charset="0"/>
                <a:cs typeface="Quire Sans" panose="020B0502040400020003" pitchFamily="34" charset="0"/>
              </a:rPr>
              <a:t>GHG and air pollutants as seen by satellite in EODashboard (ESA-JAXA-NASA)</a:t>
            </a:r>
          </a:p>
          <a:p>
            <a:pPr marL="671513" lvl="1" indent="-214313">
              <a:buFont typeface="Wingdings" panose="05000000000000000000" pitchFamily="2" charset="2"/>
              <a:buChar char="v"/>
            </a:pPr>
            <a:r>
              <a:rPr lang="en-GB" sz="2000" i="1" dirty="0">
                <a:latin typeface="Quire Sans" panose="020B0502040400020003" pitchFamily="34" charset="0"/>
                <a:cs typeface="Quire Sans" panose="020B0502040400020003" pitchFamily="34" charset="0"/>
              </a:rPr>
              <a:t>Pilot Top-down CO2 and CH4 budgets in support of GST mitigation goals of Paris Agreement</a:t>
            </a:r>
          </a:p>
        </p:txBody>
      </p:sp>
    </p:spTree>
    <p:extLst>
      <p:ext uri="{BB962C8B-B14F-4D97-AF65-F5344CB8AC3E}">
        <p14:creationId xmlns:p14="http://schemas.microsoft.com/office/powerpoint/2010/main" val="2647937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FAE2127-277A-4C69-98BB-A0223693C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039" y="108373"/>
            <a:ext cx="9571546" cy="864586"/>
          </a:xfrm>
          <a:prstGeom prst="rect">
            <a:avLst/>
          </a:prstGeom>
        </p:spPr>
        <p:txBody>
          <a:bodyPr/>
          <a:lstStyle/>
          <a:p>
            <a:r>
              <a:rPr lang="en-AU" dirty="0"/>
              <a:t>Linkages to CEOS Work Plan</a:t>
            </a:r>
          </a:p>
        </p:txBody>
      </p:sp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92EE1924-584F-B14A-A58E-03D2D741A1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2616718"/>
              </p:ext>
            </p:extLst>
          </p:nvPr>
        </p:nvGraphicFramePr>
        <p:xfrm>
          <a:off x="496425" y="1195383"/>
          <a:ext cx="10539127" cy="4798101"/>
        </p:xfrm>
        <a:graphic>
          <a:graphicData uri="http://schemas.openxmlformats.org/drawingml/2006/table">
            <a:tbl>
              <a:tblPr/>
              <a:tblGrid>
                <a:gridCol w="891146">
                  <a:extLst>
                    <a:ext uri="{9D8B030D-6E8A-4147-A177-3AD203B41FA5}">
                      <a16:colId xmlns:a16="http://schemas.microsoft.com/office/drawing/2014/main" val="1477351659"/>
                    </a:ext>
                  </a:extLst>
                </a:gridCol>
                <a:gridCol w="2164921">
                  <a:extLst>
                    <a:ext uri="{9D8B030D-6E8A-4147-A177-3AD203B41FA5}">
                      <a16:colId xmlns:a16="http://schemas.microsoft.com/office/drawing/2014/main" val="48378400"/>
                    </a:ext>
                  </a:extLst>
                </a:gridCol>
                <a:gridCol w="595449">
                  <a:extLst>
                    <a:ext uri="{9D8B030D-6E8A-4147-A177-3AD203B41FA5}">
                      <a16:colId xmlns:a16="http://schemas.microsoft.com/office/drawing/2014/main" val="782646328"/>
                    </a:ext>
                  </a:extLst>
                </a:gridCol>
                <a:gridCol w="4670786">
                  <a:extLst>
                    <a:ext uri="{9D8B030D-6E8A-4147-A177-3AD203B41FA5}">
                      <a16:colId xmlns:a16="http://schemas.microsoft.com/office/drawing/2014/main" val="595248882"/>
                    </a:ext>
                  </a:extLst>
                </a:gridCol>
                <a:gridCol w="953597">
                  <a:extLst>
                    <a:ext uri="{9D8B030D-6E8A-4147-A177-3AD203B41FA5}">
                      <a16:colId xmlns:a16="http://schemas.microsoft.com/office/drawing/2014/main" val="2761368365"/>
                    </a:ext>
                  </a:extLst>
                </a:gridCol>
                <a:gridCol w="1263228">
                  <a:extLst>
                    <a:ext uri="{9D8B030D-6E8A-4147-A177-3AD203B41FA5}">
                      <a16:colId xmlns:a16="http://schemas.microsoft.com/office/drawing/2014/main" val="2708788529"/>
                    </a:ext>
                  </a:extLst>
                </a:gridCol>
              </a:tblGrid>
              <a:tr h="42444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Helvetica Neue"/>
                          <a:ea typeface="Helvetica Neue"/>
                          <a:cs typeface="Helvetica Neue"/>
                          <a:sym typeface="Arial"/>
                        </a:rPr>
                        <a:t>ID</a:t>
                      </a:r>
                    </a:p>
                  </a:txBody>
                  <a:tcPr marL="839" marR="839" marT="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Helvetica Neue"/>
                          <a:ea typeface="Helvetica Neue"/>
                          <a:cs typeface="Helvetica Neue"/>
                          <a:sym typeface="Arial"/>
                        </a:rPr>
                        <a:t>Title</a:t>
                      </a:r>
                    </a:p>
                  </a:txBody>
                  <a:tcPr marL="839" marR="839" marT="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Helvetica Neue"/>
                          <a:ea typeface="Helvetica Neue"/>
                          <a:cs typeface="Helvetica Neue"/>
                          <a:sym typeface="Arial"/>
                        </a:rPr>
                        <a:t>Due</a:t>
                      </a:r>
                    </a:p>
                  </a:txBody>
                  <a:tcPr marL="839" marR="839" marT="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Helvetica Neue"/>
                          <a:ea typeface="Helvetica Neue"/>
                          <a:cs typeface="Helvetica Neue"/>
                          <a:sym typeface="Arial"/>
                        </a:rPr>
                        <a:t>Description</a:t>
                      </a:r>
                    </a:p>
                  </a:txBody>
                  <a:tcPr marL="839" marR="839" marT="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Helvetica Neue"/>
                          <a:ea typeface="Helvetica Neue"/>
                          <a:cs typeface="Helvetica Neue"/>
                          <a:sym typeface="Arial"/>
                        </a:rPr>
                        <a:t>Responsible</a:t>
                      </a:r>
                    </a:p>
                  </a:txBody>
                  <a:tcPr marL="839" marR="839" marT="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18" marR="1118" marT="1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56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439398"/>
                  </a:ext>
                </a:extLst>
              </a:tr>
              <a:tr h="57342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cap="none" dirty="0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Arial"/>
                        </a:rPr>
                        <a:t>VC-20-01</a:t>
                      </a:r>
                    </a:p>
                  </a:txBody>
                  <a:tcPr marL="839" marR="839" marT="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cap="none" dirty="0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Arial"/>
                        </a:rPr>
                        <a:t>Tropospheric ozone dataset validation and harmonization</a:t>
                      </a:r>
                    </a:p>
                  </a:txBody>
                  <a:tcPr marL="839" marR="839" marT="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cap="none" dirty="0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Arial"/>
                        </a:rPr>
                        <a:t>2022 Q4</a:t>
                      </a:r>
                    </a:p>
                  </a:txBody>
                  <a:tcPr marL="839" marR="839" marT="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cap="none" dirty="0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Arial"/>
                        </a:rPr>
                        <a:t>Production of peer-reviewed papers on intercomparisons and harmonization of tropospheric column ozone data sets</a:t>
                      </a:r>
                    </a:p>
                  </a:txBody>
                  <a:tcPr marL="839" marR="839" marT="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cap="none" dirty="0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Arial"/>
                        </a:rPr>
                        <a:t>AC-VC</a:t>
                      </a:r>
                    </a:p>
                  </a:txBody>
                  <a:tcPr marL="839" marR="839" marT="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cap="none" dirty="0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Arial"/>
                        </a:rPr>
                        <a:t>Diego Loyola</a:t>
                      </a:r>
                    </a:p>
                  </a:txBody>
                  <a:tcPr marL="839" marR="839" marT="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6350065"/>
                  </a:ext>
                </a:extLst>
              </a:tr>
              <a:tr h="95570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cap="none" dirty="0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Arial"/>
                        </a:rPr>
                        <a:t>VC-20-02</a:t>
                      </a:r>
                    </a:p>
                  </a:txBody>
                  <a:tcPr marL="839" marR="839" marT="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cap="none" dirty="0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Arial"/>
                        </a:rPr>
                        <a:t>Air quality constellation validation coordination</a:t>
                      </a:r>
                    </a:p>
                  </a:txBody>
                  <a:tcPr marL="839" marR="839" marT="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cap="none" dirty="0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Arial"/>
                        </a:rPr>
                        <a:t>2024 Q4</a:t>
                      </a:r>
                    </a:p>
                  </a:txBody>
                  <a:tcPr marL="839" marR="839" marT="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cap="none" dirty="0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Arial"/>
                        </a:rPr>
                        <a:t>Coordinate implementation of recommendations expressed in CEOS document “Geostationary Satellite Constellation for Observing Global Air Quality: Geophysical Validation Needs”.  </a:t>
                      </a:r>
                    </a:p>
                  </a:txBody>
                  <a:tcPr marL="839" marR="839" marT="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cap="none" dirty="0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Arial"/>
                        </a:rPr>
                        <a:t>AC-VC, WGCV</a:t>
                      </a:r>
                    </a:p>
                  </a:txBody>
                  <a:tcPr marL="839" marR="839" marT="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cap="none" dirty="0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Arial"/>
                        </a:rPr>
                        <a:t>Ben Veihelmann</a:t>
                      </a:r>
                    </a:p>
                  </a:txBody>
                  <a:tcPr marL="839" marR="839" marT="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0395112"/>
                  </a:ext>
                </a:extLst>
              </a:tr>
              <a:tr h="57342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cap="none" dirty="0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Arial"/>
                        </a:rPr>
                        <a:t>VC-20-03</a:t>
                      </a:r>
                    </a:p>
                  </a:txBody>
                  <a:tcPr marL="839" marR="839" marT="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cap="none" dirty="0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Arial"/>
                        </a:rPr>
                        <a:t>Air quality constellation validation coordination: validation plans</a:t>
                      </a:r>
                    </a:p>
                  </a:txBody>
                  <a:tcPr marL="839" marR="839" marT="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cap="none" dirty="0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Arial"/>
                        </a:rPr>
                        <a:t>2022 Q4</a:t>
                      </a:r>
                    </a:p>
                  </a:txBody>
                  <a:tcPr marL="839" marR="839" marT="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cap="none" dirty="0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Arial"/>
                        </a:rPr>
                        <a:t>Coordinate the writing of harmonized GEO-AQ mission validation plans.</a:t>
                      </a:r>
                    </a:p>
                  </a:txBody>
                  <a:tcPr marL="839" marR="839" marT="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cap="none" dirty="0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Arial"/>
                        </a:rPr>
                        <a:t>AC-VC, WGCV</a:t>
                      </a:r>
                    </a:p>
                  </a:txBody>
                  <a:tcPr marL="839" marR="839" marT="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cap="none" dirty="0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Arial"/>
                        </a:rPr>
                        <a:t>Ben Veihelmann</a:t>
                      </a:r>
                    </a:p>
                  </a:txBody>
                  <a:tcPr marL="839" marR="839" marT="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344140"/>
                  </a:ext>
                </a:extLst>
              </a:tr>
              <a:tr h="57342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cap="none" dirty="0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Arial"/>
                        </a:rPr>
                        <a:t>VC-20-04</a:t>
                      </a:r>
                    </a:p>
                  </a:txBody>
                  <a:tcPr marL="839" marR="839" marT="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cap="none" dirty="0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Arial"/>
                        </a:rPr>
                        <a:t>Air quality constellation validation coordination: announcements of opportunity</a:t>
                      </a:r>
                    </a:p>
                  </a:txBody>
                  <a:tcPr marL="839" marR="839" marT="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cap="none" dirty="0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Arial"/>
                        </a:rPr>
                        <a:t>2023 Q4</a:t>
                      </a:r>
                    </a:p>
                  </a:txBody>
                  <a:tcPr marL="839" marR="839" marT="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cap="none" dirty="0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Arial"/>
                        </a:rPr>
                        <a:t>Coordinate the formulation of harmonized GEO-AQ Announcements of Opportunity supporting mission validation activities.</a:t>
                      </a:r>
                    </a:p>
                  </a:txBody>
                  <a:tcPr marL="839" marR="839" marT="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cap="none" dirty="0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Arial"/>
                        </a:rPr>
                        <a:t>AC-VC, WGCV</a:t>
                      </a:r>
                    </a:p>
                  </a:txBody>
                  <a:tcPr marL="839" marR="839" marT="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cap="none" dirty="0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Arial"/>
                        </a:rPr>
                        <a:t>Ben Veihelmann</a:t>
                      </a:r>
                    </a:p>
                  </a:txBody>
                  <a:tcPr marL="839" marR="839" marT="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7789321"/>
                  </a:ext>
                </a:extLst>
              </a:tr>
              <a:tr h="21364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cap="none" dirty="0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Arial"/>
                        </a:rPr>
                        <a:t>VC-20-05</a:t>
                      </a:r>
                    </a:p>
                  </a:txBody>
                  <a:tcPr marL="839" marR="839" marT="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cap="none" dirty="0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Arial"/>
                        </a:rPr>
                        <a:t>Aerosol air quality coordination</a:t>
                      </a:r>
                    </a:p>
                  </a:txBody>
                  <a:tcPr marL="839" marR="839" marT="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cap="none" dirty="0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Arial"/>
                        </a:rPr>
                        <a:t>2021 Q4</a:t>
                      </a:r>
                    </a:p>
                  </a:txBody>
                  <a:tcPr marL="839" marR="839" marT="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cap="none" dirty="0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Arial"/>
                        </a:rPr>
                        <a:t>Production of a white paper or peer-reviewed paper on satellite-informed products for air quality associated with aerosol</a:t>
                      </a:r>
                    </a:p>
                  </a:txBody>
                  <a:tcPr marL="839" marR="839" marT="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cap="none" dirty="0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Arial"/>
                        </a:rPr>
                        <a:t>AC-VC</a:t>
                      </a:r>
                    </a:p>
                  </a:txBody>
                  <a:tcPr marL="839" marR="839" marT="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cap="none" dirty="0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Arial"/>
                        </a:rPr>
                        <a:t>Shobha Kondragunta</a:t>
                      </a:r>
                    </a:p>
                  </a:txBody>
                  <a:tcPr marL="839" marR="839" marT="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9729471"/>
                  </a:ext>
                </a:extLst>
              </a:tr>
              <a:tr h="42727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cap="none" dirty="0">
                          <a:solidFill>
                            <a:srgbClr val="002060"/>
                          </a:solidFill>
                          <a:latin typeface="Helvetica Neue"/>
                          <a:ea typeface="Helvetica Neue"/>
                          <a:cs typeface="Helvetica Neue"/>
                          <a:sym typeface="Arial"/>
                        </a:rPr>
                        <a:t>CARB-21-01</a:t>
                      </a:r>
                    </a:p>
                  </a:txBody>
                  <a:tcPr marL="839" marR="839" marT="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cap="none" dirty="0">
                          <a:solidFill>
                            <a:srgbClr val="002060"/>
                          </a:solidFill>
                          <a:latin typeface="Helvetica Neue"/>
                          <a:ea typeface="Helvetica Neue"/>
                          <a:cs typeface="Helvetica Neue"/>
                          <a:sym typeface="Arial"/>
                        </a:rPr>
                        <a:t>GST1 Prototype Products and Guidance</a:t>
                      </a:r>
                      <a:endParaRPr lang="en-GB" sz="1400" b="0" i="0" u="none" strike="noStrike" cap="none" dirty="0">
                        <a:solidFill>
                          <a:srgbClr val="002060"/>
                        </a:solidFill>
                        <a:latin typeface="Helvetica Neue"/>
                        <a:ea typeface="Helvetica Neue"/>
                        <a:cs typeface="Helvetica Neue"/>
                        <a:sym typeface="Arial"/>
                      </a:endParaRPr>
                    </a:p>
                  </a:txBody>
                  <a:tcPr marL="839" marR="839" marT="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400" b="0" i="0" u="none" strike="noStrike" cap="none" dirty="0">
                        <a:solidFill>
                          <a:srgbClr val="002060"/>
                        </a:solidFill>
                        <a:latin typeface="Helvetica Neue"/>
                        <a:ea typeface="Helvetica Neue"/>
                        <a:cs typeface="Helvetica Neue"/>
                        <a:sym typeface="Arial"/>
                      </a:endParaRPr>
                    </a:p>
                  </a:txBody>
                  <a:tcPr marL="839" marR="839" marT="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cap="none" dirty="0">
                          <a:solidFill>
                            <a:srgbClr val="002060"/>
                          </a:solidFill>
                          <a:latin typeface="Helvetica Neue"/>
                          <a:ea typeface="Helvetica Neue"/>
                          <a:cs typeface="Helvetica Neue"/>
                          <a:sym typeface="Arial"/>
                        </a:rPr>
                        <a:t>Develop prototype CEOS data products and associated user guidance material in support of national and global level users for the 1st GST</a:t>
                      </a:r>
                    </a:p>
                  </a:txBody>
                  <a:tcPr marL="839" marR="839" marT="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cap="none" dirty="0">
                          <a:solidFill>
                            <a:srgbClr val="002060"/>
                          </a:solidFill>
                          <a:latin typeface="Helvetica Neue"/>
                          <a:ea typeface="Helvetica Neue"/>
                          <a:cs typeface="Helvetica Neue"/>
                          <a:sym typeface="Arial"/>
                        </a:rPr>
                        <a:t>AC-VC, WGClimate</a:t>
                      </a:r>
                    </a:p>
                  </a:txBody>
                  <a:tcPr marL="839" marR="839" marT="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cap="none" dirty="0">
                          <a:solidFill>
                            <a:srgbClr val="002060"/>
                          </a:solidFill>
                          <a:latin typeface="Helvetica Neue"/>
                          <a:ea typeface="Helvetica Neue"/>
                          <a:cs typeface="Helvetica Neue"/>
                          <a:sym typeface="Arial"/>
                        </a:rPr>
                        <a:t>David Crisp/John Worden</a:t>
                      </a:r>
                    </a:p>
                  </a:txBody>
                  <a:tcPr marL="839" marR="839" marT="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81834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2144444"/>
      </p:ext>
    </p:extLst>
  </p:cSld>
  <p:clrMapOvr>
    <a:masterClrMapping/>
  </p:clrMapOvr>
</p:sld>
</file>

<file path=ppt/theme/theme1.xml><?xml version="1.0" encoding="utf-8"?>
<a:theme xmlns:a="http://schemas.openxmlformats.org/drawingml/2006/main" name="ceos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3445F"/>
      </a:accent1>
      <a:accent2>
        <a:srgbClr val="A3CB34"/>
      </a:accent2>
      <a:accent3>
        <a:srgbClr val="C1666B"/>
      </a:accent3>
      <a:accent4>
        <a:srgbClr val="DDDDDD"/>
      </a:accent4>
      <a:accent5>
        <a:srgbClr val="7BC0D7"/>
      </a:accent5>
      <a:accent6>
        <a:srgbClr val="D1462F"/>
      </a:accent6>
      <a:hlink>
        <a:srgbClr val="0563C1"/>
      </a:hlink>
      <a:folHlink>
        <a:srgbClr val="954F72"/>
      </a:folHlink>
    </a:clrScheme>
    <a:fontScheme name="CEOS">
      <a:majorFont>
        <a:latin typeface="Quire Sans"/>
        <a:ea typeface=""/>
        <a:cs typeface=""/>
      </a:majorFont>
      <a:minorFont>
        <a:latin typeface="Quire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os" id="{E7D9A4C2-EA9B-46A3-AF73-4DA54540FCD7}" vid="{58CD55DC-BA9F-4DF6-8B47-4DD589337F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ceos</Template>
  <TotalTime>431</TotalTime>
  <Words>846</Words>
  <Application>Microsoft Macintosh PowerPoint</Application>
  <PresentationFormat>Widescreen</PresentationFormat>
  <Paragraphs>96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Courier New</vt:lpstr>
      <vt:lpstr>Helvetica Neue</vt:lpstr>
      <vt:lpstr>Quire Sans</vt:lpstr>
      <vt:lpstr>Wingdings</vt:lpstr>
      <vt:lpstr>ceos</vt:lpstr>
      <vt:lpstr>Atmospheric Composition Virtual Constellation (AC-VC)  Barry Lefer (NASA), Ben Veihelmann (ESA),  Hiroshi Tanimoto (NIES) AC-VC Co-Chairs </vt:lpstr>
      <vt:lpstr>AC-VC: Leadership and Meetings</vt:lpstr>
      <vt:lpstr>PowerPoint Presentation</vt:lpstr>
      <vt:lpstr>PowerPoint Presentation</vt:lpstr>
      <vt:lpstr>PowerPoint Presentation</vt:lpstr>
      <vt:lpstr>Linkages to CEOS Work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Marion Rose</dc:creator>
  <cp:lastModifiedBy>Lefer, Barry L. (HQ-DK000)</cp:lastModifiedBy>
  <cp:revision>38</cp:revision>
  <dcterms:created xsi:type="dcterms:W3CDTF">2021-10-07T09:33:41Z</dcterms:created>
  <dcterms:modified xsi:type="dcterms:W3CDTF">2021-10-28T11:52:45Z</dcterms:modified>
</cp:coreProperties>
</file>