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6858000" cx="12192000"/>
  <p:notesSz cx="6858000" cy="9144000"/>
  <p:embeddedFontLst>
    <p:embeddedFont>
      <p:font typeface="Libre Franklin"/>
      <p:regular r:id="rId13"/>
      <p:bold r:id="rId14"/>
      <p:italic r:id="rId15"/>
      <p:boldItalic r:id="rId16"/>
    </p:embeddedFont>
    <p:embeddedFont>
      <p:font typeface="Helvetica Neue"/>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1" roundtripDataSignature="AMtx7mgFispMALuaKg91hewrPv9pyS1N1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HelveticaNeue-boldItalic.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font" Target="fonts/LibreFranklin-regular.fntdata"/><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LibreFranklin-italic.fntdata"/><Relationship Id="rId14" Type="http://schemas.openxmlformats.org/officeDocument/2006/relationships/font" Target="fonts/LibreFranklin-bold.fntdata"/><Relationship Id="rId17" Type="http://schemas.openxmlformats.org/officeDocument/2006/relationships/font" Target="fonts/HelveticaNeue-regular.fntdata"/><Relationship Id="rId16" Type="http://schemas.openxmlformats.org/officeDocument/2006/relationships/font" Target="fonts/LibreFranklin-boldItalic.fntdata"/><Relationship Id="rId5" Type="http://schemas.openxmlformats.org/officeDocument/2006/relationships/slide" Target="slides/slide1.xml"/><Relationship Id="rId19" Type="http://schemas.openxmlformats.org/officeDocument/2006/relationships/font" Target="fonts/HelveticaNeue-italic.fntdata"/><Relationship Id="rId6" Type="http://schemas.openxmlformats.org/officeDocument/2006/relationships/slide" Target="slides/slide2.xml"/><Relationship Id="rId18" Type="http://schemas.openxmlformats.org/officeDocument/2006/relationships/font" Target="fonts/HelveticaNeue-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b64ab5853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cb64ab5853_0_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f76c5e4af2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gf76c5e4af2_0_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f76c5e4af2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gf76c5e4af2_0_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f76c5e4af2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gf76c5e4af2_0_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f76c5e4af2_0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gf76c5e4af2_0_9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fd04c3d9d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fd04c3d9dd_1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GB"/>
              <a:t>GEOGLAM and CEOS priorities are closely aligned</a:t>
            </a:r>
            <a:endParaRPr/>
          </a:p>
          <a:p>
            <a:pPr indent="-171450" lvl="0" marL="171450" rtl="0" algn="l">
              <a:spcBef>
                <a:spcPts val="0"/>
              </a:spcBef>
              <a:spcAft>
                <a:spcPts val="0"/>
              </a:spcAft>
              <a:buClr>
                <a:schemeClr val="dk1"/>
              </a:buClr>
              <a:buSzPts val="1200"/>
              <a:buFont typeface="Arial"/>
              <a:buChar char="•"/>
            </a:pPr>
            <a:r>
              <a:rPr lang="en-GB"/>
              <a:t>Open science and co-development of agricultural monitoring systems that derive essential variables at the national level support early warning, NDC’s and helps to address the SDG’s</a:t>
            </a:r>
            <a:endParaRPr/>
          </a:p>
          <a:p>
            <a:pPr indent="-171450" lvl="0" marL="171450" rtl="0" algn="l">
              <a:spcBef>
                <a:spcPts val="0"/>
              </a:spcBef>
              <a:spcAft>
                <a:spcPts val="0"/>
              </a:spcAft>
              <a:buClr>
                <a:schemeClr val="dk1"/>
              </a:buClr>
              <a:buSzPts val="1200"/>
              <a:buFont typeface="Arial"/>
              <a:buChar char="•"/>
            </a:pPr>
            <a:r>
              <a:rPr lang="en-GB"/>
              <a:t>GEOGLAM has a new initiative to better coordinate in situ data and develop product intercomparison best practices, building on work of CEOS LPV. </a:t>
            </a:r>
            <a:endParaRPr/>
          </a:p>
          <a:p>
            <a:pPr indent="-171450" lvl="0" marL="171450" rtl="0" algn="l">
              <a:spcBef>
                <a:spcPts val="0"/>
              </a:spcBef>
              <a:spcAft>
                <a:spcPts val="0"/>
              </a:spcAft>
              <a:buClr>
                <a:schemeClr val="dk1"/>
              </a:buClr>
              <a:buSzPts val="1200"/>
              <a:buFont typeface="Arial"/>
              <a:buChar char="•"/>
            </a:pPr>
            <a:r>
              <a:rPr lang="en-GB"/>
              <a:t>Improved in situ data supports the development of priority datasets that address the EAV’s</a:t>
            </a:r>
            <a:endParaRPr/>
          </a:p>
          <a:p>
            <a:pPr indent="-171450" lvl="0" marL="171450" rtl="0" algn="l">
              <a:spcBef>
                <a:spcPts val="0"/>
              </a:spcBef>
              <a:spcAft>
                <a:spcPts val="0"/>
              </a:spcAft>
              <a:buClr>
                <a:schemeClr val="dk1"/>
              </a:buClr>
              <a:buSzPts val="1200"/>
              <a:buFont typeface="Arial"/>
              <a:buChar char="•"/>
            </a:pPr>
            <a:r>
              <a:rPr lang="en-GB"/>
              <a:t>Essential variables are supported by ARD, LPV and open data access</a:t>
            </a:r>
            <a:endParaRPr/>
          </a:p>
          <a:p>
            <a:pPr indent="-171450" lvl="0" marL="171450" rtl="0" algn="l">
              <a:spcBef>
                <a:spcPts val="0"/>
              </a:spcBef>
              <a:spcAft>
                <a:spcPts val="0"/>
              </a:spcAft>
              <a:buClr>
                <a:schemeClr val="dk1"/>
              </a:buClr>
              <a:buSzPts val="1200"/>
              <a:buFont typeface="Arial"/>
              <a:buChar char="•"/>
            </a:pPr>
            <a:r>
              <a:rPr lang="en-GB"/>
              <a:t>Our communities are working together to address several major policy drivers</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116" name="Google Shape;116;gfd04c3d9dd_1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f76c5e4af2_0_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f76c5e4af2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6.jpg"/><Relationship Id="rId4" Type="http://schemas.openxmlformats.org/officeDocument/2006/relationships/image" Target="../media/image13.jpg"/><Relationship Id="rId5" Type="http://schemas.openxmlformats.org/officeDocument/2006/relationships/image" Target="../media/image19.png"/><Relationship Id="rId6" Type="http://schemas.openxmlformats.org/officeDocument/2006/relationships/image" Target="../media/image5.png"/><Relationship Id="rId7"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13" name="Google Shape;13;p7"/>
          <p:cNvPicPr preferRelativeResize="0"/>
          <p:nvPr/>
        </p:nvPicPr>
        <p:blipFill rotWithShape="1">
          <a:blip r:embed="rId3">
            <a:alphaModFix/>
          </a:blip>
          <a:srcRect b="-109" l="0" r="0" t="0"/>
          <a:stretch/>
        </p:blipFill>
        <p:spPr>
          <a:xfrm flipH="1" rot="10800000">
            <a:off x="2824280" y="4824249"/>
            <a:ext cx="5391556" cy="2038097"/>
          </a:xfrm>
          <a:prstGeom prst="rect">
            <a:avLst/>
          </a:prstGeom>
          <a:noFill/>
          <a:ln>
            <a:noFill/>
          </a:ln>
        </p:spPr>
      </p:pic>
      <p:pic>
        <p:nvPicPr>
          <p:cNvPr descr="A picture containing nature&#10;&#10;Description automatically generated" id="14" name="Google Shape;14;p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7"/>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7"/>
          <p:cNvPicPr preferRelativeResize="0"/>
          <p:nvPr/>
        </p:nvPicPr>
        <p:blipFill rotWithShape="1">
          <a:blip r:embed="rId6">
            <a:alphaModFix amt="34000"/>
          </a:blip>
          <a:srcRect b="-8774" l="32581" r="8552" t="2403"/>
          <a:stretch/>
        </p:blipFill>
        <p:spPr>
          <a:xfrm rot="5400000">
            <a:off x="5734365" y="-1016162"/>
            <a:ext cx="5455200" cy="7480800"/>
          </a:xfrm>
          <a:prstGeom prst="rtTriangle">
            <a:avLst/>
          </a:prstGeom>
          <a:noFill/>
          <a:ln>
            <a:noFill/>
          </a:ln>
        </p:spPr>
      </p:pic>
      <p:pic>
        <p:nvPicPr>
          <p:cNvPr id="19" name="Google Shape;19;p7"/>
          <p:cNvPicPr preferRelativeResize="0"/>
          <p:nvPr/>
        </p:nvPicPr>
        <p:blipFill rotWithShape="1">
          <a:blip r:embed="rId7">
            <a:alphaModFix amt="34000"/>
          </a:blip>
          <a:srcRect b="676" l="54016" r="11353" t="36080"/>
          <a:stretch/>
        </p:blipFill>
        <p:spPr>
          <a:xfrm rot="-5400000">
            <a:off x="5792643" y="4820059"/>
            <a:ext cx="1719600" cy="2366700"/>
          </a:xfrm>
          <a:prstGeom prst="rtTriangle">
            <a:avLst/>
          </a:prstGeom>
          <a:noFill/>
          <a:ln>
            <a:noFill/>
          </a:ln>
        </p:spPr>
      </p:pic>
      <p:sp>
        <p:nvSpPr>
          <p:cNvPr id="20" name="Google Shape;20;p7"/>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1" name="Shape 21"/>
        <p:cNvGrpSpPr/>
        <p:nvPr/>
      </p:nvGrpSpPr>
      <p:grpSpPr>
        <a:xfrm>
          <a:off x="0" y="0"/>
          <a:ext cx="0" cy="0"/>
          <a:chOff x="0" y="0"/>
          <a:chExt cx="0" cy="0"/>
        </a:xfrm>
      </p:grpSpPr>
      <p:sp>
        <p:nvSpPr>
          <p:cNvPr id="22" name="Google Shape;22;p10"/>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0"/>
          <p:cNvPicPr preferRelativeResize="0"/>
          <p:nvPr/>
        </p:nvPicPr>
        <p:blipFill rotWithShape="1">
          <a:blip r:embed="rId2">
            <a:alphaModFix amt="34000"/>
          </a:blip>
          <a:srcRect b="35419" l="51340" r="-2841" t="39268"/>
          <a:stretch/>
        </p:blipFill>
        <p:spPr>
          <a:xfrm flipH="1">
            <a:off x="9304423" y="0"/>
            <a:ext cx="2887577" cy="1037492"/>
          </a:xfrm>
          <a:prstGeom prst="rect">
            <a:avLst/>
          </a:prstGeom>
          <a:noFill/>
          <a:ln>
            <a:noFill/>
          </a:ln>
        </p:spPr>
      </p:pic>
      <p:pic>
        <p:nvPicPr>
          <p:cNvPr id="24" name="Google Shape;24;p1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0"/>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0"/>
          <p:cNvSpPr/>
          <p:nvPr/>
        </p:nvSpPr>
        <p:spPr>
          <a:xfrm flipH="1" rot="10800000">
            <a:off x="-4504" y="6540563"/>
            <a:ext cx="12196499"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1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 name="Google Shape;29;p10"/>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30" name="Shape 30"/>
        <p:cNvGrpSpPr/>
        <p:nvPr/>
      </p:nvGrpSpPr>
      <p:grpSpPr>
        <a:xfrm>
          <a:off x="0" y="0"/>
          <a:ext cx="0" cy="0"/>
          <a:chOff x="0" y="0"/>
          <a:chExt cx="0" cy="0"/>
        </a:xfrm>
      </p:grpSpPr>
      <p:sp>
        <p:nvSpPr>
          <p:cNvPr id="31" name="Google Shape;31;gcb64ab5853_0_105"/>
          <p:cNvSpPr/>
          <p:nvPr>
            <p:ph idx="12" type="sldNum"/>
          </p:nvPr>
        </p:nvSpPr>
        <p:spPr>
          <a:xfrm>
            <a:off x="11684000" y="6629400"/>
            <a:ext cx="406500" cy="187200"/>
          </a:xfrm>
          <a:prstGeom prst="roundRect">
            <a:avLst>
              <a:gd fmla="val 16667" name="adj"/>
            </a:avLst>
          </a:prstGeom>
          <a:solidFill>
            <a:schemeClr val="lt1">
              <a:alpha val="48627"/>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
        <p:nvSpPr>
          <p:cNvPr id="32" name="Google Shape;32;gcb64ab5853_0_105"/>
          <p:cNvSpPr txBox="1"/>
          <p:nvPr>
            <p:ph idx="1" type="body"/>
          </p:nvPr>
        </p:nvSpPr>
        <p:spPr>
          <a:xfrm>
            <a:off x="101600" y="1219200"/>
            <a:ext cx="119889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33" name="Google Shape;33;gcb64ab5853_0_105"/>
          <p:cNvSpPr txBox="1"/>
          <p:nvPr>
            <p:ph idx="2" type="body"/>
          </p:nvPr>
        </p:nvSpPr>
        <p:spPr>
          <a:xfrm>
            <a:off x="2641600" y="76200"/>
            <a:ext cx="66039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4" name="Shape 34"/>
        <p:cNvGrpSpPr/>
        <p:nvPr/>
      </p:nvGrpSpPr>
      <p:grpSpPr>
        <a:xfrm>
          <a:off x="0" y="0"/>
          <a:ext cx="0" cy="0"/>
          <a:chOff x="0" y="0"/>
          <a:chExt cx="0" cy="0"/>
        </a:xfrm>
      </p:grpSpPr>
      <p:sp>
        <p:nvSpPr>
          <p:cNvPr id="35" name="Google Shape;35;p8"/>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6" name="Google Shape;36;p8"/>
          <p:cNvPicPr preferRelativeResize="0"/>
          <p:nvPr/>
        </p:nvPicPr>
        <p:blipFill rotWithShape="1">
          <a:blip r:embed="rId2">
            <a:alphaModFix amt="34000"/>
          </a:blip>
          <a:srcRect b="35419" l="51340" r="-2841" t="39268"/>
          <a:stretch/>
        </p:blipFill>
        <p:spPr>
          <a:xfrm flipH="1">
            <a:off x="9304423" y="0"/>
            <a:ext cx="2887577" cy="1037492"/>
          </a:xfrm>
          <a:prstGeom prst="rect">
            <a:avLst/>
          </a:prstGeom>
          <a:noFill/>
          <a:ln>
            <a:noFill/>
          </a:ln>
        </p:spPr>
      </p:pic>
      <p:pic>
        <p:nvPicPr>
          <p:cNvPr id="37" name="Google Shape;37;p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8" name="Google Shape;38;p8"/>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9" name="Google Shape;39;p8"/>
          <p:cNvSpPr/>
          <p:nvPr/>
        </p:nvSpPr>
        <p:spPr>
          <a:xfrm flipH="1" rot="10800000">
            <a:off x="-4504" y="6540563"/>
            <a:ext cx="12196499"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0" name="Google Shape;40;p8"/>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1" name="Google Shape;41;p8"/>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
        <p:nvSpPr>
          <p:cNvPr id="42" name="Google Shape;42;p8"/>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3" name="Google Shape;43;p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4" name="Shape 44"/>
        <p:cNvGrpSpPr/>
        <p:nvPr/>
      </p:nvGrpSpPr>
      <p:grpSpPr>
        <a:xfrm>
          <a:off x="0" y="0"/>
          <a:ext cx="0" cy="0"/>
          <a:chOff x="0" y="0"/>
          <a:chExt cx="0" cy="0"/>
        </a:xfrm>
      </p:grpSpPr>
      <p:sp>
        <p:nvSpPr>
          <p:cNvPr id="45" name="Google Shape;45;p9"/>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6" name="Google Shape;46;p9"/>
          <p:cNvPicPr preferRelativeResize="0"/>
          <p:nvPr/>
        </p:nvPicPr>
        <p:blipFill rotWithShape="1">
          <a:blip r:embed="rId2">
            <a:alphaModFix amt="34000"/>
          </a:blip>
          <a:srcRect b="35419" l="51340" r="-2841" t="39268"/>
          <a:stretch/>
        </p:blipFill>
        <p:spPr>
          <a:xfrm flipH="1">
            <a:off x="9304423" y="0"/>
            <a:ext cx="2887577" cy="1037492"/>
          </a:xfrm>
          <a:prstGeom prst="rect">
            <a:avLst/>
          </a:prstGeom>
          <a:noFill/>
          <a:ln>
            <a:noFill/>
          </a:ln>
        </p:spPr>
      </p:pic>
      <p:pic>
        <p:nvPicPr>
          <p:cNvPr id="47" name="Google Shape;47;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8" name="Google Shape;48;p9"/>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9" name="Google Shape;49;p9"/>
          <p:cNvSpPr/>
          <p:nvPr/>
        </p:nvSpPr>
        <p:spPr>
          <a:xfrm flipH="1" rot="10800000">
            <a:off x="-4504" y="6540563"/>
            <a:ext cx="12196499"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0" name="Google Shape;50;p9"/>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 name="Google Shape;51;p9"/>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2" name="Google Shape;52;p9"/>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3" name="Google Shape;53;p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4" name="Google Shape;54;p9"/>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5" name="Shape 55"/>
        <p:cNvGrpSpPr/>
        <p:nvPr/>
      </p:nvGrpSpPr>
      <p:grpSpPr>
        <a:xfrm>
          <a:off x="0" y="0"/>
          <a:ext cx="0" cy="0"/>
          <a:chOff x="0" y="0"/>
          <a:chExt cx="0" cy="0"/>
        </a:xfrm>
      </p:grpSpPr>
      <p:sp>
        <p:nvSpPr>
          <p:cNvPr id="56" name="Google Shape;56;p1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7" name="Google Shape;57;p11"/>
          <p:cNvPicPr preferRelativeResize="0"/>
          <p:nvPr/>
        </p:nvPicPr>
        <p:blipFill rotWithShape="1">
          <a:blip r:embed="rId2">
            <a:alphaModFix amt="34000"/>
          </a:blip>
          <a:srcRect b="35419" l="51340" r="-2841" t="39268"/>
          <a:stretch/>
        </p:blipFill>
        <p:spPr>
          <a:xfrm flipH="1">
            <a:off x="9304423" y="0"/>
            <a:ext cx="2887577" cy="1037492"/>
          </a:xfrm>
          <a:prstGeom prst="rect">
            <a:avLst/>
          </a:prstGeom>
          <a:noFill/>
          <a:ln>
            <a:noFill/>
          </a:ln>
        </p:spPr>
      </p:pic>
      <p:pic>
        <p:nvPicPr>
          <p:cNvPr id="58" name="Google Shape;58;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9" name="Google Shape;59;p1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0" name="Google Shape;60;p11"/>
          <p:cNvSpPr/>
          <p:nvPr/>
        </p:nvSpPr>
        <p:spPr>
          <a:xfrm flipH="1" rot="10800000">
            <a:off x="-4504" y="6540563"/>
            <a:ext cx="12196499"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1" name="Google Shape;61;p11"/>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2" name="Google Shape;62;p11"/>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63" name="Google Shape;63;p11"/>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4" name="Google Shape;64;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5" name="Google Shape;65;p11"/>
          <p:cNvSpPr txBox="1"/>
          <p:nvPr/>
        </p:nvSpPr>
        <p:spPr>
          <a:xfrm>
            <a:off x="-24384" y="6562799"/>
            <a:ext cx="4925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type="tx">
  <p:cSld name="TITLE_AND_BODY">
    <p:bg>
      <p:bgPr>
        <a:blipFill>
          <a:blip r:embed="rId2">
            <a:alphaModFix/>
          </a:blip>
          <a:stretch>
            <a:fillRect/>
          </a:stretch>
        </a:blipFill>
      </p:bgPr>
    </p:bg>
    <p:spTree>
      <p:nvGrpSpPr>
        <p:cNvPr id="66" name="Shape 6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gfd04c3d9dd_1_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Char cha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gfd04c3d9dd_1_3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gfd04c3d9dd_1_3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gfd04c3d9dd_1_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gfd04c3d9dd_1_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gfd04c3d9dd_1_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2.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6"/>
          <p:cNvPicPr preferRelativeResize="0"/>
          <p:nvPr/>
        </p:nvPicPr>
        <p:blipFill rotWithShape="1">
          <a:blip r:embed="rId1">
            <a:alphaModFix amt="34000"/>
          </a:blip>
          <a:srcRect b="35419" l="51340" r="-2841" t="39268"/>
          <a:stretch/>
        </p:blipFill>
        <p:spPr>
          <a:xfrm flipH="1">
            <a:off x="9304423" y="0"/>
            <a:ext cx="2887577" cy="1037492"/>
          </a:xfrm>
          <a:prstGeom prst="rect">
            <a:avLst/>
          </a:prstGeom>
          <a:noFill/>
          <a:ln>
            <a:noFill/>
          </a:ln>
        </p:spPr>
      </p:pic>
      <p:pic>
        <p:nvPicPr>
          <p:cNvPr id="8" name="Google Shape;8;p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6"/>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6"/>
          <p:cNvSpPr/>
          <p:nvPr/>
        </p:nvSpPr>
        <p:spPr>
          <a:xfrm flipH="1" rot="10800000">
            <a:off x="-4504" y="6540563"/>
            <a:ext cx="12196499"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ceos.org/ard/"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16.png"/><Relationship Id="rId11" Type="http://schemas.openxmlformats.org/officeDocument/2006/relationships/image" Target="../media/image24.png"/><Relationship Id="rId10" Type="http://schemas.openxmlformats.org/officeDocument/2006/relationships/image" Target="../media/image21.png"/><Relationship Id="rId12" Type="http://schemas.openxmlformats.org/officeDocument/2006/relationships/image" Target="../media/image26.png"/><Relationship Id="rId9"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youtu.be/PsIHHMq-1G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
          <p:cNvSpPr txBox="1"/>
          <p:nvPr>
            <p:ph type="title"/>
          </p:nvPr>
        </p:nvSpPr>
        <p:spPr>
          <a:xfrm>
            <a:off x="176047" y="11665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a:t>LSI-VC</a:t>
            </a:r>
            <a:endParaRPr/>
          </a:p>
        </p:txBody>
      </p:sp>
      <p:sp>
        <p:nvSpPr>
          <p:cNvPr id="79" name="Google Shape;79;p1"/>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100"/>
              <a:buFont typeface="Arial"/>
              <a:buNone/>
            </a:pPr>
            <a:r>
              <a:rPr b="1" i="0" lang="en-GB" sz="2200" u="none" cap="none" strike="noStrike">
                <a:solidFill>
                  <a:schemeClr val="accent1"/>
                </a:solidFill>
                <a:latin typeface="Arial"/>
                <a:ea typeface="Arial"/>
                <a:cs typeface="Arial"/>
                <a:sym typeface="Arial"/>
              </a:rPr>
              <a:t>S</a:t>
            </a:r>
            <a:r>
              <a:rPr b="1" lang="en-GB" sz="2200">
                <a:solidFill>
                  <a:schemeClr val="accent1"/>
                </a:solidFill>
              </a:rPr>
              <a:t>teve Labahn, USGS</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100"/>
              <a:buFont typeface="Arial"/>
              <a:buNone/>
            </a:pPr>
            <a:r>
              <a:rPr b="1" i="0" lang="en-GB" sz="2200" u="none" cap="none" strike="noStrike">
                <a:solidFill>
                  <a:schemeClr val="accent1"/>
                </a:solidFill>
                <a:latin typeface="Arial"/>
                <a:ea typeface="Arial"/>
                <a:cs typeface="Arial"/>
                <a:sym typeface="Arial"/>
              </a:rPr>
              <a:t>LSI-VC</a:t>
            </a:r>
            <a:r>
              <a:rPr b="1" lang="en-GB" sz="2200">
                <a:solidFill>
                  <a:schemeClr val="accent1"/>
                </a:solidFill>
              </a:rPr>
              <a:t> Co-Lead</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#3</a:t>
            </a:r>
            <a:r>
              <a:rPr b="1" lang="en-GB" sz="2200">
                <a:solidFill>
                  <a:schemeClr val="accent1"/>
                </a:solidFill>
              </a:rPr>
              <a:t>1</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2021 CEOS Plenary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1-4 November 2021</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cb64ab5853_0_13"/>
          <p:cNvSpPr txBox="1"/>
          <p:nvPr>
            <p:ph idx="1" type="body"/>
          </p:nvPr>
        </p:nvSpPr>
        <p:spPr>
          <a:xfrm>
            <a:off x="101600" y="1143000"/>
            <a:ext cx="7427700" cy="5257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600"/>
              </a:spcBef>
              <a:spcAft>
                <a:spcPts val="0"/>
              </a:spcAft>
              <a:buNone/>
            </a:pPr>
            <a:r>
              <a:rPr lang="en-GB" sz="1900"/>
              <a:t>Leadership changes</a:t>
            </a:r>
            <a:endParaRPr sz="1900"/>
          </a:p>
          <a:p>
            <a:pPr indent="-349250" lvl="0" marL="457200" marR="407106" rtl="0" algn="l">
              <a:lnSpc>
                <a:spcPct val="100000"/>
              </a:lnSpc>
              <a:spcBef>
                <a:spcPts val="1200"/>
              </a:spcBef>
              <a:spcAft>
                <a:spcPts val="0"/>
              </a:spcAft>
              <a:buClr>
                <a:srgbClr val="000000"/>
              </a:buClr>
              <a:buSzPts val="1900"/>
              <a:buFont typeface="Arial"/>
              <a:buChar char="●"/>
            </a:pPr>
            <a:r>
              <a:rPr lang="en-GB" sz="1900"/>
              <a:t>Welcome Peter Strobl (European Commission) and</a:t>
            </a:r>
            <a:r>
              <a:rPr lang="en-GB" sz="1900"/>
              <a:t> </a:t>
            </a:r>
            <a:r>
              <a:rPr lang="en-GB" sz="1900"/>
              <a:t>Jonathon Ross (GA) as Co-Leads</a:t>
            </a:r>
            <a:endParaRPr sz="1900"/>
          </a:p>
          <a:p>
            <a:pPr indent="-349250" lvl="0" marL="457200" marR="0" rtl="0" algn="l">
              <a:lnSpc>
                <a:spcPct val="100000"/>
              </a:lnSpc>
              <a:spcBef>
                <a:spcPts val="1200"/>
              </a:spcBef>
              <a:spcAft>
                <a:spcPts val="0"/>
              </a:spcAft>
              <a:buSzPts val="1900"/>
              <a:buChar char="●"/>
            </a:pPr>
            <a:r>
              <a:rPr lang="en-GB" sz="1900"/>
              <a:t>Andreia Siqueira will take on the Co-Lead role for GA soon</a:t>
            </a:r>
            <a:endParaRPr sz="1900"/>
          </a:p>
          <a:p>
            <a:pPr indent="-349250" lvl="0" marL="457200" marR="0" rtl="0" algn="l">
              <a:lnSpc>
                <a:spcPct val="100000"/>
              </a:lnSpc>
              <a:spcBef>
                <a:spcPts val="1200"/>
              </a:spcBef>
              <a:spcAft>
                <a:spcPts val="0"/>
              </a:spcAft>
              <a:buSzPts val="1900"/>
              <a:buChar char="●"/>
            </a:pPr>
            <a:r>
              <a:rPr lang="en-GB" sz="1900"/>
              <a:t>Farewell to Adam Lewis (GA) as a Co-Lead</a:t>
            </a:r>
            <a:endParaRPr sz="1900"/>
          </a:p>
          <a:p>
            <a:pPr indent="-349250" lvl="0" marL="457200" marR="0" rtl="0" algn="l">
              <a:lnSpc>
                <a:spcPct val="100000"/>
              </a:lnSpc>
              <a:spcBef>
                <a:spcPts val="1200"/>
              </a:spcBef>
              <a:spcAft>
                <a:spcPts val="0"/>
              </a:spcAft>
              <a:buSzPts val="1900"/>
              <a:buChar char="●"/>
            </a:pPr>
            <a:r>
              <a:rPr lang="en-GB" sz="1900"/>
              <a:t>Farewell to Zolti Szantoi (European Commission) as a Co-Lead</a:t>
            </a:r>
            <a:endParaRPr sz="1900"/>
          </a:p>
          <a:p>
            <a:pPr indent="0" lvl="0" marL="0" marR="0" rtl="0" algn="l">
              <a:lnSpc>
                <a:spcPct val="100000"/>
              </a:lnSpc>
              <a:spcBef>
                <a:spcPts val="1200"/>
              </a:spcBef>
              <a:spcAft>
                <a:spcPts val="1200"/>
              </a:spcAft>
              <a:buNone/>
            </a:pPr>
            <a:r>
              <a:t/>
            </a:r>
            <a:endParaRPr sz="1900"/>
          </a:p>
        </p:txBody>
      </p:sp>
      <p:sp>
        <p:nvSpPr>
          <p:cNvPr id="85" name="Google Shape;85;gcb64ab5853_0_13"/>
          <p:cNvSpPr txBox="1"/>
          <p:nvPr>
            <p:ph type="title"/>
          </p:nvPr>
        </p:nvSpPr>
        <p:spPr>
          <a:xfrm>
            <a:off x="176050" y="175950"/>
            <a:ext cx="7803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a:t>Some updates...</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SzPts val="44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f76c5e4af2_0_4"/>
          <p:cNvSpPr txBox="1"/>
          <p:nvPr>
            <p:ph idx="1" type="body"/>
          </p:nvPr>
        </p:nvSpPr>
        <p:spPr>
          <a:xfrm>
            <a:off x="177800" y="1143000"/>
            <a:ext cx="12014100" cy="5257800"/>
          </a:xfrm>
          <a:prstGeom prst="rect">
            <a:avLst/>
          </a:prstGeom>
          <a:noFill/>
          <a:ln>
            <a:noFill/>
          </a:ln>
        </p:spPr>
        <p:txBody>
          <a:bodyPr anchorCtr="0" anchor="ctr" bIns="91425" lIns="91425" spcFirstLastPara="1" rIns="91425" wrap="square" tIns="91425">
            <a:normAutofit lnSpcReduction="20000"/>
          </a:bodyPr>
          <a:lstStyle/>
          <a:p>
            <a:pPr indent="-349250" lvl="0" marL="457200" marR="0" rtl="0" algn="l">
              <a:lnSpc>
                <a:spcPct val="100000"/>
              </a:lnSpc>
              <a:spcBef>
                <a:spcPts val="600"/>
              </a:spcBef>
              <a:spcAft>
                <a:spcPts val="0"/>
              </a:spcAft>
              <a:buSzPts val="1900"/>
              <a:buChar char="●"/>
            </a:pPr>
            <a:r>
              <a:rPr lang="en-GB" sz="1900"/>
              <a:t>CEOS ARD for Land (CARD4L) remains a core focus for LSI-VC (</a:t>
            </a:r>
            <a:r>
              <a:rPr lang="en-GB" sz="1900" u="sng">
                <a:solidFill>
                  <a:schemeClr val="hlink"/>
                </a:solidFill>
                <a:hlinkClick r:id="rId3"/>
              </a:rPr>
              <a:t>https://ceos.org/ard/</a:t>
            </a:r>
            <a:r>
              <a:rPr lang="en-GB" sz="1900"/>
              <a:t>)</a:t>
            </a:r>
            <a:endParaRPr sz="1900"/>
          </a:p>
          <a:p>
            <a:pPr indent="-349250" lvl="0" marL="457200" marR="3008834" rtl="0" algn="l">
              <a:lnSpc>
                <a:spcPct val="100000"/>
              </a:lnSpc>
              <a:spcBef>
                <a:spcPts val="1200"/>
              </a:spcBef>
              <a:spcAft>
                <a:spcPts val="0"/>
              </a:spcAft>
              <a:buSzPts val="1900"/>
              <a:buChar char="●"/>
            </a:pPr>
            <a:r>
              <a:rPr lang="en-GB" sz="1900"/>
              <a:t>CARD4L is clearly aligned with the </a:t>
            </a:r>
            <a:r>
              <a:rPr i="1" lang="en-GB" sz="1900"/>
              <a:t>“Space-based Earth Observation Data for Open Science and Decision Support” </a:t>
            </a:r>
            <a:r>
              <a:rPr lang="en-GB" sz="1900"/>
              <a:t>theme of the CEOS Chair</a:t>
            </a:r>
            <a:endParaRPr sz="1900"/>
          </a:p>
          <a:p>
            <a:pPr indent="-349250" lvl="1" marL="914400" marR="0" rtl="0" algn="l">
              <a:lnSpc>
                <a:spcPct val="100000"/>
              </a:lnSpc>
              <a:spcBef>
                <a:spcPts val="1200"/>
              </a:spcBef>
              <a:spcAft>
                <a:spcPts val="0"/>
              </a:spcAft>
              <a:buSzPts val="1900"/>
              <a:buChar char="○"/>
            </a:pPr>
            <a:r>
              <a:rPr lang="en-GB" sz="1900"/>
              <a:t>Data accessibility, transparency, and reproducibility</a:t>
            </a:r>
            <a:endParaRPr sz="1900"/>
          </a:p>
          <a:p>
            <a:pPr indent="-349250" lvl="1" marL="914400" marR="0" rtl="0" algn="l">
              <a:lnSpc>
                <a:spcPct val="100000"/>
              </a:lnSpc>
              <a:spcBef>
                <a:spcPts val="1200"/>
              </a:spcBef>
              <a:spcAft>
                <a:spcPts val="0"/>
              </a:spcAft>
              <a:buSzPts val="1900"/>
              <a:buChar char="○"/>
            </a:pPr>
            <a:r>
              <a:rPr lang="en-GB" sz="1900"/>
              <a:t>Examples in action: Digital Earth Africa – a GEO Initiative, COAST/EAIL, OGC Disasters Pilot</a:t>
            </a:r>
            <a:endParaRPr sz="1900"/>
          </a:p>
          <a:p>
            <a:pPr indent="-349250" lvl="0" marL="457200" marR="0" rtl="0" algn="l">
              <a:lnSpc>
                <a:spcPct val="100000"/>
              </a:lnSpc>
              <a:spcBef>
                <a:spcPts val="1200"/>
              </a:spcBef>
              <a:spcAft>
                <a:spcPts val="0"/>
              </a:spcAft>
              <a:buSzPts val="1900"/>
              <a:buChar char="●"/>
            </a:pPr>
            <a:r>
              <a:rPr lang="en-GB" sz="1900"/>
              <a:t>Great progress on CARD4L PFS and assessments (thanks to WGCV and Medhavy Thankappan)</a:t>
            </a:r>
            <a:endParaRPr sz="1900"/>
          </a:p>
          <a:p>
            <a:pPr indent="-349250" lvl="1" marL="914400" rtl="0" algn="l">
              <a:spcBef>
                <a:spcPts val="1200"/>
              </a:spcBef>
              <a:spcAft>
                <a:spcPts val="0"/>
              </a:spcAft>
              <a:buClr>
                <a:schemeClr val="dk1"/>
              </a:buClr>
              <a:buSzPts val="1900"/>
              <a:buChar char="○"/>
            </a:pPr>
            <a:r>
              <a:rPr lang="en-GB" sz="1900">
                <a:solidFill>
                  <a:schemeClr val="dk1"/>
                </a:solidFill>
              </a:rPr>
              <a:t>Recently refreshed two SAR CARD4L Product Family Specifications (PFSs)</a:t>
            </a:r>
            <a:endParaRPr sz="1900">
              <a:solidFill>
                <a:schemeClr val="dk1"/>
              </a:solidFill>
            </a:endParaRPr>
          </a:p>
          <a:p>
            <a:pPr indent="-349250" lvl="1" marL="914400" marR="0" rtl="0" algn="l">
              <a:lnSpc>
                <a:spcPct val="100000"/>
              </a:lnSpc>
              <a:spcBef>
                <a:spcPts val="1200"/>
              </a:spcBef>
              <a:spcAft>
                <a:spcPts val="0"/>
              </a:spcAft>
              <a:buSzPts val="1900"/>
              <a:buChar char="○"/>
            </a:pPr>
            <a:r>
              <a:rPr lang="en-GB" sz="1900">
                <a:solidFill>
                  <a:schemeClr val="dk1"/>
                </a:solidFill>
              </a:rPr>
              <a:t>Developing Aquatic Reflectance, Nighttime Light Surface Radiance, additional radar, and LiDAR PFSs</a:t>
            </a:r>
            <a:endParaRPr sz="1900">
              <a:solidFill>
                <a:schemeClr val="dk1"/>
              </a:solidFill>
            </a:endParaRPr>
          </a:p>
          <a:p>
            <a:pPr indent="-349250" lvl="0" marL="457200" marR="0" rtl="0" algn="l">
              <a:lnSpc>
                <a:spcPct val="100000"/>
              </a:lnSpc>
              <a:spcBef>
                <a:spcPts val="1200"/>
              </a:spcBef>
              <a:spcAft>
                <a:spcPts val="0"/>
              </a:spcAft>
              <a:buSzPts val="1900"/>
              <a:buChar char="●"/>
            </a:pPr>
            <a:r>
              <a:rPr lang="en-GB" sz="1900"/>
              <a:t>Agency reach increasing: KARI, DLR, CSIRO, ISRO, and SANSA all undertaking / planning product assessments – in addition to JAXA, ESA, USGS</a:t>
            </a:r>
            <a:endParaRPr sz="1900"/>
          </a:p>
          <a:p>
            <a:pPr indent="-349250" lvl="0" marL="457200" marR="0" rtl="0" algn="l">
              <a:lnSpc>
                <a:spcPct val="100000"/>
              </a:lnSpc>
              <a:spcBef>
                <a:spcPts val="1200"/>
              </a:spcBef>
              <a:spcAft>
                <a:spcPts val="0"/>
              </a:spcAft>
              <a:buSzPts val="1900"/>
              <a:buChar char="●"/>
            </a:pPr>
            <a:r>
              <a:rPr lang="en-GB" sz="1900"/>
              <a:t>Various private sector assessments against CARD4L ongoing: LSI-VC involved in ARD21, JACIE, VH-RODA</a:t>
            </a:r>
            <a:endParaRPr sz="1900"/>
          </a:p>
          <a:p>
            <a:pPr indent="-349250" lvl="0" marL="457200" marR="0" rtl="0" algn="l">
              <a:lnSpc>
                <a:spcPct val="100000"/>
              </a:lnSpc>
              <a:spcBef>
                <a:spcPts val="1200"/>
              </a:spcBef>
              <a:spcAft>
                <a:spcPts val="0"/>
              </a:spcAft>
              <a:buSzPts val="1900"/>
              <a:buChar char="●"/>
            </a:pPr>
            <a:r>
              <a:rPr lang="en-GB" sz="1900"/>
              <a:t>EO ARD gaining traction globally – CEOS has been a leader in this space and is influencing broadly</a:t>
            </a:r>
            <a:endParaRPr sz="1900"/>
          </a:p>
          <a:p>
            <a:pPr indent="-349250" lvl="0" marL="457200" marR="0" rtl="0" algn="l">
              <a:lnSpc>
                <a:spcPct val="100000"/>
              </a:lnSpc>
              <a:spcBef>
                <a:spcPts val="1200"/>
              </a:spcBef>
              <a:spcAft>
                <a:spcPts val="1200"/>
              </a:spcAft>
              <a:buSzPts val="1900"/>
              <a:buChar char="●"/>
            </a:pPr>
            <a:r>
              <a:rPr b="1" lang="en-GB" sz="1900"/>
              <a:t>Request for CEOS Principals: we encourage all CEOS Agencies to be involved!</a:t>
            </a:r>
            <a:endParaRPr sz="1900"/>
          </a:p>
        </p:txBody>
      </p:sp>
      <p:sp>
        <p:nvSpPr>
          <p:cNvPr id="91" name="Google Shape;91;gf76c5e4af2_0_4"/>
          <p:cNvSpPr txBox="1"/>
          <p:nvPr>
            <p:ph type="title"/>
          </p:nvPr>
        </p:nvSpPr>
        <p:spPr>
          <a:xfrm>
            <a:off x="176050" y="175950"/>
            <a:ext cx="7803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a:t>CARD4L</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SzPts val="4400"/>
              <a:buNone/>
            </a:pPr>
            <a:r>
              <a:t/>
            </a:r>
            <a:endParaRPr/>
          </a:p>
        </p:txBody>
      </p:sp>
      <p:pic>
        <p:nvPicPr>
          <p:cNvPr id="92" name="Google Shape;92;gf76c5e4af2_0_4"/>
          <p:cNvPicPr preferRelativeResize="0"/>
          <p:nvPr/>
        </p:nvPicPr>
        <p:blipFill>
          <a:blip r:embed="rId4">
            <a:alphaModFix/>
          </a:blip>
          <a:stretch>
            <a:fillRect/>
          </a:stretch>
        </p:blipFill>
        <p:spPr>
          <a:xfrm>
            <a:off x="10193725" y="1066800"/>
            <a:ext cx="1998177" cy="16235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f76c5e4af2_0_10"/>
          <p:cNvSpPr txBox="1"/>
          <p:nvPr>
            <p:ph idx="1" type="body"/>
          </p:nvPr>
        </p:nvSpPr>
        <p:spPr>
          <a:xfrm>
            <a:off x="177800" y="1371600"/>
            <a:ext cx="7584900" cy="52578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600"/>
              </a:spcBef>
              <a:spcAft>
                <a:spcPts val="0"/>
              </a:spcAft>
              <a:buSzPts val="1900"/>
              <a:buChar char="●"/>
            </a:pPr>
            <a:r>
              <a:rPr lang="en-GB" sz="1900"/>
              <a:t>LSI-VC welcomes and encourages CEOS endorsement of the:</a:t>
            </a:r>
            <a:endParaRPr sz="1900"/>
          </a:p>
          <a:p>
            <a:pPr indent="-349250" lvl="1" marL="914400" marR="0" rtl="0" algn="l">
              <a:lnSpc>
                <a:spcPct val="100000"/>
              </a:lnSpc>
              <a:spcBef>
                <a:spcPts val="1200"/>
              </a:spcBef>
              <a:spcAft>
                <a:spcPts val="0"/>
              </a:spcAft>
              <a:buSzPts val="1900"/>
              <a:buChar char="○"/>
            </a:pPr>
            <a:r>
              <a:rPr b="1" lang="en-GB" sz="1900"/>
              <a:t>CEOS ARD Governance Framework</a:t>
            </a:r>
            <a:r>
              <a:rPr lang="en-GB" sz="1900"/>
              <a:t> – to formalise processes and expand effort on ARD Beyond Land.</a:t>
            </a:r>
            <a:endParaRPr sz="1900"/>
          </a:p>
          <a:p>
            <a:pPr indent="-349250" lvl="1" marL="914400" marR="0" rtl="0" algn="l">
              <a:lnSpc>
                <a:spcPct val="100000"/>
              </a:lnSpc>
              <a:spcBef>
                <a:spcPts val="1200"/>
              </a:spcBef>
              <a:spcAft>
                <a:spcPts val="0"/>
              </a:spcAft>
              <a:buSzPts val="1900"/>
              <a:buChar char="○"/>
            </a:pPr>
            <a:r>
              <a:rPr b="1" lang="en-GB" sz="1900"/>
              <a:t>CEOS ARD Strategy 2021</a:t>
            </a:r>
            <a:r>
              <a:rPr lang="en-GB" sz="1900"/>
              <a:t> – to provide the strategic guidance needed to move us forward together.</a:t>
            </a:r>
            <a:endParaRPr sz="1900"/>
          </a:p>
          <a:p>
            <a:pPr indent="-349250" lvl="0" marL="457200" marR="0" rtl="0" algn="l">
              <a:lnSpc>
                <a:spcPct val="100000"/>
              </a:lnSpc>
              <a:spcBef>
                <a:spcPts val="1200"/>
              </a:spcBef>
              <a:spcAft>
                <a:spcPts val="0"/>
              </a:spcAft>
              <a:buSzPts val="1900"/>
              <a:buChar char="●"/>
            </a:pPr>
            <a:r>
              <a:rPr lang="en-GB" sz="1900"/>
              <a:t>LSI-VC supports the:</a:t>
            </a:r>
            <a:endParaRPr sz="1900"/>
          </a:p>
          <a:p>
            <a:pPr indent="-349250" lvl="1" marL="914400" marR="0" rtl="0" algn="l">
              <a:lnSpc>
                <a:spcPct val="100000"/>
              </a:lnSpc>
              <a:spcBef>
                <a:spcPts val="1200"/>
              </a:spcBef>
              <a:spcAft>
                <a:spcPts val="0"/>
              </a:spcAft>
              <a:buSzPts val="1900"/>
              <a:buChar char="○"/>
            </a:pPr>
            <a:r>
              <a:rPr b="1" lang="en-GB" sz="1900"/>
              <a:t>Template PFS</a:t>
            </a:r>
            <a:r>
              <a:rPr lang="en-GB" sz="1900"/>
              <a:t> – which will serve as a great basis for our future land-focused PFS, as well as for other domains / VCs.</a:t>
            </a:r>
            <a:endParaRPr sz="1900"/>
          </a:p>
          <a:p>
            <a:pPr indent="-349250" lvl="1" marL="914400" marR="0" rtl="0" algn="l">
              <a:lnSpc>
                <a:spcPct val="100000"/>
              </a:lnSpc>
              <a:spcBef>
                <a:spcPts val="1200"/>
              </a:spcBef>
              <a:spcAft>
                <a:spcPts val="0"/>
              </a:spcAft>
              <a:buSzPts val="1900"/>
              <a:buChar char="○"/>
            </a:pPr>
            <a:r>
              <a:rPr b="1" lang="en-GB" sz="1900"/>
              <a:t>CEOS ARD Oversight Group</a:t>
            </a:r>
            <a:r>
              <a:rPr lang="en-GB" sz="1900"/>
              <a:t> – which will provide a forum for the VCs to come together and discuss topics around CEOS ARD, and provide the coordination needed to ensure CEOS ARD is coherently represented in the broader (rapidly moving!) community.</a:t>
            </a:r>
            <a:endParaRPr sz="1900"/>
          </a:p>
          <a:p>
            <a:pPr indent="0" lvl="0" marL="0" marR="0" rtl="0" algn="l">
              <a:lnSpc>
                <a:spcPct val="100000"/>
              </a:lnSpc>
              <a:spcBef>
                <a:spcPts val="1200"/>
              </a:spcBef>
              <a:spcAft>
                <a:spcPts val="1200"/>
              </a:spcAft>
              <a:buNone/>
            </a:pPr>
            <a:r>
              <a:t/>
            </a:r>
            <a:endParaRPr sz="1900"/>
          </a:p>
        </p:txBody>
      </p:sp>
      <p:sp>
        <p:nvSpPr>
          <p:cNvPr id="98" name="Google Shape;98;gf76c5e4af2_0_10"/>
          <p:cNvSpPr txBox="1"/>
          <p:nvPr>
            <p:ph type="title"/>
          </p:nvPr>
        </p:nvSpPr>
        <p:spPr>
          <a:xfrm>
            <a:off x="176050" y="175950"/>
            <a:ext cx="7803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a:t>CEOS ARD</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SzPts val="4400"/>
              <a:buNone/>
            </a:pPr>
            <a:r>
              <a:t/>
            </a:r>
            <a:endParaRPr/>
          </a:p>
        </p:txBody>
      </p:sp>
      <p:pic>
        <p:nvPicPr>
          <p:cNvPr id="99" name="Google Shape;99;gf76c5e4af2_0_10"/>
          <p:cNvPicPr preferRelativeResize="0"/>
          <p:nvPr/>
        </p:nvPicPr>
        <p:blipFill rotWithShape="1">
          <a:blip r:embed="rId3">
            <a:alphaModFix/>
          </a:blip>
          <a:srcRect b="842" l="27927" r="0" t="0"/>
          <a:stretch/>
        </p:blipFill>
        <p:spPr>
          <a:xfrm>
            <a:off x="7902850" y="1043100"/>
            <a:ext cx="4289150" cy="54889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f76c5e4af2_0_16"/>
          <p:cNvSpPr txBox="1"/>
          <p:nvPr>
            <p:ph idx="1" type="body"/>
          </p:nvPr>
        </p:nvSpPr>
        <p:spPr>
          <a:xfrm>
            <a:off x="4914900" y="1143000"/>
            <a:ext cx="6817800" cy="52578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600"/>
              </a:spcBef>
              <a:spcAft>
                <a:spcPts val="0"/>
              </a:spcAft>
              <a:buSzPts val="1900"/>
              <a:buChar char="●"/>
            </a:pPr>
            <a:r>
              <a:rPr lang="en-GB" sz="1900"/>
              <a:t>Continue assessment of land observation gaps and requirements, application and development of CEOS tools (MIM, COVE)</a:t>
            </a:r>
            <a:endParaRPr sz="1900"/>
          </a:p>
          <a:p>
            <a:pPr indent="-349250" lvl="0" marL="457200" marR="0" rtl="0" algn="l">
              <a:lnSpc>
                <a:spcPct val="100000"/>
              </a:lnSpc>
              <a:spcBef>
                <a:spcPts val="1200"/>
              </a:spcBef>
              <a:spcAft>
                <a:spcPts val="0"/>
              </a:spcAft>
              <a:buSzPts val="1900"/>
              <a:buChar char="●"/>
            </a:pPr>
            <a:r>
              <a:rPr lang="en-GB" sz="1900"/>
              <a:t>Pursue interoperability topics, including data formats (COG, STAC, metadata), related standards, and </a:t>
            </a:r>
            <a:r>
              <a:rPr lang="en-GB" sz="1900"/>
              <a:t>liaise</a:t>
            </a:r>
            <a:r>
              <a:rPr lang="en-GB" sz="1900"/>
              <a:t> with other VCs</a:t>
            </a:r>
            <a:endParaRPr sz="1900"/>
          </a:p>
          <a:p>
            <a:pPr indent="-349250" lvl="0" marL="457200" marR="0" rtl="0" algn="l">
              <a:lnSpc>
                <a:spcPct val="100000"/>
              </a:lnSpc>
              <a:spcBef>
                <a:spcPts val="1200"/>
              </a:spcBef>
              <a:spcAft>
                <a:spcPts val="0"/>
              </a:spcAft>
              <a:buSzPts val="1900"/>
              <a:buChar char="●"/>
            </a:pPr>
            <a:r>
              <a:rPr lang="en-GB" sz="1900"/>
              <a:t>Explore global grid solutions (such as DGGS) with the goal to reach convergence and community acceptance</a:t>
            </a:r>
            <a:endParaRPr sz="1900"/>
          </a:p>
          <a:p>
            <a:pPr indent="0" lvl="0" marL="0" marR="0" rtl="0" algn="l">
              <a:lnSpc>
                <a:spcPct val="100000"/>
              </a:lnSpc>
              <a:spcBef>
                <a:spcPts val="1200"/>
              </a:spcBef>
              <a:spcAft>
                <a:spcPts val="0"/>
              </a:spcAft>
              <a:buNone/>
            </a:pPr>
            <a:r>
              <a:t/>
            </a:r>
            <a:endParaRPr sz="1900"/>
          </a:p>
          <a:p>
            <a:pPr indent="-349250" lvl="0" marL="457200" marR="0" rtl="0" algn="l">
              <a:lnSpc>
                <a:spcPct val="100000"/>
              </a:lnSpc>
              <a:spcBef>
                <a:spcPts val="1200"/>
              </a:spcBef>
              <a:spcAft>
                <a:spcPts val="1200"/>
              </a:spcAft>
              <a:buSzPts val="1900"/>
              <a:buChar char="●"/>
            </a:pPr>
            <a:r>
              <a:rPr lang="en-GB" sz="1900"/>
              <a:t>LSI-VC Subgroups: Forests &amp; Biomass and GEOGLAM – updates to follow...</a:t>
            </a:r>
            <a:endParaRPr sz="1900"/>
          </a:p>
        </p:txBody>
      </p:sp>
      <p:sp>
        <p:nvSpPr>
          <p:cNvPr id="105" name="Google Shape;105;gf76c5e4af2_0_16"/>
          <p:cNvSpPr txBox="1"/>
          <p:nvPr>
            <p:ph type="title"/>
          </p:nvPr>
        </p:nvSpPr>
        <p:spPr>
          <a:xfrm>
            <a:off x="176050" y="175950"/>
            <a:ext cx="96357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a:t>Other updates</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SzPts val="4400"/>
              <a:buNone/>
            </a:pPr>
            <a:r>
              <a:t/>
            </a:r>
            <a:endParaRPr/>
          </a:p>
        </p:txBody>
      </p:sp>
      <p:pic>
        <p:nvPicPr>
          <p:cNvPr id="106" name="Google Shape;106;gf76c5e4af2_0_16"/>
          <p:cNvPicPr preferRelativeResize="0"/>
          <p:nvPr/>
        </p:nvPicPr>
        <p:blipFill rotWithShape="1">
          <a:blip r:embed="rId3">
            <a:alphaModFix/>
          </a:blip>
          <a:srcRect b="0" l="24851" r="0" t="0"/>
          <a:stretch/>
        </p:blipFill>
        <p:spPr>
          <a:xfrm>
            <a:off x="0" y="1050300"/>
            <a:ext cx="4395624" cy="54838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f76c5e4af2_0_90"/>
          <p:cNvSpPr txBox="1"/>
          <p:nvPr>
            <p:ph idx="1" type="body"/>
          </p:nvPr>
        </p:nvSpPr>
        <p:spPr>
          <a:xfrm>
            <a:off x="177800" y="1143000"/>
            <a:ext cx="11555100" cy="5257800"/>
          </a:xfrm>
          <a:prstGeom prst="rect">
            <a:avLst/>
          </a:prstGeom>
          <a:noFill/>
          <a:ln>
            <a:noFill/>
          </a:ln>
        </p:spPr>
        <p:txBody>
          <a:bodyPr anchorCtr="0" anchor="ctr" bIns="91425" lIns="91425" spcFirstLastPara="1" rIns="91425" wrap="square" tIns="91425">
            <a:noAutofit/>
          </a:bodyPr>
          <a:lstStyle/>
          <a:p>
            <a:pPr indent="-349250" lvl="0" marL="457200" marR="0" rtl="0" algn="l">
              <a:lnSpc>
                <a:spcPct val="100000"/>
              </a:lnSpc>
              <a:spcBef>
                <a:spcPts val="600"/>
              </a:spcBef>
              <a:spcAft>
                <a:spcPts val="0"/>
              </a:spcAft>
              <a:buSzPts val="1900"/>
              <a:buChar char="●"/>
            </a:pPr>
            <a:r>
              <a:rPr lang="en-GB" sz="1900"/>
              <a:t>AFOLU Roadmap strong focus for 2021 </a:t>
            </a:r>
            <a:r>
              <a:rPr lang="en-GB" sz="1900">
                <a:solidFill>
                  <a:schemeClr val="dk1"/>
                </a:solidFill>
              </a:rPr>
              <a:t>–</a:t>
            </a:r>
            <a:r>
              <a:rPr lang="en-GB" sz="1900"/>
              <a:t> targeting initial products for COP26/GST1</a:t>
            </a:r>
            <a:endParaRPr sz="1900"/>
          </a:p>
          <a:p>
            <a:pPr indent="-349250" lvl="0" marL="457200" marR="0" rtl="0" algn="l">
              <a:lnSpc>
                <a:spcPct val="100000"/>
              </a:lnSpc>
              <a:spcBef>
                <a:spcPts val="1200"/>
              </a:spcBef>
              <a:spcAft>
                <a:spcPts val="0"/>
              </a:spcAft>
              <a:buSzPts val="1900"/>
              <a:buChar char="●"/>
            </a:pPr>
            <a:r>
              <a:rPr lang="en-GB" sz="1900"/>
              <a:t>CEOS GST Strategy development and the GST Portal</a:t>
            </a:r>
            <a:endParaRPr sz="1900"/>
          </a:p>
          <a:p>
            <a:pPr indent="-349250" lvl="0" marL="457200" marR="0" rtl="0" algn="l">
              <a:lnSpc>
                <a:spcPct val="100000"/>
              </a:lnSpc>
              <a:spcBef>
                <a:spcPts val="1200"/>
              </a:spcBef>
              <a:spcAft>
                <a:spcPts val="0"/>
              </a:spcAft>
              <a:buSzPts val="1900"/>
              <a:buChar char="●"/>
            </a:pPr>
            <a:r>
              <a:rPr lang="en-GB" sz="1900"/>
              <a:t>E</a:t>
            </a:r>
            <a:r>
              <a:rPr lang="en-GB" sz="1900"/>
              <a:t>xploring national pilot with DE Africa to bring together all the land-related datasets that CEOS is compiling for the first UNFCCC Global Stocktake in 2023</a:t>
            </a:r>
            <a:endParaRPr sz="1900"/>
          </a:p>
          <a:p>
            <a:pPr indent="-349250" lvl="0" marL="457200" marR="0" rtl="0" algn="l">
              <a:lnSpc>
                <a:spcPct val="100000"/>
              </a:lnSpc>
              <a:spcBef>
                <a:spcPts val="1200"/>
              </a:spcBef>
              <a:spcAft>
                <a:spcPts val="0"/>
              </a:spcAft>
              <a:buSzPts val="1900"/>
              <a:buChar char="●"/>
            </a:pPr>
            <a:r>
              <a:rPr lang="en-GB" sz="1900"/>
              <a:t>2022 focus on AFOLU Roadmap development</a:t>
            </a:r>
            <a:endParaRPr sz="1900"/>
          </a:p>
          <a:p>
            <a:pPr indent="-349250" lvl="1" marL="914400" marR="0" rtl="0" algn="l">
              <a:lnSpc>
                <a:spcPct val="100000"/>
              </a:lnSpc>
              <a:spcBef>
                <a:spcPts val="1200"/>
              </a:spcBef>
              <a:spcAft>
                <a:spcPts val="0"/>
              </a:spcAft>
              <a:buSzPts val="1900"/>
              <a:buChar char="○"/>
            </a:pPr>
            <a:r>
              <a:rPr lang="en-GB" sz="1900"/>
              <a:t>Harmonised biomass and land cover products</a:t>
            </a:r>
            <a:endParaRPr sz="1900"/>
          </a:p>
          <a:p>
            <a:pPr indent="-349250" lvl="1" marL="914400" marR="0" rtl="0" algn="l">
              <a:lnSpc>
                <a:spcPct val="100000"/>
              </a:lnSpc>
              <a:spcBef>
                <a:spcPts val="1200"/>
              </a:spcBef>
              <a:spcAft>
                <a:spcPts val="0"/>
              </a:spcAft>
              <a:buSzPts val="1900"/>
              <a:buChar char="○"/>
            </a:pPr>
            <a:r>
              <a:rPr lang="en-GB" sz="1900"/>
              <a:t>GHG-AFOLU integration</a:t>
            </a:r>
            <a:endParaRPr sz="1900"/>
          </a:p>
          <a:p>
            <a:pPr indent="-349250" lvl="1" marL="914400" marR="0" rtl="0" algn="l">
              <a:lnSpc>
                <a:spcPct val="100000"/>
              </a:lnSpc>
              <a:spcBef>
                <a:spcPts val="1200"/>
              </a:spcBef>
              <a:spcAft>
                <a:spcPts val="1200"/>
              </a:spcAft>
              <a:buSzPts val="1900"/>
              <a:buChar char="○"/>
            </a:pPr>
            <a:r>
              <a:rPr lang="en-GB" sz="1900"/>
              <a:t>NASA/Ben Poulter joining as Co-Lead with ESA and JAXA</a:t>
            </a:r>
            <a:endParaRPr sz="1900"/>
          </a:p>
        </p:txBody>
      </p:sp>
      <p:sp>
        <p:nvSpPr>
          <p:cNvPr id="112" name="Google Shape;112;gf76c5e4af2_0_90"/>
          <p:cNvSpPr txBox="1"/>
          <p:nvPr>
            <p:ph type="title"/>
          </p:nvPr>
        </p:nvSpPr>
        <p:spPr>
          <a:xfrm>
            <a:off x="176050" y="175950"/>
            <a:ext cx="96357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a:t>LSI-VC Forests &amp; Biomass Subgroup</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SzPts val="44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fd04c3d9dd_1_0"/>
          <p:cNvSpPr/>
          <p:nvPr/>
        </p:nvSpPr>
        <p:spPr>
          <a:xfrm>
            <a:off x="4180739" y="3908471"/>
            <a:ext cx="4670616" cy="955903"/>
          </a:xfrm>
          <a:prstGeom prst="rightArrow">
            <a:avLst>
              <a:gd fmla="val 56999" name="adj1"/>
              <a:gd fmla="val 73331"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19" name="Google Shape;119;gfd04c3d9dd_1_0"/>
          <p:cNvGrpSpPr/>
          <p:nvPr/>
        </p:nvGrpSpPr>
        <p:grpSpPr>
          <a:xfrm>
            <a:off x="8859179" y="3596970"/>
            <a:ext cx="3139954" cy="1212507"/>
            <a:chOff x="5360357" y="2763675"/>
            <a:chExt cx="3507583" cy="1754745"/>
          </a:xfrm>
        </p:grpSpPr>
        <p:pic>
          <p:nvPicPr>
            <p:cNvPr id="120" name="Google Shape;120;gfd04c3d9dd_1_0"/>
            <p:cNvPicPr preferRelativeResize="0"/>
            <p:nvPr/>
          </p:nvPicPr>
          <p:blipFill rotWithShape="1">
            <a:blip r:embed="rId3">
              <a:alphaModFix/>
            </a:blip>
            <a:srcRect b="0" l="0" r="0" t="0"/>
            <a:stretch/>
          </p:blipFill>
          <p:spPr>
            <a:xfrm>
              <a:off x="5360357" y="2763675"/>
              <a:ext cx="3507583" cy="1246038"/>
            </a:xfrm>
            <a:prstGeom prst="rect">
              <a:avLst/>
            </a:prstGeom>
            <a:noFill/>
            <a:ln cap="flat" cmpd="sng" w="9525">
              <a:solidFill>
                <a:schemeClr val="accent1"/>
              </a:solidFill>
              <a:prstDash val="solid"/>
              <a:round/>
              <a:headEnd len="sm" w="sm" type="none"/>
              <a:tailEnd len="sm" w="sm" type="none"/>
            </a:ln>
          </p:spPr>
        </p:pic>
        <p:pic>
          <p:nvPicPr>
            <p:cNvPr id="121" name="Google Shape;121;gfd04c3d9dd_1_0"/>
            <p:cNvPicPr preferRelativeResize="0"/>
            <p:nvPr/>
          </p:nvPicPr>
          <p:blipFill rotWithShape="1">
            <a:blip r:embed="rId4">
              <a:alphaModFix/>
            </a:blip>
            <a:srcRect b="0" l="0" r="0" t="0"/>
            <a:stretch/>
          </p:blipFill>
          <p:spPr>
            <a:xfrm>
              <a:off x="6292311" y="3867894"/>
              <a:ext cx="1881103" cy="650526"/>
            </a:xfrm>
            <a:prstGeom prst="rect">
              <a:avLst/>
            </a:prstGeom>
            <a:noFill/>
            <a:ln cap="flat" cmpd="sng" w="9525">
              <a:solidFill>
                <a:schemeClr val="accent1"/>
              </a:solidFill>
              <a:prstDash val="solid"/>
              <a:round/>
              <a:headEnd len="sm" w="sm" type="none"/>
              <a:tailEnd len="sm" w="sm" type="none"/>
            </a:ln>
          </p:spPr>
        </p:pic>
      </p:grpSp>
      <p:sp>
        <p:nvSpPr>
          <p:cNvPr id="122" name="Google Shape;122;gfd04c3d9dd_1_0"/>
          <p:cNvSpPr txBox="1"/>
          <p:nvPr/>
        </p:nvSpPr>
        <p:spPr>
          <a:xfrm>
            <a:off x="883027" y="1693007"/>
            <a:ext cx="27303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2400" u="none" cap="none" strike="noStrike">
                <a:solidFill>
                  <a:schemeClr val="dk1"/>
                </a:solidFill>
                <a:latin typeface="Libre Franklin"/>
                <a:ea typeface="Libre Franklin"/>
                <a:cs typeface="Libre Franklin"/>
                <a:sym typeface="Libre Franklin"/>
              </a:rPr>
              <a:t>GEOGLAM Priorities</a:t>
            </a:r>
            <a:endParaRPr b="1" sz="2400">
              <a:solidFill>
                <a:schemeClr val="dk1"/>
              </a:solidFill>
              <a:latin typeface="Libre Franklin"/>
              <a:ea typeface="Libre Franklin"/>
              <a:cs typeface="Libre Franklin"/>
              <a:sym typeface="Libre Franklin"/>
            </a:endParaRPr>
          </a:p>
        </p:txBody>
      </p:sp>
      <p:sp>
        <p:nvSpPr>
          <p:cNvPr id="123" name="Google Shape;123;gfd04c3d9dd_1_0"/>
          <p:cNvSpPr txBox="1"/>
          <p:nvPr/>
        </p:nvSpPr>
        <p:spPr>
          <a:xfrm>
            <a:off x="5036254" y="1121150"/>
            <a:ext cx="21195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Libre Franklin"/>
                <a:ea typeface="Libre Franklin"/>
                <a:cs typeface="Libre Franklin"/>
                <a:sym typeface="Libre Franklin"/>
              </a:rPr>
              <a:t>CEOS Priorities</a:t>
            </a:r>
            <a:endParaRPr b="1" sz="2400">
              <a:solidFill>
                <a:schemeClr val="dk1"/>
              </a:solidFill>
              <a:latin typeface="Libre Franklin"/>
              <a:ea typeface="Libre Franklin"/>
              <a:cs typeface="Libre Franklin"/>
              <a:sym typeface="Libre Franklin"/>
            </a:endParaRPr>
          </a:p>
        </p:txBody>
      </p:sp>
      <p:sp>
        <p:nvSpPr>
          <p:cNvPr id="124" name="Google Shape;124;gfd04c3d9dd_1_0"/>
          <p:cNvSpPr/>
          <p:nvPr/>
        </p:nvSpPr>
        <p:spPr>
          <a:xfrm rot="-470112">
            <a:off x="3961172" y="3289540"/>
            <a:ext cx="5031654" cy="955903"/>
          </a:xfrm>
          <a:prstGeom prst="rightArrow">
            <a:avLst>
              <a:gd fmla="val 50000" name="adj1"/>
              <a:gd fmla="val 73331"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gfd04c3d9dd_1_0"/>
          <p:cNvSpPr/>
          <p:nvPr/>
        </p:nvSpPr>
        <p:spPr>
          <a:xfrm rot="-1349202">
            <a:off x="4201524" y="2602868"/>
            <a:ext cx="4768969" cy="955903"/>
          </a:xfrm>
          <a:prstGeom prst="rightArrow">
            <a:avLst>
              <a:gd fmla="val 50000" name="adj1"/>
              <a:gd fmla="val 73331"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 name="Google Shape;126;gfd04c3d9dd_1_0"/>
          <p:cNvSpPr/>
          <p:nvPr/>
        </p:nvSpPr>
        <p:spPr>
          <a:xfrm rot="959175">
            <a:off x="4052156" y="4413222"/>
            <a:ext cx="4670616" cy="955903"/>
          </a:xfrm>
          <a:prstGeom prst="rightArrow">
            <a:avLst>
              <a:gd fmla="val 56999" name="adj1"/>
              <a:gd fmla="val 73331"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gfd04c3d9dd_1_0"/>
          <p:cNvSpPr txBox="1"/>
          <p:nvPr/>
        </p:nvSpPr>
        <p:spPr>
          <a:xfrm>
            <a:off x="4501949" y="1922988"/>
            <a:ext cx="3282000" cy="4587000"/>
          </a:xfrm>
          <a:prstGeom prst="rect">
            <a:avLst/>
          </a:prstGeom>
          <a:solidFill>
            <a:srgbClr val="C4E0B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200">
                <a:solidFill>
                  <a:schemeClr val="dk1"/>
                </a:solidFill>
                <a:latin typeface="Libre Franklin"/>
                <a:ea typeface="Libre Franklin"/>
                <a:cs typeface="Libre Franklin"/>
                <a:sym typeface="Libre Franklin"/>
              </a:rPr>
              <a:t>Open Science and </a:t>
            </a:r>
            <a:endParaRPr sz="1200"/>
          </a:p>
          <a:p>
            <a:pPr indent="0" lvl="0" marL="0" marR="0" rtl="0" algn="ctr">
              <a:spcBef>
                <a:spcPts val="0"/>
              </a:spcBef>
              <a:spcAft>
                <a:spcPts val="0"/>
              </a:spcAft>
              <a:buNone/>
            </a:pPr>
            <a:r>
              <a:rPr lang="en-GB" sz="2200">
                <a:solidFill>
                  <a:schemeClr val="dk1"/>
                </a:solidFill>
                <a:latin typeface="Libre Franklin"/>
                <a:ea typeface="Libre Franklin"/>
                <a:cs typeface="Libre Franklin"/>
                <a:sym typeface="Libre Franklin"/>
              </a:rPr>
              <a:t>Decision Support</a:t>
            </a:r>
            <a:endParaRPr sz="1200"/>
          </a:p>
          <a:p>
            <a:pPr indent="0" lvl="0" marL="0" marR="0" rtl="0" algn="ctr">
              <a:spcBef>
                <a:spcPts val="0"/>
              </a:spcBef>
              <a:spcAft>
                <a:spcPts val="0"/>
              </a:spcAft>
              <a:buNone/>
            </a:pPr>
            <a:r>
              <a:t/>
            </a:r>
            <a:endParaRPr sz="2200">
              <a:solidFill>
                <a:schemeClr val="dk1"/>
              </a:solidFill>
              <a:latin typeface="Libre Franklin"/>
              <a:ea typeface="Libre Franklin"/>
              <a:cs typeface="Libre Franklin"/>
              <a:sym typeface="Libre Franklin"/>
            </a:endParaRPr>
          </a:p>
          <a:p>
            <a:pPr indent="0" lvl="0" marL="0" marR="0" rtl="0" algn="ctr">
              <a:spcBef>
                <a:spcPts val="0"/>
              </a:spcBef>
              <a:spcAft>
                <a:spcPts val="0"/>
              </a:spcAft>
              <a:buNone/>
            </a:pPr>
            <a:r>
              <a:rPr lang="en-GB" sz="2200">
                <a:solidFill>
                  <a:schemeClr val="dk1"/>
                </a:solidFill>
                <a:latin typeface="Libre Franklin"/>
                <a:ea typeface="Libre Franklin"/>
                <a:cs typeface="Libre Franklin"/>
                <a:sym typeface="Libre Franklin"/>
              </a:rPr>
              <a:t>Analysis Ready Data</a:t>
            </a:r>
            <a:endParaRPr sz="1200"/>
          </a:p>
          <a:p>
            <a:pPr indent="0" lvl="0" marL="0" marR="0" rtl="0" algn="ctr">
              <a:spcBef>
                <a:spcPts val="0"/>
              </a:spcBef>
              <a:spcAft>
                <a:spcPts val="0"/>
              </a:spcAft>
              <a:buNone/>
            </a:pPr>
            <a:r>
              <a:t/>
            </a:r>
            <a:endParaRPr sz="2200">
              <a:solidFill>
                <a:schemeClr val="dk1"/>
              </a:solidFill>
              <a:latin typeface="Libre Franklin"/>
              <a:ea typeface="Libre Franklin"/>
              <a:cs typeface="Libre Franklin"/>
              <a:sym typeface="Libre Franklin"/>
            </a:endParaRPr>
          </a:p>
          <a:p>
            <a:pPr indent="0" lvl="0" marL="0" marR="0" rtl="0" algn="ctr">
              <a:spcBef>
                <a:spcPts val="0"/>
              </a:spcBef>
              <a:spcAft>
                <a:spcPts val="0"/>
              </a:spcAft>
              <a:buNone/>
            </a:pPr>
            <a:r>
              <a:rPr lang="en-GB" sz="2200">
                <a:solidFill>
                  <a:schemeClr val="dk1"/>
                </a:solidFill>
                <a:latin typeface="Libre Franklin"/>
                <a:ea typeface="Libre Franklin"/>
                <a:cs typeface="Libre Franklin"/>
                <a:sym typeface="Libre Franklin"/>
              </a:rPr>
              <a:t>Land Product Validation</a:t>
            </a:r>
            <a:endParaRPr sz="1200"/>
          </a:p>
          <a:p>
            <a:pPr indent="0" lvl="0" marL="0" marR="0" rtl="0" algn="ctr">
              <a:spcBef>
                <a:spcPts val="0"/>
              </a:spcBef>
              <a:spcAft>
                <a:spcPts val="0"/>
              </a:spcAft>
              <a:buNone/>
            </a:pPr>
            <a:r>
              <a:t/>
            </a:r>
            <a:endParaRPr sz="2200">
              <a:solidFill>
                <a:schemeClr val="dk1"/>
              </a:solidFill>
              <a:latin typeface="Libre Franklin"/>
              <a:ea typeface="Libre Franklin"/>
              <a:cs typeface="Libre Franklin"/>
              <a:sym typeface="Libre Franklin"/>
            </a:endParaRPr>
          </a:p>
          <a:p>
            <a:pPr indent="0" lvl="0" marL="0" marR="0" rtl="0" algn="ctr">
              <a:spcBef>
                <a:spcPts val="0"/>
              </a:spcBef>
              <a:spcAft>
                <a:spcPts val="0"/>
              </a:spcAft>
              <a:buNone/>
            </a:pPr>
            <a:r>
              <a:rPr lang="en-GB" sz="2200">
                <a:solidFill>
                  <a:schemeClr val="dk1"/>
                </a:solidFill>
                <a:latin typeface="Libre Franklin"/>
                <a:ea typeface="Libre Franklin"/>
                <a:cs typeface="Libre Franklin"/>
                <a:sym typeface="Libre Franklin"/>
              </a:rPr>
              <a:t>CEOS &amp; Global Agendas</a:t>
            </a:r>
            <a:endParaRPr sz="1200"/>
          </a:p>
          <a:p>
            <a:pPr indent="-273050" lvl="0" marL="285750" marR="0" rtl="0" algn="ctr">
              <a:spcBef>
                <a:spcPts val="0"/>
              </a:spcBef>
              <a:spcAft>
                <a:spcPts val="0"/>
              </a:spcAft>
              <a:buClr>
                <a:schemeClr val="dk1"/>
              </a:buClr>
              <a:buSzPts val="1800"/>
              <a:buFont typeface="Libre Franklin"/>
              <a:buChar char="-"/>
            </a:pPr>
            <a:r>
              <a:rPr lang="en-GB" sz="1800">
                <a:solidFill>
                  <a:schemeClr val="dk1"/>
                </a:solidFill>
                <a:latin typeface="Libre Franklin"/>
                <a:ea typeface="Libre Franklin"/>
                <a:cs typeface="Libre Franklin"/>
                <a:sym typeface="Libre Franklin"/>
              </a:rPr>
              <a:t>AFOLU</a:t>
            </a:r>
            <a:endParaRPr sz="1200"/>
          </a:p>
          <a:p>
            <a:pPr indent="-273050" lvl="0" marL="285750" marR="0" rtl="0" algn="ctr">
              <a:spcBef>
                <a:spcPts val="0"/>
              </a:spcBef>
              <a:spcAft>
                <a:spcPts val="0"/>
              </a:spcAft>
              <a:buClr>
                <a:schemeClr val="dk1"/>
              </a:buClr>
              <a:buSzPts val="1800"/>
              <a:buFont typeface="Libre Franklin"/>
              <a:buChar char="-"/>
            </a:pPr>
            <a:r>
              <a:rPr lang="en-GB" sz="1800">
                <a:solidFill>
                  <a:schemeClr val="dk1"/>
                </a:solidFill>
                <a:latin typeface="Libre Franklin"/>
                <a:ea typeface="Libre Franklin"/>
                <a:cs typeface="Libre Franklin"/>
                <a:sym typeface="Libre Franklin"/>
              </a:rPr>
              <a:t>GST</a:t>
            </a:r>
            <a:endParaRPr sz="1200"/>
          </a:p>
          <a:p>
            <a:pPr indent="-273050" lvl="0" marL="285750" marR="0" rtl="0" algn="ctr">
              <a:spcBef>
                <a:spcPts val="0"/>
              </a:spcBef>
              <a:spcAft>
                <a:spcPts val="0"/>
              </a:spcAft>
              <a:buClr>
                <a:schemeClr val="dk1"/>
              </a:buClr>
              <a:buSzPts val="1800"/>
              <a:buFont typeface="Libre Franklin"/>
              <a:buChar char="-"/>
            </a:pPr>
            <a:r>
              <a:rPr lang="en-GB" sz="1800">
                <a:solidFill>
                  <a:schemeClr val="dk1"/>
                </a:solidFill>
                <a:latin typeface="Libre Franklin"/>
                <a:ea typeface="Libre Franklin"/>
                <a:cs typeface="Libre Franklin"/>
                <a:sym typeface="Libre Franklin"/>
              </a:rPr>
              <a:t>NDC’s</a:t>
            </a:r>
            <a:endParaRPr sz="1200"/>
          </a:p>
          <a:p>
            <a:pPr indent="-273050" lvl="0" marL="285750" marR="0" rtl="0" algn="ctr">
              <a:spcBef>
                <a:spcPts val="0"/>
              </a:spcBef>
              <a:spcAft>
                <a:spcPts val="0"/>
              </a:spcAft>
              <a:buClr>
                <a:schemeClr val="dk1"/>
              </a:buClr>
              <a:buSzPts val="1800"/>
              <a:buFont typeface="Libre Franklin"/>
              <a:buChar char="-"/>
            </a:pPr>
            <a:r>
              <a:rPr lang="en-GB" sz="1800">
                <a:solidFill>
                  <a:schemeClr val="dk1"/>
                </a:solidFill>
                <a:latin typeface="Libre Franklin"/>
                <a:ea typeface="Libre Franklin"/>
                <a:cs typeface="Libre Franklin"/>
                <a:sym typeface="Libre Franklin"/>
              </a:rPr>
              <a:t>SDG’s</a:t>
            </a:r>
            <a:endParaRPr sz="1800">
              <a:solidFill>
                <a:schemeClr val="dk1"/>
              </a:solidFill>
              <a:latin typeface="Libre Franklin"/>
              <a:ea typeface="Libre Franklin"/>
              <a:cs typeface="Libre Franklin"/>
              <a:sym typeface="Libre Franklin"/>
            </a:endParaRPr>
          </a:p>
        </p:txBody>
      </p:sp>
      <p:sp>
        <p:nvSpPr>
          <p:cNvPr id="128" name="Google Shape;128;gfd04c3d9dd_1_0"/>
          <p:cNvSpPr txBox="1"/>
          <p:nvPr/>
        </p:nvSpPr>
        <p:spPr>
          <a:xfrm>
            <a:off x="240593" y="2582976"/>
            <a:ext cx="4121100" cy="3232500"/>
          </a:xfrm>
          <a:prstGeom prst="rect">
            <a:avLst/>
          </a:prstGeom>
          <a:solidFill>
            <a:srgbClr val="FBE4D4"/>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GB" sz="2200">
                <a:solidFill>
                  <a:schemeClr val="dk1"/>
                </a:solidFill>
                <a:latin typeface="Libre Franklin"/>
                <a:ea typeface="Libre Franklin"/>
                <a:cs typeface="Libre Franklin"/>
                <a:sym typeface="Libre Franklin"/>
              </a:rPr>
              <a:t>Capacity (co)Development </a:t>
            </a:r>
            <a:endParaRPr sz="1200"/>
          </a:p>
          <a:p>
            <a:pPr indent="-330200" lvl="0" marL="342900" marR="0" rtl="0" algn="l">
              <a:spcBef>
                <a:spcPts val="0"/>
              </a:spcBef>
              <a:spcAft>
                <a:spcPts val="0"/>
              </a:spcAft>
              <a:buClr>
                <a:schemeClr val="dk1"/>
              </a:buClr>
              <a:buSzPts val="1800"/>
              <a:buFont typeface="Arial"/>
              <a:buChar char="•"/>
            </a:pPr>
            <a:r>
              <a:rPr lang="en-GB" sz="1800">
                <a:solidFill>
                  <a:schemeClr val="dk1"/>
                </a:solidFill>
                <a:latin typeface="Libre Franklin"/>
                <a:ea typeface="Libre Franklin"/>
                <a:cs typeface="Libre Franklin"/>
                <a:sym typeface="Libre Franklin"/>
              </a:rPr>
              <a:t>Policy and Program Decision Support</a:t>
            </a:r>
            <a:endParaRPr sz="18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t/>
            </a:r>
            <a:endParaRPr sz="22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GB" sz="2200">
                <a:solidFill>
                  <a:schemeClr val="dk1"/>
                </a:solidFill>
                <a:latin typeface="Libre Franklin"/>
                <a:ea typeface="Libre Franklin"/>
                <a:cs typeface="Libre Franklin"/>
                <a:sym typeface="Libre Franklin"/>
              </a:rPr>
              <a:t>In Situ Data</a:t>
            </a:r>
            <a:endParaRPr sz="1200"/>
          </a:p>
          <a:p>
            <a:pPr indent="-330200" lvl="0" marL="342900" marR="0" rtl="0" algn="l">
              <a:spcBef>
                <a:spcPts val="0"/>
              </a:spcBef>
              <a:spcAft>
                <a:spcPts val="0"/>
              </a:spcAft>
              <a:buClr>
                <a:schemeClr val="dk1"/>
              </a:buClr>
              <a:buSzPts val="1800"/>
              <a:buFont typeface="Arial"/>
              <a:buChar char="•"/>
            </a:pPr>
            <a:r>
              <a:rPr lang="en-GB" sz="1800">
                <a:solidFill>
                  <a:schemeClr val="dk1"/>
                </a:solidFill>
                <a:latin typeface="Libre Franklin"/>
                <a:ea typeface="Libre Franklin"/>
                <a:cs typeface="Libre Franklin"/>
                <a:sym typeface="Libre Franklin"/>
              </a:rPr>
              <a:t>Cal/Val</a:t>
            </a:r>
            <a:endParaRPr sz="1200"/>
          </a:p>
          <a:p>
            <a:pPr indent="-330200" lvl="0" marL="342900" marR="0" rtl="0" algn="l">
              <a:spcBef>
                <a:spcPts val="0"/>
              </a:spcBef>
              <a:spcAft>
                <a:spcPts val="0"/>
              </a:spcAft>
              <a:buClr>
                <a:schemeClr val="dk1"/>
              </a:buClr>
              <a:buSzPts val="1800"/>
              <a:buFont typeface="Arial"/>
              <a:buChar char="•"/>
            </a:pPr>
            <a:r>
              <a:rPr lang="en-GB" sz="1800">
                <a:solidFill>
                  <a:schemeClr val="dk1"/>
                </a:solidFill>
                <a:latin typeface="Libre Franklin"/>
                <a:ea typeface="Libre Franklin"/>
                <a:cs typeface="Libre Franklin"/>
                <a:sym typeface="Libre Franklin"/>
              </a:rPr>
              <a:t>Product Intercomparison</a:t>
            </a:r>
            <a:endParaRPr sz="1200"/>
          </a:p>
          <a:p>
            <a:pPr indent="0" lvl="0" marL="0" marR="0" rtl="0" algn="l">
              <a:spcBef>
                <a:spcPts val="0"/>
              </a:spcBef>
              <a:spcAft>
                <a:spcPts val="0"/>
              </a:spcAft>
              <a:buNone/>
            </a:pPr>
            <a:r>
              <a:t/>
            </a:r>
            <a:endParaRPr sz="22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GB" sz="2200">
                <a:solidFill>
                  <a:schemeClr val="dk1"/>
                </a:solidFill>
                <a:latin typeface="Libre Franklin"/>
                <a:ea typeface="Libre Franklin"/>
                <a:cs typeface="Libre Franklin"/>
                <a:sym typeface="Libre Franklin"/>
              </a:rPr>
              <a:t>Essential Agriculture Variables</a:t>
            </a:r>
            <a:endParaRPr sz="1200"/>
          </a:p>
        </p:txBody>
      </p:sp>
      <p:grpSp>
        <p:nvGrpSpPr>
          <p:cNvPr id="129" name="Google Shape;129;gfd04c3d9dd_1_0"/>
          <p:cNvGrpSpPr/>
          <p:nvPr/>
        </p:nvGrpSpPr>
        <p:grpSpPr>
          <a:xfrm>
            <a:off x="7906392" y="848905"/>
            <a:ext cx="2742274" cy="1222529"/>
            <a:chOff x="8590075" y="1001931"/>
            <a:chExt cx="3267105" cy="1400469"/>
          </a:xfrm>
        </p:grpSpPr>
        <p:grpSp>
          <p:nvGrpSpPr>
            <p:cNvPr id="130" name="Google Shape;130;gfd04c3d9dd_1_0"/>
            <p:cNvGrpSpPr/>
            <p:nvPr/>
          </p:nvGrpSpPr>
          <p:grpSpPr>
            <a:xfrm>
              <a:off x="8590075" y="1001931"/>
              <a:ext cx="2952551" cy="1400469"/>
              <a:chOff x="8933374" y="978264"/>
              <a:chExt cx="2952551" cy="1400469"/>
            </a:xfrm>
          </p:grpSpPr>
          <p:pic>
            <p:nvPicPr>
              <p:cNvPr id="131" name="Google Shape;131;gfd04c3d9dd_1_0"/>
              <p:cNvPicPr preferRelativeResize="0"/>
              <p:nvPr/>
            </p:nvPicPr>
            <p:blipFill rotWithShape="1">
              <a:blip r:embed="rId5">
                <a:alphaModFix/>
              </a:blip>
              <a:srcRect b="0" l="0" r="0" t="0"/>
              <a:stretch/>
            </p:blipFill>
            <p:spPr>
              <a:xfrm>
                <a:off x="9887955" y="978264"/>
                <a:ext cx="1997971" cy="1400469"/>
              </a:xfrm>
              <a:prstGeom prst="rect">
                <a:avLst/>
              </a:prstGeom>
              <a:noFill/>
              <a:ln>
                <a:noFill/>
              </a:ln>
            </p:spPr>
          </p:pic>
          <p:pic>
            <p:nvPicPr>
              <p:cNvPr id="132" name="Google Shape;132;gfd04c3d9dd_1_0"/>
              <p:cNvPicPr preferRelativeResize="0"/>
              <p:nvPr/>
            </p:nvPicPr>
            <p:blipFill rotWithShape="1">
              <a:blip r:embed="rId6">
                <a:alphaModFix/>
              </a:blip>
              <a:srcRect b="0" l="0" r="0" t="0"/>
              <a:stretch/>
            </p:blipFill>
            <p:spPr>
              <a:xfrm>
                <a:off x="8933374" y="1127202"/>
                <a:ext cx="1387971" cy="397231"/>
              </a:xfrm>
              <a:prstGeom prst="rect">
                <a:avLst/>
              </a:prstGeom>
              <a:noFill/>
              <a:ln>
                <a:noFill/>
              </a:ln>
            </p:spPr>
          </p:pic>
        </p:grpSp>
        <p:pic>
          <p:nvPicPr>
            <p:cNvPr id="133" name="Google Shape;133;gfd04c3d9dd_1_0"/>
            <p:cNvPicPr preferRelativeResize="0"/>
            <p:nvPr/>
          </p:nvPicPr>
          <p:blipFill rotWithShape="1">
            <a:blip r:embed="rId7">
              <a:alphaModFix/>
            </a:blip>
            <a:srcRect b="0" l="0" r="0" t="0"/>
            <a:stretch/>
          </p:blipFill>
          <p:spPr>
            <a:xfrm>
              <a:off x="11177614" y="1559944"/>
              <a:ext cx="679566" cy="687202"/>
            </a:xfrm>
            <a:prstGeom prst="rect">
              <a:avLst/>
            </a:prstGeom>
            <a:noFill/>
            <a:ln>
              <a:noFill/>
            </a:ln>
          </p:spPr>
        </p:pic>
      </p:grpSp>
      <p:grpSp>
        <p:nvGrpSpPr>
          <p:cNvPr id="134" name="Google Shape;134;gfd04c3d9dd_1_0"/>
          <p:cNvGrpSpPr/>
          <p:nvPr/>
        </p:nvGrpSpPr>
        <p:grpSpPr>
          <a:xfrm>
            <a:off x="9742739" y="2022690"/>
            <a:ext cx="2208151" cy="1421158"/>
            <a:chOff x="9356643" y="2880076"/>
            <a:chExt cx="2546534" cy="1682704"/>
          </a:xfrm>
        </p:grpSpPr>
        <p:pic>
          <p:nvPicPr>
            <p:cNvPr id="135" name="Google Shape;135;gfd04c3d9dd_1_0"/>
            <p:cNvPicPr preferRelativeResize="0"/>
            <p:nvPr/>
          </p:nvPicPr>
          <p:blipFill rotWithShape="1">
            <a:blip r:embed="rId8">
              <a:alphaModFix/>
            </a:blip>
            <a:srcRect b="0" l="0" r="0" t="0"/>
            <a:stretch/>
          </p:blipFill>
          <p:spPr>
            <a:xfrm>
              <a:off x="9706440" y="2880076"/>
              <a:ext cx="1277251" cy="955902"/>
            </a:xfrm>
            <a:prstGeom prst="rect">
              <a:avLst/>
            </a:prstGeom>
            <a:noFill/>
            <a:ln cap="flat" cmpd="sng" w="9525">
              <a:solidFill>
                <a:schemeClr val="accent1"/>
              </a:solidFill>
              <a:prstDash val="solid"/>
              <a:round/>
              <a:headEnd len="sm" w="sm" type="none"/>
              <a:tailEnd len="sm" w="sm" type="none"/>
            </a:ln>
          </p:spPr>
        </p:pic>
        <p:pic>
          <p:nvPicPr>
            <p:cNvPr id="136" name="Google Shape;136;gfd04c3d9dd_1_0"/>
            <p:cNvPicPr preferRelativeResize="0"/>
            <p:nvPr/>
          </p:nvPicPr>
          <p:blipFill rotWithShape="1">
            <a:blip r:embed="rId9">
              <a:alphaModFix/>
            </a:blip>
            <a:srcRect b="0" l="0" r="0" t="0"/>
            <a:stretch/>
          </p:blipFill>
          <p:spPr>
            <a:xfrm>
              <a:off x="10779859" y="3606878"/>
              <a:ext cx="1123318" cy="955902"/>
            </a:xfrm>
            <a:prstGeom prst="rect">
              <a:avLst/>
            </a:prstGeom>
            <a:noFill/>
            <a:ln cap="flat" cmpd="sng" w="9525">
              <a:solidFill>
                <a:schemeClr val="accent1"/>
              </a:solidFill>
              <a:prstDash val="solid"/>
              <a:round/>
              <a:headEnd len="sm" w="sm" type="none"/>
              <a:tailEnd len="sm" w="sm" type="none"/>
            </a:ln>
          </p:spPr>
        </p:pic>
        <p:pic>
          <p:nvPicPr>
            <p:cNvPr id="137" name="Google Shape;137;gfd04c3d9dd_1_0"/>
            <p:cNvPicPr preferRelativeResize="0"/>
            <p:nvPr/>
          </p:nvPicPr>
          <p:blipFill rotWithShape="1">
            <a:blip r:embed="rId10">
              <a:alphaModFix/>
            </a:blip>
            <a:srcRect b="0" l="0" r="0" t="0"/>
            <a:stretch/>
          </p:blipFill>
          <p:spPr>
            <a:xfrm>
              <a:off x="9356643" y="4019482"/>
              <a:ext cx="2222526" cy="464834"/>
            </a:xfrm>
            <a:prstGeom prst="rect">
              <a:avLst/>
            </a:prstGeom>
            <a:noFill/>
            <a:ln cap="flat" cmpd="sng" w="9525">
              <a:solidFill>
                <a:schemeClr val="accent1"/>
              </a:solidFill>
              <a:prstDash val="solid"/>
              <a:round/>
              <a:headEnd len="sm" w="sm" type="none"/>
              <a:tailEnd len="sm" w="sm" type="none"/>
            </a:ln>
          </p:spPr>
        </p:pic>
        <p:pic>
          <p:nvPicPr>
            <p:cNvPr id="138" name="Google Shape;138;gfd04c3d9dd_1_0"/>
            <p:cNvPicPr preferRelativeResize="0"/>
            <p:nvPr/>
          </p:nvPicPr>
          <p:blipFill rotWithShape="1">
            <a:blip r:embed="rId11">
              <a:alphaModFix/>
            </a:blip>
            <a:srcRect b="0" l="0" r="0" t="0"/>
            <a:stretch/>
          </p:blipFill>
          <p:spPr>
            <a:xfrm>
              <a:off x="11077569" y="2986164"/>
              <a:ext cx="731729" cy="814912"/>
            </a:xfrm>
            <a:prstGeom prst="rect">
              <a:avLst/>
            </a:prstGeom>
            <a:noFill/>
            <a:ln>
              <a:noFill/>
            </a:ln>
          </p:spPr>
        </p:pic>
      </p:grpSp>
      <p:grpSp>
        <p:nvGrpSpPr>
          <p:cNvPr id="139" name="Google Shape;139;gfd04c3d9dd_1_0"/>
          <p:cNvGrpSpPr/>
          <p:nvPr/>
        </p:nvGrpSpPr>
        <p:grpSpPr>
          <a:xfrm>
            <a:off x="8707628" y="4919272"/>
            <a:ext cx="3029250" cy="1748577"/>
            <a:chOff x="5441741" y="2167110"/>
            <a:chExt cx="7337580" cy="3663586"/>
          </a:xfrm>
        </p:grpSpPr>
        <p:pic>
          <p:nvPicPr>
            <p:cNvPr descr="chart showing co2e emissions reductions" id="140" name="Google Shape;140;gfd04c3d9dd_1_0"/>
            <p:cNvPicPr preferRelativeResize="0"/>
            <p:nvPr/>
          </p:nvPicPr>
          <p:blipFill rotWithShape="1">
            <a:blip r:embed="rId12">
              <a:alphaModFix/>
            </a:blip>
            <a:srcRect b="0" l="0" r="0" t="0"/>
            <a:stretch/>
          </p:blipFill>
          <p:spPr>
            <a:xfrm>
              <a:off x="5441741" y="2167110"/>
              <a:ext cx="6518726" cy="3663586"/>
            </a:xfrm>
            <a:prstGeom prst="rect">
              <a:avLst/>
            </a:prstGeom>
            <a:noFill/>
            <a:ln>
              <a:noFill/>
            </a:ln>
            <a:effectLst>
              <a:outerShdw blurRad="292100" rotWithShape="0" algn="tl" dir="2700000" dist="139700">
                <a:srgbClr val="333333">
                  <a:alpha val="64705"/>
                </a:srgbClr>
              </a:outerShdw>
            </a:effectLst>
          </p:spPr>
        </p:pic>
        <p:sp>
          <p:nvSpPr>
            <p:cNvPr id="141" name="Google Shape;141;gfd04c3d9dd_1_0"/>
            <p:cNvSpPr/>
            <p:nvPr/>
          </p:nvSpPr>
          <p:spPr>
            <a:xfrm>
              <a:off x="5634681" y="3344562"/>
              <a:ext cx="2339546" cy="1532238"/>
            </a:xfrm>
            <a:prstGeom prst="rect">
              <a:avLst/>
            </a:prstGeom>
            <a:no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2" name="Google Shape;142;gfd04c3d9dd_1_0"/>
            <p:cNvSpPr txBox="1"/>
            <p:nvPr/>
          </p:nvSpPr>
          <p:spPr>
            <a:xfrm>
              <a:off x="8799821" y="3587175"/>
              <a:ext cx="3979500" cy="77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EAV Support</a:t>
              </a:r>
              <a:endParaRPr sz="1800">
                <a:solidFill>
                  <a:schemeClr val="dk1"/>
                </a:solidFill>
                <a:latin typeface="Calibri"/>
                <a:ea typeface="Calibri"/>
                <a:cs typeface="Calibri"/>
                <a:sym typeface="Calibri"/>
              </a:endParaRPr>
            </a:p>
          </p:txBody>
        </p:sp>
        <p:sp>
          <p:nvSpPr>
            <p:cNvPr id="143" name="Google Shape;143;gfd04c3d9dd_1_0"/>
            <p:cNvSpPr/>
            <p:nvPr/>
          </p:nvSpPr>
          <p:spPr>
            <a:xfrm rot="10800000">
              <a:off x="8121724" y="3830444"/>
              <a:ext cx="724829" cy="167268"/>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gfd04c3d9dd_1_0"/>
            <p:cNvSpPr txBox="1"/>
            <p:nvPr/>
          </p:nvSpPr>
          <p:spPr>
            <a:xfrm>
              <a:off x="6830958" y="2520200"/>
              <a:ext cx="5224076" cy="96727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200">
                  <a:solidFill>
                    <a:schemeClr val="dk1"/>
                  </a:solidFill>
                  <a:latin typeface="Calibri"/>
                  <a:ea typeface="Calibri"/>
                  <a:cs typeface="Calibri"/>
                  <a:sym typeface="Calibri"/>
                </a:rPr>
                <a:t>Nationally Determined</a:t>
              </a:r>
              <a:endParaRPr/>
            </a:p>
            <a:p>
              <a:pPr indent="0" lvl="0" marL="0" marR="0" rtl="0" algn="ctr">
                <a:spcBef>
                  <a:spcPts val="0"/>
                </a:spcBef>
                <a:spcAft>
                  <a:spcPts val="0"/>
                </a:spcAft>
                <a:buNone/>
              </a:pPr>
              <a:r>
                <a:rPr b="1" lang="en-GB" sz="1200">
                  <a:solidFill>
                    <a:schemeClr val="dk1"/>
                  </a:solidFill>
                  <a:latin typeface="Calibri"/>
                  <a:ea typeface="Calibri"/>
                  <a:cs typeface="Calibri"/>
                  <a:sym typeface="Calibri"/>
                </a:rPr>
                <a:t>Contributions</a:t>
              </a:r>
              <a:endParaRPr b="1" sz="1200">
                <a:solidFill>
                  <a:schemeClr val="dk1"/>
                </a:solidFill>
                <a:latin typeface="Calibri"/>
                <a:ea typeface="Calibri"/>
                <a:cs typeface="Calibri"/>
                <a:sym typeface="Calibri"/>
              </a:endParaRPr>
            </a:p>
          </p:txBody>
        </p:sp>
      </p:grpSp>
      <p:sp>
        <p:nvSpPr>
          <p:cNvPr id="145" name="Google Shape;145;gfd04c3d9dd_1_0"/>
          <p:cNvSpPr txBox="1"/>
          <p:nvPr/>
        </p:nvSpPr>
        <p:spPr>
          <a:xfrm>
            <a:off x="10733396" y="1161775"/>
            <a:ext cx="1398000" cy="708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000">
                <a:solidFill>
                  <a:schemeClr val="dk1"/>
                </a:solidFill>
                <a:latin typeface="Libre Franklin"/>
                <a:ea typeface="Libre Franklin"/>
                <a:cs typeface="Libre Franklin"/>
                <a:sym typeface="Libre Franklin"/>
              </a:rPr>
              <a:t>Societal Impact</a:t>
            </a:r>
            <a:endParaRPr sz="1000"/>
          </a:p>
        </p:txBody>
      </p:sp>
      <p:sp>
        <p:nvSpPr>
          <p:cNvPr id="146" name="Google Shape;146;gfd04c3d9dd_1_0"/>
          <p:cNvSpPr txBox="1"/>
          <p:nvPr>
            <p:ph type="title"/>
          </p:nvPr>
        </p:nvSpPr>
        <p:spPr>
          <a:xfrm>
            <a:off x="176050" y="175950"/>
            <a:ext cx="7803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sz="4400">
                <a:solidFill>
                  <a:schemeClr val="lt1"/>
                </a:solidFill>
              </a:rPr>
              <a:t>LSI-VC GEOGLAM Subgroup</a:t>
            </a:r>
            <a:endParaRPr sz="4400">
              <a:solidFill>
                <a:schemeClr val="lt1"/>
              </a:solidFill>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SzPts val="44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f76c5e4af2_0_26"/>
          <p:cNvSpPr txBox="1"/>
          <p:nvPr/>
        </p:nvSpPr>
        <p:spPr>
          <a:xfrm>
            <a:off x="94020" y="103248"/>
            <a:ext cx="8668500" cy="1908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3200">
                <a:solidFill>
                  <a:schemeClr val="lt1"/>
                </a:solidFill>
                <a:latin typeface="Arial"/>
                <a:ea typeface="Arial"/>
                <a:cs typeface="Arial"/>
                <a:sym typeface="Arial"/>
              </a:rPr>
              <a:t>Analysis Ready Data Priority: Term Outcomes</a:t>
            </a:r>
            <a:endParaRPr/>
          </a:p>
          <a:p>
            <a:pPr indent="0" lvl="0" marL="0" marR="0" rtl="0" algn="l">
              <a:spcBef>
                <a:spcPts val="0"/>
              </a:spcBef>
              <a:spcAft>
                <a:spcPts val="0"/>
              </a:spcAft>
              <a:buNone/>
            </a:pPr>
            <a:r>
              <a:t/>
            </a:r>
            <a:endParaRPr sz="3200">
              <a:solidFill>
                <a:schemeClr val="lt1"/>
              </a:solidFill>
              <a:latin typeface="Arial"/>
              <a:ea typeface="Arial"/>
              <a:cs typeface="Arial"/>
              <a:sym typeface="Arial"/>
            </a:endParaRPr>
          </a:p>
          <a:p>
            <a:pPr indent="0" lvl="0" marL="0" marR="0" rtl="0" algn="l">
              <a:spcBef>
                <a:spcPts val="0"/>
              </a:spcBef>
              <a:spcAft>
                <a:spcPts val="0"/>
              </a:spcAft>
              <a:buNone/>
            </a:pPr>
            <a:r>
              <a:t/>
            </a:r>
            <a:endParaRPr sz="5400">
              <a:solidFill>
                <a:schemeClr val="lt1"/>
              </a:solidFill>
              <a:latin typeface="Arial"/>
              <a:ea typeface="Arial"/>
              <a:cs typeface="Arial"/>
              <a:sym typeface="Arial"/>
            </a:endParaRPr>
          </a:p>
        </p:txBody>
      </p:sp>
      <p:sp>
        <p:nvSpPr>
          <p:cNvPr id="152" name="Google Shape;152;gf76c5e4af2_0_26"/>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153" name="Google Shape;153;gf76c5e4af2_0_26"/>
          <p:cNvSpPr txBox="1"/>
          <p:nvPr/>
        </p:nvSpPr>
        <p:spPr>
          <a:xfrm>
            <a:off x="2500200" y="3228900"/>
            <a:ext cx="7334400" cy="400200"/>
          </a:xfrm>
          <a:prstGeom prst="rect">
            <a:avLst/>
          </a:prstGeom>
          <a:noFill/>
          <a:ln>
            <a:noFill/>
          </a:ln>
        </p:spPr>
        <p:txBody>
          <a:bodyPr anchorCtr="0" anchor="t" bIns="45700" lIns="91425" spcFirstLastPara="1" rIns="91425" wrap="square" tIns="45700">
            <a:spAutoFit/>
          </a:bodyPr>
          <a:lstStyle/>
          <a:p>
            <a:pPr indent="-112712" lvl="0" marL="214312" marR="0" rtl="0" algn="l">
              <a:lnSpc>
                <a:spcPct val="150000"/>
              </a:lnSpc>
              <a:spcBef>
                <a:spcPts val="0"/>
              </a:spcBef>
              <a:spcAft>
                <a:spcPts val="0"/>
              </a:spcAft>
              <a:buClr>
                <a:schemeClr val="dk1"/>
              </a:buClr>
              <a:buSzPts val="1600"/>
              <a:buFont typeface="Noto Sans Symbols"/>
              <a:buNone/>
            </a:pPr>
            <a:r>
              <a:rPr b="1" i="1" lang="en-GB" sz="2000">
                <a:solidFill>
                  <a:schemeClr val="dk1"/>
                </a:solidFill>
              </a:rPr>
              <a:t>CEOS ARD Plenary Video: </a:t>
            </a:r>
            <a:r>
              <a:rPr b="1" i="1" lang="en-GB" sz="2000" u="sng">
                <a:solidFill>
                  <a:schemeClr val="hlink"/>
                </a:solidFill>
                <a:hlinkClick r:id="rId3"/>
              </a:rPr>
              <a:t>https://youtu.be/PsIHHMq-1Gk</a:t>
            </a:r>
            <a:endParaRPr b="1" i="1" sz="20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2021-10-07T09:33:41Z</dcterms:created>
  <dc:creator>Elizabeth Marion Rose</dc:creator>
</cp:coreProperties>
</file>