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12192000"/>
  <p:notesSz cx="6858000" cy="9144000"/>
  <p:embeddedFontLst>
    <p:embeddedFont>
      <p:font typeface="Helvetica Neue"/>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3" roundtripDataSignature="AMtx7mhfXLCIxYJC4qZlOmpLCIhyFLWRv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F3AAEFC-120D-4C42-A549-99F34F42E5E6}">
  <a:tblStyle styleId="{0F3AAEFC-120D-4C42-A549-99F34F42E5E6}"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HelveticaNeue-bold.fntdata"/><Relationship Id="rId11" Type="http://schemas.openxmlformats.org/officeDocument/2006/relationships/slide" Target="slides/slide6.xml"/><Relationship Id="rId22" Type="http://schemas.openxmlformats.org/officeDocument/2006/relationships/font" Target="fonts/HelveticaNeue-boldItalic.fntdata"/><Relationship Id="rId10" Type="http://schemas.openxmlformats.org/officeDocument/2006/relationships/slide" Target="slides/slide5.xml"/><Relationship Id="rId21" Type="http://schemas.openxmlformats.org/officeDocument/2006/relationships/font" Target="fonts/HelveticaNeue-italic.fntdata"/><Relationship Id="rId13" Type="http://schemas.openxmlformats.org/officeDocument/2006/relationships/slide" Target="slides/slide8.xml"/><Relationship Id="rId12" Type="http://schemas.openxmlformats.org/officeDocument/2006/relationships/slide" Target="slides/slide7.xml"/><Relationship Id="rId23"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HelveticaNeue-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cb64ab5853_0_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cb64ab5853_0_5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cb64ab5853_0_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cb64ab5853_0_7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cb64ab5853_0_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cb64ab5853_0_7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cb64ab5853_0_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cb64ab5853_0_8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cb64ab5853_0_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gcb64ab5853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cb64ab5853_0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cb64ab5853_0_1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cb64ab5853_0_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cb64ab5853_0_1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cb64ab5853_0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cb64ab5853_0_2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cb64ab5853_0_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cb64ab5853_0_3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cb64ab5853_0_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cb64ab5853_0_4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cb64ab5853_0_20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cb64ab5853_0_20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cb64ab5853_0_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cb64ab5853_0_5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1.jpg"/><Relationship Id="rId4" Type="http://schemas.openxmlformats.org/officeDocument/2006/relationships/image" Target="../media/image5.jpg"/><Relationship Id="rId5" Type="http://schemas.openxmlformats.org/officeDocument/2006/relationships/image" Target="../media/image4.png"/><Relationship Id="rId6" Type="http://schemas.openxmlformats.org/officeDocument/2006/relationships/image" Target="../media/image6.png"/><Relationship Id="rId7"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1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b="0" l="0" r="0" t="0"/>
          <a:stretch/>
        </p:blipFill>
        <p:spPr>
          <a:xfrm>
            <a:off x="3301750" y="2265730"/>
            <a:ext cx="8288156" cy="2756714"/>
          </a:xfrm>
          <a:prstGeom prst="rect">
            <a:avLst/>
          </a:prstGeom>
          <a:noFill/>
          <a:ln>
            <a:noFill/>
          </a:ln>
        </p:spPr>
      </p:pic>
      <p:pic>
        <p:nvPicPr>
          <p:cNvPr id="13" name="Google Shape;13;p7"/>
          <p:cNvPicPr preferRelativeResize="0"/>
          <p:nvPr/>
        </p:nvPicPr>
        <p:blipFill rotWithShape="1">
          <a:blip r:embed="rId3">
            <a:alphaModFix/>
          </a:blip>
          <a:srcRect b="-110" l="0" r="0" t="0"/>
          <a:stretch/>
        </p:blipFill>
        <p:spPr>
          <a:xfrm flipH="1" rot="10800000">
            <a:off x="2824280" y="4824249"/>
            <a:ext cx="5391556" cy="2038097"/>
          </a:xfrm>
          <a:prstGeom prst="rect">
            <a:avLst/>
          </a:prstGeom>
          <a:noFill/>
          <a:ln>
            <a:noFill/>
          </a:ln>
        </p:spPr>
      </p:pic>
      <p:pic>
        <p:nvPicPr>
          <p:cNvPr descr="A picture containing nature&#10;&#10;Description automatically generated" id="14" name="Google Shape;14;p7"/>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7"/>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 name="Google Shape;16;p7"/>
          <p:cNvSpPr/>
          <p:nvPr/>
        </p:nvSpPr>
        <p:spPr>
          <a:xfrm flipH="1">
            <a:off x="-21101" y="-14542"/>
            <a:ext cx="12215481" cy="6870483"/>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7" name="Google Shape;17;p7"/>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7"/>
          <p:cNvPicPr preferRelativeResize="0"/>
          <p:nvPr/>
        </p:nvPicPr>
        <p:blipFill rotWithShape="1">
          <a:blip r:embed="rId6">
            <a:alphaModFix amt="34000"/>
          </a:blip>
          <a:srcRect b="-8775" l="32581" r="8553" t="2403"/>
          <a:stretch/>
        </p:blipFill>
        <p:spPr>
          <a:xfrm rot="5400000">
            <a:off x="5734365" y="-1016162"/>
            <a:ext cx="5455200" cy="7480800"/>
          </a:xfrm>
          <a:prstGeom prst="rtTriangle">
            <a:avLst/>
          </a:prstGeom>
          <a:noFill/>
          <a:ln>
            <a:noFill/>
          </a:ln>
        </p:spPr>
      </p:pic>
      <p:pic>
        <p:nvPicPr>
          <p:cNvPr id="19" name="Google Shape;19;p7"/>
          <p:cNvPicPr preferRelativeResize="0"/>
          <p:nvPr/>
        </p:nvPicPr>
        <p:blipFill rotWithShape="1">
          <a:blip r:embed="rId7">
            <a:alphaModFix amt="34000"/>
          </a:blip>
          <a:srcRect b="676" l="54016" r="11354" t="36080"/>
          <a:stretch/>
        </p:blipFill>
        <p:spPr>
          <a:xfrm rot="-5400000">
            <a:off x="5792643" y="4820059"/>
            <a:ext cx="1719600" cy="2366700"/>
          </a:xfrm>
          <a:prstGeom prst="rtTriangle">
            <a:avLst/>
          </a:prstGeom>
          <a:noFill/>
          <a:ln>
            <a:noFill/>
          </a:ln>
        </p:spPr>
      </p:pic>
      <p:sp>
        <p:nvSpPr>
          <p:cNvPr id="20" name="Google Shape;20;p7"/>
          <p:cNvSpPr txBox="1"/>
          <p:nvPr>
            <p:ph type="title"/>
          </p:nvPr>
        </p:nvSpPr>
        <p:spPr>
          <a:xfrm>
            <a:off x="176047" y="175938"/>
            <a:ext cx="6157200" cy="39726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Arial"/>
              <a:buNone/>
              <a:defRPr b="0" i="0" sz="8000" u="none" cap="none" strike="noStrik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8"/>
          <p:cNvSpPr/>
          <p:nvPr/>
        </p:nvSpPr>
        <p:spPr>
          <a:xfrm>
            <a:off x="0" y="1"/>
            <a:ext cx="12192000" cy="103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23" name="Google Shape;23;p8"/>
          <p:cNvPicPr preferRelativeResize="0"/>
          <p:nvPr/>
        </p:nvPicPr>
        <p:blipFill rotWithShape="1">
          <a:blip r:embed="rId2">
            <a:alphaModFix amt="34000"/>
          </a:blip>
          <a:srcRect b="35419" l="51341" r="-2842" t="39268"/>
          <a:stretch/>
        </p:blipFill>
        <p:spPr>
          <a:xfrm flipH="1">
            <a:off x="9304423" y="0"/>
            <a:ext cx="2887577" cy="1037492"/>
          </a:xfrm>
          <a:prstGeom prst="rect">
            <a:avLst/>
          </a:prstGeom>
          <a:noFill/>
          <a:ln>
            <a:noFill/>
          </a:ln>
        </p:spPr>
      </p:pic>
      <p:pic>
        <p:nvPicPr>
          <p:cNvPr id="24" name="Google Shape;24;p8"/>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8"/>
          <p:cNvSpPr/>
          <p:nvPr/>
        </p:nvSpPr>
        <p:spPr>
          <a:xfrm>
            <a:off x="-1778" y="6574604"/>
            <a:ext cx="12193800" cy="2835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6" name="Google Shape;26;p8"/>
          <p:cNvSpPr/>
          <p:nvPr/>
        </p:nvSpPr>
        <p:spPr>
          <a:xfrm flipH="1" rot="10800000">
            <a:off x="-4504" y="6540563"/>
            <a:ext cx="12196500" cy="59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7" name="Google Shape;27;p8"/>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28" name="Google Shape;28;p8"/>
          <p:cNvSpPr txBox="1"/>
          <p:nvPr/>
        </p:nvSpPr>
        <p:spPr>
          <a:xfrm>
            <a:off x="-24384" y="6562799"/>
            <a:ext cx="49257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Arial"/>
                <a:ea typeface="Arial"/>
                <a:cs typeface="Arial"/>
                <a:sym typeface="Arial"/>
              </a:rPr>
              <a:t>CEOS Plenary, 1-4  November 2021</a:t>
            </a:r>
            <a:endParaRPr/>
          </a:p>
        </p:txBody>
      </p:sp>
      <p:sp>
        <p:nvSpPr>
          <p:cNvPr id="29" name="Google Shape;29;p8"/>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 name="Google Shape;30;p8"/>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9"/>
          <p:cNvSpPr/>
          <p:nvPr/>
        </p:nvSpPr>
        <p:spPr>
          <a:xfrm>
            <a:off x="0" y="1"/>
            <a:ext cx="12192000" cy="103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33" name="Google Shape;33;p9"/>
          <p:cNvPicPr preferRelativeResize="0"/>
          <p:nvPr/>
        </p:nvPicPr>
        <p:blipFill rotWithShape="1">
          <a:blip r:embed="rId2">
            <a:alphaModFix amt="34000"/>
          </a:blip>
          <a:srcRect b="35419" l="51341" r="-2842" t="39268"/>
          <a:stretch/>
        </p:blipFill>
        <p:spPr>
          <a:xfrm flipH="1">
            <a:off x="9304423" y="0"/>
            <a:ext cx="2887577" cy="1037492"/>
          </a:xfrm>
          <a:prstGeom prst="rect">
            <a:avLst/>
          </a:prstGeom>
          <a:noFill/>
          <a:ln>
            <a:noFill/>
          </a:ln>
        </p:spPr>
      </p:pic>
      <p:pic>
        <p:nvPicPr>
          <p:cNvPr id="34" name="Google Shape;34;p9"/>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9"/>
          <p:cNvSpPr/>
          <p:nvPr/>
        </p:nvSpPr>
        <p:spPr>
          <a:xfrm>
            <a:off x="-1778" y="6574604"/>
            <a:ext cx="12193800" cy="2835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6" name="Google Shape;36;p9"/>
          <p:cNvSpPr/>
          <p:nvPr/>
        </p:nvSpPr>
        <p:spPr>
          <a:xfrm flipH="1" rot="10800000">
            <a:off x="-4504" y="6540563"/>
            <a:ext cx="12196500" cy="59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7" name="Google Shape;37;p9"/>
          <p:cNvSpPr txBox="1"/>
          <p:nvPr>
            <p:ph idx="1" type="body"/>
          </p:nvPr>
        </p:nvSpPr>
        <p:spPr>
          <a:xfrm>
            <a:off x="386632" y="1445923"/>
            <a:ext cx="5508900" cy="4775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8" name="Google Shape;38;p9"/>
          <p:cNvSpPr txBox="1"/>
          <p:nvPr>
            <p:ph idx="2" type="body"/>
          </p:nvPr>
        </p:nvSpPr>
        <p:spPr>
          <a:xfrm>
            <a:off x="6296361" y="1445923"/>
            <a:ext cx="5508900" cy="4775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 name="Google Shape;39;p9"/>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Arial"/>
                <a:ea typeface="Arial"/>
                <a:cs typeface="Arial"/>
                <a:sym typeface="Arial"/>
              </a:rPr>
              <a:t>Slide </a:t>
            </a:r>
            <a:fld id="{00000000-1234-1234-1234-123412341234}" type="slidenum">
              <a:rPr b="1" lang="en-GB" sz="1400">
                <a:solidFill>
                  <a:schemeClr val="accent1"/>
                </a:solidFill>
                <a:latin typeface="Arial"/>
                <a:ea typeface="Arial"/>
                <a:cs typeface="Arial"/>
                <a:sym typeface="Arial"/>
              </a:rPr>
              <a:t>‹#›</a:t>
            </a:fld>
            <a:endParaRPr b="1" sz="1400">
              <a:solidFill>
                <a:schemeClr val="accent1"/>
              </a:solidFill>
              <a:latin typeface="Arial"/>
              <a:ea typeface="Arial"/>
              <a:cs typeface="Arial"/>
              <a:sym typeface="Arial"/>
            </a:endParaRPr>
          </a:p>
        </p:txBody>
      </p:sp>
      <p:sp>
        <p:nvSpPr>
          <p:cNvPr id="40" name="Google Shape;40;p9"/>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41" name="Google Shape;41;p9"/>
          <p:cNvSpPr txBox="1"/>
          <p:nvPr/>
        </p:nvSpPr>
        <p:spPr>
          <a:xfrm>
            <a:off x="-24384" y="6562799"/>
            <a:ext cx="49257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chemeClr val="accent1"/>
                </a:solidFill>
                <a:latin typeface="Arial"/>
                <a:ea typeface="Arial"/>
                <a:cs typeface="Arial"/>
                <a:sym typeface="Arial"/>
              </a:rPr>
              <a:t>CEOS Plenary, 1-4  November 2021</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10"/>
          <p:cNvSpPr/>
          <p:nvPr/>
        </p:nvSpPr>
        <p:spPr>
          <a:xfrm>
            <a:off x="0" y="1"/>
            <a:ext cx="12192000" cy="103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44" name="Google Shape;44;p10"/>
          <p:cNvPicPr preferRelativeResize="0"/>
          <p:nvPr/>
        </p:nvPicPr>
        <p:blipFill rotWithShape="1">
          <a:blip r:embed="rId2">
            <a:alphaModFix amt="34000"/>
          </a:blip>
          <a:srcRect b="35419" l="51341" r="-2842" t="39268"/>
          <a:stretch/>
        </p:blipFill>
        <p:spPr>
          <a:xfrm flipH="1">
            <a:off x="9304423" y="0"/>
            <a:ext cx="2887577" cy="1037492"/>
          </a:xfrm>
          <a:prstGeom prst="rect">
            <a:avLst/>
          </a:prstGeom>
          <a:noFill/>
          <a:ln>
            <a:noFill/>
          </a:ln>
        </p:spPr>
      </p:pic>
      <p:pic>
        <p:nvPicPr>
          <p:cNvPr id="45" name="Google Shape;45;p10"/>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10"/>
          <p:cNvSpPr/>
          <p:nvPr/>
        </p:nvSpPr>
        <p:spPr>
          <a:xfrm>
            <a:off x="-1778" y="6574604"/>
            <a:ext cx="12193800" cy="2835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7" name="Google Shape;47;p10"/>
          <p:cNvSpPr/>
          <p:nvPr/>
        </p:nvSpPr>
        <p:spPr>
          <a:xfrm flipH="1" rot="10800000">
            <a:off x="-4504" y="6540563"/>
            <a:ext cx="12196500" cy="59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8" name="Google Shape;48;p10"/>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Arial"/>
                <a:ea typeface="Arial"/>
                <a:cs typeface="Arial"/>
                <a:sym typeface="Arial"/>
              </a:rPr>
              <a:t>Slide </a:t>
            </a:r>
            <a:fld id="{00000000-1234-1234-1234-123412341234}" type="slidenum">
              <a:rPr b="1" lang="en-GB" sz="1400">
                <a:solidFill>
                  <a:schemeClr val="accent1"/>
                </a:solidFill>
                <a:latin typeface="Arial"/>
                <a:ea typeface="Arial"/>
                <a:cs typeface="Arial"/>
                <a:sym typeface="Arial"/>
              </a:rPr>
              <a:t>‹#›</a:t>
            </a:fld>
            <a:endParaRPr b="1" sz="1400">
              <a:solidFill>
                <a:schemeClr val="accent1"/>
              </a:solidFill>
              <a:latin typeface="Arial"/>
              <a:ea typeface="Arial"/>
              <a:cs typeface="Arial"/>
              <a:sym typeface="Arial"/>
            </a:endParaRPr>
          </a:p>
        </p:txBody>
      </p:sp>
      <p:sp>
        <p:nvSpPr>
          <p:cNvPr id="49" name="Google Shape;49;p10"/>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50" name="Google Shape;50;p10"/>
          <p:cNvSpPr txBox="1"/>
          <p:nvPr/>
        </p:nvSpPr>
        <p:spPr>
          <a:xfrm>
            <a:off x="-24384" y="6562799"/>
            <a:ext cx="49257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chemeClr val="accent1"/>
                </a:solidFill>
                <a:latin typeface="Arial"/>
                <a:ea typeface="Arial"/>
                <a:cs typeface="Arial"/>
                <a:sym typeface="Arial"/>
              </a:rPr>
              <a:t>CEOS Plenary, 1-4  November 2021</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11"/>
          <p:cNvSpPr/>
          <p:nvPr/>
        </p:nvSpPr>
        <p:spPr>
          <a:xfrm>
            <a:off x="0" y="1"/>
            <a:ext cx="12192000" cy="103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53" name="Google Shape;53;p11"/>
          <p:cNvPicPr preferRelativeResize="0"/>
          <p:nvPr/>
        </p:nvPicPr>
        <p:blipFill rotWithShape="1">
          <a:blip r:embed="rId2">
            <a:alphaModFix amt="34000"/>
          </a:blip>
          <a:srcRect b="35419" l="51341" r="-2842" t="39268"/>
          <a:stretch/>
        </p:blipFill>
        <p:spPr>
          <a:xfrm flipH="1">
            <a:off x="9304423" y="0"/>
            <a:ext cx="2887577" cy="1037492"/>
          </a:xfrm>
          <a:prstGeom prst="rect">
            <a:avLst/>
          </a:prstGeom>
          <a:noFill/>
          <a:ln>
            <a:noFill/>
          </a:ln>
        </p:spPr>
      </p:pic>
      <p:pic>
        <p:nvPicPr>
          <p:cNvPr id="54" name="Google Shape;54;p11"/>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11"/>
          <p:cNvSpPr/>
          <p:nvPr/>
        </p:nvSpPr>
        <p:spPr>
          <a:xfrm>
            <a:off x="-1778" y="6574604"/>
            <a:ext cx="12193800" cy="2835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6" name="Google Shape;56;p11"/>
          <p:cNvSpPr/>
          <p:nvPr/>
        </p:nvSpPr>
        <p:spPr>
          <a:xfrm flipH="1" rot="10800000">
            <a:off x="-4504" y="6540563"/>
            <a:ext cx="12196500" cy="59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7" name="Google Shape;57;p11"/>
          <p:cNvSpPr txBox="1"/>
          <p:nvPr>
            <p:ph idx="1" type="body"/>
          </p:nvPr>
        </p:nvSpPr>
        <p:spPr>
          <a:xfrm>
            <a:off x="5180012" y="1373852"/>
            <a:ext cx="6172200" cy="46944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Noto Sans Symbols"/>
              <a:buChar char="❖"/>
              <a:defRPr b="0" i="0" sz="3200" u="none" cap="none" strike="noStrike">
                <a:solidFill>
                  <a:schemeClr val="dk1"/>
                </a:solidFill>
                <a:latin typeface="Arial"/>
                <a:ea typeface="Arial"/>
                <a:cs typeface="Arial"/>
                <a:sym typeface="Arial"/>
              </a:defRPr>
            </a:lvl1pPr>
            <a:lvl2pPr indent="-406400" lvl="1" marL="914400" marR="0" rtl="0" algn="l">
              <a:lnSpc>
                <a:spcPct val="90000"/>
              </a:lnSpc>
              <a:spcBef>
                <a:spcPts val="5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2pPr>
            <a:lvl3pPr indent="-381000" lvl="2" marL="1371600" marR="0" rtl="0" algn="l">
              <a:lnSpc>
                <a:spcPct val="90000"/>
              </a:lnSpc>
              <a:spcBef>
                <a:spcPts val="500"/>
              </a:spcBef>
              <a:spcAft>
                <a:spcPts val="0"/>
              </a:spcAft>
              <a:buClr>
                <a:schemeClr val="dk1"/>
              </a:buClr>
              <a:buSzPts val="2400"/>
              <a:buFont typeface="Courier New"/>
              <a:buChar char="o"/>
              <a:defRPr b="0" i="0" sz="24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8" name="Google Shape;58;p11"/>
          <p:cNvSpPr txBox="1"/>
          <p:nvPr>
            <p:ph idx="2" type="body"/>
          </p:nvPr>
        </p:nvSpPr>
        <p:spPr>
          <a:xfrm>
            <a:off x="839788" y="1373852"/>
            <a:ext cx="3932100" cy="4630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
        <p:nvSpPr>
          <p:cNvPr id="59" name="Google Shape;59;p11"/>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Arial"/>
                <a:ea typeface="Arial"/>
                <a:cs typeface="Arial"/>
                <a:sym typeface="Arial"/>
              </a:rPr>
              <a:t>Slide </a:t>
            </a:r>
            <a:fld id="{00000000-1234-1234-1234-123412341234}" type="slidenum">
              <a:rPr b="1" lang="en-GB" sz="1400">
                <a:solidFill>
                  <a:schemeClr val="accent1"/>
                </a:solidFill>
                <a:latin typeface="Arial"/>
                <a:ea typeface="Arial"/>
                <a:cs typeface="Arial"/>
                <a:sym typeface="Arial"/>
              </a:rPr>
              <a:t>‹#›</a:t>
            </a:fld>
            <a:endParaRPr b="1" sz="1400">
              <a:solidFill>
                <a:schemeClr val="accent1"/>
              </a:solidFill>
              <a:latin typeface="Arial"/>
              <a:ea typeface="Arial"/>
              <a:cs typeface="Arial"/>
              <a:sym typeface="Arial"/>
            </a:endParaRPr>
          </a:p>
        </p:txBody>
      </p:sp>
      <p:sp>
        <p:nvSpPr>
          <p:cNvPr id="60" name="Google Shape;60;p11"/>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61" name="Google Shape;61;p11"/>
          <p:cNvSpPr txBox="1"/>
          <p:nvPr/>
        </p:nvSpPr>
        <p:spPr>
          <a:xfrm>
            <a:off x="-24384" y="6562799"/>
            <a:ext cx="49257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chemeClr val="accent1"/>
                </a:solidFill>
                <a:latin typeface="Arial"/>
                <a:ea typeface="Arial"/>
                <a:cs typeface="Arial"/>
                <a:sym typeface="Arial"/>
              </a:rPr>
              <a:t>CEOS Plenary, 1-4  November 2021</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showMasterSp="0" type="tx">
  <p:cSld name="TITLE_AND_BODY">
    <p:bg>
      <p:bgPr>
        <a:blipFill>
          <a:blip r:embed="rId2">
            <a:alphaModFix/>
          </a:blip>
          <a:stretch>
            <a:fillRect/>
          </a:stretch>
        </a:blipFill>
      </p:bgPr>
    </p:bg>
    <p:spTree>
      <p:nvGrpSpPr>
        <p:cNvPr id="62" name="Shape 6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spTree>
      <p:nvGrpSpPr>
        <p:cNvPr id="63" name="Shape 63"/>
        <p:cNvGrpSpPr/>
        <p:nvPr/>
      </p:nvGrpSpPr>
      <p:grpSpPr>
        <a:xfrm>
          <a:off x="0" y="0"/>
          <a:ext cx="0" cy="0"/>
          <a:chOff x="0" y="0"/>
          <a:chExt cx="0" cy="0"/>
        </a:xfrm>
      </p:grpSpPr>
      <p:sp>
        <p:nvSpPr>
          <p:cNvPr id="64" name="Google Shape;64;gcb64ab5853_0_105"/>
          <p:cNvSpPr/>
          <p:nvPr>
            <p:ph idx="12" type="sldNum"/>
          </p:nvPr>
        </p:nvSpPr>
        <p:spPr>
          <a:xfrm>
            <a:off x="11684000" y="6629400"/>
            <a:ext cx="406500" cy="187200"/>
          </a:xfrm>
          <a:prstGeom prst="roundRect">
            <a:avLst>
              <a:gd fmla="val 16667" name="adj"/>
            </a:avLst>
          </a:prstGeom>
          <a:solidFill>
            <a:schemeClr val="lt1">
              <a:alpha val="48630"/>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lvl1pPr indent="0" lvl="0" marL="0" marR="0" rtl="0" algn="ctr">
              <a:spcBef>
                <a:spcPts val="0"/>
              </a:spcBef>
              <a:buNone/>
              <a:defRPr b="0" i="1" sz="1100" u="none" cap="none" strike="noStrike">
                <a:solidFill>
                  <a:schemeClr val="dk2"/>
                </a:solidFill>
                <a:latin typeface="Helvetica Neue"/>
                <a:ea typeface="Helvetica Neue"/>
                <a:cs typeface="Helvetica Neue"/>
                <a:sym typeface="Helvetica Neue"/>
              </a:defRPr>
            </a:lvl1pPr>
            <a:lvl2pPr indent="0" lvl="1" marL="0" marR="0" rtl="0" algn="ctr">
              <a:spcBef>
                <a:spcPts val="0"/>
              </a:spcBef>
              <a:buNone/>
              <a:defRPr b="0" i="1" sz="1100" u="none" cap="none" strike="noStrike">
                <a:solidFill>
                  <a:schemeClr val="dk2"/>
                </a:solidFill>
                <a:latin typeface="Helvetica Neue"/>
                <a:ea typeface="Helvetica Neue"/>
                <a:cs typeface="Helvetica Neue"/>
                <a:sym typeface="Helvetica Neue"/>
              </a:defRPr>
            </a:lvl2pPr>
            <a:lvl3pPr indent="0" lvl="2" marL="0" marR="0" rtl="0" algn="ctr">
              <a:spcBef>
                <a:spcPts val="0"/>
              </a:spcBef>
              <a:buNone/>
              <a:defRPr b="0" i="1" sz="1100" u="none" cap="none" strike="noStrike">
                <a:solidFill>
                  <a:schemeClr val="dk2"/>
                </a:solidFill>
                <a:latin typeface="Helvetica Neue"/>
                <a:ea typeface="Helvetica Neue"/>
                <a:cs typeface="Helvetica Neue"/>
                <a:sym typeface="Helvetica Neue"/>
              </a:defRPr>
            </a:lvl3pPr>
            <a:lvl4pPr indent="0" lvl="3" marL="0" marR="0" rtl="0" algn="ctr">
              <a:spcBef>
                <a:spcPts val="0"/>
              </a:spcBef>
              <a:buNone/>
              <a:defRPr b="0" i="1" sz="1100" u="none" cap="none" strike="noStrike">
                <a:solidFill>
                  <a:schemeClr val="dk2"/>
                </a:solidFill>
                <a:latin typeface="Helvetica Neue"/>
                <a:ea typeface="Helvetica Neue"/>
                <a:cs typeface="Helvetica Neue"/>
                <a:sym typeface="Helvetica Neue"/>
              </a:defRPr>
            </a:lvl4pPr>
            <a:lvl5pPr indent="0" lvl="4" marL="0" marR="0" rtl="0" algn="ctr">
              <a:spcBef>
                <a:spcPts val="0"/>
              </a:spcBef>
              <a:buNone/>
              <a:defRPr b="0" i="1" sz="1100" u="none" cap="none" strike="noStrike">
                <a:solidFill>
                  <a:schemeClr val="dk2"/>
                </a:solidFill>
                <a:latin typeface="Helvetica Neue"/>
                <a:ea typeface="Helvetica Neue"/>
                <a:cs typeface="Helvetica Neue"/>
                <a:sym typeface="Helvetica Neue"/>
              </a:defRPr>
            </a:lvl5pPr>
            <a:lvl6pPr indent="0" lvl="5" marL="0" marR="0" rtl="0" algn="ctr">
              <a:spcBef>
                <a:spcPts val="0"/>
              </a:spcBef>
              <a:buNone/>
              <a:defRPr b="0" i="1" sz="1100" u="none" cap="none" strike="noStrike">
                <a:solidFill>
                  <a:schemeClr val="dk2"/>
                </a:solidFill>
                <a:latin typeface="Helvetica Neue"/>
                <a:ea typeface="Helvetica Neue"/>
                <a:cs typeface="Helvetica Neue"/>
                <a:sym typeface="Helvetica Neue"/>
              </a:defRPr>
            </a:lvl6pPr>
            <a:lvl7pPr indent="0" lvl="6" marL="0" marR="0" rtl="0" algn="ctr">
              <a:spcBef>
                <a:spcPts val="0"/>
              </a:spcBef>
              <a:buNone/>
              <a:defRPr b="0" i="1" sz="1100" u="none" cap="none" strike="noStrike">
                <a:solidFill>
                  <a:schemeClr val="dk2"/>
                </a:solidFill>
                <a:latin typeface="Helvetica Neue"/>
                <a:ea typeface="Helvetica Neue"/>
                <a:cs typeface="Helvetica Neue"/>
                <a:sym typeface="Helvetica Neue"/>
              </a:defRPr>
            </a:lvl7pPr>
            <a:lvl8pPr indent="0" lvl="7" marL="0" marR="0" rtl="0" algn="ctr">
              <a:spcBef>
                <a:spcPts val="0"/>
              </a:spcBef>
              <a:buNone/>
              <a:defRPr b="0" i="1" sz="1100" u="none" cap="none" strike="noStrike">
                <a:solidFill>
                  <a:schemeClr val="dk2"/>
                </a:solidFill>
                <a:latin typeface="Helvetica Neue"/>
                <a:ea typeface="Helvetica Neue"/>
                <a:cs typeface="Helvetica Neue"/>
                <a:sym typeface="Helvetica Neue"/>
              </a:defRPr>
            </a:lvl8pPr>
            <a:lvl9pPr indent="0" lvl="8" marL="0" marR="0" rtl="0" algn="ctr">
              <a:spcBef>
                <a:spcPts val="0"/>
              </a:spcBef>
              <a:buNone/>
              <a:defRPr b="0" i="1" sz="1100" u="none" cap="none" strike="noStrike">
                <a:solidFill>
                  <a:schemeClr val="dk2"/>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GB"/>
              <a:t>‹#›</a:t>
            </a:fld>
            <a:endParaRPr/>
          </a:p>
        </p:txBody>
      </p:sp>
      <p:sp>
        <p:nvSpPr>
          <p:cNvPr id="65" name="Google Shape;65;gcb64ab5853_0_105"/>
          <p:cNvSpPr txBox="1"/>
          <p:nvPr>
            <p:ph idx="1" type="body"/>
          </p:nvPr>
        </p:nvSpPr>
        <p:spPr>
          <a:xfrm>
            <a:off x="101600" y="1219200"/>
            <a:ext cx="11988900" cy="5257800"/>
          </a:xfrm>
          <a:prstGeom prst="rect">
            <a:avLst/>
          </a:prstGeom>
          <a:noFill/>
          <a:ln>
            <a:noFill/>
          </a:ln>
        </p:spPr>
        <p:txBody>
          <a:bodyPr anchorCtr="0" anchor="t" bIns="45700" lIns="91425" spcFirstLastPara="1" rIns="91425" wrap="square" tIns="45700">
            <a:noAutofit/>
          </a:bodyPr>
          <a:lstStyle>
            <a:lvl1pPr indent="-355600" lvl="0" marL="457200" marR="0" rtl="0" algn="l">
              <a:spcBef>
                <a:spcPts val="500"/>
              </a:spcBef>
              <a:spcAft>
                <a:spcPts val="0"/>
              </a:spcAft>
              <a:buClr>
                <a:srgbClr val="002569"/>
              </a:buClr>
              <a:buSzPts val="2000"/>
              <a:buFont typeface="Arial"/>
              <a:buChar char="•"/>
              <a:defRPr b="1" i="0" sz="2000" u="none" cap="none" strike="noStrike">
                <a:solidFill>
                  <a:srgbClr val="002569"/>
                </a:solidFill>
                <a:latin typeface="Helvetica Neue"/>
                <a:ea typeface="Helvetica Neue"/>
                <a:cs typeface="Helvetica Neue"/>
                <a:sym typeface="Helvetica Neue"/>
              </a:defRPr>
            </a:lvl1pPr>
            <a:lvl2pPr indent="-355600" lvl="1" marL="914400" marR="0" rtl="0" algn="l">
              <a:spcBef>
                <a:spcPts val="500"/>
              </a:spcBef>
              <a:spcAft>
                <a:spcPts val="0"/>
              </a:spcAft>
              <a:buClr>
                <a:srgbClr val="002569"/>
              </a:buClr>
              <a:buSzPts val="2000"/>
              <a:buFont typeface="Courier New"/>
              <a:buChar char="o"/>
              <a:defRPr b="0" i="0" sz="2000" u="none" cap="none" strike="noStrike">
                <a:solidFill>
                  <a:srgbClr val="002569"/>
                </a:solidFill>
                <a:latin typeface="Helvetica Neue"/>
                <a:ea typeface="Helvetica Neue"/>
                <a:cs typeface="Helvetica Neue"/>
                <a:sym typeface="Helvetica Neue"/>
              </a:defRPr>
            </a:lvl2pPr>
            <a:lvl3pPr indent="-355600" lvl="2" marL="1371600" marR="0" rtl="0" algn="l">
              <a:spcBef>
                <a:spcPts val="500"/>
              </a:spcBef>
              <a:spcAft>
                <a:spcPts val="0"/>
              </a:spcAft>
              <a:buClr>
                <a:srgbClr val="002569"/>
              </a:buClr>
              <a:buSzPts val="2000"/>
              <a:buFont typeface="Noto Sans Symbols"/>
              <a:buChar char="▪"/>
              <a:defRPr b="0" i="0" sz="2000" u="none" cap="none" strike="noStrike">
                <a:solidFill>
                  <a:srgbClr val="002569"/>
                </a:solidFill>
                <a:latin typeface="Helvetica Neue"/>
                <a:ea typeface="Helvetica Neue"/>
                <a:cs typeface="Helvetica Neue"/>
                <a:sym typeface="Helvetica Neue"/>
              </a:defRPr>
            </a:lvl3pPr>
            <a:lvl4pPr indent="-355600" lvl="3" marL="1828800" marR="0" rtl="0" algn="l">
              <a:spcBef>
                <a:spcPts val="500"/>
              </a:spcBef>
              <a:spcAft>
                <a:spcPts val="0"/>
              </a:spcAft>
              <a:buClr>
                <a:srgbClr val="002569"/>
              </a:buClr>
              <a:buSzPts val="2000"/>
              <a:buFont typeface="Arial"/>
              <a:buChar char="▪"/>
              <a:defRPr b="0" i="0" sz="2000" u="none" cap="none" strike="noStrike">
                <a:solidFill>
                  <a:srgbClr val="002569"/>
                </a:solidFill>
                <a:latin typeface="Helvetica Neue"/>
                <a:ea typeface="Helvetica Neue"/>
                <a:cs typeface="Helvetica Neue"/>
                <a:sym typeface="Helvetica Neue"/>
              </a:defRPr>
            </a:lvl4pPr>
            <a:lvl5pPr indent="-355600" lvl="4" marL="2286000" marR="0" rtl="0" algn="l">
              <a:spcBef>
                <a:spcPts val="500"/>
              </a:spcBef>
              <a:spcAft>
                <a:spcPts val="0"/>
              </a:spcAft>
              <a:buClr>
                <a:srgbClr val="002569"/>
              </a:buClr>
              <a:buSzPts val="2000"/>
              <a:buFont typeface="Arial"/>
              <a:buChar char="•"/>
              <a:defRPr b="0" i="0" sz="2000" u="none" cap="none" strike="noStrike">
                <a:solidFill>
                  <a:srgbClr val="002569"/>
                </a:solidFill>
                <a:latin typeface="Helvetica Neue"/>
                <a:ea typeface="Helvetica Neue"/>
                <a:cs typeface="Helvetica Neue"/>
                <a:sym typeface="Helvetica Neue"/>
              </a:defRPr>
            </a:lvl5pPr>
            <a:lvl6pPr indent="-228600" lvl="5" marL="27432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6pPr>
            <a:lvl7pPr indent="-228600" lvl="6" marL="32004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7pPr>
            <a:lvl8pPr indent="-228600" lvl="7" marL="36576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8pPr>
            <a:lvl9pPr indent="-228600" lvl="8" marL="41148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9pPr>
          </a:lstStyle>
          <a:p/>
        </p:txBody>
      </p:sp>
      <p:sp>
        <p:nvSpPr>
          <p:cNvPr id="66" name="Google Shape;66;gcb64ab5853_0_105"/>
          <p:cNvSpPr txBox="1"/>
          <p:nvPr>
            <p:ph idx="2" type="body"/>
          </p:nvPr>
        </p:nvSpPr>
        <p:spPr>
          <a:xfrm>
            <a:off x="2641600" y="76200"/>
            <a:ext cx="6603900" cy="914400"/>
          </a:xfrm>
          <a:prstGeom prst="rect">
            <a:avLst/>
          </a:prstGeom>
          <a:noFill/>
          <a:ln>
            <a:noFill/>
          </a:ln>
        </p:spPr>
        <p:txBody>
          <a:bodyPr anchorCtr="0" anchor="t" bIns="45700" lIns="91425" spcFirstLastPara="1" rIns="91425" wrap="square" tIns="45700">
            <a:noAutofit/>
          </a:bodyPr>
          <a:lstStyle>
            <a:lvl1pPr indent="-228600" lvl="0" marL="457200" marR="0" rtl="0" algn="ctr">
              <a:spcBef>
                <a:spcPts val="500"/>
              </a:spcBef>
              <a:spcAft>
                <a:spcPts val="0"/>
              </a:spcAft>
              <a:buClr>
                <a:schemeClr val="lt1"/>
              </a:buClr>
              <a:buSzPts val="2800"/>
              <a:buFont typeface="Arial"/>
              <a:buNone/>
              <a:defRPr b="1" i="0" sz="2800" u="none" cap="none" strike="noStrike">
                <a:solidFill>
                  <a:schemeClr val="lt1"/>
                </a:solidFill>
                <a:latin typeface="Helvetica Neue"/>
                <a:ea typeface="Helvetica Neue"/>
                <a:cs typeface="Helvetica Neue"/>
                <a:sym typeface="Helvetica Neue"/>
              </a:defRPr>
            </a:lvl1pPr>
            <a:lvl2pPr indent="-381000" lvl="1" marL="914400" marR="0" rtl="0" algn="l">
              <a:spcBef>
                <a:spcPts val="500"/>
              </a:spcBef>
              <a:spcAft>
                <a:spcPts val="0"/>
              </a:spcAft>
              <a:buClr>
                <a:srgbClr val="002569"/>
              </a:buClr>
              <a:buSzPts val="2400"/>
              <a:buFont typeface="Arial"/>
              <a:buChar char="•"/>
              <a:defRPr b="0" i="0" sz="2400" u="none" cap="none" strike="noStrike">
                <a:solidFill>
                  <a:srgbClr val="002569"/>
                </a:solidFill>
                <a:latin typeface="Arial"/>
                <a:ea typeface="Arial"/>
                <a:cs typeface="Arial"/>
                <a:sym typeface="Arial"/>
              </a:defRPr>
            </a:lvl2pPr>
            <a:lvl3pPr indent="-381000" lvl="2" marL="1371600" marR="0" rtl="0" algn="l">
              <a:spcBef>
                <a:spcPts val="500"/>
              </a:spcBef>
              <a:spcAft>
                <a:spcPts val="0"/>
              </a:spcAft>
              <a:buClr>
                <a:srgbClr val="002569"/>
              </a:buClr>
              <a:buSzPts val="2400"/>
              <a:buFont typeface="Arial"/>
              <a:buChar char="o"/>
              <a:defRPr b="0" i="0" sz="2400" u="none" cap="none" strike="noStrike">
                <a:solidFill>
                  <a:srgbClr val="002569"/>
                </a:solidFill>
                <a:latin typeface="Arial"/>
                <a:ea typeface="Arial"/>
                <a:cs typeface="Arial"/>
                <a:sym typeface="Arial"/>
              </a:defRPr>
            </a:lvl3pPr>
            <a:lvl4pPr indent="-381000" lvl="3" marL="1828800" marR="0" rtl="0" algn="l">
              <a:spcBef>
                <a:spcPts val="500"/>
              </a:spcBef>
              <a:spcAft>
                <a:spcPts val="0"/>
              </a:spcAft>
              <a:buClr>
                <a:srgbClr val="002569"/>
              </a:buClr>
              <a:buSzPts val="2400"/>
              <a:buFont typeface="Arial"/>
              <a:buChar char="▪"/>
              <a:defRPr b="0" i="0" sz="2400" u="none" cap="none" strike="noStrike">
                <a:solidFill>
                  <a:srgbClr val="002569"/>
                </a:solidFill>
                <a:latin typeface="Arial"/>
                <a:ea typeface="Arial"/>
                <a:cs typeface="Arial"/>
                <a:sym typeface="Arial"/>
              </a:defRPr>
            </a:lvl4pPr>
            <a:lvl5pPr indent="-381000" lvl="4" marL="2286000" marR="0" rtl="0" algn="l">
              <a:spcBef>
                <a:spcPts val="500"/>
              </a:spcBef>
              <a:spcAft>
                <a:spcPts val="0"/>
              </a:spcAft>
              <a:buClr>
                <a:srgbClr val="002569"/>
              </a:buClr>
              <a:buSzPts val="2400"/>
              <a:buFont typeface="Arial"/>
              <a:buChar char="•"/>
              <a:defRPr b="0" i="0" sz="2400" u="none" cap="none" strike="noStrike">
                <a:solidFill>
                  <a:srgbClr val="002569"/>
                </a:solidFill>
                <a:latin typeface="Arial"/>
                <a:ea typeface="Arial"/>
                <a:cs typeface="Arial"/>
                <a:sym typeface="Arial"/>
              </a:defRPr>
            </a:lvl5pPr>
            <a:lvl6pPr indent="-228600" lvl="5" marL="27432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6pPr>
            <a:lvl7pPr indent="-228600" lvl="6" marL="32004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7pPr>
            <a:lvl8pPr indent="-228600" lvl="7" marL="36576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8pPr>
            <a:lvl9pPr indent="-228600" lvl="8" marL="41148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8.png"/><Relationship Id="rId3" Type="http://schemas.openxmlformats.org/officeDocument/2006/relationships/slideLayout" Target="../slideLayouts/slideLayout1.xml"/><Relationship Id="rId4" Type="http://schemas.openxmlformats.org/officeDocument/2006/relationships/slideLayout" Target="../slideLayouts/slideLayout2.xml"/><Relationship Id="rId10" Type="http://schemas.openxmlformats.org/officeDocument/2006/relationships/theme" Target="../theme/theme2.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6"/>
          <p:cNvSpPr/>
          <p:nvPr/>
        </p:nvSpPr>
        <p:spPr>
          <a:xfrm>
            <a:off x="0" y="1"/>
            <a:ext cx="12192000" cy="103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7" name="Google Shape;7;p6"/>
          <p:cNvPicPr preferRelativeResize="0"/>
          <p:nvPr/>
        </p:nvPicPr>
        <p:blipFill rotWithShape="1">
          <a:blip r:embed="rId1">
            <a:alphaModFix amt="34000"/>
          </a:blip>
          <a:srcRect b="35419" l="51341" r="-2842" t="39268"/>
          <a:stretch/>
        </p:blipFill>
        <p:spPr>
          <a:xfrm flipH="1">
            <a:off x="9304423" y="0"/>
            <a:ext cx="2887577" cy="1037492"/>
          </a:xfrm>
          <a:prstGeom prst="rect">
            <a:avLst/>
          </a:prstGeom>
          <a:noFill/>
          <a:ln>
            <a:noFill/>
          </a:ln>
        </p:spPr>
      </p:pic>
      <p:pic>
        <p:nvPicPr>
          <p:cNvPr id="8" name="Google Shape;8;p6"/>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6"/>
          <p:cNvSpPr/>
          <p:nvPr/>
        </p:nvSpPr>
        <p:spPr>
          <a:xfrm>
            <a:off x="-1778" y="6574604"/>
            <a:ext cx="12193800" cy="2835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10" name="Google Shape;10;p6"/>
          <p:cNvSpPr/>
          <p:nvPr/>
        </p:nvSpPr>
        <p:spPr>
          <a:xfrm flipH="1" rot="10800000">
            <a:off x="-4504" y="6540563"/>
            <a:ext cx="12196500" cy="59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0.png"/><Relationship Id="rId4" Type="http://schemas.openxmlformats.org/officeDocument/2006/relationships/image" Target="../media/image27.png"/><Relationship Id="rId5" Type="http://schemas.openxmlformats.org/officeDocument/2006/relationships/image" Target="../media/image23.png"/><Relationship Id="rId6" Type="http://schemas.openxmlformats.org/officeDocument/2006/relationships/image" Target="../media/image17.png"/><Relationship Id="rId7"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5.png"/><Relationship Id="rId4" Type="http://schemas.openxmlformats.org/officeDocument/2006/relationships/image" Target="../media/image17.png"/><Relationship Id="rId5" Type="http://schemas.openxmlformats.org/officeDocument/2006/relationships/image" Target="../media/image29.png"/><Relationship Id="rId6" Type="http://schemas.openxmlformats.org/officeDocument/2006/relationships/image" Target="../media/image28.png"/><Relationship Id="rId7"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GB"/>
              <a:t>CEOS Analysis Ready Data</a:t>
            </a:r>
            <a:endParaRPr/>
          </a:p>
        </p:txBody>
      </p:sp>
      <p:sp>
        <p:nvSpPr>
          <p:cNvPr id="72" name="Google Shape;72;p1"/>
          <p:cNvSpPr/>
          <p:nvPr/>
        </p:nvSpPr>
        <p:spPr>
          <a:xfrm>
            <a:off x="7222284" y="4252682"/>
            <a:ext cx="4832943" cy="2605318"/>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SzPts val="1100"/>
              <a:buNone/>
            </a:pPr>
            <a:r>
              <a:rPr b="1" lang="en-GB" sz="2200">
                <a:solidFill>
                  <a:schemeClr val="accent1"/>
                </a:solidFill>
              </a:rPr>
              <a:t>SIT Chair Team,</a:t>
            </a:r>
            <a:endParaRPr b="1" sz="2200">
              <a:solidFill>
                <a:schemeClr val="accent1"/>
              </a:solidFill>
            </a:endParaRPr>
          </a:p>
          <a:p>
            <a:pPr indent="0" lvl="0" marL="0" marR="0" rtl="0" algn="r">
              <a:lnSpc>
                <a:spcPct val="150000"/>
              </a:lnSpc>
              <a:spcBef>
                <a:spcPts val="0"/>
              </a:spcBef>
              <a:spcAft>
                <a:spcPts val="0"/>
              </a:spcAft>
              <a:buSzPts val="1100"/>
              <a:buNone/>
            </a:pPr>
            <a:r>
              <a:rPr b="1" lang="en-GB" sz="2200">
                <a:solidFill>
                  <a:schemeClr val="accent1"/>
                </a:solidFill>
              </a:rPr>
              <a:t>LSI-VC, SST-VC</a:t>
            </a:r>
            <a:endParaRPr b="1" sz="2200">
              <a:solidFill>
                <a:schemeClr val="accent1"/>
              </a:solidFill>
            </a:endParaRPr>
          </a:p>
          <a:p>
            <a:pPr indent="0" lvl="0" marL="0" marR="0" rtl="0" algn="r">
              <a:lnSpc>
                <a:spcPct val="150000"/>
              </a:lnSpc>
              <a:spcBef>
                <a:spcPts val="0"/>
              </a:spcBef>
              <a:spcAft>
                <a:spcPts val="0"/>
              </a:spcAft>
              <a:buNone/>
            </a:pPr>
            <a:r>
              <a:rPr b="1" i="0" lang="en-GB" sz="2200" u="none" cap="none" strike="noStrike">
                <a:solidFill>
                  <a:schemeClr val="accent1"/>
                </a:solidFill>
                <a:latin typeface="Arial"/>
                <a:ea typeface="Arial"/>
                <a:cs typeface="Arial"/>
                <a:sym typeface="Arial"/>
              </a:rPr>
              <a:t>Agenda Item #30</a:t>
            </a:r>
            <a:endParaRPr/>
          </a:p>
          <a:p>
            <a:pPr indent="0" lvl="0" marL="0" marR="0" rtl="0" algn="r">
              <a:lnSpc>
                <a:spcPct val="150000"/>
              </a:lnSpc>
              <a:spcBef>
                <a:spcPts val="0"/>
              </a:spcBef>
              <a:spcAft>
                <a:spcPts val="0"/>
              </a:spcAft>
              <a:buNone/>
            </a:pPr>
            <a:r>
              <a:rPr b="1" i="0" lang="en-GB" sz="2200" u="none" cap="none" strike="noStrike">
                <a:solidFill>
                  <a:schemeClr val="accent1"/>
                </a:solidFill>
                <a:latin typeface="Arial"/>
                <a:ea typeface="Arial"/>
                <a:cs typeface="Arial"/>
                <a:sym typeface="Arial"/>
              </a:rPr>
              <a:t>2021 CEOS Plenary </a:t>
            </a:r>
            <a:endParaRPr b="1" i="0" sz="22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None/>
            </a:pPr>
            <a:r>
              <a:rPr b="1" i="0" lang="en-GB" sz="2200" u="none" cap="none" strike="noStrike">
                <a:solidFill>
                  <a:schemeClr val="accent1"/>
                </a:solidFill>
                <a:latin typeface="Arial"/>
                <a:ea typeface="Arial"/>
                <a:cs typeface="Arial"/>
                <a:sym typeface="Arial"/>
              </a:rPr>
              <a:t>1-4 November 2021</a:t>
            </a:r>
            <a:endParaRPr b="1" i="0" sz="2200" u="none" cap="none" strike="noStrike">
              <a:solidFill>
                <a:schemeClr val="accen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cb64ab5853_0_57"/>
          <p:cNvSpPr txBox="1"/>
          <p:nvPr>
            <p:ph idx="1" type="body"/>
          </p:nvPr>
        </p:nvSpPr>
        <p:spPr>
          <a:xfrm>
            <a:off x="101600" y="1219200"/>
            <a:ext cx="11988900" cy="5257800"/>
          </a:xfrm>
          <a:prstGeom prst="rect">
            <a:avLst/>
          </a:prstGeom>
          <a:noFill/>
          <a:ln>
            <a:noFill/>
          </a:ln>
        </p:spPr>
        <p:txBody>
          <a:bodyPr anchorCtr="0" anchor="ctr" bIns="91425" lIns="91425" spcFirstLastPara="1" rIns="91425" wrap="square" tIns="91425">
            <a:noAutofit/>
          </a:bodyPr>
          <a:lstStyle/>
          <a:p>
            <a:pPr indent="-317500" lvl="0" marL="457200" rtl="0" algn="l">
              <a:spcBef>
                <a:spcPts val="600"/>
              </a:spcBef>
              <a:spcAft>
                <a:spcPts val="0"/>
              </a:spcAft>
              <a:buSzPts val="1400"/>
              <a:buChar char="●"/>
            </a:pPr>
            <a:r>
              <a:rPr lang="en-GB"/>
              <a:t>CEOS Virtual Constellations (VC) will serve as the forums in which new PFS are proposed and developed, and in which products are assessed.</a:t>
            </a:r>
            <a:endParaRPr/>
          </a:p>
          <a:p>
            <a:pPr indent="-317500" lvl="0" marL="457200" rtl="0" algn="l">
              <a:spcBef>
                <a:spcPts val="1200"/>
              </a:spcBef>
              <a:spcAft>
                <a:spcPts val="0"/>
              </a:spcAft>
              <a:buSzPts val="1400"/>
              <a:buChar char="●"/>
            </a:pPr>
            <a:r>
              <a:rPr lang="en-GB"/>
              <a:t>PFS will be developed when producers, experts and users perceive that there is a benefit and are prepared to invest in the effort to develop PFS, manage the process, and undertake to produce the data.</a:t>
            </a:r>
            <a:endParaRPr/>
          </a:p>
          <a:p>
            <a:pPr indent="-317500" lvl="0" marL="457200" rtl="0" algn="l">
              <a:spcBef>
                <a:spcPts val="1200"/>
              </a:spcBef>
              <a:spcAft>
                <a:spcPts val="0"/>
              </a:spcAft>
              <a:buSzPts val="1400"/>
              <a:buChar char="●"/>
            </a:pPr>
            <a:r>
              <a:rPr lang="en-GB"/>
              <a:t>A template “bare bones”  PFS has been developed to provide a starting point for future PFS, to ensure commonality in layout, general structure, interpretation and approach.</a:t>
            </a:r>
            <a:endParaRPr/>
          </a:p>
          <a:p>
            <a:pPr indent="-317500" lvl="0" marL="457200" rtl="0" algn="l">
              <a:spcBef>
                <a:spcPts val="1200"/>
              </a:spcBef>
              <a:spcAft>
                <a:spcPts val="0"/>
              </a:spcAft>
              <a:buSzPts val="1400"/>
              <a:buChar char="●"/>
            </a:pPr>
            <a:r>
              <a:rPr lang="en-GB"/>
              <a:t>Provides a foundation and common suite of assessment factors for all PFS (optical, Radar etc.)  and well as stipulations for additional required factors. </a:t>
            </a:r>
            <a:r>
              <a:rPr lang="en-GB">
                <a:solidFill>
                  <a:schemeClr val="dk1"/>
                </a:solidFill>
              </a:rPr>
              <a:t>Composed of ~20 assessment factors.</a:t>
            </a:r>
            <a:endParaRPr/>
          </a:p>
          <a:p>
            <a:pPr indent="-317500" lvl="2" marL="1371600" rtl="0" algn="l">
              <a:spcBef>
                <a:spcPts val="1200"/>
              </a:spcBef>
              <a:spcAft>
                <a:spcPts val="0"/>
              </a:spcAft>
              <a:buSzPts val="1400"/>
              <a:buChar char="■"/>
            </a:pPr>
            <a:r>
              <a:rPr lang="en-GB"/>
              <a:t>About ½  to ⅓ the size of a typical full existing PFS</a:t>
            </a:r>
            <a:endParaRPr/>
          </a:p>
          <a:p>
            <a:pPr indent="-317500" lvl="2" marL="1371600" rtl="0" algn="l">
              <a:spcBef>
                <a:spcPts val="1200"/>
              </a:spcBef>
              <a:spcAft>
                <a:spcPts val="0"/>
              </a:spcAft>
              <a:buSzPts val="1400"/>
              <a:buChar char="■"/>
            </a:pPr>
            <a:r>
              <a:rPr lang="en-GB"/>
              <a:t>Most of the proposed terms in the General Metadata category</a:t>
            </a:r>
            <a:endParaRPr/>
          </a:p>
          <a:p>
            <a:pPr indent="-317500" lvl="2" marL="1371600" rtl="0" algn="l">
              <a:spcBef>
                <a:spcPts val="1200"/>
              </a:spcBef>
              <a:spcAft>
                <a:spcPts val="0"/>
              </a:spcAft>
              <a:buSzPts val="1400"/>
              <a:buChar char="■"/>
            </a:pPr>
            <a:r>
              <a:rPr lang="en-GB"/>
              <a:t>Per Pixel and Corrections sections have specific guidance and recommendations for for organization for PFS authors to follow.</a:t>
            </a:r>
            <a:endParaRPr/>
          </a:p>
          <a:p>
            <a:pPr indent="-317500" lvl="1" marL="914400" rtl="0" algn="l">
              <a:spcBef>
                <a:spcPts val="1200"/>
              </a:spcBef>
              <a:spcAft>
                <a:spcPts val="0"/>
              </a:spcAft>
              <a:buSzPts val="1400"/>
              <a:buChar char="○"/>
            </a:pPr>
            <a:r>
              <a:rPr lang="en-GB"/>
              <a:t>Highly adaptable to other disciplines areas.  </a:t>
            </a:r>
            <a:endParaRPr/>
          </a:p>
          <a:p>
            <a:pPr indent="-317500" lvl="2" marL="1371600" rtl="0" algn="l">
              <a:spcBef>
                <a:spcPts val="1200"/>
              </a:spcBef>
              <a:spcAft>
                <a:spcPts val="0"/>
              </a:spcAft>
              <a:buSzPts val="1400"/>
              <a:buChar char="■"/>
            </a:pPr>
            <a:r>
              <a:rPr lang="en-GB"/>
              <a:t>No limitations on additional assessment factors</a:t>
            </a:r>
            <a:endParaRPr/>
          </a:p>
          <a:p>
            <a:pPr indent="-317500" lvl="2" marL="1371600" rtl="0" algn="l">
              <a:spcBef>
                <a:spcPts val="1200"/>
              </a:spcBef>
              <a:spcAft>
                <a:spcPts val="1200"/>
              </a:spcAft>
              <a:buSzPts val="1400"/>
              <a:buChar char="■"/>
            </a:pPr>
            <a:r>
              <a:rPr lang="en-GB"/>
              <a:t>(Nearly) backwards compatible with existing PFSs</a:t>
            </a:r>
            <a:endParaRPr strike="sngStrike"/>
          </a:p>
        </p:txBody>
      </p:sp>
      <p:sp>
        <p:nvSpPr>
          <p:cNvPr id="138" name="Google Shape;138;gcb64ab5853_0_57"/>
          <p:cNvSpPr txBox="1"/>
          <p:nvPr>
            <p:ph type="title"/>
          </p:nvPr>
        </p:nvSpPr>
        <p:spPr>
          <a:xfrm>
            <a:off x="176050" y="175950"/>
            <a:ext cx="95289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sz="3500"/>
              <a:t>Framework/</a:t>
            </a:r>
            <a:r>
              <a:rPr lang="en-GB" sz="3500"/>
              <a:t>Template PFS: Some Key Points.</a:t>
            </a:r>
            <a:r>
              <a:rPr lang="en-GB"/>
              <a: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cb64ab5853_0_71"/>
          <p:cNvSpPr txBox="1"/>
          <p:nvPr>
            <p:ph idx="1" type="body"/>
          </p:nvPr>
        </p:nvSpPr>
        <p:spPr>
          <a:xfrm>
            <a:off x="2180600" y="2494725"/>
            <a:ext cx="7830900" cy="2614200"/>
          </a:xfrm>
          <a:prstGeom prst="rect">
            <a:avLst/>
          </a:prstGeom>
          <a:no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0" lang="en-GB" sz="6000"/>
              <a:t>CEOS ARD</a:t>
            </a:r>
            <a:endParaRPr b="0" sz="6000"/>
          </a:p>
          <a:p>
            <a:pPr indent="0" lvl="0" marL="0" rtl="0" algn="ctr">
              <a:spcBef>
                <a:spcPts val="1200"/>
              </a:spcBef>
              <a:spcAft>
                <a:spcPts val="1200"/>
              </a:spcAft>
              <a:buNone/>
            </a:pPr>
            <a:r>
              <a:rPr b="0" lang="en-GB" sz="6000"/>
              <a:t>Strategy 2021</a:t>
            </a:r>
            <a:endParaRPr b="0" sz="6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cb64ab5853_0_76"/>
          <p:cNvSpPr txBox="1"/>
          <p:nvPr>
            <p:ph idx="1" type="body"/>
          </p:nvPr>
        </p:nvSpPr>
        <p:spPr>
          <a:xfrm>
            <a:off x="101600" y="1219200"/>
            <a:ext cx="11988900" cy="5257800"/>
          </a:xfrm>
          <a:prstGeom prst="rect">
            <a:avLst/>
          </a:prstGeom>
          <a:noFill/>
          <a:ln>
            <a:noFill/>
          </a:ln>
        </p:spPr>
        <p:txBody>
          <a:bodyPr anchorCtr="0" anchor="ctr" bIns="91425" lIns="91425" spcFirstLastPara="1" rIns="91425" wrap="square" tIns="91425">
            <a:noAutofit/>
          </a:bodyPr>
          <a:lstStyle/>
          <a:p>
            <a:pPr indent="-349250" lvl="0" marL="457200" rtl="0" algn="l">
              <a:spcBef>
                <a:spcPts val="0"/>
              </a:spcBef>
              <a:spcAft>
                <a:spcPts val="0"/>
              </a:spcAft>
              <a:buSzPts val="1900"/>
              <a:buChar char="●"/>
            </a:pPr>
            <a:r>
              <a:rPr lang="en-GB" sz="1900"/>
              <a:t>The CEOS ARD Strategy was developed in 2019/20 and was designed around the CSIRO/GA term as SIT Chair</a:t>
            </a:r>
            <a:endParaRPr sz="1900"/>
          </a:p>
          <a:p>
            <a:pPr indent="-349250" lvl="1" marL="914400" rtl="0" algn="l">
              <a:spcBef>
                <a:spcPts val="0"/>
              </a:spcBef>
              <a:spcAft>
                <a:spcPts val="0"/>
              </a:spcAft>
              <a:buSzPts val="1900"/>
              <a:buChar char="○"/>
            </a:pPr>
            <a:r>
              <a:rPr lang="en-GB" sz="1900"/>
              <a:t>Addressed the transition from CARD4L through to CEOS ARD in general</a:t>
            </a:r>
            <a:endParaRPr sz="1900"/>
          </a:p>
          <a:p>
            <a:pPr indent="-349250" lvl="1" marL="914400" rtl="0" algn="l">
              <a:spcBef>
                <a:spcPts val="0"/>
              </a:spcBef>
              <a:spcAft>
                <a:spcPts val="0"/>
              </a:spcAft>
              <a:buSzPts val="1900"/>
              <a:buChar char="○"/>
            </a:pPr>
            <a:r>
              <a:rPr lang="en-GB" sz="1900"/>
              <a:t>Was linked to the SIT Chair priorities, action-oriented</a:t>
            </a:r>
            <a:endParaRPr sz="1900"/>
          </a:p>
          <a:p>
            <a:pPr indent="-349250" lvl="1" marL="914400" rtl="0" algn="l">
              <a:spcBef>
                <a:spcPts val="0"/>
              </a:spcBef>
              <a:spcAft>
                <a:spcPts val="0"/>
              </a:spcAft>
              <a:buSzPts val="1900"/>
              <a:buChar char="○"/>
            </a:pPr>
            <a:r>
              <a:rPr lang="en-GB" sz="1900"/>
              <a:t>Covered four main areas: User Needs &amp; Specifications; Assured Production &amp; Access; Pilots &amp; Feedback; Communication &amp; Promotion</a:t>
            </a:r>
            <a:endParaRPr sz="1900"/>
          </a:p>
          <a:p>
            <a:pPr indent="-349250" lvl="0" marL="457200" rtl="0" algn="l">
              <a:spcBef>
                <a:spcPts val="0"/>
              </a:spcBef>
              <a:spcAft>
                <a:spcPts val="0"/>
              </a:spcAft>
              <a:buSzPts val="1900"/>
              <a:buChar char="●"/>
            </a:pPr>
            <a:r>
              <a:rPr lang="en-GB" sz="1900"/>
              <a:t>The revised Strategy needs to support the ongoing ‘business as usual’ of CEOS ARD</a:t>
            </a:r>
            <a:endParaRPr sz="1900"/>
          </a:p>
          <a:p>
            <a:pPr indent="-349250" lvl="1" marL="914400" rtl="0" algn="l">
              <a:spcBef>
                <a:spcPts val="0"/>
              </a:spcBef>
              <a:spcAft>
                <a:spcPts val="0"/>
              </a:spcAft>
              <a:buSzPts val="1900"/>
              <a:buChar char="○"/>
            </a:pPr>
            <a:r>
              <a:rPr lang="en-GB" sz="1900"/>
              <a:t>Maintain the current specifications</a:t>
            </a:r>
            <a:endParaRPr sz="1900"/>
          </a:p>
          <a:p>
            <a:pPr indent="-349250" lvl="1" marL="914400" rtl="0" algn="l">
              <a:spcBef>
                <a:spcPts val="0"/>
              </a:spcBef>
              <a:spcAft>
                <a:spcPts val="0"/>
              </a:spcAft>
              <a:buSzPts val="1900"/>
              <a:buChar char="○"/>
            </a:pPr>
            <a:r>
              <a:rPr lang="en-GB" sz="1900"/>
              <a:t>Support new CARD-compliant datasets, land and non-land </a:t>
            </a:r>
            <a:endParaRPr sz="1900"/>
          </a:p>
          <a:p>
            <a:pPr indent="-349250" lvl="1" marL="914400" rtl="0" algn="l">
              <a:spcBef>
                <a:spcPts val="0"/>
              </a:spcBef>
              <a:spcAft>
                <a:spcPts val="0"/>
              </a:spcAft>
              <a:buSzPts val="1900"/>
              <a:buChar char="○"/>
            </a:pPr>
            <a:r>
              <a:rPr lang="en-GB" sz="1900"/>
              <a:t>Engagement and outreach</a:t>
            </a:r>
            <a:endParaRPr sz="1900"/>
          </a:p>
          <a:p>
            <a:pPr indent="-349250" lvl="1" marL="914400" rtl="0" algn="l">
              <a:spcBef>
                <a:spcPts val="0"/>
              </a:spcBef>
              <a:spcAft>
                <a:spcPts val="0"/>
              </a:spcAft>
              <a:buSzPts val="1900"/>
              <a:buChar char="○"/>
            </a:pPr>
            <a:r>
              <a:rPr lang="en-GB" sz="1900"/>
              <a:t>&amp; etc.</a:t>
            </a:r>
            <a:endParaRPr sz="1900"/>
          </a:p>
          <a:p>
            <a:pPr indent="-349250" lvl="0" marL="457200" rtl="0" algn="l">
              <a:spcBef>
                <a:spcPts val="0"/>
              </a:spcBef>
              <a:spcAft>
                <a:spcPts val="0"/>
              </a:spcAft>
              <a:buSzPts val="1900"/>
              <a:buChar char="●"/>
            </a:pPr>
            <a:r>
              <a:rPr lang="en-GB" sz="1900"/>
              <a:t>Process:</a:t>
            </a:r>
            <a:endParaRPr sz="1900"/>
          </a:p>
          <a:p>
            <a:pPr indent="-349250" lvl="1" marL="914400" rtl="0" algn="l">
              <a:spcBef>
                <a:spcPts val="0"/>
              </a:spcBef>
              <a:spcAft>
                <a:spcPts val="0"/>
              </a:spcAft>
              <a:buSzPts val="1900"/>
              <a:buChar char="○"/>
            </a:pPr>
            <a:r>
              <a:rPr lang="en-GB" sz="1900"/>
              <a:t>Draft circulated</a:t>
            </a:r>
            <a:endParaRPr sz="1900"/>
          </a:p>
          <a:p>
            <a:pPr indent="-349250" lvl="1" marL="914400" rtl="0" algn="l">
              <a:spcBef>
                <a:spcPts val="0"/>
              </a:spcBef>
              <a:spcAft>
                <a:spcPts val="0"/>
              </a:spcAft>
              <a:buSzPts val="1900"/>
              <a:buChar char="○"/>
            </a:pPr>
            <a:r>
              <a:rPr lang="en-GB" sz="1900"/>
              <a:t>Presentation at SIT WS</a:t>
            </a:r>
            <a:endParaRPr sz="1900"/>
          </a:p>
          <a:p>
            <a:pPr indent="-349250" lvl="1" marL="914400" rtl="0" algn="l">
              <a:spcBef>
                <a:spcPts val="0"/>
              </a:spcBef>
              <a:spcAft>
                <a:spcPts val="0"/>
              </a:spcAft>
              <a:buSzPts val="1900"/>
              <a:buChar char="○"/>
            </a:pPr>
            <a:r>
              <a:rPr lang="en-GB" sz="1900"/>
              <a:t>Additional input - Revised and final draft </a:t>
            </a:r>
            <a:endParaRPr sz="1900"/>
          </a:p>
          <a:p>
            <a:pPr indent="-349250" lvl="1" marL="914400" rtl="0" algn="l">
              <a:spcBef>
                <a:spcPts val="0"/>
              </a:spcBef>
              <a:spcAft>
                <a:spcPts val="0"/>
              </a:spcAft>
              <a:buSzPts val="1900"/>
              <a:buChar char="○"/>
            </a:pPr>
            <a:r>
              <a:rPr lang="en-GB" sz="1900"/>
              <a:t>Plenary for endorsement </a:t>
            </a:r>
            <a:endParaRPr sz="1900"/>
          </a:p>
        </p:txBody>
      </p:sp>
      <p:pic>
        <p:nvPicPr>
          <p:cNvPr id="149" name="Google Shape;149;gcb64ab5853_0_76"/>
          <p:cNvPicPr preferRelativeResize="0"/>
          <p:nvPr/>
        </p:nvPicPr>
        <p:blipFill>
          <a:blip r:embed="rId3">
            <a:alphaModFix/>
          </a:blip>
          <a:stretch>
            <a:fillRect/>
          </a:stretch>
        </p:blipFill>
        <p:spPr>
          <a:xfrm>
            <a:off x="9245583" y="4006338"/>
            <a:ext cx="1609725" cy="4448175"/>
          </a:xfrm>
          <a:prstGeom prst="rect">
            <a:avLst/>
          </a:prstGeom>
          <a:noFill/>
          <a:ln>
            <a:noFill/>
          </a:ln>
        </p:spPr>
      </p:pic>
      <p:sp>
        <p:nvSpPr>
          <p:cNvPr id="150" name="Google Shape;150;gcb64ab5853_0_76"/>
          <p:cNvSpPr txBox="1"/>
          <p:nvPr>
            <p:ph type="title"/>
          </p:nvPr>
        </p:nvSpPr>
        <p:spPr>
          <a:xfrm>
            <a:off x="176049" y="175950"/>
            <a:ext cx="29652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a:t>Context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cb64ab5853_0_83"/>
          <p:cNvSpPr txBox="1"/>
          <p:nvPr>
            <p:ph idx="1" type="body"/>
          </p:nvPr>
        </p:nvSpPr>
        <p:spPr>
          <a:xfrm>
            <a:off x="101600" y="1075325"/>
            <a:ext cx="11988900" cy="4639800"/>
          </a:xfrm>
          <a:prstGeom prst="rect">
            <a:avLst/>
          </a:prstGeom>
          <a:noFill/>
          <a:ln>
            <a:noFill/>
          </a:ln>
        </p:spPr>
        <p:txBody>
          <a:bodyPr anchorCtr="0" anchor="ctr" bIns="91425" lIns="91425" spcFirstLastPara="1" rIns="91425" wrap="square" tIns="91425">
            <a:noAutofit/>
          </a:bodyPr>
          <a:lstStyle/>
          <a:p>
            <a:pPr indent="-323850" lvl="0" marL="457200" rtl="0" algn="l">
              <a:spcBef>
                <a:spcPts val="600"/>
              </a:spcBef>
              <a:spcAft>
                <a:spcPts val="0"/>
              </a:spcAft>
              <a:buSzPts val="1500"/>
              <a:buChar char="●"/>
            </a:pPr>
            <a:r>
              <a:rPr b="0" lang="en-GB" sz="1500"/>
              <a:t>CEOS ARD Strategy 2021 provides direction for the next stage of CEOS activity on ARD.</a:t>
            </a:r>
            <a:endParaRPr b="0" sz="1500"/>
          </a:p>
          <a:p>
            <a:pPr indent="-323850" lvl="0" marL="457200" rtl="0" algn="l">
              <a:spcBef>
                <a:spcPts val="1200"/>
              </a:spcBef>
              <a:spcAft>
                <a:spcPts val="0"/>
              </a:spcAft>
              <a:buSzPts val="1500"/>
              <a:buChar char="●"/>
            </a:pPr>
            <a:r>
              <a:rPr b="0" lang="en-GB" sz="1500"/>
              <a:t>The focus for the Strategy is to ensure that CEOS data is as impactful as possible, and that such impact is sustained, including via an increased scope of the CEOS ARD concept beyond the land domain.</a:t>
            </a:r>
            <a:endParaRPr b="0" sz="1500"/>
          </a:p>
          <a:p>
            <a:pPr indent="-323850" lvl="0" marL="457200" rtl="0" algn="l">
              <a:spcBef>
                <a:spcPts val="1200"/>
              </a:spcBef>
              <a:spcAft>
                <a:spcPts val="0"/>
              </a:spcAft>
              <a:buSzPts val="1500"/>
              <a:buChar char="●"/>
            </a:pPr>
            <a:r>
              <a:rPr b="0" lang="en-GB" sz="1500" u="sng"/>
              <a:t>Leadership</a:t>
            </a:r>
            <a:r>
              <a:rPr b="0" lang="en-GB" sz="1500"/>
              <a:t>, </a:t>
            </a:r>
            <a:r>
              <a:rPr b="0" lang="en-GB" sz="1500" u="sng"/>
              <a:t>Governance</a:t>
            </a:r>
            <a:r>
              <a:rPr b="0" lang="en-GB" sz="1500"/>
              <a:t> and </a:t>
            </a:r>
            <a:r>
              <a:rPr b="0" lang="en-GB" sz="1500" u="sng"/>
              <a:t>Accessibility and utilisation</a:t>
            </a:r>
            <a:r>
              <a:rPr b="0" lang="en-GB" sz="1500"/>
              <a:t> of CEOS ARD emerge as pillars of the strategy</a:t>
            </a:r>
            <a:endParaRPr b="0" sz="1500"/>
          </a:p>
          <a:p>
            <a:pPr indent="-323850" lvl="0" marL="457200" rtl="0" algn="l">
              <a:spcBef>
                <a:spcPts val="1200"/>
              </a:spcBef>
              <a:spcAft>
                <a:spcPts val="0"/>
              </a:spcAft>
              <a:buSzPts val="1500"/>
              <a:buChar char="●"/>
            </a:pPr>
            <a:r>
              <a:rPr b="0" lang="en-GB" sz="1500"/>
              <a:t>Emerging, new objectives to be supported by the 2021 Strategy:</a:t>
            </a:r>
            <a:endParaRPr b="0" sz="1500"/>
          </a:p>
          <a:p>
            <a:pPr indent="-323850" lvl="1" marL="914400" rtl="0" algn="l">
              <a:spcBef>
                <a:spcPts val="1200"/>
              </a:spcBef>
              <a:spcAft>
                <a:spcPts val="0"/>
              </a:spcAft>
              <a:buSzPts val="1500"/>
              <a:buChar char="○"/>
            </a:pPr>
            <a:r>
              <a:rPr b="0" lang="en-GB" sz="1500"/>
              <a:t>Continued oversight and maintenance of CEOS ARD ensuring that CEOS’ ARD work continues to be coordinated and guided by an appropriate governance framework.</a:t>
            </a:r>
            <a:endParaRPr sz="1500"/>
          </a:p>
          <a:p>
            <a:pPr indent="-323850" lvl="1" marL="914400" rtl="0" algn="l">
              <a:spcBef>
                <a:spcPts val="1200"/>
              </a:spcBef>
              <a:spcAft>
                <a:spcPts val="0"/>
              </a:spcAft>
              <a:buSzPts val="1500"/>
              <a:buChar char="○"/>
            </a:pPr>
            <a:r>
              <a:rPr b="0" lang="en-GB" sz="1500"/>
              <a:t>Ensure the suitability of CEOS ARD for the machine-to-machine processes employed for the application of remote sensing data.</a:t>
            </a:r>
            <a:endParaRPr sz="1500"/>
          </a:p>
          <a:p>
            <a:pPr indent="-323850" lvl="1" marL="914400" rtl="0" algn="l">
              <a:spcBef>
                <a:spcPts val="1200"/>
              </a:spcBef>
              <a:spcAft>
                <a:spcPts val="0"/>
              </a:spcAft>
              <a:buSzPts val="1500"/>
              <a:buChar char="○"/>
            </a:pPr>
            <a:r>
              <a:rPr b="0" lang="en-GB" sz="1500"/>
              <a:t>Continued evolution of the concept of CEOS ARD, to consider products that are further along the production chain (‘ARD+’).</a:t>
            </a:r>
            <a:endParaRPr sz="1500"/>
          </a:p>
          <a:p>
            <a:pPr indent="-323850" lvl="1" marL="914400" rtl="0" algn="l">
              <a:spcBef>
                <a:spcPts val="1200"/>
              </a:spcBef>
              <a:spcAft>
                <a:spcPts val="1200"/>
              </a:spcAft>
              <a:buSzPts val="1500"/>
              <a:buChar char="○"/>
            </a:pPr>
            <a:r>
              <a:rPr b="0" lang="en-GB" sz="1500"/>
              <a:t>Continue investigating further opportunities for the CEOS ARD concept to streamline user uptake of satellite Earth observation data, including new thematic domains and applications.</a:t>
            </a:r>
            <a:endParaRPr b="0" sz="1500"/>
          </a:p>
        </p:txBody>
      </p:sp>
      <p:sp>
        <p:nvSpPr>
          <p:cNvPr id="156" name="Google Shape;156;gcb64ab5853_0_83"/>
          <p:cNvSpPr txBox="1"/>
          <p:nvPr>
            <p:ph type="title"/>
          </p:nvPr>
        </p:nvSpPr>
        <p:spPr>
          <a:xfrm>
            <a:off x="176050" y="175950"/>
            <a:ext cx="98433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500"/>
              <a:t>CEOS ARD Strategy 2021: Some Key Points...</a:t>
            </a:r>
            <a:endParaRPr sz="3500"/>
          </a:p>
        </p:txBody>
      </p:sp>
      <p:sp>
        <p:nvSpPr>
          <p:cNvPr id="157" name="Google Shape;157;gcb64ab5853_0_83"/>
          <p:cNvSpPr txBox="1"/>
          <p:nvPr/>
        </p:nvSpPr>
        <p:spPr>
          <a:xfrm>
            <a:off x="1715900" y="5453175"/>
            <a:ext cx="9467100" cy="492600"/>
          </a:xfrm>
          <a:prstGeom prst="rect">
            <a:avLst/>
          </a:prstGeom>
          <a:solidFill>
            <a:srgbClr val="D9EAD3"/>
          </a:solidFill>
          <a:ln cap="flat" cmpd="sng" w="28575">
            <a:solidFill>
              <a:srgbClr val="38761D"/>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2000">
                <a:solidFill>
                  <a:srgbClr val="38761D"/>
                </a:solidFill>
                <a:latin typeface="Helvetica Neue"/>
                <a:ea typeface="Helvetica Neue"/>
                <a:cs typeface="Helvetica Neue"/>
                <a:sym typeface="Helvetica Neue"/>
              </a:rPr>
              <a:t>The </a:t>
            </a:r>
            <a:r>
              <a:rPr b="1" lang="en-GB" sz="2000">
                <a:solidFill>
                  <a:srgbClr val="38761D"/>
                </a:solidFill>
                <a:latin typeface="Helvetica Neue"/>
                <a:ea typeface="Helvetica Neue"/>
                <a:cs typeface="Helvetica Neue"/>
                <a:sym typeface="Helvetica Neue"/>
              </a:rPr>
              <a:t>CEOS ARD Strategy 2021</a:t>
            </a:r>
            <a:r>
              <a:rPr b="1" lang="en-GB" sz="2000">
                <a:solidFill>
                  <a:srgbClr val="38761D"/>
                </a:solidFill>
                <a:latin typeface="Helvetica Neue"/>
                <a:ea typeface="Helvetica Neue"/>
                <a:cs typeface="Helvetica Neue"/>
                <a:sym typeface="Helvetica Neue"/>
              </a:rPr>
              <a:t> is presented for endorsement.</a:t>
            </a:r>
            <a:endParaRPr b="1" sz="2000">
              <a:solidFill>
                <a:srgbClr val="38761D"/>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gcb64ab5853_0_7"/>
          <p:cNvSpPr txBox="1"/>
          <p:nvPr>
            <p:ph idx="1" type="body"/>
          </p:nvPr>
        </p:nvSpPr>
        <p:spPr>
          <a:xfrm>
            <a:off x="1058233" y="1890100"/>
            <a:ext cx="11988900" cy="5257800"/>
          </a:xfrm>
          <a:prstGeom prst="rect">
            <a:avLst/>
          </a:prstGeom>
          <a:noFill/>
          <a:ln>
            <a:noFill/>
          </a:ln>
        </p:spPr>
        <p:txBody>
          <a:bodyPr anchorCtr="0" anchor="t" bIns="45700" lIns="91425" spcFirstLastPara="1" rIns="91425" wrap="square" tIns="45700">
            <a:noAutofit/>
          </a:bodyPr>
          <a:lstStyle/>
          <a:p>
            <a:pPr indent="-406400" lvl="0" marL="342900" rtl="0" algn="l">
              <a:spcBef>
                <a:spcPts val="1200"/>
              </a:spcBef>
              <a:spcAft>
                <a:spcPts val="0"/>
              </a:spcAft>
              <a:buClr>
                <a:srgbClr val="002569"/>
              </a:buClr>
              <a:buSzPts val="2600"/>
              <a:buAutoNum type="arabicPeriod"/>
            </a:pPr>
            <a:r>
              <a:rPr b="0" lang="en-GB" sz="2600"/>
              <a:t>Background</a:t>
            </a:r>
            <a:endParaRPr b="0" sz="2600"/>
          </a:p>
          <a:p>
            <a:pPr indent="-406400" lvl="0" marL="342900" rtl="0" algn="l">
              <a:spcBef>
                <a:spcPts val="1200"/>
              </a:spcBef>
              <a:spcAft>
                <a:spcPts val="0"/>
              </a:spcAft>
              <a:buSzPts val="2600"/>
              <a:buAutoNum type="arabicPeriod"/>
            </a:pPr>
            <a:r>
              <a:rPr b="0" lang="en-GB" sz="2600"/>
              <a:t>CEOS ARD Governance Framework</a:t>
            </a:r>
            <a:endParaRPr b="0" sz="2600"/>
          </a:p>
          <a:p>
            <a:pPr indent="-406400" lvl="0" marL="342900" rtl="0" algn="l">
              <a:spcBef>
                <a:spcPts val="1200"/>
              </a:spcBef>
              <a:spcAft>
                <a:spcPts val="0"/>
              </a:spcAft>
              <a:buSzPts val="2600"/>
              <a:buAutoNum type="arabicPeriod"/>
            </a:pPr>
            <a:r>
              <a:rPr b="0" lang="en-GB" sz="2600"/>
              <a:t>Template for PFS</a:t>
            </a:r>
            <a:endParaRPr b="0" sz="2600"/>
          </a:p>
          <a:p>
            <a:pPr indent="-406400" lvl="0" marL="342900" rtl="0" algn="l">
              <a:spcBef>
                <a:spcPts val="1200"/>
              </a:spcBef>
              <a:spcAft>
                <a:spcPts val="0"/>
              </a:spcAft>
              <a:buSzPts val="2600"/>
              <a:buAutoNum type="arabicPeriod"/>
            </a:pPr>
            <a:r>
              <a:rPr b="0" lang="en-GB" sz="2600"/>
              <a:t>CEOS Analysis Ready Data Strategy 2021</a:t>
            </a:r>
            <a:endParaRPr b="0" sz="2600"/>
          </a:p>
          <a:p>
            <a:pPr indent="-406400" lvl="0" marL="342900" rtl="0" algn="l">
              <a:spcBef>
                <a:spcPts val="1200"/>
              </a:spcBef>
              <a:spcAft>
                <a:spcPts val="1200"/>
              </a:spcAft>
              <a:buSzPts val="2600"/>
              <a:buAutoNum type="arabicPeriod"/>
            </a:pPr>
            <a:r>
              <a:rPr b="0" lang="en-GB" sz="2600"/>
              <a:t>AOB and Actions</a:t>
            </a:r>
            <a:endParaRPr b="0" sz="2600"/>
          </a:p>
        </p:txBody>
      </p:sp>
      <p:sp>
        <p:nvSpPr>
          <p:cNvPr id="78" name="Google Shape;78;gcb64ab5853_0_7"/>
          <p:cNvSpPr txBox="1"/>
          <p:nvPr>
            <p:ph type="title"/>
          </p:nvPr>
        </p:nvSpPr>
        <p:spPr>
          <a:xfrm>
            <a:off x="176049" y="175950"/>
            <a:ext cx="52779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a:t>Agenda</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gcb64ab5853_0_13"/>
          <p:cNvSpPr txBox="1"/>
          <p:nvPr>
            <p:ph idx="1" type="body"/>
          </p:nvPr>
        </p:nvSpPr>
        <p:spPr>
          <a:xfrm>
            <a:off x="101600" y="1143000"/>
            <a:ext cx="7119900" cy="5257800"/>
          </a:xfrm>
          <a:prstGeom prst="rect">
            <a:avLst/>
          </a:prstGeom>
          <a:noFill/>
          <a:ln>
            <a:noFill/>
          </a:ln>
        </p:spPr>
        <p:txBody>
          <a:bodyPr anchorCtr="0" anchor="ctr" bIns="91425" lIns="91425" spcFirstLastPara="1" rIns="91425" wrap="square" tIns="91425">
            <a:noAutofit/>
          </a:bodyPr>
          <a:lstStyle/>
          <a:p>
            <a:pPr indent="-349250" lvl="0" marL="457200" rtl="0" algn="l">
              <a:spcBef>
                <a:spcPts val="600"/>
              </a:spcBef>
              <a:spcAft>
                <a:spcPts val="0"/>
              </a:spcAft>
              <a:buSzPts val="1900"/>
              <a:buChar char="●"/>
            </a:pPr>
            <a:r>
              <a:rPr lang="en-GB" sz="1900"/>
              <a:t>Initially (2016-2019) lead </a:t>
            </a:r>
            <a:r>
              <a:rPr b="0" lang="en-GB" sz="1900"/>
              <a:t>by LSI-VC</a:t>
            </a:r>
            <a:endParaRPr b="0" sz="1900"/>
          </a:p>
          <a:p>
            <a:pPr indent="-349250" lvl="0" marL="457200" rtl="0" algn="l">
              <a:spcBef>
                <a:spcPts val="600"/>
              </a:spcBef>
              <a:spcAft>
                <a:spcPts val="0"/>
              </a:spcAft>
              <a:buSzPts val="1900"/>
              <a:buChar char="●"/>
            </a:pPr>
            <a:r>
              <a:rPr b="0" lang="en-GB" sz="1900"/>
              <a:t>CARD4L Definition</a:t>
            </a:r>
            <a:endParaRPr b="0" sz="1900"/>
          </a:p>
          <a:p>
            <a:pPr indent="-349250" lvl="0" marL="457200" rtl="0" algn="l">
              <a:spcBef>
                <a:spcPts val="600"/>
              </a:spcBef>
              <a:spcAft>
                <a:spcPts val="0"/>
              </a:spcAft>
              <a:buSzPts val="1900"/>
              <a:buChar char="●"/>
            </a:pPr>
            <a:r>
              <a:rPr b="0" lang="en-GB" sz="1900"/>
              <a:t>Product Family Specifications</a:t>
            </a:r>
            <a:endParaRPr b="0" sz="1900"/>
          </a:p>
          <a:p>
            <a:pPr indent="-349250" lvl="0" marL="457200" rtl="0" algn="l">
              <a:spcBef>
                <a:spcPts val="600"/>
              </a:spcBef>
              <a:spcAft>
                <a:spcPts val="0"/>
              </a:spcAft>
              <a:buSzPts val="1900"/>
              <a:buChar char="●"/>
            </a:pPr>
            <a:r>
              <a:rPr b="0" lang="en-GB" sz="1900"/>
              <a:t>Assessment Procedure</a:t>
            </a:r>
            <a:endParaRPr b="0" sz="1900"/>
          </a:p>
          <a:p>
            <a:pPr indent="-349250" lvl="1" marL="914400" rtl="0" algn="l">
              <a:spcBef>
                <a:spcPts val="600"/>
              </a:spcBef>
              <a:spcAft>
                <a:spcPts val="0"/>
              </a:spcAft>
              <a:buSzPts val="1900"/>
              <a:buChar char="○"/>
            </a:pPr>
            <a:r>
              <a:rPr lang="en-GB" sz="1900"/>
              <a:t>WGCV Peer Assessment</a:t>
            </a:r>
            <a:endParaRPr sz="1900"/>
          </a:p>
          <a:p>
            <a:pPr indent="-349250" lvl="0" marL="457200" rtl="0" algn="l">
              <a:spcBef>
                <a:spcPts val="600"/>
              </a:spcBef>
              <a:spcAft>
                <a:spcPts val="0"/>
              </a:spcAft>
              <a:buSzPts val="1900"/>
              <a:buChar char="●"/>
            </a:pPr>
            <a:r>
              <a:rPr b="0" lang="en-GB" sz="1900"/>
              <a:t>Product assessments</a:t>
            </a:r>
            <a:endParaRPr b="0" sz="1900"/>
          </a:p>
          <a:p>
            <a:pPr indent="-349250" lvl="0" marL="457200" rtl="0" algn="l">
              <a:spcBef>
                <a:spcPts val="600"/>
              </a:spcBef>
              <a:spcAft>
                <a:spcPts val="0"/>
              </a:spcAft>
              <a:buSzPts val="1900"/>
              <a:buChar char="●"/>
            </a:pPr>
            <a:r>
              <a:rPr b="0" lang="en-GB" sz="1900"/>
              <a:t>Advisory Notes</a:t>
            </a:r>
            <a:endParaRPr sz="1900"/>
          </a:p>
          <a:p>
            <a:pPr indent="-349250" lvl="0" marL="457200" rtl="0" algn="l">
              <a:spcBef>
                <a:spcPts val="600"/>
              </a:spcBef>
              <a:spcAft>
                <a:spcPts val="0"/>
              </a:spcAft>
              <a:buSzPts val="1900"/>
              <a:buChar char="●"/>
            </a:pPr>
            <a:r>
              <a:rPr b="1" lang="en-GB" sz="1900">
                <a:solidFill>
                  <a:srgbClr val="990000"/>
                </a:solidFill>
              </a:rPr>
              <a:t>‘Framework’ was never formally defined end-to-end</a:t>
            </a:r>
            <a:endParaRPr b="1" sz="1900">
              <a:solidFill>
                <a:srgbClr val="990000"/>
              </a:solidFill>
            </a:endParaRPr>
          </a:p>
          <a:p>
            <a:pPr indent="-349250" lvl="0" marL="457200" rtl="0" algn="l">
              <a:spcBef>
                <a:spcPts val="600"/>
              </a:spcBef>
              <a:spcAft>
                <a:spcPts val="0"/>
              </a:spcAft>
              <a:buSzPts val="1900"/>
              <a:buChar char="●"/>
            </a:pPr>
            <a:r>
              <a:rPr b="0" lang="en-GB" sz="1900"/>
              <a:t>ceos.org/ard</a:t>
            </a:r>
            <a:endParaRPr b="0" sz="1900"/>
          </a:p>
          <a:p>
            <a:pPr indent="-349250" lvl="0" marL="457200" rtl="0" algn="l">
              <a:spcBef>
                <a:spcPts val="600"/>
              </a:spcBef>
              <a:spcAft>
                <a:spcPts val="0"/>
              </a:spcAft>
              <a:buSzPts val="1900"/>
              <a:buChar char="●"/>
            </a:pPr>
            <a:r>
              <a:rPr b="0" lang="en-GB" sz="1900"/>
              <a:t>Branding</a:t>
            </a:r>
            <a:endParaRPr b="0" sz="1900"/>
          </a:p>
          <a:p>
            <a:pPr indent="-349250" lvl="0" marL="457200" rtl="0" algn="l">
              <a:spcBef>
                <a:spcPts val="600"/>
              </a:spcBef>
              <a:spcAft>
                <a:spcPts val="0"/>
              </a:spcAft>
              <a:buSzPts val="1900"/>
              <a:buChar char="●"/>
            </a:pPr>
            <a:r>
              <a:rPr b="0" lang="en-GB" sz="1900"/>
              <a:t>Various outreach activities, conferences, meetings</a:t>
            </a:r>
            <a:endParaRPr b="0" sz="1900"/>
          </a:p>
          <a:p>
            <a:pPr indent="-349250" lvl="0" marL="457200" rtl="0" algn="l">
              <a:spcBef>
                <a:spcPts val="600"/>
              </a:spcBef>
              <a:spcAft>
                <a:spcPts val="0"/>
              </a:spcAft>
              <a:buSzPts val="1900"/>
              <a:buChar char="●"/>
            </a:pPr>
            <a:r>
              <a:rPr b="0" lang="en-GB" sz="1900"/>
              <a:t>Webinars</a:t>
            </a:r>
            <a:endParaRPr b="0" sz="1900"/>
          </a:p>
          <a:p>
            <a:pPr indent="-349250" lvl="0" marL="457200" rtl="0" algn="l">
              <a:spcBef>
                <a:spcPts val="600"/>
              </a:spcBef>
              <a:spcAft>
                <a:spcPts val="600"/>
              </a:spcAft>
              <a:buSzPts val="1900"/>
              <a:buChar char="●"/>
            </a:pPr>
            <a:r>
              <a:rPr b="0" lang="en-GB" sz="1900"/>
              <a:t>Interoperability considerations</a:t>
            </a:r>
            <a:endParaRPr b="0" sz="1900">
              <a:solidFill>
                <a:srgbClr val="990000"/>
              </a:solidFill>
            </a:endParaRPr>
          </a:p>
        </p:txBody>
      </p:sp>
      <p:sp>
        <p:nvSpPr>
          <p:cNvPr id="84" name="Google Shape;84;gcb64ab5853_0_13"/>
          <p:cNvSpPr txBox="1"/>
          <p:nvPr>
            <p:ph type="title"/>
          </p:nvPr>
        </p:nvSpPr>
        <p:spPr>
          <a:xfrm>
            <a:off x="176050" y="175950"/>
            <a:ext cx="7803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a:t>CEOS ARD Story So Far...</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pic>
        <p:nvPicPr>
          <p:cNvPr id="85" name="Google Shape;85;gcb64ab5853_0_13"/>
          <p:cNvPicPr preferRelativeResize="0"/>
          <p:nvPr/>
        </p:nvPicPr>
        <p:blipFill>
          <a:blip r:embed="rId3">
            <a:alphaModFix/>
          </a:blip>
          <a:stretch>
            <a:fillRect/>
          </a:stretch>
        </p:blipFill>
        <p:spPr>
          <a:xfrm>
            <a:off x="7297700" y="1564650"/>
            <a:ext cx="4665702" cy="379088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gcb64ab5853_0_19"/>
          <p:cNvPicPr preferRelativeResize="0"/>
          <p:nvPr/>
        </p:nvPicPr>
        <p:blipFill rotWithShape="1">
          <a:blip r:embed="rId3">
            <a:alphaModFix/>
          </a:blip>
          <a:srcRect b="5105" l="0" r="0" t="0"/>
          <a:stretch/>
        </p:blipFill>
        <p:spPr>
          <a:xfrm>
            <a:off x="1721600" y="0"/>
            <a:ext cx="8209151" cy="68579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gcb64ab5853_0_24"/>
          <p:cNvPicPr preferRelativeResize="0"/>
          <p:nvPr/>
        </p:nvPicPr>
        <p:blipFill>
          <a:blip r:embed="rId3">
            <a:alphaModFix/>
          </a:blip>
          <a:stretch>
            <a:fillRect/>
          </a:stretch>
        </p:blipFill>
        <p:spPr>
          <a:xfrm>
            <a:off x="360400" y="4313400"/>
            <a:ext cx="8035626" cy="2117850"/>
          </a:xfrm>
          <a:prstGeom prst="rect">
            <a:avLst/>
          </a:prstGeom>
          <a:noFill/>
          <a:ln>
            <a:noFill/>
          </a:ln>
        </p:spPr>
      </p:pic>
      <p:pic>
        <p:nvPicPr>
          <p:cNvPr id="96" name="Google Shape;96;gcb64ab5853_0_24"/>
          <p:cNvPicPr preferRelativeResize="0"/>
          <p:nvPr/>
        </p:nvPicPr>
        <p:blipFill>
          <a:blip r:embed="rId4">
            <a:alphaModFix/>
          </a:blip>
          <a:stretch>
            <a:fillRect/>
          </a:stretch>
        </p:blipFill>
        <p:spPr>
          <a:xfrm>
            <a:off x="203200" y="1236399"/>
            <a:ext cx="8308718" cy="3090987"/>
          </a:xfrm>
          <a:prstGeom prst="rect">
            <a:avLst/>
          </a:prstGeom>
          <a:noFill/>
          <a:ln>
            <a:noFill/>
          </a:ln>
        </p:spPr>
      </p:pic>
      <p:pic>
        <p:nvPicPr>
          <p:cNvPr id="97" name="Google Shape;97;gcb64ab5853_0_24"/>
          <p:cNvPicPr preferRelativeResize="0"/>
          <p:nvPr/>
        </p:nvPicPr>
        <p:blipFill>
          <a:blip r:embed="rId5">
            <a:alphaModFix/>
          </a:blip>
          <a:stretch>
            <a:fillRect/>
          </a:stretch>
        </p:blipFill>
        <p:spPr>
          <a:xfrm>
            <a:off x="9464800" y="3196073"/>
            <a:ext cx="1893000" cy="698050"/>
          </a:xfrm>
          <a:prstGeom prst="rect">
            <a:avLst/>
          </a:prstGeom>
          <a:noFill/>
          <a:ln>
            <a:noFill/>
          </a:ln>
        </p:spPr>
      </p:pic>
      <p:pic>
        <p:nvPicPr>
          <p:cNvPr id="98" name="Google Shape;98;gcb64ab5853_0_24"/>
          <p:cNvPicPr preferRelativeResize="0"/>
          <p:nvPr/>
        </p:nvPicPr>
        <p:blipFill>
          <a:blip r:embed="rId6">
            <a:alphaModFix/>
          </a:blip>
          <a:stretch>
            <a:fillRect/>
          </a:stretch>
        </p:blipFill>
        <p:spPr>
          <a:xfrm>
            <a:off x="9042400" y="4139675"/>
            <a:ext cx="2799949" cy="1758174"/>
          </a:xfrm>
          <a:prstGeom prst="rect">
            <a:avLst/>
          </a:prstGeom>
          <a:noFill/>
          <a:ln>
            <a:noFill/>
          </a:ln>
        </p:spPr>
      </p:pic>
      <p:pic>
        <p:nvPicPr>
          <p:cNvPr id="99" name="Google Shape;99;gcb64ab5853_0_24"/>
          <p:cNvPicPr preferRelativeResize="0"/>
          <p:nvPr/>
        </p:nvPicPr>
        <p:blipFill>
          <a:blip r:embed="rId7">
            <a:alphaModFix/>
          </a:blip>
          <a:stretch>
            <a:fillRect/>
          </a:stretch>
        </p:blipFill>
        <p:spPr>
          <a:xfrm>
            <a:off x="9918433" y="5524375"/>
            <a:ext cx="1181100" cy="987425"/>
          </a:xfrm>
          <a:prstGeom prst="rect">
            <a:avLst/>
          </a:prstGeom>
          <a:noFill/>
          <a:ln>
            <a:noFill/>
          </a:ln>
        </p:spPr>
      </p:pic>
      <p:sp>
        <p:nvSpPr>
          <p:cNvPr id="100" name="Google Shape;100;gcb64ab5853_0_24"/>
          <p:cNvSpPr txBox="1"/>
          <p:nvPr>
            <p:ph type="title"/>
          </p:nvPr>
        </p:nvSpPr>
        <p:spPr>
          <a:xfrm>
            <a:off x="176052" y="175950"/>
            <a:ext cx="92889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sz="4100"/>
              <a:t>CARD4L – Current and Under Review</a:t>
            </a:r>
            <a:endParaRPr sz="4100"/>
          </a:p>
          <a:p>
            <a:pPr indent="0" lvl="0" marL="0" rtl="0" algn="l">
              <a:spcBef>
                <a:spcPts val="0"/>
              </a:spcBef>
              <a:spcAft>
                <a:spcPts val="0"/>
              </a:spcAft>
              <a:buClr>
                <a:schemeClr val="dk1"/>
              </a:buClr>
              <a:buSzPts val="1100"/>
              <a:buFont typeface="Arial"/>
              <a:buNone/>
            </a:pPr>
            <a:r>
              <a:t/>
            </a:r>
            <a:endParaRPr sz="4100"/>
          </a:p>
          <a:p>
            <a:pPr indent="0" lvl="0" marL="0" rtl="0" algn="l">
              <a:spcBef>
                <a:spcPts val="0"/>
              </a:spcBef>
              <a:spcAft>
                <a:spcPts val="0"/>
              </a:spcAft>
              <a:buNone/>
            </a:pPr>
            <a:r>
              <a:t/>
            </a:r>
            <a:endParaRPr sz="41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gcb64ab5853_0_34"/>
          <p:cNvPicPr preferRelativeResize="0"/>
          <p:nvPr/>
        </p:nvPicPr>
        <p:blipFill>
          <a:blip r:embed="rId3">
            <a:alphaModFix/>
          </a:blip>
          <a:stretch>
            <a:fillRect/>
          </a:stretch>
        </p:blipFill>
        <p:spPr>
          <a:xfrm>
            <a:off x="241300" y="1764400"/>
            <a:ext cx="8782050" cy="4352925"/>
          </a:xfrm>
          <a:prstGeom prst="rect">
            <a:avLst/>
          </a:prstGeom>
          <a:noFill/>
          <a:ln>
            <a:noFill/>
          </a:ln>
        </p:spPr>
      </p:pic>
      <p:pic>
        <p:nvPicPr>
          <p:cNvPr id="106" name="Google Shape;106;gcb64ab5853_0_34"/>
          <p:cNvPicPr preferRelativeResize="0"/>
          <p:nvPr/>
        </p:nvPicPr>
        <p:blipFill>
          <a:blip r:embed="rId4">
            <a:alphaModFix/>
          </a:blip>
          <a:stretch>
            <a:fillRect/>
          </a:stretch>
        </p:blipFill>
        <p:spPr>
          <a:xfrm>
            <a:off x="8738467" y="3517075"/>
            <a:ext cx="2799949" cy="1758174"/>
          </a:xfrm>
          <a:prstGeom prst="rect">
            <a:avLst/>
          </a:prstGeom>
          <a:noFill/>
          <a:ln>
            <a:noFill/>
          </a:ln>
        </p:spPr>
      </p:pic>
      <p:pic>
        <p:nvPicPr>
          <p:cNvPr id="107" name="Google Shape;107;gcb64ab5853_0_34"/>
          <p:cNvPicPr preferRelativeResize="0"/>
          <p:nvPr/>
        </p:nvPicPr>
        <p:blipFill>
          <a:blip r:embed="rId5">
            <a:alphaModFix/>
          </a:blip>
          <a:stretch>
            <a:fillRect/>
          </a:stretch>
        </p:blipFill>
        <p:spPr>
          <a:xfrm>
            <a:off x="9321800" y="5467100"/>
            <a:ext cx="914399" cy="914401"/>
          </a:xfrm>
          <a:prstGeom prst="rect">
            <a:avLst/>
          </a:prstGeom>
          <a:noFill/>
          <a:ln>
            <a:noFill/>
          </a:ln>
        </p:spPr>
      </p:pic>
      <p:pic>
        <p:nvPicPr>
          <p:cNvPr id="108" name="Google Shape;108;gcb64ab5853_0_34"/>
          <p:cNvPicPr preferRelativeResize="0"/>
          <p:nvPr/>
        </p:nvPicPr>
        <p:blipFill>
          <a:blip r:embed="rId6">
            <a:alphaModFix/>
          </a:blip>
          <a:stretch>
            <a:fillRect/>
          </a:stretch>
        </p:blipFill>
        <p:spPr>
          <a:xfrm>
            <a:off x="9352650" y="3167200"/>
            <a:ext cx="1294875" cy="804925"/>
          </a:xfrm>
          <a:prstGeom prst="rect">
            <a:avLst/>
          </a:prstGeom>
          <a:noFill/>
          <a:ln>
            <a:noFill/>
          </a:ln>
        </p:spPr>
      </p:pic>
      <p:pic>
        <p:nvPicPr>
          <p:cNvPr id="109" name="Google Shape;109;gcb64ab5853_0_34"/>
          <p:cNvPicPr preferRelativeResize="0"/>
          <p:nvPr/>
        </p:nvPicPr>
        <p:blipFill>
          <a:blip r:embed="rId7">
            <a:alphaModFix/>
          </a:blip>
          <a:stretch>
            <a:fillRect/>
          </a:stretch>
        </p:blipFill>
        <p:spPr>
          <a:xfrm>
            <a:off x="9255199" y="4738382"/>
            <a:ext cx="1916851" cy="804926"/>
          </a:xfrm>
          <a:prstGeom prst="rect">
            <a:avLst/>
          </a:prstGeom>
          <a:noFill/>
          <a:ln>
            <a:noFill/>
          </a:ln>
        </p:spPr>
      </p:pic>
      <p:sp>
        <p:nvSpPr>
          <p:cNvPr id="110" name="Google Shape;110;gcb64ab5853_0_34"/>
          <p:cNvSpPr txBox="1"/>
          <p:nvPr>
            <p:ph type="title"/>
          </p:nvPr>
        </p:nvSpPr>
        <p:spPr>
          <a:xfrm>
            <a:off x="176051" y="175950"/>
            <a:ext cx="93687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sz="3200"/>
              <a:t>CARD4L – Under Development / Self-Assessment</a:t>
            </a:r>
            <a:endParaRPr sz="3200"/>
          </a:p>
          <a:p>
            <a:pPr indent="0" lvl="0" marL="0" rtl="0" algn="l">
              <a:spcBef>
                <a:spcPts val="0"/>
              </a:spcBef>
              <a:spcAft>
                <a:spcPts val="0"/>
              </a:spcAft>
              <a:buClr>
                <a:schemeClr val="dk1"/>
              </a:buClr>
              <a:buSzPts val="1100"/>
              <a:buFont typeface="Arial"/>
              <a:buNone/>
            </a:pPr>
            <a:r>
              <a:t/>
            </a:r>
            <a:endParaRPr sz="3200"/>
          </a:p>
          <a:p>
            <a:pPr indent="0" lvl="0" marL="0" rtl="0" algn="l">
              <a:spcBef>
                <a:spcPts val="0"/>
              </a:spcBef>
              <a:spcAft>
                <a:spcPts val="0"/>
              </a:spcAft>
              <a:buNone/>
            </a:pPr>
            <a:r>
              <a:t/>
            </a:r>
            <a:endParaRPr sz="3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gcb64ab5853_0_44"/>
          <p:cNvSpPr txBox="1"/>
          <p:nvPr>
            <p:ph idx="1" type="body"/>
          </p:nvPr>
        </p:nvSpPr>
        <p:spPr>
          <a:xfrm>
            <a:off x="101550" y="775025"/>
            <a:ext cx="11988900" cy="4699500"/>
          </a:xfrm>
          <a:prstGeom prst="rect">
            <a:avLst/>
          </a:prstGeom>
          <a:noFill/>
          <a:ln>
            <a:noFill/>
          </a:ln>
        </p:spPr>
        <p:txBody>
          <a:bodyPr anchorCtr="0" anchor="ctr" bIns="91425" lIns="91425" spcFirstLastPara="1" rIns="91425" wrap="square" tIns="91425">
            <a:noAutofit/>
          </a:bodyPr>
          <a:lstStyle/>
          <a:p>
            <a:pPr indent="-374650" lvl="0" marL="457200" rtl="0" algn="l">
              <a:spcBef>
                <a:spcPts val="600"/>
              </a:spcBef>
              <a:spcAft>
                <a:spcPts val="0"/>
              </a:spcAft>
              <a:buSzPts val="2300"/>
              <a:buChar char="●"/>
            </a:pPr>
            <a:r>
              <a:rPr b="0" lang="en-GB" sz="2300"/>
              <a:t>CEOS Analysis Ready Data Framework is </a:t>
            </a:r>
            <a:r>
              <a:rPr lang="en-GB" sz="2300"/>
              <a:t>now broadened to be ‘beyond land’</a:t>
            </a:r>
            <a:r>
              <a:rPr b="0" lang="en-GB" sz="2300"/>
              <a:t>.</a:t>
            </a:r>
            <a:endParaRPr b="0" sz="2300"/>
          </a:p>
          <a:p>
            <a:pPr indent="-374650" lvl="0" marL="457200" rtl="0" algn="l">
              <a:spcBef>
                <a:spcPts val="1800"/>
              </a:spcBef>
              <a:spcAft>
                <a:spcPts val="0"/>
              </a:spcAft>
              <a:buSzPts val="2300"/>
              <a:buChar char="●"/>
            </a:pPr>
            <a:r>
              <a:rPr lang="en-GB" sz="2300"/>
              <a:t>Governance framework for CEOS Analysis Ready Data (ARD)</a:t>
            </a:r>
            <a:endParaRPr sz="2300"/>
          </a:p>
          <a:p>
            <a:pPr indent="-374650" lvl="1" marL="914400" rtl="0" algn="l">
              <a:spcBef>
                <a:spcPts val="1800"/>
              </a:spcBef>
              <a:spcAft>
                <a:spcPts val="0"/>
              </a:spcAft>
              <a:buSzPts val="2300"/>
              <a:buChar char="○"/>
            </a:pPr>
            <a:r>
              <a:rPr lang="en-GB" sz="2300"/>
              <a:t>formalise the process LSI-VC has used for CARD4L</a:t>
            </a:r>
            <a:r>
              <a:rPr b="0" lang="en-GB" sz="2300"/>
              <a:t> and exploring the specifics of this broadened CEOS ARD concept.</a:t>
            </a:r>
            <a:endParaRPr b="0" sz="2300"/>
          </a:p>
          <a:p>
            <a:pPr indent="-374650" lvl="0" marL="457200" rtl="0" algn="l">
              <a:spcBef>
                <a:spcPts val="1800"/>
              </a:spcBef>
              <a:spcAft>
                <a:spcPts val="1800"/>
              </a:spcAft>
              <a:buSzPts val="2300"/>
              <a:buChar char="●"/>
            </a:pPr>
            <a:r>
              <a:rPr b="0" lang="en-GB" sz="2300"/>
              <a:t>Framework accompanied by a generalised template for </a:t>
            </a:r>
            <a:r>
              <a:rPr lang="en-GB" sz="2300"/>
              <a:t>Product Family Specifications </a:t>
            </a:r>
            <a:r>
              <a:rPr b="0" lang="en-GB" sz="2300"/>
              <a:t>that is </a:t>
            </a:r>
            <a:r>
              <a:rPr lang="en-GB" sz="2300"/>
              <a:t>designed for a broader audience and to minimise confusion as new groups seek to develop specifications</a:t>
            </a:r>
            <a:r>
              <a:rPr b="0" lang="en-GB" sz="2300"/>
              <a:t>.</a:t>
            </a:r>
            <a:endParaRPr b="0" sz="2300"/>
          </a:p>
        </p:txBody>
      </p:sp>
      <p:sp>
        <p:nvSpPr>
          <p:cNvPr id="116" name="Google Shape;116;gcb64ab5853_0_44"/>
          <p:cNvSpPr txBox="1"/>
          <p:nvPr>
            <p:ph type="title"/>
          </p:nvPr>
        </p:nvSpPr>
        <p:spPr>
          <a:xfrm>
            <a:off x="176048" y="175950"/>
            <a:ext cx="19146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a:t>Now...</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gcb64ab5853_0_209"/>
          <p:cNvSpPr txBox="1"/>
          <p:nvPr>
            <p:ph idx="1" type="body"/>
          </p:nvPr>
        </p:nvSpPr>
        <p:spPr>
          <a:xfrm>
            <a:off x="101550" y="-672775"/>
            <a:ext cx="11988900" cy="4699500"/>
          </a:xfrm>
          <a:prstGeom prst="rect">
            <a:avLst/>
          </a:prstGeom>
          <a:noFill/>
          <a:ln>
            <a:noFill/>
          </a:ln>
        </p:spPr>
        <p:txBody>
          <a:bodyPr anchorCtr="0" anchor="ctr" bIns="91425" lIns="91425" spcFirstLastPara="1" rIns="91425" wrap="square" tIns="91425">
            <a:noAutofit/>
          </a:bodyPr>
          <a:lstStyle/>
          <a:p>
            <a:pPr indent="0" lvl="0" marL="0" rtl="0" algn="l">
              <a:spcBef>
                <a:spcPts val="600"/>
              </a:spcBef>
              <a:spcAft>
                <a:spcPts val="1800"/>
              </a:spcAft>
              <a:buNone/>
            </a:pPr>
            <a:r>
              <a:rPr lang="en-GB" sz="2300"/>
              <a:t>From SIT Technical Workshop:</a:t>
            </a:r>
            <a:endParaRPr sz="2300"/>
          </a:p>
        </p:txBody>
      </p:sp>
      <p:sp>
        <p:nvSpPr>
          <p:cNvPr id="122" name="Google Shape;122;gcb64ab5853_0_209"/>
          <p:cNvSpPr txBox="1"/>
          <p:nvPr/>
        </p:nvSpPr>
        <p:spPr>
          <a:xfrm>
            <a:off x="1362400" y="4968375"/>
            <a:ext cx="9467100" cy="1108200"/>
          </a:xfrm>
          <a:prstGeom prst="rect">
            <a:avLst/>
          </a:prstGeom>
          <a:solidFill>
            <a:srgbClr val="D9EAD3"/>
          </a:solidFill>
          <a:ln cap="flat" cmpd="sng" w="28575">
            <a:solidFill>
              <a:srgbClr val="38761D"/>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2000">
                <a:solidFill>
                  <a:srgbClr val="38761D"/>
                </a:solidFill>
                <a:latin typeface="Helvetica Neue"/>
                <a:ea typeface="Helvetica Neue"/>
                <a:cs typeface="Helvetica Neue"/>
                <a:sym typeface="Helvetica Neue"/>
              </a:rPr>
              <a:t>The framework document is presented for endorsement.</a:t>
            </a:r>
            <a:endParaRPr b="1" sz="2000">
              <a:solidFill>
                <a:srgbClr val="38761D"/>
              </a:solidFill>
              <a:latin typeface="Helvetica Neue"/>
              <a:ea typeface="Helvetica Neue"/>
              <a:cs typeface="Helvetica Neue"/>
              <a:sym typeface="Helvetica Neue"/>
            </a:endParaRPr>
          </a:p>
          <a:p>
            <a:pPr indent="0" lvl="0" marL="0" rtl="0" algn="ctr">
              <a:spcBef>
                <a:spcPts val="0"/>
              </a:spcBef>
              <a:spcAft>
                <a:spcPts val="0"/>
              </a:spcAft>
              <a:buNone/>
            </a:pPr>
            <a:r>
              <a:t/>
            </a:r>
            <a:endParaRPr b="1" sz="2000">
              <a:solidFill>
                <a:srgbClr val="38761D"/>
              </a:solidFill>
              <a:latin typeface="Helvetica Neue"/>
              <a:ea typeface="Helvetica Neue"/>
              <a:cs typeface="Helvetica Neue"/>
              <a:sym typeface="Helvetica Neue"/>
            </a:endParaRPr>
          </a:p>
          <a:p>
            <a:pPr indent="0" lvl="0" marL="0" rtl="0" algn="ctr">
              <a:spcBef>
                <a:spcPts val="0"/>
              </a:spcBef>
              <a:spcAft>
                <a:spcPts val="0"/>
              </a:spcAft>
              <a:buNone/>
            </a:pPr>
            <a:r>
              <a:rPr b="1" lang="en-GB" sz="2000">
                <a:solidFill>
                  <a:srgbClr val="38761D"/>
                </a:solidFill>
                <a:latin typeface="Helvetica Neue"/>
                <a:ea typeface="Helvetica Neue"/>
                <a:cs typeface="Helvetica Neue"/>
                <a:sym typeface="Helvetica Neue"/>
              </a:rPr>
              <a:t>The template PFS is presented for information.</a:t>
            </a:r>
            <a:endParaRPr b="1" sz="2000">
              <a:solidFill>
                <a:srgbClr val="38761D"/>
              </a:solidFill>
              <a:latin typeface="Helvetica Neue"/>
              <a:ea typeface="Helvetica Neue"/>
              <a:cs typeface="Helvetica Neue"/>
              <a:sym typeface="Helvetica Neue"/>
            </a:endParaRPr>
          </a:p>
        </p:txBody>
      </p:sp>
      <p:sp>
        <p:nvSpPr>
          <p:cNvPr id="123" name="Google Shape;123;gcb64ab5853_0_209"/>
          <p:cNvSpPr txBox="1"/>
          <p:nvPr>
            <p:ph type="title"/>
          </p:nvPr>
        </p:nvSpPr>
        <p:spPr>
          <a:xfrm>
            <a:off x="176049" y="252150"/>
            <a:ext cx="95907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000"/>
              <a:t>CEOS Analysis Ready Data Governance Framework</a:t>
            </a:r>
            <a:endParaRPr sz="3000"/>
          </a:p>
        </p:txBody>
      </p:sp>
      <p:graphicFrame>
        <p:nvGraphicFramePr>
          <p:cNvPr id="124" name="Google Shape;124;gcb64ab5853_0_209"/>
          <p:cNvGraphicFramePr/>
          <p:nvPr/>
        </p:nvGraphicFramePr>
        <p:xfrm>
          <a:off x="176050" y="2056725"/>
          <a:ext cx="3000000" cy="3000000"/>
        </p:xfrm>
        <a:graphic>
          <a:graphicData uri="http://schemas.openxmlformats.org/drawingml/2006/table">
            <a:tbl>
              <a:tblPr>
                <a:noFill/>
                <a:tableStyleId>{0F3AAEFC-120D-4C42-A549-99F34F42E5E6}</a:tableStyleId>
              </a:tblPr>
              <a:tblGrid>
                <a:gridCol w="3218650"/>
                <a:gridCol w="7984225"/>
              </a:tblGrid>
              <a:tr h="922075">
                <a:tc>
                  <a:txBody>
                    <a:bodyPr/>
                    <a:lstStyle/>
                    <a:p>
                      <a:pPr indent="0" lvl="0" marL="0" rtl="0" algn="ctr">
                        <a:lnSpc>
                          <a:spcPct val="112999"/>
                        </a:lnSpc>
                        <a:spcBef>
                          <a:spcPts val="600"/>
                        </a:spcBef>
                        <a:spcAft>
                          <a:spcPts val="600"/>
                        </a:spcAft>
                        <a:buNone/>
                      </a:pPr>
                      <a:r>
                        <a:rPr b="1" lang="en-GB" sz="1600">
                          <a:solidFill>
                            <a:srgbClr val="FFFFFF"/>
                          </a:solidFill>
                          <a:latin typeface="Calibri"/>
                          <a:ea typeface="Calibri"/>
                          <a:cs typeface="Calibri"/>
                          <a:sym typeface="Calibri"/>
                        </a:rPr>
                        <a:t>SIT-TW-2021-01</a:t>
                      </a:r>
                      <a:endParaRPr b="1" sz="1600">
                        <a:solidFill>
                          <a:srgbClr val="FFFFFF"/>
                        </a:solidFill>
                        <a:latin typeface="Calibri"/>
                        <a:ea typeface="Calibri"/>
                        <a:cs typeface="Calibri"/>
                        <a:sym typeface="Calibri"/>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003366"/>
                    </a:solidFill>
                  </a:tcPr>
                </a:tc>
                <a:tc>
                  <a:txBody>
                    <a:bodyPr/>
                    <a:lstStyle/>
                    <a:p>
                      <a:pPr indent="0" lvl="0" marL="0" rtl="0" algn="just">
                        <a:lnSpc>
                          <a:spcPct val="115000"/>
                        </a:lnSpc>
                        <a:spcBef>
                          <a:spcPts val="600"/>
                        </a:spcBef>
                        <a:spcAft>
                          <a:spcPts val="600"/>
                        </a:spcAft>
                        <a:buNone/>
                      </a:pPr>
                      <a:r>
                        <a:rPr lang="en-GB" sz="1600">
                          <a:latin typeface="Calibri"/>
                          <a:ea typeface="Calibri"/>
                          <a:cs typeface="Calibri"/>
                          <a:sym typeface="Calibri"/>
                        </a:rPr>
                        <a:t>Feedback from CEOS Agencies was invited on the Draft Governance Framework for CEOS Analysis Ready Data (ARD) and the accompanying template PFS via email before both documents are finalised and presented for potential endorsement by the 2021 CEOS Plenary.</a:t>
                      </a:r>
                      <a:endParaRPr sz="1600">
                        <a:latin typeface="Calibri"/>
                        <a:ea typeface="Calibri"/>
                        <a:cs typeface="Calibri"/>
                        <a:sym typeface="Calibri"/>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
        <p:nvSpPr>
          <p:cNvPr id="125" name="Google Shape;125;gcb64ab5853_0_209"/>
          <p:cNvSpPr txBox="1"/>
          <p:nvPr/>
        </p:nvSpPr>
        <p:spPr>
          <a:xfrm>
            <a:off x="474700" y="3505650"/>
            <a:ext cx="10904100" cy="11544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SzPts val="2200"/>
              <a:buChar char="●"/>
            </a:pPr>
            <a:r>
              <a:rPr lang="en-GB" sz="2200"/>
              <a:t>Thanks to various contributors for their input, including AC-VC, COAST, P-VC, LSI-VC, SST-VC, and many others!</a:t>
            </a:r>
            <a:endParaRPr sz="2200"/>
          </a:p>
          <a:p>
            <a:pPr indent="-349250" lvl="1" marL="914400" rtl="0" algn="l">
              <a:spcBef>
                <a:spcPts val="0"/>
              </a:spcBef>
              <a:spcAft>
                <a:spcPts val="0"/>
              </a:spcAft>
              <a:buSzPts val="1900"/>
              <a:buChar char="○"/>
            </a:pPr>
            <a:r>
              <a:rPr lang="en-GB" sz="1900"/>
              <a:t>8-9 telecons since Jan 2021 on CEOS ARD framework or PFS barebones subjects</a:t>
            </a:r>
            <a:endParaRPr sz="19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gcb64ab5853_0_51"/>
          <p:cNvSpPr txBox="1"/>
          <p:nvPr>
            <p:ph idx="1" type="body"/>
          </p:nvPr>
        </p:nvSpPr>
        <p:spPr>
          <a:xfrm>
            <a:off x="101600" y="533400"/>
            <a:ext cx="11988900" cy="5257800"/>
          </a:xfrm>
          <a:prstGeom prst="rect">
            <a:avLst/>
          </a:prstGeom>
          <a:noFill/>
          <a:ln>
            <a:noFill/>
          </a:ln>
        </p:spPr>
        <p:txBody>
          <a:bodyPr anchorCtr="0" anchor="ctr" bIns="91425" lIns="91425" spcFirstLastPara="1" rIns="91425" wrap="square" tIns="91425">
            <a:noAutofit/>
          </a:bodyPr>
          <a:lstStyle/>
          <a:p>
            <a:pPr indent="-323850" lvl="0" marL="457200" rtl="0" algn="l">
              <a:spcBef>
                <a:spcPts val="600"/>
              </a:spcBef>
              <a:spcAft>
                <a:spcPts val="0"/>
              </a:spcAft>
              <a:buSzPts val="1500"/>
              <a:buChar char="●"/>
            </a:pPr>
            <a:r>
              <a:rPr b="1" lang="en-GB" sz="1500"/>
              <a:t>SIT-TW-2021-02:</a:t>
            </a:r>
            <a:r>
              <a:rPr lang="en-GB" sz="1500"/>
              <a:t> Nominations were requested to ensure robust support for a CEOS ARD Oversight Group</a:t>
            </a:r>
            <a:endParaRPr sz="1500"/>
          </a:p>
          <a:p>
            <a:pPr indent="-323850" lvl="0" marL="457200" rtl="0" algn="l">
              <a:spcBef>
                <a:spcPts val="1200"/>
              </a:spcBef>
              <a:spcAft>
                <a:spcPts val="0"/>
              </a:spcAft>
              <a:buSzPts val="1500"/>
              <a:buChar char="●"/>
            </a:pPr>
            <a:r>
              <a:rPr lang="en-GB" sz="1500"/>
              <a:t>Identified as a core component of the future CEOS ARD Governance Framework.</a:t>
            </a:r>
            <a:endParaRPr sz="1500"/>
          </a:p>
          <a:p>
            <a:pPr indent="-323850" lvl="0" marL="457200" rtl="0" algn="l">
              <a:spcBef>
                <a:spcPts val="1200"/>
              </a:spcBef>
              <a:spcAft>
                <a:spcPts val="0"/>
              </a:spcAft>
              <a:buSzPts val="1500"/>
              <a:buChar char="●"/>
            </a:pPr>
            <a:r>
              <a:rPr lang="en-GB" sz="1500"/>
              <a:t>Act as a forum for all matters related to CEOS ARD.</a:t>
            </a:r>
            <a:endParaRPr sz="1500"/>
          </a:p>
          <a:p>
            <a:pPr indent="-323850" lvl="0" marL="457200" rtl="0" algn="l">
              <a:spcBef>
                <a:spcPts val="1200"/>
              </a:spcBef>
              <a:spcAft>
                <a:spcPts val="0"/>
              </a:spcAft>
              <a:buSzPts val="1500"/>
              <a:buChar char="●"/>
            </a:pPr>
            <a:r>
              <a:rPr lang="en-GB" sz="1500"/>
              <a:t>Representatives from the CEOS Virtual Constellations are integral to the effort going forward, as these are the CEOS entities with the technical expertise to recommend, develop and maintain Product Family Specifications.</a:t>
            </a:r>
            <a:endParaRPr sz="1500"/>
          </a:p>
          <a:p>
            <a:pPr indent="-323850" lvl="0" marL="457200" rtl="0" algn="l">
              <a:spcBef>
                <a:spcPts val="1200"/>
              </a:spcBef>
              <a:spcAft>
                <a:spcPts val="0"/>
              </a:spcAft>
              <a:buSzPts val="1500"/>
              <a:buChar char="●"/>
            </a:pPr>
            <a:r>
              <a:rPr lang="en-GB" sz="1500"/>
              <a:t>The SIT Chair Team and CEOS Executive Officer have also been identified as key participants.</a:t>
            </a:r>
            <a:endParaRPr sz="1500"/>
          </a:p>
          <a:p>
            <a:pPr indent="-323850" lvl="0" marL="457200" rtl="0" algn="l">
              <a:spcBef>
                <a:spcPts val="1200"/>
              </a:spcBef>
              <a:spcAft>
                <a:spcPts val="0"/>
              </a:spcAft>
              <a:buSzPts val="1500"/>
              <a:buChar char="●"/>
            </a:pPr>
            <a:r>
              <a:rPr lang="en-GB" sz="1500"/>
              <a:t>Also provide:</a:t>
            </a:r>
            <a:endParaRPr sz="1500"/>
          </a:p>
          <a:p>
            <a:pPr indent="-323850" lvl="1" marL="914400" rtl="0" algn="l">
              <a:spcBef>
                <a:spcPts val="1200"/>
              </a:spcBef>
              <a:spcAft>
                <a:spcPts val="0"/>
              </a:spcAft>
              <a:buSzPts val="1500"/>
              <a:buChar char="○"/>
            </a:pPr>
            <a:r>
              <a:rPr lang="en-GB" sz="1500"/>
              <a:t>S</a:t>
            </a:r>
            <a:r>
              <a:rPr lang="en-GB" sz="1500"/>
              <a:t>trong coordination across CEOS</a:t>
            </a:r>
            <a:endParaRPr sz="1500"/>
          </a:p>
          <a:p>
            <a:pPr indent="-323850" lvl="1" marL="914400" rtl="0" algn="l">
              <a:spcBef>
                <a:spcPts val="1200"/>
              </a:spcBef>
              <a:spcAft>
                <a:spcPts val="1200"/>
              </a:spcAft>
              <a:buSzPts val="1500"/>
              <a:buChar char="○"/>
            </a:pPr>
            <a:r>
              <a:rPr lang="en-GB" sz="1500"/>
              <a:t>Promote CEOS ARD in a unified way</a:t>
            </a:r>
            <a:endParaRPr b="0" sz="1500"/>
          </a:p>
        </p:txBody>
      </p:sp>
      <p:sp>
        <p:nvSpPr>
          <p:cNvPr id="131" name="Google Shape;131;gcb64ab5853_0_51"/>
          <p:cNvSpPr txBox="1"/>
          <p:nvPr>
            <p:ph type="title"/>
          </p:nvPr>
        </p:nvSpPr>
        <p:spPr>
          <a:xfrm>
            <a:off x="176050" y="175950"/>
            <a:ext cx="94191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a:t>CEOS ARD Oversight Group</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32" name="Google Shape;132;gcb64ab5853_0_51"/>
          <p:cNvSpPr txBox="1"/>
          <p:nvPr/>
        </p:nvSpPr>
        <p:spPr>
          <a:xfrm>
            <a:off x="2565500" y="5217175"/>
            <a:ext cx="7061100" cy="1108200"/>
          </a:xfrm>
          <a:prstGeom prst="rect">
            <a:avLst/>
          </a:prstGeom>
          <a:solidFill>
            <a:srgbClr val="D9EAD3"/>
          </a:solidFill>
          <a:ln cap="flat" cmpd="sng" w="28575">
            <a:solidFill>
              <a:srgbClr val="38761D"/>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2000">
                <a:solidFill>
                  <a:srgbClr val="38761D"/>
                </a:solidFill>
                <a:latin typeface="Helvetica Neue"/>
                <a:ea typeface="Helvetica Neue"/>
                <a:cs typeface="Helvetica Neue"/>
                <a:sym typeface="Helvetica Neue"/>
              </a:rPr>
              <a:t>Nominations to the CEOS ARD Oversight Group are welcomed today as well as at any point following the meeting</a:t>
            </a:r>
            <a:endParaRPr b="1" sz="2000">
              <a:solidFill>
                <a:srgbClr val="38761D"/>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2021-10-07T09:33:41Z</dcterms:created>
  <dc:creator>Elizabeth Marion Rose</dc:creator>
</cp:coreProperties>
</file>