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272" r:id="rId3"/>
    <p:sldId id="273" r:id="rId4"/>
    <p:sldId id="276" r:id="rId5"/>
    <p:sldId id="277" r:id="rId6"/>
    <p:sldId id="278" r:id="rId7"/>
    <p:sldId id="274" r:id="rId8"/>
    <p:sldId id="27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Marion Rose" initials="EMR" lastIdx="1" clrIdx="0">
    <p:extLst>
      <p:ext uri="{19B8F6BF-5375-455C-9EA6-DF929625EA0E}">
        <p15:presenceInfo xmlns:p15="http://schemas.microsoft.com/office/powerpoint/2012/main" userId="Elizabeth Marion Ros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59" d="100"/>
          <a:sy n="59" d="100"/>
        </p:scale>
        <p:origin x="5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AD8E1C4-9A15-4764-86FE-E1C0275FB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250A59-E31B-4002-83F5-2CA0F10D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4"/>
          <a:stretch/>
        </p:blipFill>
        <p:spPr>
          <a:xfrm flipV="1">
            <a:off x="2824280" y="4824248"/>
            <a:ext cx="5391556" cy="2038097"/>
          </a:xfrm>
          <a:prstGeom prst="rect">
            <a:avLst/>
          </a:prstGeom>
        </p:spPr>
      </p:pic>
      <p:pic>
        <p:nvPicPr>
          <p:cNvPr id="19" name="Picture 18" descr="A picture containing nature&#10;&#10;Description automatically generated">
            <a:extLst>
              <a:ext uri="{FF2B5EF4-FFF2-40B4-BE49-F238E27FC236}">
                <a16:creationId xmlns:a16="http://schemas.microsoft.com/office/drawing/2014/main" id="{9A5D0622-33ED-4EB7-96FB-4585BC471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</p:spPr>
      </p:pic>
      <p:sp>
        <p:nvSpPr>
          <p:cNvPr id="20" name="Hexagon 3">
            <a:extLst>
              <a:ext uri="{FF2B5EF4-FFF2-40B4-BE49-F238E27FC236}">
                <a16:creationId xmlns:a16="http://schemas.microsoft.com/office/drawing/2014/main" id="{6D2DF6DF-5332-4778-ABD2-C77C32E47F0B}"/>
              </a:ext>
            </a:extLst>
          </p:cNvPr>
          <p:cNvSpPr/>
          <p:nvPr userDrawn="1"/>
        </p:nvSpPr>
        <p:spPr>
          <a:xfrm rot="10800000" flipV="1">
            <a:off x="5456394" y="1968439"/>
            <a:ext cx="6751471" cy="4901119"/>
          </a:xfrm>
          <a:custGeom>
            <a:avLst/>
            <a:gdLst>
              <a:gd name="connsiteX0" fmla="*/ 0 w 6765758"/>
              <a:gd name="connsiteY0" fmla="*/ 4848732 h 4848732"/>
              <a:gd name="connsiteX1" fmla="*/ 0 w 6765758"/>
              <a:gd name="connsiteY1" fmla="*/ 0 h 4848732"/>
              <a:gd name="connsiteX2" fmla="*/ 6765758 w 6765758"/>
              <a:gd name="connsiteY2" fmla="*/ 4848732 h 4848732"/>
              <a:gd name="connsiteX3" fmla="*/ 0 w 6765758"/>
              <a:gd name="connsiteY3" fmla="*/ 4848732 h 4848732"/>
              <a:gd name="connsiteX0" fmla="*/ 0 w 6765758"/>
              <a:gd name="connsiteY0" fmla="*/ 4941601 h 4941601"/>
              <a:gd name="connsiteX1" fmla="*/ 0 w 6765758"/>
              <a:gd name="connsiteY1" fmla="*/ 0 h 4941601"/>
              <a:gd name="connsiteX2" fmla="*/ 6765758 w 6765758"/>
              <a:gd name="connsiteY2" fmla="*/ 4941601 h 4941601"/>
              <a:gd name="connsiteX3" fmla="*/ 0 w 6765758"/>
              <a:gd name="connsiteY3" fmla="*/ 4941601 h 4941601"/>
              <a:gd name="connsiteX0" fmla="*/ 0 w 6765758"/>
              <a:gd name="connsiteY0" fmla="*/ 4920169 h 4920169"/>
              <a:gd name="connsiteX1" fmla="*/ 2381 w 6765758"/>
              <a:gd name="connsiteY1" fmla="*/ 0 h 4920169"/>
              <a:gd name="connsiteX2" fmla="*/ 6765758 w 6765758"/>
              <a:gd name="connsiteY2" fmla="*/ 4920169 h 4920169"/>
              <a:gd name="connsiteX3" fmla="*/ 0 w 6765758"/>
              <a:gd name="connsiteY3" fmla="*/ 4920169 h 4920169"/>
              <a:gd name="connsiteX0" fmla="*/ 0 w 6751470"/>
              <a:gd name="connsiteY0" fmla="*/ 4920169 h 4920169"/>
              <a:gd name="connsiteX1" fmla="*/ 2381 w 6751470"/>
              <a:gd name="connsiteY1" fmla="*/ 0 h 4920169"/>
              <a:gd name="connsiteX2" fmla="*/ 6751470 w 6751470"/>
              <a:gd name="connsiteY2" fmla="*/ 4901119 h 4920169"/>
              <a:gd name="connsiteX3" fmla="*/ 0 w 6751470"/>
              <a:gd name="connsiteY3" fmla="*/ 4920169 h 4920169"/>
              <a:gd name="connsiteX0" fmla="*/ 26211 w 6749106"/>
              <a:gd name="connsiteY0" fmla="*/ 4891594 h 4901119"/>
              <a:gd name="connsiteX1" fmla="*/ 17 w 6749106"/>
              <a:gd name="connsiteY1" fmla="*/ 0 h 4901119"/>
              <a:gd name="connsiteX2" fmla="*/ 6749106 w 6749106"/>
              <a:gd name="connsiteY2" fmla="*/ 4901119 h 4901119"/>
              <a:gd name="connsiteX3" fmla="*/ 26211 w 6749106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0 w 6756233"/>
              <a:gd name="connsiteY0" fmla="*/ 4877306 h 4901119"/>
              <a:gd name="connsiteX1" fmla="*/ 7144 w 6756233"/>
              <a:gd name="connsiteY1" fmla="*/ 0 h 4901119"/>
              <a:gd name="connsiteX2" fmla="*/ 6756233 w 6756233"/>
              <a:gd name="connsiteY2" fmla="*/ 4901119 h 4901119"/>
              <a:gd name="connsiteX3" fmla="*/ 0 w 6756233"/>
              <a:gd name="connsiteY3" fmla="*/ 4877306 h 4901119"/>
              <a:gd name="connsiteX0" fmla="*/ 2487 w 6749195"/>
              <a:gd name="connsiteY0" fmla="*/ 4896356 h 4901119"/>
              <a:gd name="connsiteX1" fmla="*/ 106 w 6749195"/>
              <a:gd name="connsiteY1" fmla="*/ 0 h 4901119"/>
              <a:gd name="connsiteX2" fmla="*/ 6749195 w 6749195"/>
              <a:gd name="connsiteY2" fmla="*/ 4901119 h 4901119"/>
              <a:gd name="connsiteX3" fmla="*/ 2487 w 6749195"/>
              <a:gd name="connsiteY3" fmla="*/ 4896356 h 4901119"/>
              <a:gd name="connsiteX0" fmla="*/ 2487 w 6749195"/>
              <a:gd name="connsiteY0" fmla="*/ 4898738 h 4901119"/>
              <a:gd name="connsiteX1" fmla="*/ 106 w 6749195"/>
              <a:gd name="connsiteY1" fmla="*/ 0 h 4901119"/>
              <a:gd name="connsiteX2" fmla="*/ 6749195 w 6749195"/>
              <a:gd name="connsiteY2" fmla="*/ 4901119 h 4901119"/>
              <a:gd name="connsiteX3" fmla="*/ 2487 w 6749195"/>
              <a:gd name="connsiteY3" fmla="*/ 4898738 h 4901119"/>
              <a:gd name="connsiteX0" fmla="*/ 0 w 6751471"/>
              <a:gd name="connsiteY0" fmla="*/ 4901119 h 4901119"/>
              <a:gd name="connsiteX1" fmla="*/ 2382 w 6751471"/>
              <a:gd name="connsiteY1" fmla="*/ 0 h 4901119"/>
              <a:gd name="connsiteX2" fmla="*/ 6751471 w 6751471"/>
              <a:gd name="connsiteY2" fmla="*/ 4901119 h 4901119"/>
              <a:gd name="connsiteX3" fmla="*/ 0 w 6751471"/>
              <a:gd name="connsiteY3" fmla="*/ 4901119 h 4901119"/>
              <a:gd name="connsiteX0" fmla="*/ 0 w 6751471"/>
              <a:gd name="connsiteY0" fmla="*/ 4901119 h 4901119"/>
              <a:gd name="connsiteX1" fmla="*/ 2382 w 6751471"/>
              <a:gd name="connsiteY1" fmla="*/ 0 h 4901119"/>
              <a:gd name="connsiteX2" fmla="*/ 6751471 w 6751471"/>
              <a:gd name="connsiteY2" fmla="*/ 4901119 h 4901119"/>
              <a:gd name="connsiteX3" fmla="*/ 0 w 6751471"/>
              <a:gd name="connsiteY3" fmla="*/ 4901119 h 490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1471" h="4901119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1" name="Hexagon 3">
            <a:extLst>
              <a:ext uri="{FF2B5EF4-FFF2-40B4-BE49-F238E27FC236}">
                <a16:creationId xmlns:a16="http://schemas.microsoft.com/office/drawing/2014/main" id="{ED1323B1-25AD-4D68-9935-331D79B300CE}"/>
              </a:ext>
            </a:extLst>
          </p:cNvPr>
          <p:cNvSpPr/>
          <p:nvPr userDrawn="1"/>
        </p:nvSpPr>
        <p:spPr>
          <a:xfrm flipH="1">
            <a:off x="-4784" y="-14542"/>
            <a:ext cx="12199164" cy="6874921"/>
          </a:xfrm>
          <a:custGeom>
            <a:avLst/>
            <a:gdLst>
              <a:gd name="connsiteX0" fmla="*/ 0 w 12192000"/>
              <a:gd name="connsiteY0" fmla="*/ 3429000 h 6858000"/>
              <a:gd name="connsiteX1" fmla="*/ 1714500 w 12192000"/>
              <a:gd name="connsiteY1" fmla="*/ 2 h 6858000"/>
              <a:gd name="connsiteX2" fmla="*/ 10477500 w 12192000"/>
              <a:gd name="connsiteY2" fmla="*/ 2 h 6858000"/>
              <a:gd name="connsiteX3" fmla="*/ 12192000 w 12192000"/>
              <a:gd name="connsiteY3" fmla="*/ 3429000 h 6858000"/>
              <a:gd name="connsiteX4" fmla="*/ 10477500 w 12192000"/>
              <a:gd name="connsiteY4" fmla="*/ 6857998 h 6858000"/>
              <a:gd name="connsiteX5" fmla="*/ 1714500 w 12192000"/>
              <a:gd name="connsiteY5" fmla="*/ 6857998 h 6858000"/>
              <a:gd name="connsiteX6" fmla="*/ 0 w 12192000"/>
              <a:gd name="connsiteY6" fmla="*/ 3429000 h 6858000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0483516 w 12198016"/>
              <a:gd name="connsiteY2" fmla="*/ 12032 h 6870028"/>
              <a:gd name="connsiteX3" fmla="*/ 12198016 w 12198016"/>
              <a:gd name="connsiteY3" fmla="*/ 3441030 h 6870028"/>
              <a:gd name="connsiteX4" fmla="*/ 10483516 w 12198016"/>
              <a:gd name="connsiteY4" fmla="*/ 6870028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2192000 w 12198016"/>
              <a:gd name="connsiteY2" fmla="*/ 24063 h 6870028"/>
              <a:gd name="connsiteX3" fmla="*/ 12198016 w 12198016"/>
              <a:gd name="connsiteY3" fmla="*/ 3441030 h 6870028"/>
              <a:gd name="connsiteX4" fmla="*/ 10483516 w 12198016"/>
              <a:gd name="connsiteY4" fmla="*/ 6870028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2192000 w 12198016"/>
              <a:gd name="connsiteY2" fmla="*/ 24063 h 6870028"/>
              <a:gd name="connsiteX3" fmla="*/ 12198016 w 12198016"/>
              <a:gd name="connsiteY3" fmla="*/ 3441030 h 6870028"/>
              <a:gd name="connsiteX4" fmla="*/ 12179968 w 12198016"/>
              <a:gd name="connsiteY4" fmla="*/ 6845965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6" fmla="*/ 6016 w 12198016"/>
              <a:gd name="connsiteY6" fmla="*/ 3441030 h 6857997"/>
              <a:gd name="connsiteX0" fmla="*/ 266 w 12204298"/>
              <a:gd name="connsiteY0" fmla="*/ 2045367 h 6857997"/>
              <a:gd name="connsiteX1" fmla="*/ 6282 w 12204298"/>
              <a:gd name="connsiteY1" fmla="*/ 0 h 6857997"/>
              <a:gd name="connsiteX2" fmla="*/ 12198282 w 12204298"/>
              <a:gd name="connsiteY2" fmla="*/ 24063 h 6857997"/>
              <a:gd name="connsiteX3" fmla="*/ 12204298 w 12204298"/>
              <a:gd name="connsiteY3" fmla="*/ 3441030 h 6857997"/>
              <a:gd name="connsiteX4" fmla="*/ 12186250 w 12204298"/>
              <a:gd name="connsiteY4" fmla="*/ 6845965 h 6857997"/>
              <a:gd name="connsiteX5" fmla="*/ 7128976 w 12204298"/>
              <a:gd name="connsiteY5" fmla="*/ 6857997 h 6857997"/>
              <a:gd name="connsiteX6" fmla="*/ 266 w 12204298"/>
              <a:gd name="connsiteY6" fmla="*/ 2045367 h 6857997"/>
              <a:gd name="connsiteX0" fmla="*/ 980573 w 12198016"/>
              <a:gd name="connsiteY0" fmla="*/ 1792704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6" fmla="*/ 980573 w 12198016"/>
              <a:gd name="connsiteY6" fmla="*/ 1792704 h 6857997"/>
              <a:gd name="connsiteX0" fmla="*/ 266 w 12204299"/>
              <a:gd name="connsiteY0" fmla="*/ 1840831 h 6857997"/>
              <a:gd name="connsiteX1" fmla="*/ 6283 w 12204299"/>
              <a:gd name="connsiteY1" fmla="*/ 0 h 6857997"/>
              <a:gd name="connsiteX2" fmla="*/ 12198283 w 12204299"/>
              <a:gd name="connsiteY2" fmla="*/ 24063 h 6857997"/>
              <a:gd name="connsiteX3" fmla="*/ 12204299 w 12204299"/>
              <a:gd name="connsiteY3" fmla="*/ 3441030 h 6857997"/>
              <a:gd name="connsiteX4" fmla="*/ 12186251 w 12204299"/>
              <a:gd name="connsiteY4" fmla="*/ 6845965 h 6857997"/>
              <a:gd name="connsiteX5" fmla="*/ 7128977 w 12204299"/>
              <a:gd name="connsiteY5" fmla="*/ 6857997 h 6857997"/>
              <a:gd name="connsiteX6" fmla="*/ 266 w 12204299"/>
              <a:gd name="connsiteY6" fmla="*/ 1840831 h 6857997"/>
              <a:gd name="connsiteX0" fmla="*/ 7122694 w 12198016"/>
              <a:gd name="connsiteY0" fmla="*/ 6857997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0" fmla="*/ 4818648 w 12198016"/>
              <a:gd name="connsiteY0" fmla="*/ 6870031 h 6870031"/>
              <a:gd name="connsiteX1" fmla="*/ 0 w 12198016"/>
              <a:gd name="connsiteY1" fmla="*/ 0 h 6870031"/>
              <a:gd name="connsiteX2" fmla="*/ 12192000 w 12198016"/>
              <a:gd name="connsiteY2" fmla="*/ 24063 h 6870031"/>
              <a:gd name="connsiteX3" fmla="*/ 12198016 w 12198016"/>
              <a:gd name="connsiteY3" fmla="*/ 3441030 h 6870031"/>
              <a:gd name="connsiteX4" fmla="*/ 12179968 w 12198016"/>
              <a:gd name="connsiteY4" fmla="*/ 6845965 h 6870031"/>
              <a:gd name="connsiteX5" fmla="*/ 4818648 w 12198016"/>
              <a:gd name="connsiteY5" fmla="*/ 6870031 h 6870031"/>
              <a:gd name="connsiteX0" fmla="*/ 2713121 w 10092489"/>
              <a:gd name="connsiteY0" fmla="*/ 6870031 h 6870031"/>
              <a:gd name="connsiteX1" fmla="*/ 0 w 10092489"/>
              <a:gd name="connsiteY1" fmla="*/ 0 h 6870031"/>
              <a:gd name="connsiteX2" fmla="*/ 10086473 w 10092489"/>
              <a:gd name="connsiteY2" fmla="*/ 24063 h 6870031"/>
              <a:gd name="connsiteX3" fmla="*/ 10092489 w 10092489"/>
              <a:gd name="connsiteY3" fmla="*/ 3441030 h 6870031"/>
              <a:gd name="connsiteX4" fmla="*/ 10074441 w 10092489"/>
              <a:gd name="connsiteY4" fmla="*/ 6845965 h 6870031"/>
              <a:gd name="connsiteX5" fmla="*/ 2713121 w 10092489"/>
              <a:gd name="connsiteY5" fmla="*/ 6870031 h 6870031"/>
              <a:gd name="connsiteX0" fmla="*/ 3230479 w 10092489"/>
              <a:gd name="connsiteY0" fmla="*/ 6870031 h 6870031"/>
              <a:gd name="connsiteX1" fmla="*/ 0 w 10092489"/>
              <a:gd name="connsiteY1" fmla="*/ 0 h 6870031"/>
              <a:gd name="connsiteX2" fmla="*/ 10086473 w 10092489"/>
              <a:gd name="connsiteY2" fmla="*/ 24063 h 6870031"/>
              <a:gd name="connsiteX3" fmla="*/ 10092489 w 10092489"/>
              <a:gd name="connsiteY3" fmla="*/ 3441030 h 6870031"/>
              <a:gd name="connsiteX4" fmla="*/ 10074441 w 10092489"/>
              <a:gd name="connsiteY4" fmla="*/ 6845965 h 6870031"/>
              <a:gd name="connsiteX5" fmla="*/ 3230479 w 10092489"/>
              <a:gd name="connsiteY5" fmla="*/ 6870031 h 6870031"/>
              <a:gd name="connsiteX0" fmla="*/ 5526973 w 12388983"/>
              <a:gd name="connsiteY0" fmla="*/ 6870031 h 6870031"/>
              <a:gd name="connsiteX1" fmla="*/ 0 w 12388983"/>
              <a:gd name="connsiteY1" fmla="*/ 0 h 6870031"/>
              <a:gd name="connsiteX2" fmla="*/ 12382967 w 12388983"/>
              <a:gd name="connsiteY2" fmla="*/ 24063 h 6870031"/>
              <a:gd name="connsiteX3" fmla="*/ 12388983 w 12388983"/>
              <a:gd name="connsiteY3" fmla="*/ 3441030 h 6870031"/>
              <a:gd name="connsiteX4" fmla="*/ 12370935 w 12388983"/>
              <a:gd name="connsiteY4" fmla="*/ 6845965 h 6870031"/>
              <a:gd name="connsiteX5" fmla="*/ 5526973 w 12388983"/>
              <a:gd name="connsiteY5" fmla="*/ 6870031 h 6870031"/>
              <a:gd name="connsiteX0" fmla="*/ 7840359 w 14702369"/>
              <a:gd name="connsiteY0" fmla="*/ 6845968 h 6845968"/>
              <a:gd name="connsiteX1" fmla="*/ 0 w 14702369"/>
              <a:gd name="connsiteY1" fmla="*/ 0 h 6845968"/>
              <a:gd name="connsiteX2" fmla="*/ 14696353 w 14702369"/>
              <a:gd name="connsiteY2" fmla="*/ 0 h 6845968"/>
              <a:gd name="connsiteX3" fmla="*/ 14702369 w 14702369"/>
              <a:gd name="connsiteY3" fmla="*/ 3416967 h 6845968"/>
              <a:gd name="connsiteX4" fmla="*/ 14684321 w 14702369"/>
              <a:gd name="connsiteY4" fmla="*/ 6821902 h 6845968"/>
              <a:gd name="connsiteX5" fmla="*/ 7840359 w 14702369"/>
              <a:gd name="connsiteY5" fmla="*/ 6845968 h 6845968"/>
              <a:gd name="connsiteX0" fmla="*/ 11914246 w 14702369"/>
              <a:gd name="connsiteY0" fmla="*/ 6821904 h 6821904"/>
              <a:gd name="connsiteX1" fmla="*/ 0 w 14702369"/>
              <a:gd name="connsiteY1" fmla="*/ 0 h 6821904"/>
              <a:gd name="connsiteX2" fmla="*/ 14696353 w 14702369"/>
              <a:gd name="connsiteY2" fmla="*/ 0 h 6821904"/>
              <a:gd name="connsiteX3" fmla="*/ 14702369 w 14702369"/>
              <a:gd name="connsiteY3" fmla="*/ 3416967 h 6821904"/>
              <a:gd name="connsiteX4" fmla="*/ 14684321 w 14702369"/>
              <a:gd name="connsiteY4" fmla="*/ 6821902 h 6821904"/>
              <a:gd name="connsiteX5" fmla="*/ 11914246 w 14702369"/>
              <a:gd name="connsiteY5" fmla="*/ 6821904 h 6821904"/>
              <a:gd name="connsiteX0" fmla="*/ 11303164 w 14702369"/>
              <a:gd name="connsiteY0" fmla="*/ 6833935 h 6833935"/>
              <a:gd name="connsiteX1" fmla="*/ 0 w 14702369"/>
              <a:gd name="connsiteY1" fmla="*/ 0 h 6833935"/>
              <a:gd name="connsiteX2" fmla="*/ 14696353 w 14702369"/>
              <a:gd name="connsiteY2" fmla="*/ 0 h 6833935"/>
              <a:gd name="connsiteX3" fmla="*/ 14702369 w 14702369"/>
              <a:gd name="connsiteY3" fmla="*/ 3416967 h 6833935"/>
              <a:gd name="connsiteX4" fmla="*/ 14684321 w 14702369"/>
              <a:gd name="connsiteY4" fmla="*/ 6821902 h 6833935"/>
              <a:gd name="connsiteX5" fmla="*/ 11303164 w 14702369"/>
              <a:gd name="connsiteY5" fmla="*/ 6833935 h 6833935"/>
              <a:gd name="connsiteX0" fmla="*/ 11303164 w 14702369"/>
              <a:gd name="connsiteY0" fmla="*/ 6833935 h 6833935"/>
              <a:gd name="connsiteX1" fmla="*/ 0 w 14702369"/>
              <a:gd name="connsiteY1" fmla="*/ 0 h 6833935"/>
              <a:gd name="connsiteX2" fmla="*/ 14696353 w 14702369"/>
              <a:gd name="connsiteY2" fmla="*/ 0 h 6833935"/>
              <a:gd name="connsiteX3" fmla="*/ 14702369 w 14702369"/>
              <a:gd name="connsiteY3" fmla="*/ 3416967 h 6833935"/>
              <a:gd name="connsiteX4" fmla="*/ 14698869 w 14702369"/>
              <a:gd name="connsiteY4" fmla="*/ 6833934 h 6833935"/>
              <a:gd name="connsiteX5" fmla="*/ 11303164 w 14702369"/>
              <a:gd name="connsiteY5" fmla="*/ 6833935 h 6833935"/>
              <a:gd name="connsiteX0" fmla="*/ 11356917 w 14756122"/>
              <a:gd name="connsiteY0" fmla="*/ 6833935 h 6833935"/>
              <a:gd name="connsiteX1" fmla="*/ 0 w 14756122"/>
              <a:gd name="connsiteY1" fmla="*/ 12611 h 6833935"/>
              <a:gd name="connsiteX2" fmla="*/ 14750106 w 14756122"/>
              <a:gd name="connsiteY2" fmla="*/ 0 h 6833935"/>
              <a:gd name="connsiteX3" fmla="*/ 14756122 w 14756122"/>
              <a:gd name="connsiteY3" fmla="*/ 3416967 h 6833935"/>
              <a:gd name="connsiteX4" fmla="*/ 14752622 w 14756122"/>
              <a:gd name="connsiteY4" fmla="*/ 6833934 h 6833935"/>
              <a:gd name="connsiteX5" fmla="*/ 11356917 w 14756122"/>
              <a:gd name="connsiteY5" fmla="*/ 6833935 h 6833935"/>
              <a:gd name="connsiteX0" fmla="*/ 11356917 w 14761910"/>
              <a:gd name="connsiteY0" fmla="*/ 6833935 h 6833935"/>
              <a:gd name="connsiteX1" fmla="*/ 0 w 14761910"/>
              <a:gd name="connsiteY1" fmla="*/ 12611 h 6833935"/>
              <a:gd name="connsiteX2" fmla="*/ 14761631 w 14761910"/>
              <a:gd name="connsiteY2" fmla="*/ 0 h 6833935"/>
              <a:gd name="connsiteX3" fmla="*/ 14756122 w 14761910"/>
              <a:gd name="connsiteY3" fmla="*/ 3416967 h 6833935"/>
              <a:gd name="connsiteX4" fmla="*/ 14752622 w 14761910"/>
              <a:gd name="connsiteY4" fmla="*/ 6833934 h 6833935"/>
              <a:gd name="connsiteX5" fmla="*/ 11356917 w 14761910"/>
              <a:gd name="connsiteY5" fmla="*/ 6833935 h 6833935"/>
              <a:gd name="connsiteX0" fmla="*/ 11356917 w 14761910"/>
              <a:gd name="connsiteY0" fmla="*/ 6833935 h 6833935"/>
              <a:gd name="connsiteX1" fmla="*/ 0 w 14761910"/>
              <a:gd name="connsiteY1" fmla="*/ 12611 h 6833935"/>
              <a:gd name="connsiteX2" fmla="*/ 14761631 w 14761910"/>
              <a:gd name="connsiteY2" fmla="*/ 0 h 6833935"/>
              <a:gd name="connsiteX3" fmla="*/ 14756122 w 14761910"/>
              <a:gd name="connsiteY3" fmla="*/ 3416967 h 6833935"/>
              <a:gd name="connsiteX4" fmla="*/ 14758385 w 14761910"/>
              <a:gd name="connsiteY4" fmla="*/ 6829198 h 6833935"/>
              <a:gd name="connsiteX5" fmla="*/ 11356917 w 14761910"/>
              <a:gd name="connsiteY5" fmla="*/ 6833935 h 6833935"/>
              <a:gd name="connsiteX0" fmla="*/ 11356917 w 14761910"/>
              <a:gd name="connsiteY0" fmla="*/ 6833935 h 6836301"/>
              <a:gd name="connsiteX1" fmla="*/ 0 w 14761910"/>
              <a:gd name="connsiteY1" fmla="*/ 12611 h 6836301"/>
              <a:gd name="connsiteX2" fmla="*/ 14761631 w 14761910"/>
              <a:gd name="connsiteY2" fmla="*/ 0 h 6836301"/>
              <a:gd name="connsiteX3" fmla="*/ 14756122 w 14761910"/>
              <a:gd name="connsiteY3" fmla="*/ 3416967 h 6836301"/>
              <a:gd name="connsiteX4" fmla="*/ 14758385 w 14761910"/>
              <a:gd name="connsiteY4" fmla="*/ 6836301 h 6836301"/>
              <a:gd name="connsiteX5" fmla="*/ 11356917 w 14761910"/>
              <a:gd name="connsiteY5" fmla="*/ 6833935 h 683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61910" h="6836301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A6DEE9-0B4F-409A-B59F-325723A101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31" y="5311498"/>
            <a:ext cx="2738896" cy="1508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B31207-9C3D-4B5C-B57B-2FE4DBE214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82" t="2399" r="8554" b="-8774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5335CF-157D-43AA-8855-D3BF724DF9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alphaModFix amt="34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792642" y="4819952"/>
            <a:ext cx="1719709" cy="2366806"/>
          </a:xfrm>
          <a:prstGeom prst="rtTriangle">
            <a:avLst/>
          </a:prstGeom>
        </p:spPr>
      </p:pic>
      <p:sp>
        <p:nvSpPr>
          <p:cNvPr id="11" name="Title 15">
            <a:extLst>
              <a:ext uri="{FF2B5EF4-FFF2-40B4-BE49-F238E27FC236}">
                <a16:creationId xmlns:a16="http://schemas.microsoft.com/office/drawing/2014/main" id="{6D87AD77-E89F-4705-AA0A-8032DAD1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2018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C6441F9-A2B1-4BFB-87F7-B505A10AE262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A801E7-BC54-4FD1-B398-A5A22D7A9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5B944D-04FC-4DF5-9BF7-3BCE88FF1F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D524ECA-AF0A-4822-81E8-1224A9767F20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5CD593-1634-4207-94B8-040A8F75CE1E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7198A-4F93-4BB0-B3E6-6EC9C206038D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D052B9-215F-4A65-B5BF-D9EA0B79D5DB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</a:rPr>
              <a:t>CEOS Plenary, 1-4  November 2021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9B9A96-3603-43F8-A8A8-E7ECA8F14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23802C6-2AE7-4143-9A89-2B465ADB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8393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ED4F45A-79C4-451D-B770-5D9EB63F4CE9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50AF94-A7F3-4BBE-BA31-C4E95B643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F3D092-5D49-4AFB-AF3E-73F362A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71A52C8-AC58-4F93-9B83-CF6340B35704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8C269A-31A7-4C30-A379-B1AF6E6AC07E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DE49C7-19A1-444C-9825-1EA2A4CF4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544BA0-E96C-45E5-845D-0572CB6E19C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FA363F-DA93-49E9-B2AA-8F807FE83C45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15" name="Title 15">
            <a:extLst>
              <a:ext uri="{FF2B5EF4-FFF2-40B4-BE49-F238E27FC236}">
                <a16:creationId xmlns:a16="http://schemas.microsoft.com/office/drawing/2014/main" id="{87570EC9-0DBC-4BD7-95AA-6C73B6CD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7CA0F7-C63D-4300-8BAD-A29E1BDF3EF2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</a:rPr>
              <a:t>CEOS Plenary, 1-4 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91290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E8A8A5-B83C-452F-9ACA-4A3279DC36AF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9B4D16-20B9-4380-8EB6-9F8F7A812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FE8BF3-E40B-493A-9AE5-A62B25D4F1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ACCEF1-20EC-4A52-A7A1-15EEEB87FBB0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6BB852-D706-4A9C-8904-87AD81B3C355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E3A92-47B8-4167-85B4-4C55CAFC49AB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9" name="Title 15">
            <a:extLst>
              <a:ext uri="{FF2B5EF4-FFF2-40B4-BE49-F238E27FC236}">
                <a16:creationId xmlns:a16="http://schemas.microsoft.com/office/drawing/2014/main" id="{80E5D011-DA18-4024-AF86-86894ACB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933C90-27D3-4335-96E2-DF82191298C9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</a:rPr>
              <a:t>CEOS Plenary, 1-4 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12926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EBEE52-12B2-4089-AD9F-FE36914DD282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315F3E-F0DF-4865-AC4F-47E0A13B2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6593D5-A5A7-4DB6-A71A-5D767C08A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C563EC-D185-47AB-844E-F7F56F0C4870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42A08C-D712-41B9-8B6D-63E085A5C203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F12C-5B09-41F4-BF5A-B51056894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200"/>
            </a:lvl1pPr>
            <a:lvl2pPr marL="685800" indent="-228600">
              <a:buFont typeface="Wingdings" panose="05000000000000000000" pitchFamily="2" charset="2"/>
              <a:buChar char="§"/>
              <a:defRPr sz="2800"/>
            </a:lvl2pPr>
            <a:lvl3pPr marL="1143000" indent="-228600">
              <a:buFont typeface="Courier New" panose="02070309020205020404" pitchFamily="49" charset="0"/>
              <a:buChar char="o"/>
              <a:defRPr sz="2400"/>
            </a:lvl3pPr>
            <a:lvl4pPr marL="1600200" indent="-228600">
              <a:buFont typeface="Arial" panose="020B0604020202020204" pitchFamily="34" charset="0"/>
              <a:buChar char="•"/>
              <a:defRPr sz="2000"/>
            </a:lvl4pPr>
            <a:lvl5pPr marL="2057400" indent="-2286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816F0-FF8F-4A31-8300-9ACA6B575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C088C0-51B0-4546-B072-388AE9218637}"/>
              </a:ext>
            </a:extLst>
          </p:cNvPr>
          <p:cNvSpPr txBox="1"/>
          <p:nvPr userDrawn="1"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52871787-E01A-4060-A748-A06B35391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B93411-C6A7-4058-A682-89D0693D66D9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</a:rPr>
              <a:t>CEOS Plenary, 1-4  November 2021</a:t>
            </a:r>
          </a:p>
        </p:txBody>
      </p:sp>
    </p:spTree>
    <p:extLst>
      <p:ext uri="{BB962C8B-B14F-4D97-AF65-F5344CB8AC3E}">
        <p14:creationId xmlns:p14="http://schemas.microsoft.com/office/powerpoint/2010/main" val="345898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B3F54E-9A4B-4920-8D77-4695B8ABE8DC}"/>
              </a:ext>
            </a:extLst>
          </p:cNvPr>
          <p:cNvSpPr/>
          <p:nvPr userDrawn="1"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22C5D0-A59F-4D59-9AE0-98B49D48F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3F94B4-13EA-4151-AFBF-F80C398EB19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C0AD3EB-C7FF-4C12-981F-BF2C7DE74266}"/>
              </a:ext>
            </a:extLst>
          </p:cNvPr>
          <p:cNvSpPr/>
          <p:nvPr userDrawn="1"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223A0C-8F12-4568-8E11-A3F2ECF21C84}"/>
              </a:ext>
            </a:extLst>
          </p:cNvPr>
          <p:cNvSpPr/>
          <p:nvPr userDrawn="1"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2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8" r:id="rId4"/>
    <p:sldLayoutId id="214748368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limatemonitoring.info/use-cas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climatemonitoring.info/ecvinventor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data.nasa.gov/maap-biomass/" TargetMode="External"/><Relationship Id="rId2" Type="http://schemas.openxmlformats.org/officeDocument/2006/relationships/hyperlink" Target="https://lpvs.gsfc.nasa.gov/document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eorc.jaxa.jp/GOSAT/GHGs_Vical/index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CB7B97-9416-452B-84EA-699E6AA4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8"/>
            <a:ext cx="7344636" cy="3972645"/>
          </a:xfrm>
        </p:spPr>
        <p:txBody>
          <a:bodyPr/>
          <a:lstStyle/>
          <a:p>
            <a:r>
              <a:rPr lang="en-AU" sz="5400" dirty="0"/>
              <a:t>CEOS Support of the </a:t>
            </a:r>
            <a:r>
              <a:rPr lang="en-AU" sz="7200" dirty="0"/>
              <a:t>2021</a:t>
            </a:r>
            <a:r>
              <a:rPr lang="en-AU" sz="6000" dirty="0"/>
              <a:t> </a:t>
            </a:r>
            <a:r>
              <a:rPr lang="en-AU" sz="5400" dirty="0"/>
              <a:t>Chair Theme</a:t>
            </a:r>
            <a:br>
              <a:rPr lang="en-AU" sz="6000" dirty="0"/>
            </a:br>
            <a:r>
              <a:rPr lang="en-AU" sz="3200" i="1" dirty="0">
                <a:solidFill>
                  <a:srgbClr val="FFFF00"/>
                </a:solidFill>
              </a:rPr>
              <a:t>Space-based Earth Observation Data for Open Science and Decision Support</a:t>
            </a:r>
            <a:br>
              <a:rPr lang="en-AU" sz="6000" dirty="0"/>
            </a:br>
            <a:endParaRPr lang="en-AU" sz="6000" dirty="0"/>
          </a:p>
        </p:txBody>
      </p:sp>
      <p:sp>
        <p:nvSpPr>
          <p:cNvPr id="6" name="Shape 11">
            <a:extLst>
              <a:ext uri="{FF2B5EF4-FFF2-40B4-BE49-F238E27FC236}">
                <a16:creationId xmlns:a16="http://schemas.microsoft.com/office/drawing/2014/main" id="{75A0D59D-8C5C-48CF-A49D-9DE235F8CED6}"/>
              </a:ext>
            </a:extLst>
          </p:cNvPr>
          <p:cNvSpPr/>
          <p:nvPr/>
        </p:nvSpPr>
        <p:spPr>
          <a:xfrm>
            <a:off x="8141110" y="4709882"/>
            <a:ext cx="3892243" cy="2148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lvl="0" algn="r" defTabSz="914400">
              <a:defRPr>
                <a:solidFill>
                  <a:srgbClr val="000000"/>
                </a:solidFill>
              </a:defRPr>
            </a:pPr>
            <a:r>
              <a:rPr lang="en-AU" sz="2200" b="1" dirty="0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Karen M. St. Germain, PhD </a:t>
            </a:r>
          </a:p>
          <a:p>
            <a:pPr lvl="0" algn="r" defTabSz="914400">
              <a:defRPr>
                <a:solidFill>
                  <a:srgbClr val="000000"/>
                </a:solidFill>
              </a:defRPr>
            </a:pPr>
            <a:r>
              <a:rPr lang="en-AU" sz="2200" b="1" dirty="0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Director, NASA Earth Science</a:t>
            </a:r>
          </a:p>
          <a:p>
            <a:pPr lvl="0" algn="r" defTabSz="914400">
              <a:defRPr>
                <a:solidFill>
                  <a:srgbClr val="000000"/>
                </a:solidFill>
              </a:defRPr>
            </a:pPr>
            <a:r>
              <a:rPr sz="2200" b="1" dirty="0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Agenda Item #</a:t>
            </a:r>
            <a:r>
              <a:rPr lang="en-US" sz="2200" b="1" dirty="0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29</a:t>
            </a:r>
            <a:endParaRPr sz="2200" b="1" dirty="0">
              <a:solidFill>
                <a:schemeClr val="accent1"/>
              </a:solidFill>
              <a:latin typeface="Quire Sans" panose="020B0502040400020003" pitchFamily="34" charset="0"/>
              <a:ea typeface="Arial Bold"/>
              <a:cs typeface="Quire Sans" panose="020B0502040400020003" pitchFamily="34" charset="0"/>
              <a:sym typeface="Arial Bold"/>
            </a:endParaRPr>
          </a:p>
          <a:p>
            <a:pPr lvl="0" algn="r" defTabSz="914400">
              <a:defRPr>
                <a:solidFill>
                  <a:srgbClr val="000000"/>
                </a:solidFill>
              </a:defRPr>
            </a:pPr>
            <a:r>
              <a:rPr lang="en-AU" sz="2200" b="1" dirty="0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2021 CEOS Plenary </a:t>
            </a:r>
            <a:endParaRPr sz="2200" b="1" dirty="0">
              <a:solidFill>
                <a:schemeClr val="accent1"/>
              </a:solidFill>
              <a:latin typeface="Quire Sans" panose="020B0502040400020003" pitchFamily="34" charset="0"/>
              <a:ea typeface="Arial Bold"/>
              <a:cs typeface="Quire Sans" panose="020B0502040400020003" pitchFamily="34" charset="0"/>
              <a:sym typeface="Arial Bold"/>
            </a:endParaRPr>
          </a:p>
          <a:p>
            <a:pPr lvl="0" algn="r" defTabSz="914400">
              <a:defRPr>
                <a:solidFill>
                  <a:srgbClr val="000000"/>
                </a:solidFill>
              </a:defRPr>
            </a:pPr>
            <a:r>
              <a:rPr lang="en-AU" sz="2200" b="1" dirty="0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Virtual Meeting</a:t>
            </a:r>
            <a:endParaRPr sz="2200" b="1" dirty="0">
              <a:solidFill>
                <a:schemeClr val="accent1"/>
              </a:solidFill>
              <a:latin typeface="Quire Sans" panose="020B0502040400020003" pitchFamily="34" charset="0"/>
              <a:ea typeface="Arial Bold"/>
              <a:cs typeface="Quire Sans" panose="020B0502040400020003" pitchFamily="34" charset="0"/>
              <a:sym typeface="Arial Bold"/>
            </a:endParaRPr>
          </a:p>
          <a:p>
            <a:pPr lvl="0" algn="r" defTabSz="914400">
              <a:defRPr>
                <a:solidFill>
                  <a:srgbClr val="000000"/>
                </a:solidFill>
              </a:defRPr>
            </a:pPr>
            <a:r>
              <a:rPr lang="en-AU" sz="2200" b="1" dirty="0">
                <a:solidFill>
                  <a:schemeClr val="accent1"/>
                </a:solidFill>
                <a:latin typeface="Quire Sans" panose="020B0502040400020003" pitchFamily="34" charset="0"/>
                <a:ea typeface="Arial Bold"/>
                <a:cs typeface="Quire Sans" panose="020B0502040400020003" pitchFamily="34" charset="0"/>
                <a:sym typeface="Arial Bold"/>
              </a:rPr>
              <a:t>1-4 November 2021</a:t>
            </a:r>
            <a:endParaRPr sz="2200" b="1" dirty="0">
              <a:solidFill>
                <a:schemeClr val="accent1"/>
              </a:solidFill>
              <a:latin typeface="Quire Sans" panose="020B0502040400020003" pitchFamily="34" charset="0"/>
              <a:ea typeface="Arial Bold"/>
              <a:cs typeface="Quire Sans" panose="020B0502040400020003" pitchFamily="34" charset="0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91953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Slide </a:t>
            </a:r>
            <a:fld id="{F7E43D5E-19EF-489C-A403-232B1D029F8F}" type="slidenum">
              <a:rPr kumimoji="0" lang="en-A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BC179D-6239-4241-8FED-04230029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87451"/>
            <a:ext cx="9386864" cy="779002"/>
          </a:xfrm>
        </p:spPr>
        <p:txBody>
          <a:bodyPr/>
          <a:lstStyle/>
          <a:p>
            <a:r>
              <a:rPr lang="en-AU" sz="6000" dirty="0"/>
              <a:t>2021 </a:t>
            </a:r>
            <a:r>
              <a:rPr lang="en-AU" dirty="0"/>
              <a:t>CEOS Chair Theme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A8BE6-F3F6-544A-8773-9EBF58F3B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75" y="1295400"/>
            <a:ext cx="2985896" cy="4267200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9068F0-508E-C347-80C7-F93A021D5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252" y="2491812"/>
            <a:ext cx="2848323" cy="3872117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F4A3D7-DEF5-3147-9AF8-DA8273091644}"/>
              </a:ext>
            </a:extLst>
          </p:cNvPr>
          <p:cNvSpPr txBox="1">
            <a:spLocks/>
          </p:cNvSpPr>
          <p:nvPr/>
        </p:nvSpPr>
        <p:spPr bwMode="auto">
          <a:xfrm>
            <a:off x="3534697" y="1236181"/>
            <a:ext cx="5363578" cy="374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marL="0" lvl="0" indent="0" algn="l" defTabSz="914400" rtl="0">
              <a:spcBef>
                <a:spcPct val="20000"/>
              </a:spcBef>
              <a:defRPr/>
            </a:pPr>
            <a:r>
              <a:rPr lang="en-US" altLang="x-none" sz="2000" dirty="0">
                <a:solidFill>
                  <a:prstClr val="black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  <a:t>Our 2021 theme ... </a:t>
            </a:r>
            <a:r>
              <a:rPr lang="en-US" altLang="x-none" sz="2000" b="1" dirty="0">
                <a:solidFill>
                  <a:prstClr val="black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  <a:t>Space-based Earth Observation Data for Open Science and Decision Support</a:t>
            </a:r>
            <a:br>
              <a:rPr lang="en-US" altLang="x-none" sz="2000" b="1" dirty="0">
                <a:solidFill>
                  <a:prstClr val="black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</a:br>
            <a:endParaRPr lang="en-US" altLang="x-none" sz="2000" b="1" dirty="0">
              <a:solidFill>
                <a:prstClr val="black"/>
              </a:solidFill>
              <a:latin typeface="Quire Sans" panose="020B0502040400020003" pitchFamily="34" charset="0"/>
              <a:ea typeface="+mn-ea"/>
              <a:cs typeface="Quire Sans" panose="020B0502040400020003" pitchFamily="34" charset="0"/>
            </a:endParaRPr>
          </a:p>
          <a:p>
            <a:pPr marL="0" lvl="0" indent="0" algn="l" defTabSz="914400" rtl="0">
              <a:spcBef>
                <a:spcPct val="20000"/>
              </a:spcBef>
              <a:defRPr/>
            </a:pPr>
            <a:r>
              <a:rPr lang="en-US" altLang="x-none" sz="2000" dirty="0">
                <a:solidFill>
                  <a:prstClr val="black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  <a:t>The CEOS community embraced the open science theme, provided valuable inputs to the implementation plan, and established CEOS as </a:t>
            </a:r>
            <a:r>
              <a:rPr lang="en-US" altLang="x-none" sz="2000" u="sng" dirty="0">
                <a:solidFill>
                  <a:prstClr val="black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  <a:t>a world leader in promoting open science</a:t>
            </a:r>
            <a:r>
              <a:rPr lang="en-US" altLang="x-none" sz="2000" dirty="0">
                <a:solidFill>
                  <a:prstClr val="black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EEFCA8-2011-294F-9E80-3DFEB37EA824}"/>
              </a:ext>
            </a:extLst>
          </p:cNvPr>
          <p:cNvSpPr txBox="1">
            <a:spLocks/>
          </p:cNvSpPr>
          <p:nvPr/>
        </p:nvSpPr>
        <p:spPr bwMode="auto">
          <a:xfrm>
            <a:off x="3922304" y="4223657"/>
            <a:ext cx="4975971" cy="218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marL="0" lvl="0" indent="0" defTabSz="914400" rtl="0">
              <a:spcBef>
                <a:spcPct val="20000"/>
              </a:spcBef>
              <a:defRPr/>
            </a:pPr>
            <a:r>
              <a:rPr lang="en-US" altLang="x-none" sz="2000" dirty="0">
                <a:solidFill>
                  <a:prstClr val="black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  <a:t>Our 2021 </a:t>
            </a:r>
            <a:r>
              <a:rPr lang="en-US" altLang="x-none" sz="2000" b="1" dirty="0">
                <a:solidFill>
                  <a:prstClr val="black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  <a:t>Implementation Plan </a:t>
            </a:r>
            <a:r>
              <a:rPr lang="en-US" altLang="x-none" sz="2000" dirty="0">
                <a:solidFill>
                  <a:prstClr val="black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  <a:t>... Identified 17 objectives that demonstrated the value of our international cooperation for data users – those that know us and those that we invite to know CEOS. </a:t>
            </a:r>
          </a:p>
          <a:p>
            <a:pPr marL="0" lvl="0" indent="0" defTabSz="914400" rtl="0">
              <a:spcBef>
                <a:spcPct val="20000"/>
              </a:spcBef>
              <a:defRPr/>
            </a:pPr>
            <a:endParaRPr lang="en-US" altLang="x-none" sz="3200" kern="1200" dirty="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018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Slide </a:t>
            </a:r>
            <a:fld id="{F7E43D5E-19EF-489C-A403-232B1D029F8F}" type="slidenum">
              <a:rPr kumimoji="0" lang="en-A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BC179D-6239-4241-8FED-04230029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dirty="0"/>
              <a:t>CEOS further elevated its role in 2021!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E6C519-B807-684F-AC91-FBA0716BF568}"/>
              </a:ext>
            </a:extLst>
          </p:cNvPr>
          <p:cNvSpPr txBox="1">
            <a:spLocks/>
          </p:cNvSpPr>
          <p:nvPr/>
        </p:nvSpPr>
        <p:spPr bwMode="auto">
          <a:xfrm>
            <a:off x="176048" y="1349478"/>
            <a:ext cx="11844716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altLang="x-none" sz="2800" b="1" dirty="0">
                <a:solidFill>
                  <a:prstClr val="black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  <a:t>Our Plan Supports Open Science </a:t>
            </a:r>
            <a:r>
              <a:rPr lang="en-US" altLang="x-none" sz="2800" dirty="0">
                <a:solidFill>
                  <a:prstClr val="black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  <a:t>... The CEOS Chair implementation plan included 17 objectives, linked to 12 CEOS deliverables. Progress was made on all of those objectives.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altLang="x-none" sz="1800" b="1" dirty="0">
              <a:solidFill>
                <a:prstClr val="black"/>
              </a:solidFill>
              <a:latin typeface="Quire Sans" panose="020B0502040400020003" pitchFamily="34" charset="0"/>
              <a:ea typeface="+mn-ea"/>
              <a:cs typeface="Quire Sans" panose="020B05020404000200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altLang="x-none" sz="2800" b="1" dirty="0">
                <a:solidFill>
                  <a:prstClr val="black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  <a:t>CEOS is demonstrating that it is a world leader for open science in global remote sensing </a:t>
            </a:r>
            <a:r>
              <a:rPr lang="en-US" altLang="x-none" sz="2800" dirty="0">
                <a:solidFill>
                  <a:prstClr val="black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rPr>
              <a:t>... Here are some highlights of recent progress and accomplishments in the area of open datasets and tools for open science and decision/policy-making. </a:t>
            </a:r>
          </a:p>
        </p:txBody>
      </p:sp>
    </p:spTree>
    <p:extLst>
      <p:ext uri="{BB962C8B-B14F-4D97-AF65-F5344CB8AC3E}">
        <p14:creationId xmlns:p14="http://schemas.microsoft.com/office/powerpoint/2010/main" val="1370603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Slide </a:t>
            </a:r>
            <a:fld id="{F7E43D5E-19EF-489C-A403-232B1D029F8F}" type="slidenum">
              <a:rPr kumimoji="0" lang="en-A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BC179D-6239-4241-8FED-04230029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dirty="0"/>
              <a:t>CEOS Accomplishments (1 of 3)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88E638-71BC-F142-BA5C-07E3A66AED38}"/>
              </a:ext>
            </a:extLst>
          </p:cNvPr>
          <p:cNvSpPr txBox="1">
            <a:spLocks/>
          </p:cNvSpPr>
          <p:nvPr/>
        </p:nvSpPr>
        <p:spPr bwMode="auto">
          <a:xfrm>
            <a:off x="194536" y="1207964"/>
            <a:ext cx="8464518" cy="5269036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x-non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rPr>
              <a:t>CEOS released the </a:t>
            </a:r>
            <a:r>
              <a:rPr kumimoji="0" lang="en-US" altLang="x-non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rPr>
              <a:t>Earth Analytics Interoperability Lab (EAIL), </a:t>
            </a:r>
            <a:r>
              <a:rPr kumimoji="0" lang="en-US" altLang="x-non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rPr>
              <a:t>which is now supporting several flood pilot projects.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x-none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</a:endParaRPr>
          </a:p>
          <a:p>
            <a:pPr lvl="0" algn="l" defTabSz="914400" rt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x-none" sz="1800" kern="1200" dirty="0">
                <a:solidFill>
                  <a:prstClr val="black"/>
                </a:solidFill>
                <a:latin typeface="Calibri" charset="0"/>
              </a:rPr>
              <a:t>CEOS endorsed the WGCapD Earth Observation Training, Education, and Capacity Development Network (</a:t>
            </a:r>
            <a:r>
              <a:rPr lang="en-US" altLang="x-none" sz="1800" b="1" kern="1200" dirty="0">
                <a:solidFill>
                  <a:prstClr val="black"/>
                </a:solidFill>
                <a:latin typeface="Calibri" charset="0"/>
              </a:rPr>
              <a:t>EOTEC DevNet</a:t>
            </a:r>
            <a:r>
              <a:rPr lang="en-US" altLang="x-none" sz="1800" kern="1200" dirty="0">
                <a:solidFill>
                  <a:prstClr val="black"/>
                </a:solidFill>
                <a:latin typeface="Calibri" charset="0"/>
              </a:rPr>
              <a:t>) Implementation Plan, which includes a database of resources for global users.</a:t>
            </a:r>
          </a:p>
          <a:p>
            <a:pPr lvl="0" algn="l" defTabSz="914400" rt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400" kern="1200" dirty="0">
              <a:solidFill>
                <a:prstClr val="black"/>
              </a:solidFill>
              <a:latin typeface="Calibri" charset="0"/>
            </a:endParaRP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x-none" sz="1800" dirty="0">
                <a:solidFill>
                  <a:prstClr val="black"/>
                </a:solidFill>
                <a:latin typeface="Calibri" charset="0"/>
              </a:rPr>
              <a:t>A </a:t>
            </a:r>
            <a:r>
              <a:rPr lang="en-US" altLang="x-none" sz="1800" b="1" dirty="0">
                <a:solidFill>
                  <a:prstClr val="black"/>
                </a:solidFill>
                <a:latin typeface="Calibri" charset="0"/>
              </a:rPr>
              <a:t>WGCapD Webinar Series </a:t>
            </a:r>
            <a:r>
              <a:rPr lang="en-US" altLang="x-none" sz="1800" dirty="0">
                <a:solidFill>
                  <a:prstClr val="black"/>
                </a:solidFill>
                <a:latin typeface="Calibri" charset="0"/>
              </a:rPr>
              <a:t>on Image Restoration and Processing of SAR Data was completed by 1,569 participants, with 195 participants completing Image and Processing training.</a:t>
            </a: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400" dirty="0">
              <a:solidFill>
                <a:prstClr val="black"/>
              </a:solidFill>
              <a:latin typeface="Calibri" charset="0"/>
            </a:endParaRP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x-none" sz="1800" dirty="0">
                <a:solidFill>
                  <a:prstClr val="black"/>
                </a:solidFill>
                <a:latin typeface="Calibri" charset="0"/>
              </a:rPr>
              <a:t>WGCapD </a:t>
            </a:r>
            <a:r>
              <a:rPr lang="en-US" altLang="x-none" sz="1800" kern="1200" dirty="0">
                <a:solidFill>
                  <a:prstClr val="black"/>
                </a:solidFill>
                <a:latin typeface="Calibri" charset="0"/>
              </a:rPr>
              <a:t>hosted a </a:t>
            </a:r>
            <a:r>
              <a:rPr lang="en-US" altLang="x-none" sz="1800" b="1" kern="1200" dirty="0">
                <a:solidFill>
                  <a:prstClr val="black"/>
                </a:solidFill>
                <a:latin typeface="Calibri" charset="0"/>
              </a:rPr>
              <a:t>Jupyter Notebook training webinar </a:t>
            </a:r>
            <a:r>
              <a:rPr lang="en-US" altLang="x-none" sz="1800" kern="1200" dirty="0">
                <a:solidFill>
                  <a:prstClr val="black"/>
                </a:solidFill>
                <a:latin typeface="Calibri" charset="0"/>
              </a:rPr>
              <a:t>in July 2021 with over 300 global participants.</a:t>
            </a: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600" dirty="0">
              <a:solidFill>
                <a:prstClr val="black"/>
              </a:solidFill>
              <a:latin typeface="Calibri" charset="0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x-none" sz="1800" dirty="0">
                <a:solidFill>
                  <a:prstClr val="black"/>
                </a:solidFill>
                <a:latin typeface="Calibri" charset="0"/>
              </a:rPr>
              <a:t>WGClimate identified 18 specific </a:t>
            </a:r>
            <a:r>
              <a:rPr lang="en-US" altLang="x-none" sz="1800" b="1" dirty="0">
                <a:solidFill>
                  <a:prstClr val="black"/>
                </a:solidFill>
                <a:latin typeface="Calibri" charset="0"/>
              </a:rPr>
              <a:t>use-cases where climate data </a:t>
            </a:r>
            <a:r>
              <a:rPr lang="en-US" altLang="x-none" sz="1800" dirty="0">
                <a:solidFill>
                  <a:prstClr val="black"/>
                </a:solidFill>
                <a:latin typeface="Calibri" charset="0"/>
              </a:rPr>
              <a:t>is being used for decision-making. To date, 5 use-cases are published virtually on this link:  </a:t>
            </a:r>
            <a:r>
              <a:rPr lang="en-US" altLang="x-none" sz="1800" dirty="0">
                <a:solidFill>
                  <a:prstClr val="black"/>
                </a:solidFill>
                <a:latin typeface="Calibri" charset="0"/>
                <a:hlinkClick r:id="rId2"/>
              </a:rPr>
              <a:t>https://climatemonitoring.info/use-cases/</a:t>
            </a:r>
            <a:endParaRPr lang="en-US" altLang="x-none" sz="1800" dirty="0">
              <a:solidFill>
                <a:prstClr val="black"/>
              </a:solidFill>
              <a:latin typeface="Calibri" charset="0"/>
            </a:endParaRP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800" kern="1200" dirty="0">
              <a:solidFill>
                <a:prstClr val="black"/>
              </a:solidFill>
              <a:latin typeface="Calibri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D0C49-1869-BA47-ADE7-81F63B819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571" y="1672117"/>
            <a:ext cx="3564893" cy="17568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55169E-4E6B-DB49-89FA-B26DB78BD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688" y="4081605"/>
            <a:ext cx="3288658" cy="184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7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Slide </a:t>
            </a:r>
            <a:fld id="{F7E43D5E-19EF-489C-A403-232B1D029F8F}" type="slidenum">
              <a:rPr kumimoji="0" lang="en-A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BC179D-6239-4241-8FED-04230029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dirty="0"/>
              <a:t>CEOS Accomplishments (2 of 3)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88E638-71BC-F142-BA5C-07E3A66AED38}"/>
              </a:ext>
            </a:extLst>
          </p:cNvPr>
          <p:cNvSpPr txBox="1">
            <a:spLocks/>
          </p:cNvSpPr>
          <p:nvPr/>
        </p:nvSpPr>
        <p:spPr bwMode="auto">
          <a:xfrm>
            <a:off x="258241" y="1132114"/>
            <a:ext cx="7862501" cy="544249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x-none" sz="1800" dirty="0">
                <a:solidFill>
                  <a:prstClr val="black"/>
                </a:solidFill>
                <a:latin typeface="Calibri" charset="0"/>
              </a:rPr>
              <a:t>WGClimate has just published the Essential Climate Variable (ECV) Inventory v4.0 – on this link:  </a:t>
            </a:r>
            <a:r>
              <a:rPr lang="en-US" altLang="x-none" sz="1800" dirty="0">
                <a:solidFill>
                  <a:prstClr val="black"/>
                </a:solidFill>
                <a:latin typeface="Calibri" charset="0"/>
                <a:hlinkClick r:id="rId2"/>
              </a:rPr>
              <a:t>https://climatemonitoring.info/ecvinventory/</a:t>
            </a:r>
            <a:endParaRPr lang="en-US" altLang="x-none" sz="1800" dirty="0">
              <a:solidFill>
                <a:prstClr val="black"/>
              </a:solidFill>
              <a:latin typeface="Calibri" charset="0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400" dirty="0">
              <a:solidFill>
                <a:prstClr val="black"/>
              </a:solidFill>
              <a:latin typeface="Calibri" charset="0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x-none" sz="1800" dirty="0">
                <a:solidFill>
                  <a:prstClr val="black"/>
                </a:solidFill>
                <a:latin typeface="Calibri" charset="0"/>
              </a:rPr>
              <a:t>SEO released the </a:t>
            </a:r>
            <a:r>
              <a:rPr lang="en-US" altLang="x-none" sz="1800" b="1" dirty="0">
                <a:solidFill>
                  <a:prstClr val="black"/>
                </a:solidFill>
                <a:latin typeface="Calibri" charset="0"/>
              </a:rPr>
              <a:t>Open Data Cube Sandbox </a:t>
            </a:r>
            <a:r>
              <a:rPr lang="en-US" altLang="x-none" sz="1800" dirty="0">
                <a:solidFill>
                  <a:prstClr val="black"/>
                </a:solidFill>
                <a:latin typeface="Calibri" charset="0"/>
              </a:rPr>
              <a:t>through the Open Earth Alliance as a tool for open science. 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400" dirty="0">
              <a:solidFill>
                <a:prstClr val="black"/>
              </a:solidFill>
              <a:latin typeface="Calibri" charset="0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x-none" sz="1800" dirty="0">
                <a:solidFill>
                  <a:prstClr val="black"/>
                </a:solidFill>
                <a:latin typeface="Calibri" charset="0"/>
              </a:rPr>
              <a:t>The </a:t>
            </a:r>
            <a:r>
              <a:rPr lang="en-US" altLang="x-none" sz="1800" b="1" dirty="0">
                <a:solidFill>
                  <a:prstClr val="black"/>
                </a:solidFill>
                <a:latin typeface="Calibri" charset="0"/>
              </a:rPr>
              <a:t>CEOS Communications </a:t>
            </a:r>
            <a:r>
              <a:rPr lang="en-US" altLang="x-none" sz="1800" dirty="0">
                <a:solidFill>
                  <a:prstClr val="black"/>
                </a:solidFill>
                <a:latin typeface="Calibri" charset="0"/>
              </a:rPr>
              <a:t>team drafted a series of articles for the website to demonstrate open data and science. </a:t>
            </a:r>
          </a:p>
          <a:p>
            <a:pPr lvl="0" algn="l" defTabSz="914400" rt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400" kern="1200" dirty="0">
              <a:solidFill>
                <a:prstClr val="black"/>
              </a:solidFill>
              <a:latin typeface="Calibri" charset="0"/>
            </a:endParaRPr>
          </a:p>
          <a:p>
            <a:pPr lvl="0" algn="l" defTabSz="914400" rt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x-none" sz="1800" kern="1200" dirty="0">
                <a:solidFill>
                  <a:prstClr val="black"/>
                </a:solidFill>
                <a:latin typeface="Calibri" charset="0"/>
              </a:rPr>
              <a:t>Through the SDG ad hoc </a:t>
            </a:r>
            <a:r>
              <a:rPr lang="en-US" altLang="x-none" sz="1800" dirty="0">
                <a:solidFill>
                  <a:prstClr val="black"/>
                </a:solidFill>
                <a:latin typeface="Calibri" charset="0"/>
              </a:rPr>
              <a:t>Team, C</a:t>
            </a:r>
            <a:r>
              <a:rPr lang="en-US" altLang="x-none" sz="1800" kern="1200" dirty="0">
                <a:solidFill>
                  <a:prstClr val="black"/>
                </a:solidFill>
                <a:latin typeface="Calibri" charset="0"/>
              </a:rPr>
              <a:t>EOS contributed data and tools to the </a:t>
            </a:r>
            <a:r>
              <a:rPr lang="en-US" altLang="x-none" sz="1800" b="1" kern="1200" dirty="0">
                <a:solidFill>
                  <a:prstClr val="black"/>
                </a:solidFill>
                <a:latin typeface="Calibri" charset="0"/>
              </a:rPr>
              <a:t>UN Habitat Urban Toolkit</a:t>
            </a:r>
            <a:r>
              <a:rPr lang="en-US" altLang="x-none" sz="1800" kern="1200" dirty="0">
                <a:solidFill>
                  <a:prstClr val="black"/>
                </a:solidFill>
                <a:latin typeface="Calibri" charset="0"/>
              </a:rPr>
              <a:t> (11.3.1) and is developing new tools for water and land change.</a:t>
            </a:r>
          </a:p>
          <a:p>
            <a:pPr lvl="0" algn="l" defTabSz="914400" rt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400" kern="1200" dirty="0">
              <a:solidFill>
                <a:prstClr val="black"/>
              </a:solidFill>
              <a:latin typeface="Calibri" charset="0"/>
            </a:endParaRPr>
          </a:p>
          <a:p>
            <a:pPr lvl="0" algn="l" defTabSz="914400" rt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x-none" sz="1800" kern="1200" dirty="0">
                <a:solidFill>
                  <a:prstClr val="black"/>
                </a:solidFill>
                <a:latin typeface="Calibri" charset="0"/>
              </a:rPr>
              <a:t>LSI-VC developed new </a:t>
            </a:r>
            <a:r>
              <a:rPr lang="en-US" altLang="x-none" sz="1800" b="1" kern="1200" dirty="0">
                <a:solidFill>
                  <a:prstClr val="black"/>
                </a:solidFill>
                <a:latin typeface="Calibri" charset="0"/>
              </a:rPr>
              <a:t>ARD specifications </a:t>
            </a:r>
            <a:r>
              <a:rPr lang="en-US" altLang="x-none" sz="1800" kern="1200" dirty="0">
                <a:solidFill>
                  <a:prstClr val="black"/>
                </a:solidFill>
                <a:latin typeface="Calibri" charset="0"/>
              </a:rPr>
              <a:t>that will improve the use of our data for open science.</a:t>
            </a: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400" dirty="0">
              <a:solidFill>
                <a:prstClr val="black"/>
              </a:solidFill>
              <a:latin typeface="Calibri" charset="0"/>
            </a:endParaRP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x-none" sz="1800" dirty="0">
                <a:solidFill>
                  <a:prstClr val="black"/>
                </a:solidFill>
                <a:latin typeface="Calibri" charset="0"/>
              </a:rPr>
              <a:t>CEOS released a new </a:t>
            </a:r>
            <a:r>
              <a:rPr lang="en-US" altLang="x-none" sz="1800" b="1" dirty="0">
                <a:solidFill>
                  <a:prstClr val="black"/>
                </a:solidFill>
                <a:latin typeface="Calibri" charset="0"/>
              </a:rPr>
              <a:t>Global Stocktake website </a:t>
            </a:r>
            <a:r>
              <a:rPr lang="en-US" altLang="x-none" sz="1800" dirty="0">
                <a:solidFill>
                  <a:prstClr val="black"/>
                </a:solidFill>
                <a:latin typeface="Calibri" charset="0"/>
              </a:rPr>
              <a:t>in English, French, and Spanish (ceos.org/gst) to support access to datasets and provide guidance to users.</a:t>
            </a:r>
            <a:endParaRPr lang="en-US" altLang="x-none" sz="1800" dirty="0">
              <a:solidFill>
                <a:prstClr val="black"/>
              </a:solidFill>
              <a:highlight>
                <a:srgbClr val="FFFF00"/>
              </a:highlight>
              <a:latin typeface="Calibri" charset="0"/>
            </a:endParaRP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800" dirty="0">
              <a:solidFill>
                <a:prstClr val="black"/>
              </a:solidFill>
              <a:highlight>
                <a:srgbClr val="FFFF00"/>
              </a:highlight>
              <a:latin typeface="Calibri" charset="0"/>
            </a:endParaRP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800" kern="1200" dirty="0">
              <a:solidFill>
                <a:prstClr val="black"/>
              </a:solidFill>
              <a:latin typeface="Calibri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A29C47-434A-184F-980D-42E6CC1BC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362" y="3986373"/>
            <a:ext cx="3465503" cy="2147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D2E97A-23E1-D14A-9326-45874F4652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846" y="1270795"/>
            <a:ext cx="2092533" cy="25261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7625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Slide </a:t>
            </a:r>
            <a:fld id="{F7E43D5E-19EF-489C-A403-232B1D029F8F}" type="slidenum">
              <a:rPr kumimoji="0" lang="en-A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BC179D-6239-4241-8FED-04230029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dirty="0"/>
              <a:t>CEOS Accomplishments (3 of 3)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88E638-71BC-F142-BA5C-07E3A66AED38}"/>
              </a:ext>
            </a:extLst>
          </p:cNvPr>
          <p:cNvSpPr txBox="1">
            <a:spLocks/>
          </p:cNvSpPr>
          <p:nvPr/>
        </p:nvSpPr>
        <p:spPr bwMode="auto">
          <a:xfrm>
            <a:off x="176048" y="859971"/>
            <a:ext cx="7488473" cy="5622166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marL="0" lvl="0" indent="0">
              <a:spcBef>
                <a:spcPct val="20000"/>
              </a:spcBef>
              <a:defRPr/>
            </a:pPr>
            <a:endParaRPr lang="en-US" altLang="x-none" sz="1600" dirty="0">
              <a:solidFill>
                <a:prstClr val="black"/>
              </a:solidFill>
              <a:latin typeface="Calibri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altLang="x-none" sz="1600" dirty="0">
                <a:solidFill>
                  <a:prstClr val="black"/>
                </a:solidFill>
                <a:latin typeface="Calibri" charset="0"/>
              </a:rPr>
              <a:t>WGCV Land Product Validation Subgroup delivered the “Aboveground Woody Biomass Product Validation Good Practice Protocol”, providing standardized approaches to global product validation of biomass and related products, available at:  </a:t>
            </a:r>
            <a:r>
              <a:rPr lang="en-US" sz="1600" u="sng" dirty="0">
                <a:solidFill>
                  <a:srgbClr val="0000FF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lang="en-US" sz="1600" u="sng" dirty="0">
                <a:solidFill>
                  <a:srgbClr val="0000FF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ttps://lpvs.gsfc.nasa.gov/</a:t>
            </a:r>
            <a:r>
              <a:rPr lang="en-US" sz="1600" u="sng" dirty="0" err="1">
                <a:solidFill>
                  <a:srgbClr val="0000FF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documents.html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200" dirty="0">
              <a:solidFill>
                <a:prstClr val="black"/>
              </a:solidFill>
              <a:latin typeface="Calibri" charset="0"/>
            </a:endParaRP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x-none" sz="1600" dirty="0">
                <a:solidFill>
                  <a:prstClr val="black"/>
                </a:solidFill>
                <a:latin typeface="Calibri" charset="0"/>
              </a:rPr>
              <a:t>CEOS released a </a:t>
            </a:r>
            <a:r>
              <a:rPr lang="en-US" altLang="x-none" sz="1600" b="1" dirty="0">
                <a:solidFill>
                  <a:prstClr val="black"/>
                </a:solidFill>
                <a:latin typeface="Calibri" charset="0"/>
              </a:rPr>
              <a:t>Biomass Dashboard </a:t>
            </a:r>
            <a:r>
              <a:rPr lang="en-US" altLang="x-none" sz="1600" dirty="0">
                <a:solidFill>
                  <a:prstClr val="black"/>
                </a:solidFill>
                <a:latin typeface="Calibri" charset="0"/>
              </a:rPr>
              <a:t>for mapping aboveground biomass, now available at:  </a:t>
            </a:r>
            <a:r>
              <a:rPr lang="en-US" altLang="x-none" sz="1600" dirty="0">
                <a:solidFill>
                  <a:prstClr val="black"/>
                </a:solidFill>
                <a:latin typeface="Calibri" charset="0"/>
                <a:hlinkClick r:id="rId3"/>
              </a:rPr>
              <a:t>https://earthdata.nasa.gov/</a:t>
            </a:r>
            <a:r>
              <a:rPr lang="en-US" altLang="x-none" sz="1600" dirty="0" err="1">
                <a:solidFill>
                  <a:prstClr val="black"/>
                </a:solidFill>
                <a:latin typeface="Calibri" charset="0"/>
                <a:hlinkClick r:id="rId3"/>
              </a:rPr>
              <a:t>maap</a:t>
            </a:r>
            <a:r>
              <a:rPr lang="en-US" altLang="x-none" sz="1600" dirty="0">
                <a:solidFill>
                  <a:prstClr val="black"/>
                </a:solidFill>
                <a:latin typeface="Calibri" charset="0"/>
                <a:hlinkClick r:id="rId3"/>
              </a:rPr>
              <a:t>-biomass/</a:t>
            </a:r>
            <a:r>
              <a:rPr lang="en-US" altLang="x-none" sz="1600" dirty="0">
                <a:solidFill>
                  <a:prstClr val="black"/>
                </a:solidFill>
                <a:latin typeface="Calibri" charset="0"/>
              </a:rPr>
              <a:t> and it is supporting the GEO-TREES global initiative to establish in situ biomass reference measurement sites  to validate space-based forest biomass observation instruments.</a:t>
            </a: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100" dirty="0">
              <a:solidFill>
                <a:prstClr val="black"/>
              </a:solidFill>
              <a:latin typeface="Calibri" charset="0"/>
            </a:endParaRP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x-none" sz="1600" dirty="0">
                <a:solidFill>
                  <a:prstClr val="black"/>
                </a:solidFill>
                <a:latin typeface="Calibri" charset="0"/>
              </a:rPr>
              <a:t>WGDisasters obtained “observer status” on the Board of the </a:t>
            </a:r>
            <a:r>
              <a:rPr lang="en-US" altLang="x-none" sz="1600" b="1" dirty="0">
                <a:solidFill>
                  <a:prstClr val="black"/>
                </a:solidFill>
                <a:latin typeface="Calibri" charset="0"/>
              </a:rPr>
              <a:t>International Charter</a:t>
            </a:r>
            <a:r>
              <a:rPr lang="en-US" altLang="x-none" sz="1600" dirty="0">
                <a:solidFill>
                  <a:prstClr val="black"/>
                </a:solidFill>
                <a:latin typeface="Calibri" charset="0"/>
              </a:rPr>
              <a:t> - Space and Major Disasters Cooperation. This status allows WGDisasters to officially share advanced science products on a case-by-case basis from several thematic CEOS Working Group teams during Charter emergency activations. </a:t>
            </a: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100" dirty="0">
              <a:solidFill>
                <a:prstClr val="black"/>
              </a:solidFill>
              <a:latin typeface="Calibri" charset="0"/>
            </a:endParaRP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x-none" sz="1600" dirty="0">
                <a:solidFill>
                  <a:prstClr val="black"/>
                </a:solidFill>
                <a:latin typeface="Calibri" charset="0"/>
              </a:rPr>
              <a:t>AC-VC is undertaking a new coordination activity for </a:t>
            </a:r>
            <a:r>
              <a:rPr lang="en-US" altLang="x-none" sz="1600" b="1" dirty="0">
                <a:solidFill>
                  <a:prstClr val="black"/>
                </a:solidFill>
                <a:latin typeface="Calibri" charset="0"/>
              </a:rPr>
              <a:t>aerosol observations from space </a:t>
            </a:r>
            <a:r>
              <a:rPr lang="en-US" altLang="x-none" sz="1600" dirty="0">
                <a:solidFill>
                  <a:prstClr val="black"/>
                </a:solidFill>
                <a:latin typeface="Calibri" charset="0"/>
              </a:rPr>
              <a:t>with application to air quality, an important topic for which no other international coordination activity currently exists. </a:t>
            </a: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200" dirty="0">
              <a:solidFill>
                <a:prstClr val="black"/>
              </a:solidFill>
              <a:highlight>
                <a:srgbClr val="FFFF00"/>
              </a:highlight>
              <a:latin typeface="Calibri" charset="0"/>
            </a:endParaRP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x-none" sz="1600" dirty="0">
                <a:solidFill>
                  <a:prstClr val="black"/>
                </a:solidFill>
                <a:latin typeface="Calibri" charset="0"/>
              </a:rPr>
              <a:t>A WGCV </a:t>
            </a:r>
            <a:r>
              <a:rPr lang="en-US" altLang="x-none" sz="1600" b="1" dirty="0">
                <a:solidFill>
                  <a:prstClr val="black"/>
                </a:solidFill>
                <a:latin typeface="Calibri" charset="0"/>
              </a:rPr>
              <a:t>vicarious calibration (VCAL) portal </a:t>
            </a:r>
            <a:r>
              <a:rPr lang="en-US" altLang="x-none" sz="1600" dirty="0">
                <a:solidFill>
                  <a:prstClr val="black"/>
                </a:solidFill>
                <a:latin typeface="Calibri" charset="0"/>
              </a:rPr>
              <a:t>for spaceborne </a:t>
            </a:r>
            <a:r>
              <a:rPr lang="en-US" altLang="x-none" sz="1600" b="1" dirty="0">
                <a:solidFill>
                  <a:prstClr val="black"/>
                </a:solidFill>
                <a:latin typeface="Calibri" charset="0"/>
              </a:rPr>
              <a:t>GHG sensors </a:t>
            </a:r>
            <a:r>
              <a:rPr lang="en-US" altLang="x-none" sz="1600" dirty="0">
                <a:solidFill>
                  <a:prstClr val="black"/>
                </a:solidFill>
                <a:latin typeface="Calibri" charset="0"/>
              </a:rPr>
              <a:t>is now available at:  </a:t>
            </a:r>
            <a:r>
              <a:rPr lang="en-US" altLang="x-none" sz="1600" dirty="0">
                <a:solidFill>
                  <a:prstClr val="black"/>
                </a:solidFill>
                <a:latin typeface="Calibri" charset="0"/>
                <a:hlinkClick r:id="rId4"/>
              </a:rPr>
              <a:t>https://www.eorc.jaxa.jp/GOSAT/GHGs_Vical/index.html</a:t>
            </a:r>
            <a:endParaRPr lang="en-US" altLang="x-none" sz="1600" dirty="0">
              <a:solidFill>
                <a:prstClr val="black"/>
              </a:solidFill>
              <a:latin typeface="Calibri" charset="0"/>
            </a:endParaRP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800" dirty="0">
              <a:solidFill>
                <a:prstClr val="black"/>
              </a:solidFill>
              <a:highlight>
                <a:srgbClr val="FFFF00"/>
              </a:highlight>
              <a:latin typeface="Calibri" charset="0"/>
            </a:endParaRP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800" dirty="0">
              <a:solidFill>
                <a:prstClr val="black"/>
              </a:solidFill>
              <a:highlight>
                <a:srgbClr val="FFFF00"/>
              </a:highlight>
              <a:latin typeface="Calibri" charset="0"/>
            </a:endParaRP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1800" dirty="0">
              <a:solidFill>
                <a:prstClr val="black"/>
              </a:solidFill>
              <a:highlight>
                <a:srgbClr val="FFFF00"/>
              </a:highlight>
              <a:latin typeface="Calibri" charset="0"/>
            </a:endParaRPr>
          </a:p>
          <a:p>
            <a:pPr lvl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altLang="x-none" sz="2800" kern="1200" dirty="0">
              <a:solidFill>
                <a:prstClr val="black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F08B2-C4C3-0C4A-BCD8-FEB504C8A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9287" y="1491672"/>
            <a:ext cx="3729520" cy="198130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5E9DED-02B1-C748-8C29-08014DEF9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9288" y="3897159"/>
            <a:ext cx="3729520" cy="207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97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Slide </a:t>
            </a:r>
            <a:fld id="{F7E43D5E-19EF-489C-A403-232B1D029F8F}" type="slidenum">
              <a:rPr kumimoji="0" lang="en-A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BC179D-6239-4241-8FED-04230029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CEOS is a Leader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E6C519-B807-684F-AC91-FBA0716BF568}"/>
              </a:ext>
            </a:extLst>
          </p:cNvPr>
          <p:cNvSpPr txBox="1">
            <a:spLocks/>
          </p:cNvSpPr>
          <p:nvPr/>
        </p:nvSpPr>
        <p:spPr bwMode="auto">
          <a:xfrm>
            <a:off x="176048" y="1284163"/>
            <a:ext cx="867298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re Sans" panose="020B0502040400020003" pitchFamily="34" charset="0"/>
                <a:ea typeface="ＭＳ Ｐゴシック" charset="-128"/>
                <a:cs typeface="Quire Sans" panose="020B0502040400020003" pitchFamily="34" charset="0"/>
              </a:rPr>
              <a:t>CEOS should continue to support Open Science and accessibility to open data as a core objective ... </a:t>
            </a:r>
            <a:r>
              <a:rPr kumimoji="0" lang="en-US" altLang="x-none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re Sans" panose="020B0502040400020003" pitchFamily="34" charset="0"/>
                <a:ea typeface="ＭＳ Ｐゴシック" charset="-128"/>
                <a:cs typeface="Quire Sans" panose="020B0502040400020003" pitchFamily="34" charset="0"/>
              </a:rPr>
              <a:t>Much of our </a:t>
            </a:r>
            <a:r>
              <a:rPr kumimoji="0" lang="en-US" altLang="x-non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re Sans" panose="020B0502040400020003" pitchFamily="34" charset="0"/>
                <a:ea typeface="ＭＳ Ｐゴシック" charset="-128"/>
                <a:cs typeface="Quire Sans" panose="020B0502040400020003" pitchFamily="34" charset="0"/>
              </a:rPr>
              <a:t>data is open to the world and we need to continue to develop and promote approaches to share space-based EO data and products to address global concerns.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altLang="x-none" sz="1800" b="1" dirty="0">
              <a:solidFill>
                <a:prstClr val="black"/>
              </a:solidFill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altLang="x-none" sz="2000" b="1" dirty="0">
                <a:solidFill>
                  <a:prstClr val="black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CEOS should continue to uphold its responsibility as a world leader for Open Science… </a:t>
            </a:r>
            <a:r>
              <a:rPr lang="en-US" altLang="x-none" sz="2000" dirty="0">
                <a:solidFill>
                  <a:prstClr val="black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We are committed to transparency as a core objective and we must continue to calibrate, validate, and release satellite datasets and associated open tools and services.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altLang="x-none" sz="1800" b="1" dirty="0">
              <a:solidFill>
                <a:prstClr val="black"/>
              </a:solidFill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altLang="x-none" sz="2000" b="1" dirty="0">
                <a:solidFill>
                  <a:prstClr val="black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CEOS should continue to be a known vector for capacity building in remote sensing data utilization and open data outreach ... </a:t>
            </a:r>
            <a:r>
              <a:rPr lang="en-US" altLang="x-none" sz="2000" dirty="0">
                <a:solidFill>
                  <a:prstClr val="black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We should continue to participate in and present at critical global meetings and offer trainings to communicate how our work, our data, and tools strongly support open science and inform decision-making worldwide.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27B1AB-1822-8044-9175-AE11E8A7A1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156" y="3614171"/>
            <a:ext cx="3460955" cy="30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20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Slide </a:t>
            </a:r>
            <a:fld id="{F7E43D5E-19EF-489C-A403-232B1D029F8F}" type="slidenum">
              <a:rPr kumimoji="0" lang="en-A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E6C519-B807-684F-AC91-FBA0716BF568}"/>
              </a:ext>
            </a:extLst>
          </p:cNvPr>
          <p:cNvSpPr txBox="1">
            <a:spLocks/>
          </p:cNvSpPr>
          <p:nvPr/>
        </p:nvSpPr>
        <p:spPr bwMode="auto">
          <a:xfrm>
            <a:off x="1115784" y="4141283"/>
            <a:ext cx="9960430" cy="191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x-none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re Sans" panose="020B0502040400020003" pitchFamily="34" charset="0"/>
                <a:ea typeface="ＭＳ Ｐゴシック" charset="-128"/>
                <a:cs typeface="Quire Sans" panose="020B0502040400020003" pitchFamily="34" charset="0"/>
              </a:rPr>
              <a:t>NASA expresses its sincere thanks and appreciation to the CEOS community for your support during NASA’s </a:t>
            </a:r>
            <a:r>
              <a:rPr kumimoji="0" lang="en-US" altLang="x-none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re Sans" panose="020B0502040400020003" pitchFamily="34" charset="0"/>
                <a:ea typeface="ＭＳ Ｐゴシック" charset="-128"/>
                <a:cs typeface="Quire Sans" panose="020B0502040400020003" pitchFamily="34" charset="0"/>
              </a:rPr>
              <a:t>2021 </a:t>
            </a:r>
            <a:r>
              <a:rPr kumimoji="0" lang="en-US" altLang="x-none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re Sans" panose="020B0502040400020003" pitchFamily="34" charset="0"/>
                <a:ea typeface="ＭＳ Ｐゴシック" charset="-128"/>
                <a:cs typeface="Quire Sans" panose="020B0502040400020003" pitchFamily="34" charset="0"/>
              </a:rPr>
              <a:t>CEOS Chair term and your </a:t>
            </a:r>
            <a:r>
              <a:rPr lang="en-US" altLang="x-none" sz="2400" i="1" dirty="0">
                <a:solidFill>
                  <a:prstClr val="black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solid </a:t>
            </a:r>
            <a:r>
              <a:rPr kumimoji="0" lang="en-US" altLang="x-none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re Sans" panose="020B0502040400020003" pitchFamily="34" charset="0"/>
                <a:ea typeface="ＭＳ Ｐゴシック" charset="-128"/>
                <a:cs typeface="Quire Sans" panose="020B0502040400020003" pitchFamily="34" charset="0"/>
              </a:rPr>
              <a:t>support for the Open Science and Decision Support theme.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046348-B9C8-724D-8C37-EE5DD9900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59" y="1585487"/>
            <a:ext cx="8957193" cy="2392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C19BAD-820D-F14D-A978-52441046B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533" y="5195988"/>
            <a:ext cx="1302262" cy="105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3298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CEOS">
      <a:majorFont>
        <a:latin typeface="Quire Sans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os" id="{E7D9A4C2-EA9B-46A3-AF73-4DA54540FCD7}" vid="{58CD55DC-BA9F-4DF6-8B47-4DD589337F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ceos</Template>
  <TotalTime>2488</TotalTime>
  <Words>904</Words>
  <Application>Microsoft Office PowerPoint</Application>
  <PresentationFormat>Widescreen</PresentationFormat>
  <Paragraphs>64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Courier New</vt:lpstr>
      <vt:lpstr>Quire Sans</vt:lpstr>
      <vt:lpstr>Wingdings</vt:lpstr>
      <vt:lpstr>ceos</vt:lpstr>
      <vt:lpstr>CEOS Support of the 2021 Chair Theme Space-based Earth Observation Data for Open Science and Decision Support </vt:lpstr>
      <vt:lpstr>2021 CEOS Chair Theme</vt:lpstr>
      <vt:lpstr>CEOS further elevated its role in 2021! </vt:lpstr>
      <vt:lpstr>CEOS Accomplishments (1 of 3)</vt:lpstr>
      <vt:lpstr>CEOS Accomplishments (2 of 3)</vt:lpstr>
      <vt:lpstr>CEOS Accomplishments (3 of 3)</vt:lpstr>
      <vt:lpstr>CEOS is a Leader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Marion Rose</dc:creator>
  <cp:lastModifiedBy>MCMAHON-BOGNAR, CHRISTINE (HQ-TG000)</cp:lastModifiedBy>
  <cp:revision>104</cp:revision>
  <dcterms:created xsi:type="dcterms:W3CDTF">2021-10-07T09:33:41Z</dcterms:created>
  <dcterms:modified xsi:type="dcterms:W3CDTF">2021-10-31T10:45:22Z</dcterms:modified>
</cp:coreProperties>
</file>