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0"/>
  </p:notesMasterIdLst>
  <p:sldIdLst>
    <p:sldId id="264" r:id="rId5"/>
    <p:sldId id="257" r:id="rId6"/>
    <p:sldId id="258" r:id="rId7"/>
    <p:sldId id="259" r:id="rId8"/>
    <p:sldId id="261" r:id="rId9"/>
    <p:sldId id="277" r:id="rId10"/>
    <p:sldId id="278" r:id="rId11"/>
    <p:sldId id="274" r:id="rId12"/>
    <p:sldId id="281" r:id="rId13"/>
    <p:sldId id="275" r:id="rId14"/>
    <p:sldId id="276" r:id="rId15"/>
    <p:sldId id="266" r:id="rId16"/>
    <p:sldId id="267" r:id="rId17"/>
    <p:sldId id="280"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Marion Rose" initials="EMR" lastIdx="1" clrIdx="0">
    <p:extLst>
      <p:ext uri="{19B8F6BF-5375-455C-9EA6-DF929625EA0E}">
        <p15:presenceInfo xmlns:p15="http://schemas.microsoft.com/office/powerpoint/2012/main" userId="Elizabeth Marion Rose" providerId="None"/>
      </p:ext>
    </p:extLst>
  </p:cmAuthor>
  <p:cmAuthor id="2" name="Marie-Claire Greening" initials="MCG" lastIdx="4" clrIdx="1">
    <p:extLst>
      <p:ext uri="{19B8F6BF-5375-455C-9EA6-DF929625EA0E}">
        <p15:presenceInfo xmlns:p15="http://schemas.microsoft.com/office/powerpoint/2012/main" userId="S::marie-claire@greeningconsulting.co.uk::ca53f1d0-a626-4bbd-86bc-dbeb45709e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8E19EF-0C29-834E-835F-FE0ADB541292}" v="15" dt="2021-11-02T21:44:40.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21" autoAdjust="0"/>
    <p:restoredTop sz="80887"/>
  </p:normalViewPr>
  <p:slideViewPr>
    <p:cSldViewPr snapToGrid="0">
      <p:cViewPr varScale="1">
        <p:scale>
          <a:sx n="85" d="100"/>
          <a:sy n="85" d="100"/>
        </p:scale>
        <p:origin x="1664" y="168"/>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2C65B-6343-4772-AC91-561B04C73C57}" type="datetimeFigureOut">
              <a:rPr lang="en-US" smtClean="0"/>
              <a:t>11/2/21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8587A-0787-4A5A-AD62-C4DC3B2FE9E8}" type="slidenum">
              <a:rPr lang="en-US" smtClean="0"/>
              <a:t>‹#›</a:t>
            </a:fld>
            <a:endParaRPr lang="en-US"/>
          </a:p>
        </p:txBody>
      </p:sp>
    </p:spTree>
    <p:extLst>
      <p:ext uri="{BB962C8B-B14F-4D97-AF65-F5344CB8AC3E}">
        <p14:creationId xmlns:p14="http://schemas.microsoft.com/office/powerpoint/2010/main" val="621188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asa.gov/seh/3-project-life-cycl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photos/6-jTZysYY_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7554/eLife.1680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cb593a96d0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cb593a96d0_0_95:notes"/>
          <p:cNvSpPr txBox="1">
            <a:spLocks noGrp="1"/>
          </p:cNvSpPr>
          <p:nvPr>
            <p:ph type="body" idx="1"/>
          </p:nvPr>
        </p:nvSpPr>
        <p:spPr>
          <a:xfrm>
            <a:off x="685800" y="4343400"/>
            <a:ext cx="5486400" cy="41148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US" sz="1100"/>
              <a:t>Let’s define open science before we address open source science!</a:t>
            </a:r>
            <a:endParaRPr sz="1100"/>
          </a:p>
        </p:txBody>
      </p:sp>
      <p:sp>
        <p:nvSpPr>
          <p:cNvPr id="274" name="Google Shape;274;gcb593a96d0_0_95:notes"/>
          <p:cNvSpPr txBox="1">
            <a:spLocks noGrp="1"/>
          </p:cNvSpPr>
          <p:nvPr>
            <p:ph type="sldNum" idx="12"/>
          </p:nvPr>
        </p:nvSpPr>
        <p:spPr>
          <a:xfrm>
            <a:off x="3884613" y="8685214"/>
            <a:ext cx="2971800" cy="4572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f056dbd3ad_0_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f056dbd3ad_0_11: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15000"/>
              </a:lnSpc>
              <a:spcBef>
                <a:spcPts val="400"/>
              </a:spcBef>
              <a:spcAft>
                <a:spcPts val="0"/>
              </a:spcAft>
              <a:buClr>
                <a:srgbClr val="171717"/>
              </a:buClr>
              <a:buSzPts val="1100"/>
              <a:buFont typeface="Arial"/>
              <a:buNone/>
            </a:pPr>
            <a:r>
              <a:rPr lang="en-US" sz="1100"/>
              <a:t>Open-Source Science Plan will include at a minimum - Data Management Plan, Open Source Software Development Plan, Licenses, Open Scientific Collaboration Plan, Documentation Plans, Attribution Requirements and FAIR plan.</a:t>
            </a:r>
            <a:endParaRPr/>
          </a:p>
        </p:txBody>
      </p:sp>
      <p:sp>
        <p:nvSpPr>
          <p:cNvPr id="169" name="Google Shape;169;gf056dbd3ad_0_11: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3075906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data comes down from ESO, scientists use the data for analysis globally. MAAP integrates</a:t>
            </a:r>
            <a:r>
              <a:rPr lang="en-US" sz="1200" b="0" i="0">
                <a:solidFill>
                  <a:schemeClr val="dk1"/>
                </a:solidFill>
                <a:latin typeface="Calibri"/>
                <a:ea typeface="Calibri"/>
                <a:cs typeface="Calibri"/>
                <a:sym typeface="Calibri"/>
              </a:rPr>
              <a:t> data from multiple missions operated by different agencies into a consistent data record that can be used by global stakeholders</a:t>
            </a:r>
            <a:r>
              <a:rPr lang="en-US"/>
              <a:t>.</a:t>
            </a:r>
            <a:endParaRPr/>
          </a:p>
        </p:txBody>
      </p:sp>
      <p:sp>
        <p:nvSpPr>
          <p:cNvPr id="671" name="Google Shape;67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281811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Mission phases slide</a:t>
            </a:r>
            <a:br>
              <a:rPr lang="en-US"/>
            </a:br>
            <a:r>
              <a:rPr lang="en-US"/>
              <a:t>see: </a:t>
            </a:r>
            <a:r>
              <a:rPr lang="en-US" u="sng">
                <a:solidFill>
                  <a:schemeClr val="hlink"/>
                </a:solidFill>
                <a:hlinkClick r:id="rId3"/>
              </a:rPr>
              <a:t>https://www.nasa.gov/seh/3-project-life-cycle</a:t>
            </a:r>
            <a:r>
              <a:rPr lang="en-US"/>
              <a:t> </a:t>
            </a:r>
            <a:endParaRPr/>
          </a:p>
          <a:p>
            <a:pPr marL="0" lvl="0" indent="0" algn="l" rtl="0">
              <a:spcBef>
                <a:spcPts val="0"/>
              </a:spcBef>
              <a:spcAft>
                <a:spcPts val="0"/>
              </a:spcAft>
              <a:buNone/>
            </a:pPr>
            <a:r>
              <a:rPr lang="en-US"/>
              <a:t>Making things open earlier in the life cycle of the missions. Getting decision-makers involved at the design phase Earlier stages are critical to scientific process</a:t>
            </a:r>
            <a:endParaRPr/>
          </a:p>
          <a:p>
            <a:pPr marL="0" lvl="0" indent="0" algn="l" rtl="0">
              <a:spcBef>
                <a:spcPts val="0"/>
              </a:spcBef>
              <a:spcAft>
                <a:spcPts val="0"/>
              </a:spcAft>
              <a:buNone/>
            </a:pPr>
            <a:r>
              <a:rPr lang="en-US"/>
              <a:t>So when the mission launches there's more community</a:t>
            </a:r>
            <a:endParaRPr/>
          </a:p>
          <a:p>
            <a:pPr marL="0" lvl="0" indent="0" algn="l" rtl="0">
              <a:spcBef>
                <a:spcPts val="0"/>
              </a:spcBef>
              <a:spcAft>
                <a:spcPts val="0"/>
              </a:spcAft>
              <a:buNone/>
            </a:pPr>
            <a:endParaRPr/>
          </a:p>
        </p:txBody>
      </p:sp>
      <p:sp>
        <p:nvSpPr>
          <p:cNvPr id="610" name="Google Shape;6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cb593a96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cb593a96d0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chemeClr val="dk1"/>
                </a:solidFill>
              </a:rPr>
              <a:t>Open-source Science - Open-source software fundamentally changed how software was shared, radically accelerating AI, impacting science, business, policy, and has an immense societal benefit.  We are applying this transformation to all of science (data, software, documentation</a:t>
            </a:r>
            <a:r>
              <a:rPr lang="en-US"/>
              <a:t> </a:t>
            </a:r>
            <a:r>
              <a:rPr lang="en-US">
                <a:solidFill>
                  <a:schemeClr val="dk1"/>
                </a:solidFill>
              </a:rPr>
              <a:t>and knowledge) to allow for expanded participation in science and accelerate </a:t>
            </a:r>
            <a:r>
              <a:rPr lang="en-US"/>
              <a:t>discovery</a:t>
            </a:r>
            <a:r>
              <a:rPr lang="en-US">
                <a:solidFill>
                  <a:schemeClr val="dk1"/>
                </a:solidFill>
              </a:rPr>
              <a:t>.</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US">
                <a:solidFill>
                  <a:schemeClr val="dk1"/>
                </a:solidFill>
              </a:rPr>
              <a:t>Missions scientific development will be open earl</a:t>
            </a:r>
            <a:r>
              <a:rPr lang="en-US"/>
              <a:t>ier in their lifecycle, starting in Phase B</a:t>
            </a:r>
            <a:r>
              <a:rPr lang="en-US">
                <a:solidFill>
                  <a:schemeClr val="dk1"/>
                </a:solidFill>
              </a:rPr>
              <a:t> - </a:t>
            </a:r>
            <a:r>
              <a:rPr lang="en-US"/>
              <a:t>Allows</a:t>
            </a:r>
            <a:r>
              <a:rPr lang="en-US">
                <a:solidFill>
                  <a:schemeClr val="dk1"/>
                </a:solidFill>
              </a:rPr>
              <a:t> broader participation earlier </a:t>
            </a:r>
            <a:r>
              <a:rPr lang="en-US"/>
              <a:t>to science meetings and applications. </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US">
                <a:solidFill>
                  <a:schemeClr val="dk1"/>
                </a:solidFill>
              </a:rPr>
              <a:t>Open Science is complete access to the entire scientific knowledge process, which includes access to open data, open methodologies, as well as FOSS.</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3"/>
              </a:rPr>
              <a:t>https://unsplash.com/photos/6-jTZysYY_U</a:t>
            </a:r>
            <a:r>
              <a:rPr lang="en-US"/>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b="1"/>
              <a:t>Within the definition of open-source science, there's really two meanings to the word Open. </a:t>
            </a:r>
            <a:r>
              <a:rPr lang="en-US"/>
              <a:t>Transparent: both the scientific results and process should be visible, accessible and understandable</a:t>
            </a:r>
            <a:endParaRPr/>
          </a:p>
          <a:p>
            <a:pPr marL="0" lvl="0" indent="0" algn="l" rtl="0">
              <a:spcBef>
                <a:spcPts val="0"/>
              </a:spcBef>
              <a:spcAft>
                <a:spcPts val="0"/>
              </a:spcAft>
              <a:buNone/>
            </a:pPr>
            <a:r>
              <a:rPr lang="en-US"/>
              <a:t>Inclusive: the process and participants should welcome participation by and collaboration with diverse people and organizations</a:t>
            </a:r>
            <a:endParaRPr/>
          </a:p>
          <a:p>
            <a:pPr marL="0" lvl="0" indent="0" algn="l" rtl="0">
              <a:spcBef>
                <a:spcPts val="0"/>
              </a:spcBef>
              <a:spcAft>
                <a:spcPts val="0"/>
              </a:spcAft>
              <a:buNone/>
            </a:pPr>
            <a:r>
              <a:rPr lang="en-US" b="1"/>
              <a:t>Take these two definitions together</a:t>
            </a:r>
            <a:r>
              <a:rPr lang="en-US" b="1" i="0"/>
              <a:t>, </a:t>
            </a:r>
            <a:r>
              <a:rPr lang="en-US" b="1"/>
              <a:t>that's where we excel.</a:t>
            </a:r>
            <a:endParaRPr/>
          </a:p>
        </p:txBody>
      </p:sp>
      <p:sp>
        <p:nvSpPr>
          <p:cNvPr id="292" name="Google Shape;29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Benefits:</a:t>
            </a:r>
            <a:endParaRPr/>
          </a:p>
          <a:p>
            <a:pPr marL="285750" lvl="0" indent="-285750" algn="l" rtl="0">
              <a:lnSpc>
                <a:spcPct val="120000"/>
              </a:lnSpc>
              <a:spcBef>
                <a:spcPts val="1200"/>
              </a:spcBef>
              <a:spcAft>
                <a:spcPts val="0"/>
              </a:spcAft>
              <a:buClr>
                <a:schemeClr val="dk1"/>
              </a:buClr>
              <a:buSzPts val="1200"/>
              <a:buFont typeface="Arial"/>
              <a:buChar char="•"/>
            </a:pPr>
            <a:r>
              <a:rPr lang="en-US"/>
              <a:t>Lowers the threshold for entry into scientific exploration; </a:t>
            </a:r>
            <a:endParaRPr/>
          </a:p>
          <a:p>
            <a:pPr marL="285750" lvl="0" indent="-285750" algn="l" rtl="0">
              <a:lnSpc>
                <a:spcPct val="120000"/>
              </a:lnSpc>
              <a:spcBef>
                <a:spcPts val="1200"/>
              </a:spcBef>
              <a:spcAft>
                <a:spcPts val="0"/>
              </a:spcAft>
              <a:buClr>
                <a:schemeClr val="dk1"/>
              </a:buClr>
              <a:buSzPts val="1200"/>
              <a:buFont typeface="Arial"/>
              <a:buChar char="•"/>
            </a:pPr>
            <a:r>
              <a:rPr lang="en-US"/>
              <a:t>Broadens participation in scientific investigations and increases the diversity of those undertaking these investigations; and </a:t>
            </a:r>
            <a:endParaRPr/>
          </a:p>
          <a:p>
            <a:pPr marL="285750" lvl="0" indent="-285750" algn="l" rtl="0">
              <a:lnSpc>
                <a:spcPct val="120000"/>
              </a:lnSpc>
              <a:spcBef>
                <a:spcPts val="1200"/>
              </a:spcBef>
              <a:spcAft>
                <a:spcPts val="0"/>
              </a:spcAft>
              <a:buClr>
                <a:schemeClr val="dk1"/>
              </a:buClr>
              <a:buSzPts val="1200"/>
              <a:buFont typeface="Arial"/>
              <a:buChar char="•"/>
            </a:pPr>
            <a:r>
              <a:rPr lang="en-US"/>
              <a:t>Increases opportunities for collaboration while promoting scientific innovation, transparency, and reproducibility. </a:t>
            </a:r>
            <a:endParaRPr/>
          </a:p>
          <a:p>
            <a:pPr marL="0" lvl="0" indent="-88900" algn="l" rtl="0">
              <a:spcBef>
                <a:spcPts val="0"/>
              </a:spcBef>
              <a:spcAft>
                <a:spcPts val="0"/>
              </a:spcAft>
              <a:buSzPts val="1400"/>
              <a:buChar char="•"/>
            </a:pPr>
            <a:r>
              <a:rPr lang="en-US" sz="1000">
                <a:latin typeface="Helvetica Neue"/>
                <a:ea typeface="Helvetica Neue"/>
                <a:cs typeface="Helvetica Neue"/>
                <a:sym typeface="Helvetica Neue"/>
              </a:rPr>
              <a:t>McKiernan, E. C., </a:t>
            </a:r>
            <a:r>
              <a:rPr lang="en-US" sz="1000" i="1">
                <a:latin typeface="Helvetica Neue"/>
                <a:ea typeface="Helvetica Neue"/>
                <a:cs typeface="Helvetica Neue"/>
                <a:sym typeface="Helvetica Neue"/>
              </a:rPr>
              <a:t>et al </a:t>
            </a:r>
            <a:r>
              <a:rPr lang="en-US" sz="1000">
                <a:latin typeface="Helvetica Neue"/>
                <a:ea typeface="Helvetica Neue"/>
                <a:cs typeface="Helvetica Neue"/>
                <a:sym typeface="Helvetica Neue"/>
              </a:rPr>
              <a:t>(2016). Point of view: How open science helps researchers succeed. elife, 5, e16800. </a:t>
            </a:r>
            <a:r>
              <a:rPr lang="en-US" sz="800">
                <a:solidFill>
                  <a:srgbClr val="757575"/>
                </a:solidFill>
                <a:highlight>
                  <a:schemeClr val="lt1"/>
                </a:highlight>
                <a:latin typeface="Arial"/>
                <a:ea typeface="Arial"/>
                <a:cs typeface="Arial"/>
                <a:sym typeface="Arial"/>
              </a:rPr>
              <a:t>DOI: </a:t>
            </a:r>
            <a:r>
              <a:rPr lang="en-US" sz="800">
                <a:solidFill>
                  <a:srgbClr val="087ACC"/>
                </a:solidFill>
                <a:highlight>
                  <a:schemeClr val="lt1"/>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10.7554/eLife.16800</a:t>
            </a:r>
            <a:endParaRPr sz="1000">
              <a:latin typeface="Helvetica Neue"/>
              <a:ea typeface="Helvetica Neue"/>
              <a:cs typeface="Helvetica Neue"/>
              <a:sym typeface="Helvetica Neue"/>
            </a:endParaRPr>
          </a:p>
          <a:p>
            <a:pPr marL="285750" lvl="0" indent="-298450" algn="l" rtl="0">
              <a:lnSpc>
                <a:spcPct val="120000"/>
              </a:lnSpc>
              <a:spcBef>
                <a:spcPts val="1200"/>
              </a:spcBef>
              <a:spcAft>
                <a:spcPts val="0"/>
              </a:spcAft>
              <a:buSzPts val="1400"/>
              <a:buChar char="•"/>
            </a:pPr>
            <a:endParaRPr/>
          </a:p>
          <a:p>
            <a:pPr marL="0" lvl="0" indent="0" algn="l" rtl="0">
              <a:spcBef>
                <a:spcPts val="1200"/>
              </a:spcBef>
              <a:spcAft>
                <a:spcPts val="0"/>
              </a:spcAft>
              <a:buNone/>
            </a:pPr>
            <a:endParaRPr/>
          </a:p>
        </p:txBody>
      </p:sp>
      <p:sp>
        <p:nvSpPr>
          <p:cNvPr id="311" name="Google Shape;31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especially important given new missions set to launch in the coming years as part of NASA's </a:t>
            </a:r>
            <a:r>
              <a:rPr lang="en-US" b="1" dirty="0"/>
              <a:t>Earth System Observatory</a:t>
            </a:r>
            <a:r>
              <a:rPr lang="en-US" dirty="0"/>
              <a:t>.</a:t>
            </a:r>
            <a:endParaRPr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320" name="Google Shape;32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446649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f056dbd3ad_0_10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f056dbd3ad_0_100: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None/>
            </a:pPr>
            <a:r>
              <a:rPr lang="en-US" dirty="0"/>
              <a:t>Where are we going: A Continuum of open-source science.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ESO will move the ball to the right.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Kevin: do not specifically mention where NASA is, just show the continuum </a:t>
            </a:r>
            <a:endParaRPr dirty="0"/>
          </a:p>
        </p:txBody>
      </p:sp>
      <p:sp>
        <p:nvSpPr>
          <p:cNvPr id="145" name="Google Shape;145;gf056dbd3ad_0_100: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72879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cb593a96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cb593a96d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39761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cb593a96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cb593a96d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766810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*****Kevin: Mention that many of these missions have international CEOS partners, such as JAXA, ISRO, CNES, DLR*****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example, new missions set to launch in the coming years will have incredibly high data volumes.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NISAR which is will generate about 85 terabytes of data a day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ESO...</a:t>
            </a:r>
          </a:p>
        </p:txBody>
      </p:sp>
      <p:sp>
        <p:nvSpPr>
          <p:cNvPr id="428" name="Google Shape;42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AD8E1C4-9A15-4764-86FE-E1C0275FBCF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301750" y="2265730"/>
            <a:ext cx="8288157" cy="2756714"/>
          </a:xfrm>
          <a:prstGeom prst="rect">
            <a:avLst/>
          </a:prstGeom>
        </p:spPr>
      </p:pic>
      <p:pic>
        <p:nvPicPr>
          <p:cNvPr id="18" name="Picture 17">
            <a:extLst>
              <a:ext uri="{FF2B5EF4-FFF2-40B4-BE49-F238E27FC236}">
                <a16:creationId xmlns:a16="http://schemas.microsoft.com/office/drawing/2014/main" id="{C5250A59-E31B-4002-83F5-2CA0F10DD41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114"/>
          <a:stretch/>
        </p:blipFill>
        <p:spPr>
          <a:xfrm flipV="1">
            <a:off x="2824280" y="4824248"/>
            <a:ext cx="5391556" cy="2038097"/>
          </a:xfrm>
          <a:prstGeom prst="rect">
            <a:avLst/>
          </a:prstGeom>
        </p:spPr>
      </p:pic>
      <p:pic>
        <p:nvPicPr>
          <p:cNvPr id="19" name="Picture 18" descr="A picture containing nature&#10;&#10;Description automatically generated">
            <a:extLst>
              <a:ext uri="{FF2B5EF4-FFF2-40B4-BE49-F238E27FC236}">
                <a16:creationId xmlns:a16="http://schemas.microsoft.com/office/drawing/2014/main" id="{9A5D0622-33ED-4EB7-96FB-4585BC47175C}"/>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477344" y="-1"/>
            <a:ext cx="3714656" cy="2686815"/>
          </a:xfrm>
          <a:prstGeom prst="rect">
            <a:avLst/>
          </a:prstGeom>
        </p:spPr>
      </p:pic>
      <p:sp>
        <p:nvSpPr>
          <p:cNvPr id="20" name="Hexagon 3">
            <a:extLst>
              <a:ext uri="{FF2B5EF4-FFF2-40B4-BE49-F238E27FC236}">
                <a16:creationId xmlns:a16="http://schemas.microsoft.com/office/drawing/2014/main" id="{6D2DF6DF-5332-4778-ABD2-C77C32E47F0B}"/>
              </a:ext>
            </a:extLst>
          </p:cNvPr>
          <p:cNvSpPr/>
          <p:nvPr userDrawn="1"/>
        </p:nvSpPr>
        <p:spPr>
          <a:xfrm rot="10800000" flipV="1">
            <a:off x="5456394" y="1968439"/>
            <a:ext cx="6751471" cy="4901119"/>
          </a:xfrm>
          <a:custGeom>
            <a:avLst/>
            <a:gdLst>
              <a:gd name="connsiteX0" fmla="*/ 0 w 6765758"/>
              <a:gd name="connsiteY0" fmla="*/ 4848732 h 4848732"/>
              <a:gd name="connsiteX1" fmla="*/ 0 w 6765758"/>
              <a:gd name="connsiteY1" fmla="*/ 0 h 4848732"/>
              <a:gd name="connsiteX2" fmla="*/ 6765758 w 6765758"/>
              <a:gd name="connsiteY2" fmla="*/ 4848732 h 4848732"/>
              <a:gd name="connsiteX3" fmla="*/ 0 w 6765758"/>
              <a:gd name="connsiteY3" fmla="*/ 4848732 h 4848732"/>
              <a:gd name="connsiteX0" fmla="*/ 0 w 6765758"/>
              <a:gd name="connsiteY0" fmla="*/ 4941601 h 4941601"/>
              <a:gd name="connsiteX1" fmla="*/ 0 w 6765758"/>
              <a:gd name="connsiteY1" fmla="*/ 0 h 4941601"/>
              <a:gd name="connsiteX2" fmla="*/ 6765758 w 6765758"/>
              <a:gd name="connsiteY2" fmla="*/ 4941601 h 4941601"/>
              <a:gd name="connsiteX3" fmla="*/ 0 w 6765758"/>
              <a:gd name="connsiteY3" fmla="*/ 4941601 h 4941601"/>
              <a:gd name="connsiteX0" fmla="*/ 0 w 6765758"/>
              <a:gd name="connsiteY0" fmla="*/ 4920169 h 4920169"/>
              <a:gd name="connsiteX1" fmla="*/ 2381 w 6765758"/>
              <a:gd name="connsiteY1" fmla="*/ 0 h 4920169"/>
              <a:gd name="connsiteX2" fmla="*/ 6765758 w 6765758"/>
              <a:gd name="connsiteY2" fmla="*/ 4920169 h 4920169"/>
              <a:gd name="connsiteX3" fmla="*/ 0 w 6765758"/>
              <a:gd name="connsiteY3" fmla="*/ 4920169 h 4920169"/>
              <a:gd name="connsiteX0" fmla="*/ 0 w 6751470"/>
              <a:gd name="connsiteY0" fmla="*/ 4920169 h 4920169"/>
              <a:gd name="connsiteX1" fmla="*/ 2381 w 6751470"/>
              <a:gd name="connsiteY1" fmla="*/ 0 h 4920169"/>
              <a:gd name="connsiteX2" fmla="*/ 6751470 w 6751470"/>
              <a:gd name="connsiteY2" fmla="*/ 4901119 h 4920169"/>
              <a:gd name="connsiteX3" fmla="*/ 0 w 6751470"/>
              <a:gd name="connsiteY3" fmla="*/ 4920169 h 4920169"/>
              <a:gd name="connsiteX0" fmla="*/ 26211 w 6749106"/>
              <a:gd name="connsiteY0" fmla="*/ 4891594 h 4901119"/>
              <a:gd name="connsiteX1" fmla="*/ 17 w 6749106"/>
              <a:gd name="connsiteY1" fmla="*/ 0 h 4901119"/>
              <a:gd name="connsiteX2" fmla="*/ 6749106 w 6749106"/>
              <a:gd name="connsiteY2" fmla="*/ 4901119 h 4901119"/>
              <a:gd name="connsiteX3" fmla="*/ 26211 w 6749106"/>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0 w 6756233"/>
              <a:gd name="connsiteY0" fmla="*/ 4877306 h 4901119"/>
              <a:gd name="connsiteX1" fmla="*/ 7144 w 6756233"/>
              <a:gd name="connsiteY1" fmla="*/ 0 h 4901119"/>
              <a:gd name="connsiteX2" fmla="*/ 6756233 w 6756233"/>
              <a:gd name="connsiteY2" fmla="*/ 4901119 h 4901119"/>
              <a:gd name="connsiteX3" fmla="*/ 0 w 6756233"/>
              <a:gd name="connsiteY3" fmla="*/ 4877306 h 4901119"/>
              <a:gd name="connsiteX0" fmla="*/ 2487 w 6749195"/>
              <a:gd name="connsiteY0" fmla="*/ 4896356 h 4901119"/>
              <a:gd name="connsiteX1" fmla="*/ 106 w 6749195"/>
              <a:gd name="connsiteY1" fmla="*/ 0 h 4901119"/>
              <a:gd name="connsiteX2" fmla="*/ 6749195 w 6749195"/>
              <a:gd name="connsiteY2" fmla="*/ 4901119 h 4901119"/>
              <a:gd name="connsiteX3" fmla="*/ 2487 w 6749195"/>
              <a:gd name="connsiteY3" fmla="*/ 4896356 h 4901119"/>
              <a:gd name="connsiteX0" fmla="*/ 2487 w 6749195"/>
              <a:gd name="connsiteY0" fmla="*/ 4898738 h 4901119"/>
              <a:gd name="connsiteX1" fmla="*/ 106 w 6749195"/>
              <a:gd name="connsiteY1" fmla="*/ 0 h 4901119"/>
              <a:gd name="connsiteX2" fmla="*/ 6749195 w 6749195"/>
              <a:gd name="connsiteY2" fmla="*/ 4901119 h 4901119"/>
              <a:gd name="connsiteX3" fmla="*/ 2487 w 6749195"/>
              <a:gd name="connsiteY3" fmla="*/ 4898738 h 4901119"/>
              <a:gd name="connsiteX0" fmla="*/ 0 w 6751471"/>
              <a:gd name="connsiteY0" fmla="*/ 4901119 h 4901119"/>
              <a:gd name="connsiteX1" fmla="*/ 2382 w 6751471"/>
              <a:gd name="connsiteY1" fmla="*/ 0 h 4901119"/>
              <a:gd name="connsiteX2" fmla="*/ 6751471 w 6751471"/>
              <a:gd name="connsiteY2" fmla="*/ 4901119 h 4901119"/>
              <a:gd name="connsiteX3" fmla="*/ 0 w 6751471"/>
              <a:gd name="connsiteY3" fmla="*/ 4901119 h 4901119"/>
              <a:gd name="connsiteX0" fmla="*/ 0 w 6751471"/>
              <a:gd name="connsiteY0" fmla="*/ 4901119 h 4901119"/>
              <a:gd name="connsiteX1" fmla="*/ 2382 w 6751471"/>
              <a:gd name="connsiteY1" fmla="*/ 0 h 4901119"/>
              <a:gd name="connsiteX2" fmla="*/ 6751471 w 6751471"/>
              <a:gd name="connsiteY2" fmla="*/ 4901119 h 4901119"/>
              <a:gd name="connsiteX3" fmla="*/ 0 w 6751471"/>
              <a:gd name="connsiteY3" fmla="*/ 4901119 h 4901119"/>
            </a:gdLst>
            <a:ahLst/>
            <a:cxnLst>
              <a:cxn ang="0">
                <a:pos x="connsiteX0" y="connsiteY0"/>
              </a:cxn>
              <a:cxn ang="0">
                <a:pos x="connsiteX1" y="connsiteY1"/>
              </a:cxn>
              <a:cxn ang="0">
                <a:pos x="connsiteX2" y="connsiteY2"/>
              </a:cxn>
              <a:cxn ang="0">
                <a:pos x="connsiteX3" y="connsiteY3"/>
              </a:cxn>
            </a:cxnLst>
            <a:rect l="l" t="t" r="r" b="b"/>
            <a:pathLst>
              <a:path w="6751471" h="4901119">
                <a:moveTo>
                  <a:pt x="0" y="4901119"/>
                </a:moveTo>
                <a:cubicBezTo>
                  <a:pt x="794" y="3261063"/>
                  <a:pt x="1588" y="1640056"/>
                  <a:pt x="2382" y="0"/>
                </a:cubicBezTo>
                <a:lnTo>
                  <a:pt x="6751471" y="4901119"/>
                </a:lnTo>
                <a:lnTo>
                  <a:pt x="0" y="4901119"/>
                </a:lnTo>
                <a:close/>
              </a:path>
            </a:pathLst>
          </a:custGeom>
          <a:solidFill>
            <a:schemeClr val="accent4"/>
          </a:solidFill>
          <a:ln w="3175">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Hexagon 3">
            <a:extLst>
              <a:ext uri="{FF2B5EF4-FFF2-40B4-BE49-F238E27FC236}">
                <a16:creationId xmlns:a16="http://schemas.microsoft.com/office/drawing/2014/main" id="{ED1323B1-25AD-4D68-9935-331D79B300CE}"/>
              </a:ext>
            </a:extLst>
          </p:cNvPr>
          <p:cNvSpPr/>
          <p:nvPr userDrawn="1"/>
        </p:nvSpPr>
        <p:spPr>
          <a:xfrm flipH="1">
            <a:off x="-4784" y="-14542"/>
            <a:ext cx="12199164" cy="6874921"/>
          </a:xfrm>
          <a:custGeom>
            <a:avLst/>
            <a:gdLst>
              <a:gd name="connsiteX0" fmla="*/ 0 w 12192000"/>
              <a:gd name="connsiteY0" fmla="*/ 3429000 h 6858000"/>
              <a:gd name="connsiteX1" fmla="*/ 1714500 w 12192000"/>
              <a:gd name="connsiteY1" fmla="*/ 2 h 6858000"/>
              <a:gd name="connsiteX2" fmla="*/ 10477500 w 12192000"/>
              <a:gd name="connsiteY2" fmla="*/ 2 h 6858000"/>
              <a:gd name="connsiteX3" fmla="*/ 12192000 w 12192000"/>
              <a:gd name="connsiteY3" fmla="*/ 3429000 h 6858000"/>
              <a:gd name="connsiteX4" fmla="*/ 10477500 w 12192000"/>
              <a:gd name="connsiteY4" fmla="*/ 6857998 h 6858000"/>
              <a:gd name="connsiteX5" fmla="*/ 1714500 w 12192000"/>
              <a:gd name="connsiteY5" fmla="*/ 6857998 h 6858000"/>
              <a:gd name="connsiteX6" fmla="*/ 0 w 12192000"/>
              <a:gd name="connsiteY6" fmla="*/ 3429000 h 6858000"/>
              <a:gd name="connsiteX0" fmla="*/ 6016 w 12198016"/>
              <a:gd name="connsiteY0" fmla="*/ 3441030 h 6870028"/>
              <a:gd name="connsiteX1" fmla="*/ 0 w 12198016"/>
              <a:gd name="connsiteY1" fmla="*/ 0 h 6870028"/>
              <a:gd name="connsiteX2" fmla="*/ 10483516 w 12198016"/>
              <a:gd name="connsiteY2" fmla="*/ 12032 h 6870028"/>
              <a:gd name="connsiteX3" fmla="*/ 12198016 w 12198016"/>
              <a:gd name="connsiteY3" fmla="*/ 3441030 h 6870028"/>
              <a:gd name="connsiteX4" fmla="*/ 10483516 w 12198016"/>
              <a:gd name="connsiteY4" fmla="*/ 6870028 h 6870028"/>
              <a:gd name="connsiteX5" fmla="*/ 1720516 w 12198016"/>
              <a:gd name="connsiteY5" fmla="*/ 6870028 h 6870028"/>
              <a:gd name="connsiteX6" fmla="*/ 6016 w 12198016"/>
              <a:gd name="connsiteY6" fmla="*/ 3441030 h 6870028"/>
              <a:gd name="connsiteX0" fmla="*/ 6016 w 12198016"/>
              <a:gd name="connsiteY0" fmla="*/ 3441030 h 6870028"/>
              <a:gd name="connsiteX1" fmla="*/ 0 w 12198016"/>
              <a:gd name="connsiteY1" fmla="*/ 0 h 6870028"/>
              <a:gd name="connsiteX2" fmla="*/ 12192000 w 12198016"/>
              <a:gd name="connsiteY2" fmla="*/ 24063 h 6870028"/>
              <a:gd name="connsiteX3" fmla="*/ 12198016 w 12198016"/>
              <a:gd name="connsiteY3" fmla="*/ 3441030 h 6870028"/>
              <a:gd name="connsiteX4" fmla="*/ 10483516 w 12198016"/>
              <a:gd name="connsiteY4" fmla="*/ 6870028 h 6870028"/>
              <a:gd name="connsiteX5" fmla="*/ 1720516 w 12198016"/>
              <a:gd name="connsiteY5" fmla="*/ 6870028 h 6870028"/>
              <a:gd name="connsiteX6" fmla="*/ 6016 w 12198016"/>
              <a:gd name="connsiteY6" fmla="*/ 3441030 h 6870028"/>
              <a:gd name="connsiteX0" fmla="*/ 6016 w 12198016"/>
              <a:gd name="connsiteY0" fmla="*/ 3441030 h 6870028"/>
              <a:gd name="connsiteX1" fmla="*/ 0 w 12198016"/>
              <a:gd name="connsiteY1" fmla="*/ 0 h 6870028"/>
              <a:gd name="connsiteX2" fmla="*/ 12192000 w 12198016"/>
              <a:gd name="connsiteY2" fmla="*/ 24063 h 6870028"/>
              <a:gd name="connsiteX3" fmla="*/ 12198016 w 12198016"/>
              <a:gd name="connsiteY3" fmla="*/ 3441030 h 6870028"/>
              <a:gd name="connsiteX4" fmla="*/ 12179968 w 12198016"/>
              <a:gd name="connsiteY4" fmla="*/ 6845965 h 6870028"/>
              <a:gd name="connsiteX5" fmla="*/ 1720516 w 12198016"/>
              <a:gd name="connsiteY5" fmla="*/ 6870028 h 6870028"/>
              <a:gd name="connsiteX6" fmla="*/ 6016 w 12198016"/>
              <a:gd name="connsiteY6" fmla="*/ 3441030 h 6870028"/>
              <a:gd name="connsiteX0" fmla="*/ 6016 w 12198016"/>
              <a:gd name="connsiteY0" fmla="*/ 3441030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6" fmla="*/ 6016 w 12198016"/>
              <a:gd name="connsiteY6" fmla="*/ 3441030 h 6857997"/>
              <a:gd name="connsiteX0" fmla="*/ 266 w 12204298"/>
              <a:gd name="connsiteY0" fmla="*/ 2045367 h 6857997"/>
              <a:gd name="connsiteX1" fmla="*/ 6282 w 12204298"/>
              <a:gd name="connsiteY1" fmla="*/ 0 h 6857997"/>
              <a:gd name="connsiteX2" fmla="*/ 12198282 w 12204298"/>
              <a:gd name="connsiteY2" fmla="*/ 24063 h 6857997"/>
              <a:gd name="connsiteX3" fmla="*/ 12204298 w 12204298"/>
              <a:gd name="connsiteY3" fmla="*/ 3441030 h 6857997"/>
              <a:gd name="connsiteX4" fmla="*/ 12186250 w 12204298"/>
              <a:gd name="connsiteY4" fmla="*/ 6845965 h 6857997"/>
              <a:gd name="connsiteX5" fmla="*/ 7128976 w 12204298"/>
              <a:gd name="connsiteY5" fmla="*/ 6857997 h 6857997"/>
              <a:gd name="connsiteX6" fmla="*/ 266 w 12204298"/>
              <a:gd name="connsiteY6" fmla="*/ 2045367 h 6857997"/>
              <a:gd name="connsiteX0" fmla="*/ 980573 w 12198016"/>
              <a:gd name="connsiteY0" fmla="*/ 1792704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6" fmla="*/ 980573 w 12198016"/>
              <a:gd name="connsiteY6" fmla="*/ 1792704 h 6857997"/>
              <a:gd name="connsiteX0" fmla="*/ 266 w 12204299"/>
              <a:gd name="connsiteY0" fmla="*/ 1840831 h 6857997"/>
              <a:gd name="connsiteX1" fmla="*/ 6283 w 12204299"/>
              <a:gd name="connsiteY1" fmla="*/ 0 h 6857997"/>
              <a:gd name="connsiteX2" fmla="*/ 12198283 w 12204299"/>
              <a:gd name="connsiteY2" fmla="*/ 24063 h 6857997"/>
              <a:gd name="connsiteX3" fmla="*/ 12204299 w 12204299"/>
              <a:gd name="connsiteY3" fmla="*/ 3441030 h 6857997"/>
              <a:gd name="connsiteX4" fmla="*/ 12186251 w 12204299"/>
              <a:gd name="connsiteY4" fmla="*/ 6845965 h 6857997"/>
              <a:gd name="connsiteX5" fmla="*/ 7128977 w 12204299"/>
              <a:gd name="connsiteY5" fmla="*/ 6857997 h 6857997"/>
              <a:gd name="connsiteX6" fmla="*/ 266 w 12204299"/>
              <a:gd name="connsiteY6" fmla="*/ 1840831 h 6857997"/>
              <a:gd name="connsiteX0" fmla="*/ 7122694 w 12198016"/>
              <a:gd name="connsiteY0" fmla="*/ 6857997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0" fmla="*/ 4818648 w 12198016"/>
              <a:gd name="connsiteY0" fmla="*/ 6870031 h 6870031"/>
              <a:gd name="connsiteX1" fmla="*/ 0 w 12198016"/>
              <a:gd name="connsiteY1" fmla="*/ 0 h 6870031"/>
              <a:gd name="connsiteX2" fmla="*/ 12192000 w 12198016"/>
              <a:gd name="connsiteY2" fmla="*/ 24063 h 6870031"/>
              <a:gd name="connsiteX3" fmla="*/ 12198016 w 12198016"/>
              <a:gd name="connsiteY3" fmla="*/ 3441030 h 6870031"/>
              <a:gd name="connsiteX4" fmla="*/ 12179968 w 12198016"/>
              <a:gd name="connsiteY4" fmla="*/ 6845965 h 6870031"/>
              <a:gd name="connsiteX5" fmla="*/ 4818648 w 12198016"/>
              <a:gd name="connsiteY5" fmla="*/ 6870031 h 6870031"/>
              <a:gd name="connsiteX0" fmla="*/ 2713121 w 10092489"/>
              <a:gd name="connsiteY0" fmla="*/ 6870031 h 6870031"/>
              <a:gd name="connsiteX1" fmla="*/ 0 w 10092489"/>
              <a:gd name="connsiteY1" fmla="*/ 0 h 6870031"/>
              <a:gd name="connsiteX2" fmla="*/ 10086473 w 10092489"/>
              <a:gd name="connsiteY2" fmla="*/ 24063 h 6870031"/>
              <a:gd name="connsiteX3" fmla="*/ 10092489 w 10092489"/>
              <a:gd name="connsiteY3" fmla="*/ 3441030 h 6870031"/>
              <a:gd name="connsiteX4" fmla="*/ 10074441 w 10092489"/>
              <a:gd name="connsiteY4" fmla="*/ 6845965 h 6870031"/>
              <a:gd name="connsiteX5" fmla="*/ 2713121 w 10092489"/>
              <a:gd name="connsiteY5" fmla="*/ 6870031 h 6870031"/>
              <a:gd name="connsiteX0" fmla="*/ 3230479 w 10092489"/>
              <a:gd name="connsiteY0" fmla="*/ 6870031 h 6870031"/>
              <a:gd name="connsiteX1" fmla="*/ 0 w 10092489"/>
              <a:gd name="connsiteY1" fmla="*/ 0 h 6870031"/>
              <a:gd name="connsiteX2" fmla="*/ 10086473 w 10092489"/>
              <a:gd name="connsiteY2" fmla="*/ 24063 h 6870031"/>
              <a:gd name="connsiteX3" fmla="*/ 10092489 w 10092489"/>
              <a:gd name="connsiteY3" fmla="*/ 3441030 h 6870031"/>
              <a:gd name="connsiteX4" fmla="*/ 10074441 w 10092489"/>
              <a:gd name="connsiteY4" fmla="*/ 6845965 h 6870031"/>
              <a:gd name="connsiteX5" fmla="*/ 3230479 w 10092489"/>
              <a:gd name="connsiteY5" fmla="*/ 6870031 h 6870031"/>
              <a:gd name="connsiteX0" fmla="*/ 5526973 w 12388983"/>
              <a:gd name="connsiteY0" fmla="*/ 6870031 h 6870031"/>
              <a:gd name="connsiteX1" fmla="*/ 0 w 12388983"/>
              <a:gd name="connsiteY1" fmla="*/ 0 h 6870031"/>
              <a:gd name="connsiteX2" fmla="*/ 12382967 w 12388983"/>
              <a:gd name="connsiteY2" fmla="*/ 24063 h 6870031"/>
              <a:gd name="connsiteX3" fmla="*/ 12388983 w 12388983"/>
              <a:gd name="connsiteY3" fmla="*/ 3441030 h 6870031"/>
              <a:gd name="connsiteX4" fmla="*/ 12370935 w 12388983"/>
              <a:gd name="connsiteY4" fmla="*/ 6845965 h 6870031"/>
              <a:gd name="connsiteX5" fmla="*/ 5526973 w 12388983"/>
              <a:gd name="connsiteY5" fmla="*/ 6870031 h 6870031"/>
              <a:gd name="connsiteX0" fmla="*/ 7840359 w 14702369"/>
              <a:gd name="connsiteY0" fmla="*/ 6845968 h 6845968"/>
              <a:gd name="connsiteX1" fmla="*/ 0 w 14702369"/>
              <a:gd name="connsiteY1" fmla="*/ 0 h 6845968"/>
              <a:gd name="connsiteX2" fmla="*/ 14696353 w 14702369"/>
              <a:gd name="connsiteY2" fmla="*/ 0 h 6845968"/>
              <a:gd name="connsiteX3" fmla="*/ 14702369 w 14702369"/>
              <a:gd name="connsiteY3" fmla="*/ 3416967 h 6845968"/>
              <a:gd name="connsiteX4" fmla="*/ 14684321 w 14702369"/>
              <a:gd name="connsiteY4" fmla="*/ 6821902 h 6845968"/>
              <a:gd name="connsiteX5" fmla="*/ 7840359 w 14702369"/>
              <a:gd name="connsiteY5" fmla="*/ 6845968 h 6845968"/>
              <a:gd name="connsiteX0" fmla="*/ 11914246 w 14702369"/>
              <a:gd name="connsiteY0" fmla="*/ 6821904 h 6821904"/>
              <a:gd name="connsiteX1" fmla="*/ 0 w 14702369"/>
              <a:gd name="connsiteY1" fmla="*/ 0 h 6821904"/>
              <a:gd name="connsiteX2" fmla="*/ 14696353 w 14702369"/>
              <a:gd name="connsiteY2" fmla="*/ 0 h 6821904"/>
              <a:gd name="connsiteX3" fmla="*/ 14702369 w 14702369"/>
              <a:gd name="connsiteY3" fmla="*/ 3416967 h 6821904"/>
              <a:gd name="connsiteX4" fmla="*/ 14684321 w 14702369"/>
              <a:gd name="connsiteY4" fmla="*/ 6821902 h 6821904"/>
              <a:gd name="connsiteX5" fmla="*/ 11914246 w 14702369"/>
              <a:gd name="connsiteY5" fmla="*/ 6821904 h 6821904"/>
              <a:gd name="connsiteX0" fmla="*/ 11303164 w 14702369"/>
              <a:gd name="connsiteY0" fmla="*/ 6833935 h 6833935"/>
              <a:gd name="connsiteX1" fmla="*/ 0 w 14702369"/>
              <a:gd name="connsiteY1" fmla="*/ 0 h 6833935"/>
              <a:gd name="connsiteX2" fmla="*/ 14696353 w 14702369"/>
              <a:gd name="connsiteY2" fmla="*/ 0 h 6833935"/>
              <a:gd name="connsiteX3" fmla="*/ 14702369 w 14702369"/>
              <a:gd name="connsiteY3" fmla="*/ 3416967 h 6833935"/>
              <a:gd name="connsiteX4" fmla="*/ 14684321 w 14702369"/>
              <a:gd name="connsiteY4" fmla="*/ 6821902 h 6833935"/>
              <a:gd name="connsiteX5" fmla="*/ 11303164 w 14702369"/>
              <a:gd name="connsiteY5" fmla="*/ 6833935 h 6833935"/>
              <a:gd name="connsiteX0" fmla="*/ 11303164 w 14702369"/>
              <a:gd name="connsiteY0" fmla="*/ 6833935 h 6833935"/>
              <a:gd name="connsiteX1" fmla="*/ 0 w 14702369"/>
              <a:gd name="connsiteY1" fmla="*/ 0 h 6833935"/>
              <a:gd name="connsiteX2" fmla="*/ 14696353 w 14702369"/>
              <a:gd name="connsiteY2" fmla="*/ 0 h 6833935"/>
              <a:gd name="connsiteX3" fmla="*/ 14702369 w 14702369"/>
              <a:gd name="connsiteY3" fmla="*/ 3416967 h 6833935"/>
              <a:gd name="connsiteX4" fmla="*/ 14698869 w 14702369"/>
              <a:gd name="connsiteY4" fmla="*/ 6833934 h 6833935"/>
              <a:gd name="connsiteX5" fmla="*/ 11303164 w 14702369"/>
              <a:gd name="connsiteY5" fmla="*/ 6833935 h 6833935"/>
              <a:gd name="connsiteX0" fmla="*/ 11356917 w 14756122"/>
              <a:gd name="connsiteY0" fmla="*/ 6833935 h 6833935"/>
              <a:gd name="connsiteX1" fmla="*/ 0 w 14756122"/>
              <a:gd name="connsiteY1" fmla="*/ 12611 h 6833935"/>
              <a:gd name="connsiteX2" fmla="*/ 14750106 w 14756122"/>
              <a:gd name="connsiteY2" fmla="*/ 0 h 6833935"/>
              <a:gd name="connsiteX3" fmla="*/ 14756122 w 14756122"/>
              <a:gd name="connsiteY3" fmla="*/ 3416967 h 6833935"/>
              <a:gd name="connsiteX4" fmla="*/ 14752622 w 14756122"/>
              <a:gd name="connsiteY4" fmla="*/ 6833934 h 6833935"/>
              <a:gd name="connsiteX5" fmla="*/ 11356917 w 14756122"/>
              <a:gd name="connsiteY5" fmla="*/ 6833935 h 6833935"/>
              <a:gd name="connsiteX0" fmla="*/ 11356917 w 14761910"/>
              <a:gd name="connsiteY0" fmla="*/ 6833935 h 6833935"/>
              <a:gd name="connsiteX1" fmla="*/ 0 w 14761910"/>
              <a:gd name="connsiteY1" fmla="*/ 12611 h 6833935"/>
              <a:gd name="connsiteX2" fmla="*/ 14761631 w 14761910"/>
              <a:gd name="connsiteY2" fmla="*/ 0 h 6833935"/>
              <a:gd name="connsiteX3" fmla="*/ 14756122 w 14761910"/>
              <a:gd name="connsiteY3" fmla="*/ 3416967 h 6833935"/>
              <a:gd name="connsiteX4" fmla="*/ 14752622 w 14761910"/>
              <a:gd name="connsiteY4" fmla="*/ 6833934 h 6833935"/>
              <a:gd name="connsiteX5" fmla="*/ 11356917 w 14761910"/>
              <a:gd name="connsiteY5" fmla="*/ 6833935 h 6833935"/>
              <a:gd name="connsiteX0" fmla="*/ 11356917 w 14761910"/>
              <a:gd name="connsiteY0" fmla="*/ 6833935 h 6833935"/>
              <a:gd name="connsiteX1" fmla="*/ 0 w 14761910"/>
              <a:gd name="connsiteY1" fmla="*/ 12611 h 6833935"/>
              <a:gd name="connsiteX2" fmla="*/ 14761631 w 14761910"/>
              <a:gd name="connsiteY2" fmla="*/ 0 h 6833935"/>
              <a:gd name="connsiteX3" fmla="*/ 14756122 w 14761910"/>
              <a:gd name="connsiteY3" fmla="*/ 3416967 h 6833935"/>
              <a:gd name="connsiteX4" fmla="*/ 14758385 w 14761910"/>
              <a:gd name="connsiteY4" fmla="*/ 6829198 h 6833935"/>
              <a:gd name="connsiteX5" fmla="*/ 11356917 w 14761910"/>
              <a:gd name="connsiteY5" fmla="*/ 6833935 h 6833935"/>
              <a:gd name="connsiteX0" fmla="*/ 11356917 w 14761910"/>
              <a:gd name="connsiteY0" fmla="*/ 6833935 h 6836301"/>
              <a:gd name="connsiteX1" fmla="*/ 0 w 14761910"/>
              <a:gd name="connsiteY1" fmla="*/ 12611 h 6836301"/>
              <a:gd name="connsiteX2" fmla="*/ 14761631 w 14761910"/>
              <a:gd name="connsiteY2" fmla="*/ 0 h 6836301"/>
              <a:gd name="connsiteX3" fmla="*/ 14756122 w 14761910"/>
              <a:gd name="connsiteY3" fmla="*/ 3416967 h 6836301"/>
              <a:gd name="connsiteX4" fmla="*/ 14758385 w 14761910"/>
              <a:gd name="connsiteY4" fmla="*/ 6836301 h 6836301"/>
              <a:gd name="connsiteX5" fmla="*/ 11356917 w 14761910"/>
              <a:gd name="connsiteY5" fmla="*/ 6833935 h 683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61910" h="6836301">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2" name="Picture 21">
            <a:extLst>
              <a:ext uri="{FF2B5EF4-FFF2-40B4-BE49-F238E27FC236}">
                <a16:creationId xmlns:a16="http://schemas.microsoft.com/office/drawing/2014/main" id="{E7A6DEE9-0B4F-409A-B59F-325723A101B6}"/>
              </a:ext>
            </a:extLst>
          </p:cNvPr>
          <p:cNvPicPr>
            <a:picLocks noChangeAspect="1"/>
          </p:cNvPicPr>
          <p:nvPr userDrawn="1"/>
        </p:nvPicPr>
        <p:blipFill>
          <a:blip r:embed="rId5"/>
          <a:stretch>
            <a:fillRect/>
          </a:stretch>
        </p:blipFill>
        <p:spPr>
          <a:xfrm>
            <a:off x="138431" y="5311498"/>
            <a:ext cx="2738896" cy="1508514"/>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E0B31207-9C3D-4B5C-B57B-2FE4DBE21416}"/>
              </a:ext>
            </a:extLst>
          </p:cNvPr>
          <p:cNvPicPr>
            <a:picLocks noChangeAspect="1"/>
          </p:cNvPicPr>
          <p:nvPr userDrawn="1"/>
        </p:nvPicPr>
        <p:blipFill rotWithShape="1">
          <a:blip r:embed="rId6" cstate="hqprint">
            <a:alphaModFix amt="34000"/>
            <a:extLst>
              <a:ext uri="{28A0092B-C50C-407E-A947-70E740481C1C}">
                <a14:useLocalDpi xmlns:a14="http://schemas.microsoft.com/office/drawing/2010/main"/>
              </a:ext>
            </a:extLst>
          </a:blip>
          <a:srcRect l="32582" t="2399" r="8554" b="-8774"/>
          <a:stretch/>
        </p:blipFill>
        <p:spPr>
          <a:xfrm rot="5400000">
            <a:off x="5734286" y="-1016167"/>
            <a:ext cx="5455273" cy="7480884"/>
          </a:xfrm>
          <a:prstGeom prst="rtTriangle">
            <a:avLst/>
          </a:prstGeom>
        </p:spPr>
      </p:pic>
      <p:pic>
        <p:nvPicPr>
          <p:cNvPr id="24" name="Picture 23">
            <a:extLst>
              <a:ext uri="{FF2B5EF4-FFF2-40B4-BE49-F238E27FC236}">
                <a16:creationId xmlns:a16="http://schemas.microsoft.com/office/drawing/2014/main" id="{735335CF-157D-43AA-8855-D3BF724DF976}"/>
              </a:ext>
            </a:extLst>
          </p:cNvPr>
          <p:cNvPicPr>
            <a:picLocks noChangeAspect="1"/>
          </p:cNvPicPr>
          <p:nvPr userDrawn="1"/>
        </p:nvPicPr>
        <p:blipFill rotWithShape="1">
          <a:blip r:embed="rId6" cstate="hqprint">
            <a:alphaModFix amt="34000"/>
            <a:grayscl/>
            <a:extLst>
              <a:ext uri="{28A0092B-C50C-407E-A947-70E740481C1C}">
                <a14:useLocalDpi xmlns:a14="http://schemas.microsoft.com/office/drawing/2010/main"/>
              </a:ext>
            </a:extLst>
          </a:blip>
          <a:srcRect l="54017" t="36082" r="11355" b="674"/>
          <a:stretch/>
        </p:blipFill>
        <p:spPr>
          <a:xfrm rot="16200000">
            <a:off x="5792642" y="4819952"/>
            <a:ext cx="1719709" cy="2366806"/>
          </a:xfrm>
          <a:prstGeom prst="rtTriangle">
            <a:avLst/>
          </a:prstGeom>
        </p:spPr>
      </p:pic>
      <p:sp>
        <p:nvSpPr>
          <p:cNvPr id="11" name="Title 15">
            <a:extLst>
              <a:ext uri="{FF2B5EF4-FFF2-40B4-BE49-F238E27FC236}">
                <a16:creationId xmlns:a16="http://schemas.microsoft.com/office/drawing/2014/main" id="{6D87AD77-E89F-4705-AA0A-8032DAD1D337}"/>
              </a:ext>
            </a:extLst>
          </p:cNvPr>
          <p:cNvSpPr>
            <a:spLocks noGrp="1"/>
          </p:cNvSpPr>
          <p:nvPr>
            <p:ph type="title"/>
          </p:nvPr>
        </p:nvSpPr>
        <p:spPr>
          <a:xfrm>
            <a:off x="176047" y="175938"/>
            <a:ext cx="6157185" cy="3972645"/>
          </a:xfrm>
          <a:prstGeom prst="rect">
            <a:avLst/>
          </a:prstGeom>
        </p:spPr>
        <p:txBody>
          <a:bodyPr/>
          <a:lstStyle>
            <a:lvl1pPr>
              <a:defRPr sz="8000">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Tree>
    <p:extLst>
      <p:ext uri="{BB962C8B-B14F-4D97-AF65-F5344CB8AC3E}">
        <p14:creationId xmlns:p14="http://schemas.microsoft.com/office/powerpoint/2010/main" val="2120188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5"/>
        <p:cNvGrpSpPr/>
        <p:nvPr/>
      </p:nvGrpSpPr>
      <p:grpSpPr>
        <a:xfrm>
          <a:off x="0" y="0"/>
          <a:ext cx="0" cy="0"/>
          <a:chOff x="0" y="0"/>
          <a:chExt cx="0" cy="0"/>
        </a:xfrm>
      </p:grpSpPr>
      <p:sp>
        <p:nvSpPr>
          <p:cNvPr id="46" name="Google Shape;46;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C3E5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9"/>
          <p:cNvSpPr txBox="1">
            <a:spLocks noGrp="1"/>
          </p:cNvSpPr>
          <p:nvPr>
            <p:ph type="ftr" idx="11"/>
          </p:nvPr>
        </p:nvSpPr>
        <p:spPr>
          <a:xfrm>
            <a:off x="3636163" y="6356351"/>
            <a:ext cx="491696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8" name="Google Shape;48;p29"/>
          <p:cNvSpPr txBox="1">
            <a:spLocks noGrp="1"/>
          </p:cNvSpPr>
          <p:nvPr>
            <p:ph type="sldNum" idx="12"/>
          </p:nvPr>
        </p:nvSpPr>
        <p:spPr>
          <a:xfrm>
            <a:off x="10336400" y="6339856"/>
            <a:ext cx="696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2693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75"/>
        <p:cNvGrpSpPr/>
        <p:nvPr/>
      </p:nvGrpSpPr>
      <p:grpSpPr>
        <a:xfrm>
          <a:off x="0" y="0"/>
          <a:ext cx="0" cy="0"/>
          <a:chOff x="0" y="0"/>
          <a:chExt cx="0" cy="0"/>
        </a:xfrm>
      </p:grpSpPr>
      <p:sp>
        <p:nvSpPr>
          <p:cNvPr id="76" name="Google Shape;76;gcb593a96d0_0_92"/>
          <p:cNvSpPr txBox="1">
            <a:spLocks noGrp="1"/>
          </p:cNvSpPr>
          <p:nvPr>
            <p:ph type="title"/>
          </p:nvPr>
        </p:nvSpPr>
        <p:spPr>
          <a:xfrm>
            <a:off x="415600" y="2867800"/>
            <a:ext cx="11360700" cy="11223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77" name="Google Shape;77;gcb593a96d0_0_9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98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4427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29"/>
        <p:cNvGrpSpPr/>
        <p:nvPr/>
      </p:nvGrpSpPr>
      <p:grpSpPr>
        <a:xfrm>
          <a:off x="0" y="0"/>
          <a:ext cx="0" cy="0"/>
          <a:chOff x="0" y="0"/>
          <a:chExt cx="0" cy="0"/>
        </a:xfrm>
      </p:grpSpPr>
      <p:sp>
        <p:nvSpPr>
          <p:cNvPr id="30" name="Google Shape;30;p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C3E5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6"/>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323232"/>
              </a:buClr>
              <a:buSzPts val="2800"/>
              <a:buChar char="•"/>
              <a:defRPr sz="2800"/>
            </a:lvl1pPr>
            <a:lvl2pPr marL="914400" lvl="1" indent="-381000" algn="l">
              <a:spcBef>
                <a:spcPts val="480"/>
              </a:spcBef>
              <a:spcAft>
                <a:spcPts val="0"/>
              </a:spcAft>
              <a:buClr>
                <a:srgbClr val="323232"/>
              </a:buClr>
              <a:buSzPts val="2400"/>
              <a:buChar char="–"/>
              <a:defRPr sz="2400"/>
            </a:lvl2pPr>
            <a:lvl3pPr marL="1371600" lvl="2" indent="-355600" algn="l">
              <a:spcBef>
                <a:spcPts val="400"/>
              </a:spcBef>
              <a:spcAft>
                <a:spcPts val="0"/>
              </a:spcAft>
              <a:buClr>
                <a:srgbClr val="95A5A6"/>
              </a:buClr>
              <a:buSzPts val="2000"/>
              <a:buChar char="•"/>
              <a:defRPr sz="2000"/>
            </a:lvl3pPr>
            <a:lvl4pPr marL="1828800" lvl="3" indent="-342900" algn="l">
              <a:spcBef>
                <a:spcPts val="360"/>
              </a:spcBef>
              <a:spcAft>
                <a:spcPts val="0"/>
              </a:spcAft>
              <a:buClr>
                <a:srgbClr val="95A5A6"/>
              </a:buClr>
              <a:buSzPts val="1800"/>
              <a:buChar char="–"/>
              <a:defRPr sz="1800"/>
            </a:lvl4pPr>
            <a:lvl5pPr marL="2286000" lvl="4" indent="-342900" algn="l">
              <a:spcBef>
                <a:spcPts val="360"/>
              </a:spcBef>
              <a:spcAft>
                <a:spcPts val="0"/>
              </a:spcAft>
              <a:buClr>
                <a:srgbClr val="95A5A6"/>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26"/>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323232"/>
              </a:buClr>
              <a:buSzPts val="2800"/>
              <a:buChar char="•"/>
              <a:defRPr sz="2800"/>
            </a:lvl1pPr>
            <a:lvl2pPr marL="914400" lvl="1" indent="-381000" algn="l">
              <a:spcBef>
                <a:spcPts val="480"/>
              </a:spcBef>
              <a:spcAft>
                <a:spcPts val="0"/>
              </a:spcAft>
              <a:buClr>
                <a:srgbClr val="323232"/>
              </a:buClr>
              <a:buSzPts val="2400"/>
              <a:buChar char="–"/>
              <a:defRPr sz="2400"/>
            </a:lvl2pPr>
            <a:lvl3pPr marL="1371600" lvl="2" indent="-355600" algn="l">
              <a:spcBef>
                <a:spcPts val="400"/>
              </a:spcBef>
              <a:spcAft>
                <a:spcPts val="0"/>
              </a:spcAft>
              <a:buClr>
                <a:srgbClr val="95A5A6"/>
              </a:buClr>
              <a:buSzPts val="2000"/>
              <a:buChar char="•"/>
              <a:defRPr sz="2000"/>
            </a:lvl3pPr>
            <a:lvl4pPr marL="1828800" lvl="3" indent="-342900" algn="l">
              <a:spcBef>
                <a:spcPts val="360"/>
              </a:spcBef>
              <a:spcAft>
                <a:spcPts val="0"/>
              </a:spcAft>
              <a:buClr>
                <a:srgbClr val="95A5A6"/>
              </a:buClr>
              <a:buSzPts val="1800"/>
              <a:buChar char="–"/>
              <a:defRPr sz="1800"/>
            </a:lvl4pPr>
            <a:lvl5pPr marL="2286000" lvl="4" indent="-342900" algn="l">
              <a:spcBef>
                <a:spcPts val="360"/>
              </a:spcBef>
              <a:spcAft>
                <a:spcPts val="0"/>
              </a:spcAft>
              <a:buClr>
                <a:srgbClr val="95A5A6"/>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26"/>
          <p:cNvSpPr txBox="1">
            <a:spLocks noGrp="1"/>
          </p:cNvSpPr>
          <p:nvPr>
            <p:ph type="ftr" idx="11"/>
          </p:nvPr>
        </p:nvSpPr>
        <p:spPr>
          <a:xfrm>
            <a:off x="3636163" y="6356351"/>
            <a:ext cx="491696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4" name="Google Shape;34;p26"/>
          <p:cNvSpPr txBox="1">
            <a:spLocks noGrp="1"/>
          </p:cNvSpPr>
          <p:nvPr>
            <p:ph type="sldNum" idx="12"/>
          </p:nvPr>
        </p:nvSpPr>
        <p:spPr>
          <a:xfrm>
            <a:off x="10336400" y="6339856"/>
            <a:ext cx="696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9382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rgbClr val="2C3E50"/>
              </a:buClr>
              <a:buSzPts val="2800"/>
              <a:buFont typeface="Avenir"/>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2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spcBef>
                <a:spcPts val="0"/>
              </a:spcBef>
              <a:spcAft>
                <a:spcPts val="0"/>
              </a:spcAft>
              <a:buClr>
                <a:srgbClr val="323232"/>
              </a:buClr>
              <a:buSzPts val="1800"/>
              <a:buChar char="●"/>
              <a:defRPr/>
            </a:lvl1pPr>
            <a:lvl2pPr marL="914400" lvl="1" indent="-317500" algn="l">
              <a:spcBef>
                <a:spcPts val="0"/>
              </a:spcBef>
              <a:spcAft>
                <a:spcPts val="0"/>
              </a:spcAft>
              <a:buClr>
                <a:srgbClr val="323232"/>
              </a:buClr>
              <a:buSzPts val="1400"/>
              <a:buChar char="○"/>
              <a:defRPr/>
            </a:lvl2pPr>
            <a:lvl3pPr marL="1371600" lvl="2" indent="-317500" algn="l">
              <a:spcBef>
                <a:spcPts val="0"/>
              </a:spcBef>
              <a:spcAft>
                <a:spcPts val="0"/>
              </a:spcAft>
              <a:buClr>
                <a:srgbClr val="95A5A6"/>
              </a:buClr>
              <a:buSzPts val="1400"/>
              <a:buChar char="■"/>
              <a:defRPr/>
            </a:lvl3pPr>
            <a:lvl4pPr marL="1828800" lvl="3" indent="-317500" algn="l">
              <a:spcBef>
                <a:spcPts val="0"/>
              </a:spcBef>
              <a:spcAft>
                <a:spcPts val="0"/>
              </a:spcAft>
              <a:buClr>
                <a:srgbClr val="95A5A6"/>
              </a:buClr>
              <a:buSzPts val="1400"/>
              <a:buChar char="●"/>
              <a:defRPr/>
            </a:lvl4pPr>
            <a:lvl5pPr marL="2286000" lvl="4" indent="-317500" algn="l">
              <a:spcBef>
                <a:spcPts val="0"/>
              </a:spcBef>
              <a:spcAft>
                <a:spcPts val="0"/>
              </a:spcAft>
              <a:buClr>
                <a:srgbClr val="95A5A6"/>
              </a:buClr>
              <a:buSzPts val="1400"/>
              <a:buChar char="○"/>
              <a:defRPr/>
            </a:lvl5pPr>
            <a:lvl6pPr marL="2743200" lvl="5" indent="-317500" algn="l">
              <a:spcBef>
                <a:spcPts val="0"/>
              </a:spcBef>
              <a:spcAft>
                <a:spcPts val="0"/>
              </a:spcAft>
              <a:buClr>
                <a:schemeClr val="dk1"/>
              </a:buClr>
              <a:buSzPts val="1400"/>
              <a:buChar char="■"/>
              <a:defRPr/>
            </a:lvl6pPr>
            <a:lvl7pPr marL="3200400" lvl="6" indent="-317500" algn="l">
              <a:spcBef>
                <a:spcPts val="0"/>
              </a:spcBef>
              <a:spcAft>
                <a:spcPts val="0"/>
              </a:spcAft>
              <a:buClr>
                <a:schemeClr val="dk1"/>
              </a:buClr>
              <a:buSzPts val="1400"/>
              <a:buChar char="●"/>
              <a:defRPr/>
            </a:lvl7pPr>
            <a:lvl8pPr marL="3657600" lvl="7" indent="-317500" algn="l">
              <a:spcBef>
                <a:spcPts val="0"/>
              </a:spcBef>
              <a:spcAft>
                <a:spcPts val="0"/>
              </a:spcAft>
              <a:buClr>
                <a:schemeClr val="dk1"/>
              </a:buClr>
              <a:buSzPts val="1400"/>
              <a:buChar char="○"/>
              <a:defRPr/>
            </a:lvl8pPr>
            <a:lvl9pPr marL="4114800" lvl="8" indent="-317500" algn="l">
              <a:spcBef>
                <a:spcPts val="0"/>
              </a:spcBef>
              <a:spcAft>
                <a:spcPts val="0"/>
              </a:spcAft>
              <a:buClr>
                <a:schemeClr val="dk1"/>
              </a:buClr>
              <a:buSzPts val="1400"/>
              <a:buChar char="■"/>
              <a:defRPr/>
            </a:lvl9pPr>
          </a:lstStyle>
          <a:p>
            <a:endParaRPr/>
          </a:p>
        </p:txBody>
      </p:sp>
      <p:sp>
        <p:nvSpPr>
          <p:cNvPr id="28" name="Google Shape;28;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898989"/>
              </a:buClr>
              <a:buSzPts val="1200"/>
              <a:buFont typeface="Libre Franklin"/>
              <a:buNone/>
              <a:defRPr sz="1200">
                <a:solidFill>
                  <a:srgbClr val="898989"/>
                </a:solidFill>
                <a:latin typeface="Libre Franklin"/>
                <a:ea typeface="Libre Franklin"/>
                <a:cs typeface="Libre Franklin"/>
                <a:sym typeface="Libre Franklin"/>
              </a:defRPr>
            </a:lvl1pPr>
            <a:lvl2pPr marL="0" lvl="1" indent="0" algn="r">
              <a:buClr>
                <a:srgbClr val="898989"/>
              </a:buClr>
              <a:buSzPts val="1200"/>
              <a:buFont typeface="Libre Franklin"/>
              <a:buNone/>
              <a:defRPr sz="1200">
                <a:solidFill>
                  <a:srgbClr val="898989"/>
                </a:solidFill>
                <a:latin typeface="Libre Franklin"/>
                <a:ea typeface="Libre Franklin"/>
                <a:cs typeface="Libre Franklin"/>
                <a:sym typeface="Libre Franklin"/>
              </a:defRPr>
            </a:lvl2pPr>
            <a:lvl3pPr marL="0" lvl="2" indent="0" algn="r">
              <a:buClr>
                <a:srgbClr val="898989"/>
              </a:buClr>
              <a:buSzPts val="1200"/>
              <a:buFont typeface="Libre Franklin"/>
              <a:buNone/>
              <a:defRPr sz="1200">
                <a:solidFill>
                  <a:srgbClr val="898989"/>
                </a:solidFill>
                <a:latin typeface="Libre Franklin"/>
                <a:ea typeface="Libre Franklin"/>
                <a:cs typeface="Libre Franklin"/>
                <a:sym typeface="Libre Franklin"/>
              </a:defRPr>
            </a:lvl3pPr>
            <a:lvl4pPr marL="0" lvl="3" indent="0" algn="r">
              <a:buClr>
                <a:srgbClr val="898989"/>
              </a:buClr>
              <a:buSzPts val="1200"/>
              <a:buFont typeface="Libre Franklin"/>
              <a:buNone/>
              <a:defRPr sz="1200">
                <a:solidFill>
                  <a:srgbClr val="898989"/>
                </a:solidFill>
                <a:latin typeface="Libre Franklin"/>
                <a:ea typeface="Libre Franklin"/>
                <a:cs typeface="Libre Franklin"/>
                <a:sym typeface="Libre Franklin"/>
              </a:defRPr>
            </a:lvl4pPr>
            <a:lvl5pPr marL="0" lvl="4" indent="0" algn="r">
              <a:buClr>
                <a:srgbClr val="898989"/>
              </a:buClr>
              <a:buSzPts val="1200"/>
              <a:buFont typeface="Libre Franklin"/>
              <a:buNone/>
              <a:defRPr sz="1200">
                <a:solidFill>
                  <a:srgbClr val="898989"/>
                </a:solidFill>
                <a:latin typeface="Libre Franklin"/>
                <a:ea typeface="Libre Franklin"/>
                <a:cs typeface="Libre Franklin"/>
                <a:sym typeface="Libre Franklin"/>
              </a:defRPr>
            </a:lvl5pPr>
            <a:lvl6pPr marL="0" lvl="5" indent="0" algn="r">
              <a:buClr>
                <a:srgbClr val="898989"/>
              </a:buClr>
              <a:buSzPts val="1200"/>
              <a:buFont typeface="Libre Franklin"/>
              <a:buNone/>
              <a:defRPr sz="1200">
                <a:solidFill>
                  <a:srgbClr val="898989"/>
                </a:solidFill>
                <a:latin typeface="Libre Franklin"/>
                <a:ea typeface="Libre Franklin"/>
                <a:cs typeface="Libre Franklin"/>
                <a:sym typeface="Libre Franklin"/>
              </a:defRPr>
            </a:lvl6pPr>
            <a:lvl7pPr marL="0" lvl="6" indent="0" algn="r">
              <a:buClr>
                <a:srgbClr val="898989"/>
              </a:buClr>
              <a:buSzPts val="1200"/>
              <a:buFont typeface="Libre Franklin"/>
              <a:buNone/>
              <a:defRPr sz="1200">
                <a:solidFill>
                  <a:srgbClr val="898989"/>
                </a:solidFill>
                <a:latin typeface="Libre Franklin"/>
                <a:ea typeface="Libre Franklin"/>
                <a:cs typeface="Libre Franklin"/>
                <a:sym typeface="Libre Franklin"/>
              </a:defRPr>
            </a:lvl7pPr>
            <a:lvl8pPr marL="0" lvl="7" indent="0" algn="r">
              <a:buClr>
                <a:srgbClr val="898989"/>
              </a:buClr>
              <a:buSzPts val="1200"/>
              <a:buFont typeface="Libre Franklin"/>
              <a:buNone/>
              <a:defRPr sz="1200">
                <a:solidFill>
                  <a:srgbClr val="898989"/>
                </a:solidFill>
                <a:latin typeface="Libre Franklin"/>
                <a:ea typeface="Libre Franklin"/>
                <a:cs typeface="Libre Franklin"/>
                <a:sym typeface="Libre Franklin"/>
              </a:defRPr>
            </a:lvl8pPr>
            <a:lvl9pPr marL="0" lvl="8" indent="0" algn="r">
              <a:buClr>
                <a:srgbClr val="898989"/>
              </a:buClr>
              <a:buSzPts val="1200"/>
              <a:buFont typeface="Libre Franklin"/>
              <a:buNone/>
              <a:defRPr sz="1200">
                <a:solidFill>
                  <a:srgbClr val="89898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8516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6441F9-A2B1-4BFB-87F7-B505A10AE262}"/>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8" name="Picture 17">
            <a:extLst>
              <a:ext uri="{FF2B5EF4-FFF2-40B4-BE49-F238E27FC236}">
                <a16:creationId xmlns:a16="http://schemas.microsoft.com/office/drawing/2014/main" id="{08A801E7-BC54-4FD1-B398-A5A22D7A98BE}"/>
              </a:ext>
            </a:extLst>
          </p:cNvPr>
          <p:cNvPicPr>
            <a:picLocks noChangeAspect="1"/>
          </p:cNvPicPr>
          <p:nvPr userDrawn="1"/>
        </p:nvPicPr>
        <p:blipFill rotWithShape="1">
          <a:blip r:embed="rId2" cstate="hqprint">
            <a:alphaModFix amt="34000"/>
            <a:extLst>
              <a:ext uri="{28A0092B-C50C-407E-A947-70E740481C1C}">
                <a14:useLocalDpi xmlns:a14="http://schemas.microsoft.com/office/drawing/2010/main"/>
              </a:ext>
            </a:extLst>
          </a:blip>
          <a:srcRect l="51339" t="39269" r="-2839" b="35419"/>
          <a:stretch/>
        </p:blipFill>
        <p:spPr>
          <a:xfrm flipH="1">
            <a:off x="9304422" y="0"/>
            <a:ext cx="2887578" cy="1037492"/>
          </a:xfrm>
          <a:prstGeom prst="rect">
            <a:avLst/>
          </a:prstGeom>
        </p:spPr>
      </p:pic>
      <p:pic>
        <p:nvPicPr>
          <p:cNvPr id="19" name="Picture 18">
            <a:extLst>
              <a:ext uri="{FF2B5EF4-FFF2-40B4-BE49-F238E27FC236}">
                <a16:creationId xmlns:a16="http://schemas.microsoft.com/office/drawing/2014/main" id="{355B944D-04FC-4DF5-9BF7-3BCE88FF1F7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ED524ECA-AF0A-4822-81E8-1224A9767F20}"/>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21" name="Rectangle 20">
            <a:extLst>
              <a:ext uri="{FF2B5EF4-FFF2-40B4-BE49-F238E27FC236}">
                <a16:creationId xmlns:a16="http://schemas.microsoft.com/office/drawing/2014/main" id="{EB5CD593-1634-4207-94B8-040A8F75CE1E}"/>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8" name="TextBox 7">
            <a:extLst>
              <a:ext uri="{FF2B5EF4-FFF2-40B4-BE49-F238E27FC236}">
                <a16:creationId xmlns:a16="http://schemas.microsoft.com/office/drawing/2014/main" id="{9D57198A-4F93-4BB0-B3E6-6EC9C206038D}"/>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9" name="TextBox 8">
            <a:extLst>
              <a:ext uri="{FF2B5EF4-FFF2-40B4-BE49-F238E27FC236}">
                <a16:creationId xmlns:a16="http://schemas.microsoft.com/office/drawing/2014/main" id="{A6D052B9-215F-4A65-B5BF-D9EA0B79D5DB}"/>
              </a:ext>
            </a:extLst>
          </p:cNvPr>
          <p:cNvSpPr txBox="1"/>
          <p:nvPr userDrawn="1"/>
        </p:nvSpPr>
        <p:spPr>
          <a:xfrm>
            <a:off x="-24384" y="6562799"/>
            <a:ext cx="4925568" cy="307777"/>
          </a:xfrm>
          <a:prstGeom prst="rect">
            <a:avLst/>
          </a:prstGeom>
          <a:noFill/>
        </p:spPr>
        <p:txBody>
          <a:bodyPr wrap="square" rtlCol="0">
            <a:spAutoFit/>
          </a:bodyPr>
          <a:lstStyle/>
          <a:p>
            <a:r>
              <a:rPr lang="en-AU" sz="1400" b="1" dirty="0">
                <a:solidFill>
                  <a:schemeClr val="accent1"/>
                </a:solidFill>
              </a:rPr>
              <a:t>CEOS Plenary, 1-4  November 2021</a:t>
            </a:r>
          </a:p>
        </p:txBody>
      </p:sp>
      <p:sp>
        <p:nvSpPr>
          <p:cNvPr id="10" name="Content Placeholder 2">
            <a:extLst>
              <a:ext uri="{FF2B5EF4-FFF2-40B4-BE49-F238E27FC236}">
                <a16:creationId xmlns:a16="http://schemas.microsoft.com/office/drawing/2014/main" id="{329B9A96-3603-43F8-A8A8-E7ECA8F147D7}"/>
              </a:ext>
            </a:extLst>
          </p:cNvPr>
          <p:cNvSpPr>
            <a:spLocks noGrp="1"/>
          </p:cNvSpPr>
          <p:nvPr>
            <p:ph idx="1"/>
          </p:nvPr>
        </p:nvSpPr>
        <p:spPr>
          <a:xfrm>
            <a:off x="324233" y="1558533"/>
            <a:ext cx="11495400" cy="4662871"/>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6" name="Title 15">
            <a:extLst>
              <a:ext uri="{FF2B5EF4-FFF2-40B4-BE49-F238E27FC236}">
                <a16:creationId xmlns:a16="http://schemas.microsoft.com/office/drawing/2014/main" id="{D23802C6-2AE7-4143-9A89-2B465ADB4895}"/>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Tree>
    <p:extLst>
      <p:ext uri="{BB962C8B-B14F-4D97-AF65-F5344CB8AC3E}">
        <p14:creationId xmlns:p14="http://schemas.microsoft.com/office/powerpoint/2010/main" val="298393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D4F45A-79C4-451D-B770-5D9EB63F4CE9}"/>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8" name="Picture 17">
            <a:extLst>
              <a:ext uri="{FF2B5EF4-FFF2-40B4-BE49-F238E27FC236}">
                <a16:creationId xmlns:a16="http://schemas.microsoft.com/office/drawing/2014/main" id="{D750AF94-A7F3-4BBE-BA31-C4E95B643892}"/>
              </a:ext>
            </a:extLst>
          </p:cNvPr>
          <p:cNvPicPr>
            <a:picLocks noChangeAspect="1"/>
          </p:cNvPicPr>
          <p:nvPr userDrawn="1"/>
        </p:nvPicPr>
        <p:blipFill rotWithShape="1">
          <a:blip r:embed="rId2" cstate="hqprint">
            <a:alphaModFix amt="34000"/>
            <a:extLst>
              <a:ext uri="{28A0092B-C50C-407E-A947-70E740481C1C}">
                <a14:useLocalDpi xmlns:a14="http://schemas.microsoft.com/office/drawing/2010/main"/>
              </a:ext>
            </a:extLst>
          </a:blip>
          <a:srcRect l="51339" t="39269" r="-2839" b="35419"/>
          <a:stretch/>
        </p:blipFill>
        <p:spPr>
          <a:xfrm flipH="1">
            <a:off x="9304422" y="0"/>
            <a:ext cx="2887578" cy="1037492"/>
          </a:xfrm>
          <a:prstGeom prst="rect">
            <a:avLst/>
          </a:prstGeom>
        </p:spPr>
      </p:pic>
      <p:pic>
        <p:nvPicPr>
          <p:cNvPr id="19" name="Picture 18">
            <a:extLst>
              <a:ext uri="{FF2B5EF4-FFF2-40B4-BE49-F238E27FC236}">
                <a16:creationId xmlns:a16="http://schemas.microsoft.com/office/drawing/2014/main" id="{B9F3D092-5D49-4AFB-AF3E-73F362AFFC8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B71A52C8-AC58-4F93-9B83-CF6340B35704}"/>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21" name="Rectangle 20">
            <a:extLst>
              <a:ext uri="{FF2B5EF4-FFF2-40B4-BE49-F238E27FC236}">
                <a16:creationId xmlns:a16="http://schemas.microsoft.com/office/drawing/2014/main" id="{9F8C269A-31A7-4C30-A379-B1AF6E6AC07E}"/>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8" name="Content Placeholder 2">
            <a:extLst>
              <a:ext uri="{FF2B5EF4-FFF2-40B4-BE49-F238E27FC236}">
                <a16:creationId xmlns:a16="http://schemas.microsoft.com/office/drawing/2014/main" id="{3DDE49C7-19A1-444C-9825-1EA2A4CF4CF2}"/>
              </a:ext>
            </a:extLst>
          </p:cNvPr>
          <p:cNvSpPr>
            <a:spLocks noGrp="1"/>
          </p:cNvSpPr>
          <p:nvPr>
            <p:ph idx="1"/>
          </p:nvPr>
        </p:nvSpPr>
        <p:spPr>
          <a:xfrm>
            <a:off x="386632" y="1445923"/>
            <a:ext cx="5509008" cy="4775482"/>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Content Placeholder 2">
            <a:extLst>
              <a:ext uri="{FF2B5EF4-FFF2-40B4-BE49-F238E27FC236}">
                <a16:creationId xmlns:a16="http://schemas.microsoft.com/office/drawing/2014/main" id="{63544BA0-E96C-45E5-845D-0572CB6E19C4}"/>
              </a:ext>
            </a:extLst>
          </p:cNvPr>
          <p:cNvSpPr>
            <a:spLocks noGrp="1"/>
          </p:cNvSpPr>
          <p:nvPr>
            <p:ph idx="10"/>
          </p:nvPr>
        </p:nvSpPr>
        <p:spPr>
          <a:xfrm>
            <a:off x="6296361" y="1445923"/>
            <a:ext cx="5509008" cy="4775482"/>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Box 12">
            <a:extLst>
              <a:ext uri="{FF2B5EF4-FFF2-40B4-BE49-F238E27FC236}">
                <a16:creationId xmlns:a16="http://schemas.microsoft.com/office/drawing/2014/main" id="{F6FA363F-DA93-49E9-B2AA-8F807FE83C45}"/>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15" name="Title 15">
            <a:extLst>
              <a:ext uri="{FF2B5EF4-FFF2-40B4-BE49-F238E27FC236}">
                <a16:creationId xmlns:a16="http://schemas.microsoft.com/office/drawing/2014/main" id="{87570EC9-0DBC-4BD7-95AA-6C73B6CD9541}"/>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
        <p:nvSpPr>
          <p:cNvPr id="16" name="TextBox 15">
            <a:extLst>
              <a:ext uri="{FF2B5EF4-FFF2-40B4-BE49-F238E27FC236}">
                <a16:creationId xmlns:a16="http://schemas.microsoft.com/office/drawing/2014/main" id="{347CA0F7-C63D-4300-8BAD-A29E1BDF3EF2}"/>
              </a:ext>
            </a:extLst>
          </p:cNvPr>
          <p:cNvSpPr txBox="1"/>
          <p:nvPr userDrawn="1"/>
        </p:nvSpPr>
        <p:spPr>
          <a:xfrm>
            <a:off x="-24384" y="6562799"/>
            <a:ext cx="4925568" cy="307777"/>
          </a:xfrm>
          <a:prstGeom prst="rect">
            <a:avLst/>
          </a:prstGeom>
          <a:noFill/>
        </p:spPr>
        <p:txBody>
          <a:bodyPr wrap="square" rtlCol="0">
            <a:spAutoFit/>
          </a:bodyPr>
          <a:lstStyle/>
          <a:p>
            <a:r>
              <a:rPr lang="en-AU" sz="1400" b="1" dirty="0">
                <a:solidFill>
                  <a:schemeClr val="accent1"/>
                </a:solidFill>
              </a:rPr>
              <a:t>CEOS Plenary, 1-4  November 2021</a:t>
            </a:r>
          </a:p>
        </p:txBody>
      </p:sp>
    </p:spTree>
    <p:extLst>
      <p:ext uri="{BB962C8B-B14F-4D97-AF65-F5344CB8AC3E}">
        <p14:creationId xmlns:p14="http://schemas.microsoft.com/office/powerpoint/2010/main" val="191290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E8A8A5-B83C-452F-9ACA-4A3279DC36AF}"/>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2" name="Picture 11">
            <a:extLst>
              <a:ext uri="{FF2B5EF4-FFF2-40B4-BE49-F238E27FC236}">
                <a16:creationId xmlns:a16="http://schemas.microsoft.com/office/drawing/2014/main" id="{1B9B4D16-20B9-4380-8EB6-9F8F7A81229F}"/>
              </a:ext>
            </a:extLst>
          </p:cNvPr>
          <p:cNvPicPr>
            <a:picLocks noChangeAspect="1"/>
          </p:cNvPicPr>
          <p:nvPr userDrawn="1"/>
        </p:nvPicPr>
        <p:blipFill rotWithShape="1">
          <a:blip r:embed="rId2" cstate="hqprint">
            <a:alphaModFix amt="34000"/>
            <a:extLst>
              <a:ext uri="{28A0092B-C50C-407E-A947-70E740481C1C}">
                <a14:useLocalDpi xmlns:a14="http://schemas.microsoft.com/office/drawing/2010/main"/>
              </a:ext>
            </a:extLst>
          </a:blip>
          <a:srcRect l="51339" t="39269" r="-2839" b="35419"/>
          <a:stretch/>
        </p:blipFill>
        <p:spPr>
          <a:xfrm flipH="1">
            <a:off x="9304422" y="0"/>
            <a:ext cx="2887578" cy="1037492"/>
          </a:xfrm>
          <a:prstGeom prst="rect">
            <a:avLst/>
          </a:prstGeom>
        </p:spPr>
      </p:pic>
      <p:pic>
        <p:nvPicPr>
          <p:cNvPr id="13" name="Picture 12">
            <a:extLst>
              <a:ext uri="{FF2B5EF4-FFF2-40B4-BE49-F238E27FC236}">
                <a16:creationId xmlns:a16="http://schemas.microsoft.com/office/drawing/2014/main" id="{2DFE8BF3-E40B-493A-9AE5-A62B25D4F16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9CACCEF1-20EC-4A52-A7A1-15EEEB87FBB0}"/>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15" name="Rectangle 14">
            <a:extLst>
              <a:ext uri="{FF2B5EF4-FFF2-40B4-BE49-F238E27FC236}">
                <a16:creationId xmlns:a16="http://schemas.microsoft.com/office/drawing/2014/main" id="{BE6BB852-D706-4A9C-8904-87AD81B3C355}"/>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7" name="TextBox 6">
            <a:extLst>
              <a:ext uri="{FF2B5EF4-FFF2-40B4-BE49-F238E27FC236}">
                <a16:creationId xmlns:a16="http://schemas.microsoft.com/office/drawing/2014/main" id="{7C7E3A92-47B8-4167-85B4-4C55CAFC49AB}"/>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9" name="Title 15">
            <a:extLst>
              <a:ext uri="{FF2B5EF4-FFF2-40B4-BE49-F238E27FC236}">
                <a16:creationId xmlns:a16="http://schemas.microsoft.com/office/drawing/2014/main" id="{80E5D011-DA18-4024-AF86-86894ACB27AE}"/>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
        <p:nvSpPr>
          <p:cNvPr id="10" name="TextBox 9">
            <a:extLst>
              <a:ext uri="{FF2B5EF4-FFF2-40B4-BE49-F238E27FC236}">
                <a16:creationId xmlns:a16="http://schemas.microsoft.com/office/drawing/2014/main" id="{D0933C90-27D3-4335-96E2-DF82191298C9}"/>
              </a:ext>
            </a:extLst>
          </p:cNvPr>
          <p:cNvSpPr txBox="1"/>
          <p:nvPr userDrawn="1"/>
        </p:nvSpPr>
        <p:spPr>
          <a:xfrm>
            <a:off x="-24384" y="6562799"/>
            <a:ext cx="4925568" cy="307777"/>
          </a:xfrm>
          <a:prstGeom prst="rect">
            <a:avLst/>
          </a:prstGeom>
          <a:noFill/>
        </p:spPr>
        <p:txBody>
          <a:bodyPr wrap="square" rtlCol="0">
            <a:spAutoFit/>
          </a:bodyPr>
          <a:lstStyle/>
          <a:p>
            <a:r>
              <a:rPr lang="en-AU" sz="1400" b="1" dirty="0">
                <a:solidFill>
                  <a:schemeClr val="accent1"/>
                </a:solidFill>
              </a:rPr>
              <a:t>CEOS Plenary, 1-4  November 2021</a:t>
            </a:r>
          </a:p>
        </p:txBody>
      </p:sp>
    </p:spTree>
    <p:extLst>
      <p:ext uri="{BB962C8B-B14F-4D97-AF65-F5344CB8AC3E}">
        <p14:creationId xmlns:p14="http://schemas.microsoft.com/office/powerpoint/2010/main" val="112926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EBEE52-12B2-4089-AD9F-FE36914DD282}"/>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4" name="Picture 13">
            <a:extLst>
              <a:ext uri="{FF2B5EF4-FFF2-40B4-BE49-F238E27FC236}">
                <a16:creationId xmlns:a16="http://schemas.microsoft.com/office/drawing/2014/main" id="{2D315F3E-F0DF-4865-AC4F-47E0A13B27C7}"/>
              </a:ext>
            </a:extLst>
          </p:cNvPr>
          <p:cNvPicPr>
            <a:picLocks noChangeAspect="1"/>
          </p:cNvPicPr>
          <p:nvPr userDrawn="1"/>
        </p:nvPicPr>
        <p:blipFill rotWithShape="1">
          <a:blip r:embed="rId2" cstate="hqprint">
            <a:alphaModFix amt="34000"/>
            <a:extLst>
              <a:ext uri="{28A0092B-C50C-407E-A947-70E740481C1C}">
                <a14:useLocalDpi xmlns:a14="http://schemas.microsoft.com/office/drawing/2010/main"/>
              </a:ext>
            </a:extLst>
          </a:blip>
          <a:srcRect l="51339" t="39269" r="-2839" b="35419"/>
          <a:stretch/>
        </p:blipFill>
        <p:spPr>
          <a:xfrm flipH="1">
            <a:off x="9304422" y="0"/>
            <a:ext cx="2887578" cy="1037492"/>
          </a:xfrm>
          <a:prstGeom prst="rect">
            <a:avLst/>
          </a:prstGeom>
        </p:spPr>
      </p:pic>
      <p:pic>
        <p:nvPicPr>
          <p:cNvPr id="15" name="Picture 14">
            <a:extLst>
              <a:ext uri="{FF2B5EF4-FFF2-40B4-BE49-F238E27FC236}">
                <a16:creationId xmlns:a16="http://schemas.microsoft.com/office/drawing/2014/main" id="{FB6593D5-A5A7-4DB6-A71A-5D767C08A473}"/>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70C563EC-D185-47AB-844E-F7F56F0C4870}"/>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17" name="Rectangle 16">
            <a:extLst>
              <a:ext uri="{FF2B5EF4-FFF2-40B4-BE49-F238E27FC236}">
                <a16:creationId xmlns:a16="http://schemas.microsoft.com/office/drawing/2014/main" id="{2042A08C-D712-41B9-8B6D-63E085A5C203}"/>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3" name="Content Placeholder 2">
            <a:extLst>
              <a:ext uri="{FF2B5EF4-FFF2-40B4-BE49-F238E27FC236}">
                <a16:creationId xmlns:a16="http://schemas.microsoft.com/office/drawing/2014/main" id="{FF71F12C-5B09-41F4-BF5A-B51056894DD7}"/>
              </a:ext>
            </a:extLst>
          </p:cNvPr>
          <p:cNvSpPr>
            <a:spLocks noGrp="1"/>
          </p:cNvSpPr>
          <p:nvPr>
            <p:ph idx="1"/>
          </p:nvPr>
        </p:nvSpPr>
        <p:spPr>
          <a:xfrm>
            <a:off x="5180012" y="1373852"/>
            <a:ext cx="6172200" cy="4694402"/>
          </a:xfrm>
          <a:prstGeom prst="rect">
            <a:avLst/>
          </a:prstGeom>
        </p:spPr>
        <p:txBody>
          <a:bodyPr/>
          <a:lstStyle>
            <a:lvl1pPr marL="228600" indent="-228600">
              <a:buFont typeface="Wingdings" panose="05000000000000000000" pitchFamily="2" charset="2"/>
              <a:buChar char="v"/>
              <a:defRPr sz="3200"/>
            </a:lvl1pPr>
            <a:lvl2pPr marL="685800" indent="-228600">
              <a:buFont typeface="Wingdings" panose="05000000000000000000" pitchFamily="2" charset="2"/>
              <a:buChar char="§"/>
              <a:defRPr sz="2800"/>
            </a:lvl2pPr>
            <a:lvl3pPr marL="1143000" indent="-228600">
              <a:buFont typeface="Courier New" panose="02070309020205020404" pitchFamily="49" charset="0"/>
              <a:buChar char="o"/>
              <a:defRPr sz="24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a:extLst>
              <a:ext uri="{FF2B5EF4-FFF2-40B4-BE49-F238E27FC236}">
                <a16:creationId xmlns:a16="http://schemas.microsoft.com/office/drawing/2014/main" id="{B9D816F0-FF8F-4A31-8300-9ACA6B575771}"/>
              </a:ext>
            </a:extLst>
          </p:cNvPr>
          <p:cNvSpPr>
            <a:spLocks noGrp="1"/>
          </p:cNvSpPr>
          <p:nvPr>
            <p:ph type="body" sz="half" idx="2"/>
          </p:nvPr>
        </p:nvSpPr>
        <p:spPr>
          <a:xfrm>
            <a:off x="839788" y="1373852"/>
            <a:ext cx="3932237" cy="463055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Box 8">
            <a:extLst>
              <a:ext uri="{FF2B5EF4-FFF2-40B4-BE49-F238E27FC236}">
                <a16:creationId xmlns:a16="http://schemas.microsoft.com/office/drawing/2014/main" id="{43C088C0-51B0-4546-B072-388AE9218637}"/>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11" name="Title 15">
            <a:extLst>
              <a:ext uri="{FF2B5EF4-FFF2-40B4-BE49-F238E27FC236}">
                <a16:creationId xmlns:a16="http://schemas.microsoft.com/office/drawing/2014/main" id="{52871787-E01A-4060-A748-A06B35391E75}"/>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
        <p:nvSpPr>
          <p:cNvPr id="12" name="TextBox 11">
            <a:extLst>
              <a:ext uri="{FF2B5EF4-FFF2-40B4-BE49-F238E27FC236}">
                <a16:creationId xmlns:a16="http://schemas.microsoft.com/office/drawing/2014/main" id="{1AB93411-C6A7-4058-A682-89D0693D66D9}"/>
              </a:ext>
            </a:extLst>
          </p:cNvPr>
          <p:cNvSpPr txBox="1"/>
          <p:nvPr userDrawn="1"/>
        </p:nvSpPr>
        <p:spPr>
          <a:xfrm>
            <a:off x="-24384" y="6562799"/>
            <a:ext cx="4925568" cy="307777"/>
          </a:xfrm>
          <a:prstGeom prst="rect">
            <a:avLst/>
          </a:prstGeom>
          <a:noFill/>
        </p:spPr>
        <p:txBody>
          <a:bodyPr wrap="square" rtlCol="0">
            <a:spAutoFit/>
          </a:bodyPr>
          <a:lstStyle/>
          <a:p>
            <a:r>
              <a:rPr lang="en-AU" sz="1400" b="1" dirty="0">
                <a:solidFill>
                  <a:schemeClr val="accent1"/>
                </a:solidFill>
              </a:rPr>
              <a:t>CEOS Plenary, 1-4  November 2021</a:t>
            </a:r>
          </a:p>
        </p:txBody>
      </p:sp>
    </p:spTree>
    <p:extLst>
      <p:ext uri="{BB962C8B-B14F-4D97-AF65-F5344CB8AC3E}">
        <p14:creationId xmlns:p14="http://schemas.microsoft.com/office/powerpoint/2010/main" val="345898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rgbClr val="34495E"/>
        </a:solidFill>
        <a:effectLst/>
      </p:bgPr>
    </p:bg>
    <p:spTree>
      <p:nvGrpSpPr>
        <p:cNvPr id="1" name="Shape 186"/>
        <p:cNvGrpSpPr/>
        <p:nvPr/>
      </p:nvGrpSpPr>
      <p:grpSpPr>
        <a:xfrm>
          <a:off x="0" y="0"/>
          <a:ext cx="0" cy="0"/>
          <a:chOff x="0" y="0"/>
          <a:chExt cx="0" cy="0"/>
        </a:xfrm>
      </p:grpSpPr>
      <p:sp>
        <p:nvSpPr>
          <p:cNvPr id="187" name="Google Shape;187;gcb593a96d0_0_405"/>
          <p:cNvSpPr txBox="1">
            <a:spLocks noGrp="1"/>
          </p:cNvSpPr>
          <p:nvPr>
            <p:ph type="ctrTitle"/>
          </p:nvPr>
        </p:nvSpPr>
        <p:spPr>
          <a:xfrm>
            <a:off x="914400" y="2130426"/>
            <a:ext cx="10363200" cy="14700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lt1"/>
              </a:buClr>
              <a:buSzPts val="4400"/>
              <a:buFont typeface="Avenir"/>
              <a:buNone/>
              <a:defRPr b="1" i="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8" name="Google Shape;188;gcb593a96d0_0_405"/>
          <p:cNvSpPr txBox="1">
            <a:spLocks noGrp="1"/>
          </p:cNvSpPr>
          <p:nvPr>
            <p:ph type="subTitle" idx="1"/>
          </p:nvPr>
        </p:nvSpPr>
        <p:spPr>
          <a:xfrm>
            <a:off x="2400300" y="4009490"/>
            <a:ext cx="8877300" cy="17526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480"/>
              </a:spcBef>
              <a:spcAft>
                <a:spcPts val="0"/>
              </a:spcAft>
              <a:buClr>
                <a:srgbClr val="BFBFBF"/>
              </a:buClr>
              <a:buSzPts val="2400"/>
              <a:buNone/>
              <a:defRPr sz="2400">
                <a:solidFill>
                  <a:srgbClr val="BFBFBF"/>
                </a:solidFill>
              </a:defRPr>
            </a:lvl1pPr>
            <a:lvl2pPr lvl="1" algn="ctr" rtl="0">
              <a:lnSpc>
                <a:spcPct val="100000"/>
              </a:lnSpc>
              <a:spcBef>
                <a:spcPts val="560"/>
              </a:spcBef>
              <a:spcAft>
                <a:spcPts val="0"/>
              </a:spcAft>
              <a:buClr>
                <a:srgbClr val="898989"/>
              </a:buClr>
              <a:buSzPts val="2800"/>
              <a:buNone/>
              <a:defRPr>
                <a:solidFill>
                  <a:srgbClr val="898989"/>
                </a:solidFill>
              </a:defRPr>
            </a:lvl2pPr>
            <a:lvl3pPr lvl="2" algn="ctr" rtl="0">
              <a:lnSpc>
                <a:spcPct val="100000"/>
              </a:lnSpc>
              <a:spcBef>
                <a:spcPts val="480"/>
              </a:spcBef>
              <a:spcAft>
                <a:spcPts val="0"/>
              </a:spcAft>
              <a:buClr>
                <a:srgbClr val="898989"/>
              </a:buClr>
              <a:buSzPts val="2400"/>
              <a:buNone/>
              <a:defRPr>
                <a:solidFill>
                  <a:srgbClr val="898989"/>
                </a:solidFill>
              </a:defRPr>
            </a:lvl3pPr>
            <a:lvl4pPr lvl="3" algn="ctr" rtl="0">
              <a:lnSpc>
                <a:spcPct val="100000"/>
              </a:lnSpc>
              <a:spcBef>
                <a:spcPts val="400"/>
              </a:spcBef>
              <a:spcAft>
                <a:spcPts val="0"/>
              </a:spcAft>
              <a:buClr>
                <a:srgbClr val="898989"/>
              </a:buClr>
              <a:buSzPts val="2000"/>
              <a:buNone/>
              <a:defRPr>
                <a:solidFill>
                  <a:srgbClr val="898989"/>
                </a:solidFill>
              </a:defRPr>
            </a:lvl4pPr>
            <a:lvl5pPr lvl="4" algn="ctr" rtl="0">
              <a:lnSpc>
                <a:spcPct val="100000"/>
              </a:lnSpc>
              <a:spcBef>
                <a:spcPts val="400"/>
              </a:spcBef>
              <a:spcAft>
                <a:spcPts val="0"/>
              </a:spcAft>
              <a:buClr>
                <a:srgbClr val="898989"/>
              </a:buClr>
              <a:buSzPts val="2000"/>
              <a:buNone/>
              <a:defRPr>
                <a:solidFill>
                  <a:srgbClr val="898989"/>
                </a:solidFill>
              </a:defRPr>
            </a:lvl5pPr>
            <a:lvl6pPr lvl="5" algn="ctr" rtl="0">
              <a:lnSpc>
                <a:spcPct val="100000"/>
              </a:lnSpc>
              <a:spcBef>
                <a:spcPts val="400"/>
              </a:spcBef>
              <a:spcAft>
                <a:spcPts val="0"/>
              </a:spcAft>
              <a:buClr>
                <a:srgbClr val="898989"/>
              </a:buClr>
              <a:buSzPts val="2000"/>
              <a:buNone/>
              <a:defRPr>
                <a:solidFill>
                  <a:srgbClr val="898989"/>
                </a:solidFill>
              </a:defRPr>
            </a:lvl6pPr>
            <a:lvl7pPr lvl="6" algn="ctr" rtl="0">
              <a:lnSpc>
                <a:spcPct val="100000"/>
              </a:lnSpc>
              <a:spcBef>
                <a:spcPts val="400"/>
              </a:spcBef>
              <a:spcAft>
                <a:spcPts val="0"/>
              </a:spcAft>
              <a:buClr>
                <a:srgbClr val="898989"/>
              </a:buClr>
              <a:buSzPts val="2000"/>
              <a:buNone/>
              <a:defRPr>
                <a:solidFill>
                  <a:srgbClr val="898989"/>
                </a:solidFill>
              </a:defRPr>
            </a:lvl7pPr>
            <a:lvl8pPr lvl="7" algn="ctr" rtl="0">
              <a:lnSpc>
                <a:spcPct val="100000"/>
              </a:lnSpc>
              <a:spcBef>
                <a:spcPts val="400"/>
              </a:spcBef>
              <a:spcAft>
                <a:spcPts val="0"/>
              </a:spcAft>
              <a:buClr>
                <a:srgbClr val="898989"/>
              </a:buClr>
              <a:buSzPts val="2000"/>
              <a:buNone/>
              <a:defRPr>
                <a:solidFill>
                  <a:srgbClr val="898989"/>
                </a:solidFill>
              </a:defRPr>
            </a:lvl8pPr>
            <a:lvl9pPr lvl="8" algn="ctr" rtl="0">
              <a:lnSpc>
                <a:spcPct val="100000"/>
              </a:lnSpc>
              <a:spcBef>
                <a:spcPts val="400"/>
              </a:spcBef>
              <a:spcAft>
                <a:spcPts val="0"/>
              </a:spcAft>
              <a:buClr>
                <a:srgbClr val="898989"/>
              </a:buClr>
              <a:buSzPts val="2000"/>
              <a:buNone/>
              <a:defRPr>
                <a:solidFill>
                  <a:srgbClr val="898989"/>
                </a:solidFill>
              </a:defRPr>
            </a:lvl9pPr>
          </a:lstStyle>
          <a:p>
            <a:endParaRPr/>
          </a:p>
        </p:txBody>
      </p:sp>
      <p:sp>
        <p:nvSpPr>
          <p:cNvPr id="189" name="Google Shape;189;gcb593a96d0_0_405"/>
          <p:cNvSpPr txBox="1">
            <a:spLocks noGrp="1"/>
          </p:cNvSpPr>
          <p:nvPr>
            <p:ph type="sldNum" idx="12"/>
          </p:nvPr>
        </p:nvSpPr>
        <p:spPr>
          <a:xfrm>
            <a:off x="10336400" y="6339856"/>
            <a:ext cx="6963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BFBFBF"/>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BFBFBF"/>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BFBFBF"/>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BFBFBF"/>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BFBFBF"/>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BFBFBF"/>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BFBFBF"/>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BFBFBF"/>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BFBFB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pic>
        <p:nvPicPr>
          <p:cNvPr id="190" name="Google Shape;190;gcb593a96d0_0_405"/>
          <p:cNvPicPr preferRelativeResize="0"/>
          <p:nvPr/>
        </p:nvPicPr>
        <p:blipFill rotWithShape="1">
          <a:blip r:embed="rId2">
            <a:alphaModFix/>
          </a:blip>
          <a:srcRect/>
          <a:stretch/>
        </p:blipFill>
        <p:spPr>
          <a:xfrm>
            <a:off x="-173625" y="-76200"/>
            <a:ext cx="12486748" cy="7098176"/>
          </a:xfrm>
          <a:prstGeom prst="rect">
            <a:avLst/>
          </a:prstGeom>
          <a:noFill/>
          <a:ln>
            <a:noFill/>
          </a:ln>
        </p:spPr>
      </p:pic>
    </p:spTree>
    <p:extLst>
      <p:ext uri="{BB962C8B-B14F-4D97-AF65-F5344CB8AC3E}">
        <p14:creationId xmlns:p14="http://schemas.microsoft.com/office/powerpoint/2010/main" val="4164909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21"/>
          <p:cNvSpPr txBox="1">
            <a:spLocks noGrp="1"/>
          </p:cNvSpPr>
          <p:nvPr>
            <p:ph type="ftr" idx="11"/>
          </p:nvPr>
        </p:nvSpPr>
        <p:spPr>
          <a:xfrm>
            <a:off x="3636163" y="6356351"/>
            <a:ext cx="491696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4" name="Google Shape;24;p21"/>
          <p:cNvSpPr txBox="1">
            <a:spLocks noGrp="1"/>
          </p:cNvSpPr>
          <p:nvPr>
            <p:ph type="sldNum" idx="12"/>
          </p:nvPr>
        </p:nvSpPr>
        <p:spPr>
          <a:xfrm>
            <a:off x="10336400" y="6339856"/>
            <a:ext cx="696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12838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FFFFFF"/>
        </a:solidFill>
        <a:effectLst/>
      </p:bgPr>
    </p:bg>
    <p:spTree>
      <p:nvGrpSpPr>
        <p:cNvPr id="1" name="Shape 78"/>
        <p:cNvGrpSpPr/>
        <p:nvPr/>
      </p:nvGrpSpPr>
      <p:grpSpPr>
        <a:xfrm>
          <a:off x="0" y="0"/>
          <a:ext cx="0" cy="0"/>
          <a:chOff x="0" y="0"/>
          <a:chExt cx="0" cy="0"/>
        </a:xfrm>
      </p:grpSpPr>
      <p:sp>
        <p:nvSpPr>
          <p:cNvPr id="79" name="Google Shape;79;gcb593a96d0_0_196"/>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gcb593a96d0_0_196"/>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300" b="0" i="0" u="none" strike="noStrike" cap="none">
                <a:solidFill>
                  <a:schemeClr val="dk2"/>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200"/>
              <a:buFont typeface="Arial"/>
              <a:buNone/>
              <a:defRPr sz="1300" b="0" i="0" u="none" strike="noStrike" cap="none">
                <a:solidFill>
                  <a:schemeClr val="dk2"/>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200"/>
              <a:buFont typeface="Arial"/>
              <a:buNone/>
              <a:defRPr sz="1300" b="0" i="0" u="none" strike="noStrike" cap="none">
                <a:solidFill>
                  <a:schemeClr val="dk2"/>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200"/>
              <a:buFont typeface="Arial"/>
              <a:buNone/>
              <a:defRPr sz="1300" b="0" i="0" u="none" strike="noStrike" cap="none">
                <a:solidFill>
                  <a:schemeClr val="dk2"/>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200"/>
              <a:buFont typeface="Arial"/>
              <a:buNone/>
              <a:defRPr sz="1300" b="0" i="0" u="none" strike="noStrike" cap="none">
                <a:solidFill>
                  <a:schemeClr val="dk2"/>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200"/>
              <a:buFont typeface="Arial"/>
              <a:buNone/>
              <a:defRPr sz="1300" b="0" i="0" u="none" strike="noStrike" cap="none">
                <a:solidFill>
                  <a:schemeClr val="dk2"/>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200"/>
              <a:buFont typeface="Arial"/>
              <a:buNone/>
              <a:defRPr sz="1300" b="0" i="0" u="none" strike="noStrike" cap="none">
                <a:solidFill>
                  <a:schemeClr val="dk2"/>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200"/>
              <a:buFont typeface="Arial"/>
              <a:buNone/>
              <a:defRPr sz="1300" b="0" i="0" u="none" strike="noStrike" cap="none">
                <a:solidFill>
                  <a:schemeClr val="dk2"/>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200"/>
              <a:buFont typeface="Arial"/>
              <a:buNone/>
              <a:defRPr sz="13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gcb593a96d0_0_196"/>
          <p:cNvSpPr txBox="1">
            <a:spLocks noGrp="1"/>
          </p:cNvSpPr>
          <p:nvPr>
            <p:ph type="title"/>
          </p:nvPr>
        </p:nvSpPr>
        <p:spPr>
          <a:xfrm>
            <a:off x="439133" y="1477833"/>
            <a:ext cx="5330100" cy="13656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SzPts val="4400"/>
              <a:buNone/>
              <a:defRPr sz="3700" b="1">
                <a:solidFill>
                  <a:srgbClr val="212121"/>
                </a:solidFill>
              </a:defRPr>
            </a:lvl1pPr>
            <a:lvl2pPr lvl="1" algn="l" rtl="0">
              <a:lnSpc>
                <a:spcPct val="100000"/>
              </a:lnSpc>
              <a:spcBef>
                <a:spcPts val="0"/>
              </a:spcBef>
              <a:spcAft>
                <a:spcPts val="0"/>
              </a:spcAft>
              <a:buSzPts val="1400"/>
              <a:buNone/>
              <a:defRPr sz="3700" b="1">
                <a:solidFill>
                  <a:srgbClr val="212121"/>
                </a:solidFill>
              </a:defRPr>
            </a:lvl2pPr>
            <a:lvl3pPr lvl="2" algn="l" rtl="0">
              <a:lnSpc>
                <a:spcPct val="100000"/>
              </a:lnSpc>
              <a:spcBef>
                <a:spcPts val="0"/>
              </a:spcBef>
              <a:spcAft>
                <a:spcPts val="0"/>
              </a:spcAft>
              <a:buSzPts val="1400"/>
              <a:buNone/>
              <a:defRPr sz="3700" b="1">
                <a:solidFill>
                  <a:srgbClr val="212121"/>
                </a:solidFill>
              </a:defRPr>
            </a:lvl3pPr>
            <a:lvl4pPr lvl="3" algn="l" rtl="0">
              <a:lnSpc>
                <a:spcPct val="100000"/>
              </a:lnSpc>
              <a:spcBef>
                <a:spcPts val="0"/>
              </a:spcBef>
              <a:spcAft>
                <a:spcPts val="0"/>
              </a:spcAft>
              <a:buSzPts val="1400"/>
              <a:buNone/>
              <a:defRPr sz="3700" b="1">
                <a:solidFill>
                  <a:srgbClr val="212121"/>
                </a:solidFill>
              </a:defRPr>
            </a:lvl4pPr>
            <a:lvl5pPr lvl="4" algn="l" rtl="0">
              <a:lnSpc>
                <a:spcPct val="100000"/>
              </a:lnSpc>
              <a:spcBef>
                <a:spcPts val="0"/>
              </a:spcBef>
              <a:spcAft>
                <a:spcPts val="0"/>
              </a:spcAft>
              <a:buSzPts val="1400"/>
              <a:buNone/>
              <a:defRPr sz="3700" b="1">
                <a:solidFill>
                  <a:srgbClr val="212121"/>
                </a:solidFill>
              </a:defRPr>
            </a:lvl5pPr>
            <a:lvl6pPr lvl="5" algn="l" rtl="0">
              <a:lnSpc>
                <a:spcPct val="100000"/>
              </a:lnSpc>
              <a:spcBef>
                <a:spcPts val="0"/>
              </a:spcBef>
              <a:spcAft>
                <a:spcPts val="0"/>
              </a:spcAft>
              <a:buSzPts val="1400"/>
              <a:buNone/>
              <a:defRPr sz="3700" b="1">
                <a:solidFill>
                  <a:srgbClr val="212121"/>
                </a:solidFill>
              </a:defRPr>
            </a:lvl6pPr>
            <a:lvl7pPr lvl="6" algn="l" rtl="0">
              <a:lnSpc>
                <a:spcPct val="100000"/>
              </a:lnSpc>
              <a:spcBef>
                <a:spcPts val="0"/>
              </a:spcBef>
              <a:spcAft>
                <a:spcPts val="0"/>
              </a:spcAft>
              <a:buSzPts val="1400"/>
              <a:buNone/>
              <a:defRPr sz="3700" b="1">
                <a:solidFill>
                  <a:srgbClr val="212121"/>
                </a:solidFill>
              </a:defRPr>
            </a:lvl7pPr>
            <a:lvl8pPr lvl="7" algn="l" rtl="0">
              <a:lnSpc>
                <a:spcPct val="100000"/>
              </a:lnSpc>
              <a:spcBef>
                <a:spcPts val="0"/>
              </a:spcBef>
              <a:spcAft>
                <a:spcPts val="0"/>
              </a:spcAft>
              <a:buSzPts val="1400"/>
              <a:buNone/>
              <a:defRPr sz="3700" b="1">
                <a:solidFill>
                  <a:srgbClr val="212121"/>
                </a:solidFill>
              </a:defRPr>
            </a:lvl8pPr>
            <a:lvl9pPr lvl="8" algn="l" rtl="0">
              <a:lnSpc>
                <a:spcPct val="100000"/>
              </a:lnSpc>
              <a:spcBef>
                <a:spcPts val="0"/>
              </a:spcBef>
              <a:spcAft>
                <a:spcPts val="0"/>
              </a:spcAft>
              <a:buSzPts val="1400"/>
              <a:buNone/>
              <a:defRPr sz="3700" b="1">
                <a:solidFill>
                  <a:srgbClr val="212121"/>
                </a:solidFill>
              </a:defRPr>
            </a:lvl9pPr>
          </a:lstStyle>
          <a:p>
            <a:endParaRPr/>
          </a:p>
        </p:txBody>
      </p:sp>
      <p:sp>
        <p:nvSpPr>
          <p:cNvPr id="82" name="Google Shape;82;gcb593a96d0_0_196"/>
          <p:cNvSpPr txBox="1">
            <a:spLocks noGrp="1"/>
          </p:cNvSpPr>
          <p:nvPr>
            <p:ph type="body" idx="1"/>
          </p:nvPr>
        </p:nvSpPr>
        <p:spPr>
          <a:xfrm>
            <a:off x="439133" y="2926800"/>
            <a:ext cx="5330100" cy="2446800"/>
          </a:xfrm>
          <a:prstGeom prst="rect">
            <a:avLst/>
          </a:prstGeom>
          <a:noFill/>
          <a:ln>
            <a:noFill/>
          </a:ln>
        </p:spPr>
        <p:txBody>
          <a:bodyPr spcFirstLastPara="1" wrap="square" lIns="91425" tIns="45700" rIns="91425" bIns="45700" anchor="t" anchorCtr="0">
            <a:normAutofit/>
          </a:bodyPr>
          <a:lstStyle>
            <a:lvl1pPr marL="457200" lvl="0" indent="-361950" algn="l" rtl="0">
              <a:lnSpc>
                <a:spcPct val="115000"/>
              </a:lnSpc>
              <a:spcBef>
                <a:spcPts val="640"/>
              </a:spcBef>
              <a:spcAft>
                <a:spcPts val="0"/>
              </a:spcAft>
              <a:buClr>
                <a:srgbClr val="616161"/>
              </a:buClr>
              <a:buSzPts val="2100"/>
              <a:buChar char="•"/>
              <a:defRPr sz="2100">
                <a:solidFill>
                  <a:srgbClr val="616161"/>
                </a:solidFill>
              </a:defRPr>
            </a:lvl1pPr>
            <a:lvl2pPr marL="914400" lvl="1" indent="-406400" algn="l" rtl="0">
              <a:lnSpc>
                <a:spcPct val="115000"/>
              </a:lnSpc>
              <a:spcBef>
                <a:spcPts val="2100"/>
              </a:spcBef>
              <a:spcAft>
                <a:spcPts val="0"/>
              </a:spcAft>
              <a:buClr>
                <a:srgbClr val="616161"/>
              </a:buClr>
              <a:buSzPts val="2800"/>
              <a:buChar char="–"/>
              <a:defRPr sz="1900">
                <a:solidFill>
                  <a:srgbClr val="616161"/>
                </a:solidFill>
              </a:defRPr>
            </a:lvl2pPr>
            <a:lvl3pPr marL="1371600" lvl="2" indent="-381000" algn="l" rtl="0">
              <a:lnSpc>
                <a:spcPct val="115000"/>
              </a:lnSpc>
              <a:spcBef>
                <a:spcPts val="2100"/>
              </a:spcBef>
              <a:spcAft>
                <a:spcPts val="0"/>
              </a:spcAft>
              <a:buClr>
                <a:srgbClr val="616161"/>
              </a:buClr>
              <a:buSzPts val="2400"/>
              <a:buChar char="•"/>
              <a:defRPr sz="1900">
                <a:solidFill>
                  <a:srgbClr val="616161"/>
                </a:solidFill>
              </a:defRPr>
            </a:lvl3pPr>
            <a:lvl4pPr marL="1828800" lvl="3" indent="-355600" algn="l" rtl="0">
              <a:lnSpc>
                <a:spcPct val="115000"/>
              </a:lnSpc>
              <a:spcBef>
                <a:spcPts val="2100"/>
              </a:spcBef>
              <a:spcAft>
                <a:spcPts val="0"/>
              </a:spcAft>
              <a:buClr>
                <a:srgbClr val="616161"/>
              </a:buClr>
              <a:buSzPts val="2000"/>
              <a:buChar char="–"/>
              <a:defRPr sz="1900">
                <a:solidFill>
                  <a:srgbClr val="616161"/>
                </a:solidFill>
              </a:defRPr>
            </a:lvl4pPr>
            <a:lvl5pPr marL="2286000" lvl="4" indent="-355600" algn="l" rtl="0">
              <a:lnSpc>
                <a:spcPct val="115000"/>
              </a:lnSpc>
              <a:spcBef>
                <a:spcPts val="2100"/>
              </a:spcBef>
              <a:spcAft>
                <a:spcPts val="0"/>
              </a:spcAft>
              <a:buClr>
                <a:srgbClr val="616161"/>
              </a:buClr>
              <a:buSzPts val="2000"/>
              <a:buChar char="»"/>
              <a:defRPr sz="1900">
                <a:solidFill>
                  <a:srgbClr val="616161"/>
                </a:solidFill>
              </a:defRPr>
            </a:lvl5pPr>
            <a:lvl6pPr marL="2743200" lvl="5" indent="-355600" algn="l" rtl="0">
              <a:lnSpc>
                <a:spcPct val="115000"/>
              </a:lnSpc>
              <a:spcBef>
                <a:spcPts val="2100"/>
              </a:spcBef>
              <a:spcAft>
                <a:spcPts val="0"/>
              </a:spcAft>
              <a:buClr>
                <a:srgbClr val="616161"/>
              </a:buClr>
              <a:buSzPts val="2000"/>
              <a:buChar char="•"/>
              <a:defRPr sz="1900">
                <a:solidFill>
                  <a:srgbClr val="616161"/>
                </a:solidFill>
              </a:defRPr>
            </a:lvl6pPr>
            <a:lvl7pPr marL="3200400" lvl="6" indent="-355600" algn="l" rtl="0">
              <a:lnSpc>
                <a:spcPct val="115000"/>
              </a:lnSpc>
              <a:spcBef>
                <a:spcPts val="2100"/>
              </a:spcBef>
              <a:spcAft>
                <a:spcPts val="0"/>
              </a:spcAft>
              <a:buClr>
                <a:srgbClr val="616161"/>
              </a:buClr>
              <a:buSzPts val="2000"/>
              <a:buChar char="•"/>
              <a:defRPr sz="1900">
                <a:solidFill>
                  <a:srgbClr val="616161"/>
                </a:solidFill>
              </a:defRPr>
            </a:lvl7pPr>
            <a:lvl8pPr marL="3657600" lvl="7" indent="-355600" algn="l" rtl="0">
              <a:lnSpc>
                <a:spcPct val="115000"/>
              </a:lnSpc>
              <a:spcBef>
                <a:spcPts val="2100"/>
              </a:spcBef>
              <a:spcAft>
                <a:spcPts val="0"/>
              </a:spcAft>
              <a:buClr>
                <a:srgbClr val="616161"/>
              </a:buClr>
              <a:buSzPts val="2000"/>
              <a:buChar char="•"/>
              <a:defRPr sz="1900">
                <a:solidFill>
                  <a:srgbClr val="616161"/>
                </a:solidFill>
              </a:defRPr>
            </a:lvl8pPr>
            <a:lvl9pPr marL="4114800" lvl="8" indent="-355600" algn="l" rtl="0">
              <a:lnSpc>
                <a:spcPct val="115000"/>
              </a:lnSpc>
              <a:spcBef>
                <a:spcPts val="2100"/>
              </a:spcBef>
              <a:spcAft>
                <a:spcPts val="2100"/>
              </a:spcAft>
              <a:buClr>
                <a:srgbClr val="616161"/>
              </a:buClr>
              <a:buSzPts val="2000"/>
              <a:buChar char="•"/>
              <a:defRPr sz="1900">
                <a:solidFill>
                  <a:srgbClr val="616161"/>
                </a:solidFill>
              </a:defRPr>
            </a:lvl9pPr>
          </a:lstStyle>
          <a:p>
            <a:endParaRPr/>
          </a:p>
        </p:txBody>
      </p:sp>
    </p:spTree>
    <p:extLst>
      <p:ext uri="{BB962C8B-B14F-4D97-AF65-F5344CB8AC3E}">
        <p14:creationId xmlns:p14="http://schemas.microsoft.com/office/powerpoint/2010/main" val="301410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bg>
      <p:bgPr>
        <a:solidFill>
          <a:schemeClr val="lt1"/>
        </a:solidFill>
        <a:effectLst/>
      </p:bgPr>
    </p:bg>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C3E5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323232"/>
              </a:buClr>
              <a:buSzPts val="1800"/>
              <a:buChar char="•"/>
              <a:defRPr/>
            </a:lvl1pPr>
            <a:lvl2pPr marL="914400" lvl="1" indent="-342900" algn="l">
              <a:spcBef>
                <a:spcPts val="360"/>
              </a:spcBef>
              <a:spcAft>
                <a:spcPts val="0"/>
              </a:spcAft>
              <a:buClr>
                <a:srgbClr val="323232"/>
              </a:buClr>
              <a:buSzPts val="1800"/>
              <a:buChar char="–"/>
              <a:defRPr/>
            </a:lvl2pPr>
            <a:lvl3pPr marL="1371600" lvl="2" indent="-342900" algn="l">
              <a:spcBef>
                <a:spcPts val="360"/>
              </a:spcBef>
              <a:spcAft>
                <a:spcPts val="0"/>
              </a:spcAft>
              <a:buClr>
                <a:srgbClr val="95A5A6"/>
              </a:buClr>
              <a:buSzPts val="1800"/>
              <a:buChar char="•"/>
              <a:defRPr/>
            </a:lvl3pPr>
            <a:lvl4pPr marL="1828800" lvl="3" indent="-342900" algn="l">
              <a:spcBef>
                <a:spcPts val="360"/>
              </a:spcBef>
              <a:spcAft>
                <a:spcPts val="0"/>
              </a:spcAft>
              <a:buClr>
                <a:srgbClr val="95A5A6"/>
              </a:buClr>
              <a:buSzPts val="1800"/>
              <a:buChar char="–"/>
              <a:defRPr/>
            </a:lvl4pPr>
            <a:lvl5pPr marL="2286000" lvl="4" indent="-342900" algn="l">
              <a:spcBef>
                <a:spcPts val="360"/>
              </a:spcBef>
              <a:spcAft>
                <a:spcPts val="0"/>
              </a:spcAft>
              <a:buClr>
                <a:srgbClr val="95A5A6"/>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0"/>
          <p:cNvSpPr txBox="1">
            <a:spLocks noGrp="1"/>
          </p:cNvSpPr>
          <p:nvPr>
            <p:ph type="ftr" idx="11"/>
          </p:nvPr>
        </p:nvSpPr>
        <p:spPr>
          <a:xfrm>
            <a:off x="3636163" y="6356351"/>
            <a:ext cx="491696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1" name="Google Shape;21;p20"/>
          <p:cNvSpPr txBox="1">
            <a:spLocks noGrp="1"/>
          </p:cNvSpPr>
          <p:nvPr>
            <p:ph type="sldNum" idx="12"/>
          </p:nvPr>
        </p:nvSpPr>
        <p:spPr>
          <a:xfrm>
            <a:off x="10336400" y="6339856"/>
            <a:ext cx="696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779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B3F54E-9A4B-4920-8D77-4695B8ABE8DC}"/>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pic>
        <p:nvPicPr>
          <p:cNvPr id="13" name="Picture 12">
            <a:extLst>
              <a:ext uri="{FF2B5EF4-FFF2-40B4-BE49-F238E27FC236}">
                <a16:creationId xmlns:a16="http://schemas.microsoft.com/office/drawing/2014/main" id="{8A22C5D0-A59F-4D59-9AE0-98B49D48F724}"/>
              </a:ext>
            </a:extLst>
          </p:cNvPr>
          <p:cNvPicPr>
            <a:picLocks noChangeAspect="1"/>
          </p:cNvPicPr>
          <p:nvPr userDrawn="1"/>
        </p:nvPicPr>
        <p:blipFill rotWithShape="1">
          <a:blip r:embed="rId15" cstate="hqprint">
            <a:alphaModFix amt="34000"/>
            <a:extLst>
              <a:ext uri="{28A0092B-C50C-407E-A947-70E740481C1C}">
                <a14:useLocalDpi xmlns:a14="http://schemas.microsoft.com/office/drawing/2010/main"/>
              </a:ext>
            </a:extLst>
          </a:blip>
          <a:srcRect l="51339" t="39269" r="-2839" b="35419"/>
          <a:stretch/>
        </p:blipFill>
        <p:spPr>
          <a:xfrm flipH="1">
            <a:off x="9304422" y="0"/>
            <a:ext cx="2887578" cy="1037492"/>
          </a:xfrm>
          <a:prstGeom prst="rect">
            <a:avLst/>
          </a:prstGeom>
        </p:spPr>
      </p:pic>
      <p:pic>
        <p:nvPicPr>
          <p:cNvPr id="14" name="Picture 13">
            <a:extLst>
              <a:ext uri="{FF2B5EF4-FFF2-40B4-BE49-F238E27FC236}">
                <a16:creationId xmlns:a16="http://schemas.microsoft.com/office/drawing/2014/main" id="{D83F94B4-13EA-4151-AFBF-F80C398EB193}"/>
              </a:ext>
            </a:extLst>
          </p:cNvPr>
          <p:cNvPicPr>
            <a:picLocks noChangeAspect="1"/>
          </p:cNvPicPr>
          <p:nvPr userDrawn="1"/>
        </p:nvPicPr>
        <p:blipFill>
          <a:blip r:embed="rId16" cstate="hqprint">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CC0AD3EB-C7FF-4C12-981F-BF2C7DE74266}"/>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
        <p:nvSpPr>
          <p:cNvPr id="16" name="Rectangle 15">
            <a:extLst>
              <a:ext uri="{FF2B5EF4-FFF2-40B4-BE49-F238E27FC236}">
                <a16:creationId xmlns:a16="http://schemas.microsoft.com/office/drawing/2014/main" id="{74223A0C-8F12-4568-8E11-A3F2ECF21C84}"/>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solidFill>
                <a:schemeClr val="tx2"/>
              </a:solidFill>
            </a:endParaRPr>
          </a:p>
        </p:txBody>
      </p:sp>
    </p:spTree>
    <p:extLst>
      <p:ext uri="{BB962C8B-B14F-4D97-AF65-F5344CB8AC3E}">
        <p14:creationId xmlns:p14="http://schemas.microsoft.com/office/powerpoint/2010/main" val="1035221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9" Type="http://schemas.openxmlformats.org/officeDocument/2006/relationships/image" Target="../media/image54.png"/><Relationship Id="rId21" Type="http://schemas.openxmlformats.org/officeDocument/2006/relationships/image" Target="../media/image36.png"/><Relationship Id="rId34" Type="http://schemas.openxmlformats.org/officeDocument/2006/relationships/image" Target="../media/image49.png"/><Relationship Id="rId42" Type="http://schemas.openxmlformats.org/officeDocument/2006/relationships/image" Target="../media/image57.png"/><Relationship Id="rId7" Type="http://schemas.openxmlformats.org/officeDocument/2006/relationships/image" Target="../media/image22.png"/><Relationship Id="rId2" Type="http://schemas.openxmlformats.org/officeDocument/2006/relationships/notesSlide" Target="../notesSlides/notesSlide9.xml"/><Relationship Id="rId16" Type="http://schemas.openxmlformats.org/officeDocument/2006/relationships/image" Target="../media/image31.png"/><Relationship Id="rId29"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png"/><Relationship Id="rId45" Type="http://schemas.openxmlformats.org/officeDocument/2006/relationships/image" Target="../media/image60.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png"/><Relationship Id="rId44" Type="http://schemas.openxmlformats.org/officeDocument/2006/relationships/image" Target="../media/image59.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png"/><Relationship Id="rId8" Type="http://schemas.openxmlformats.org/officeDocument/2006/relationships/image" Target="../media/image23.png"/><Relationship Id="rId3" Type="http://schemas.openxmlformats.org/officeDocument/2006/relationships/image" Target="../media/image18.jp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png"/><Relationship Id="rId46" Type="http://schemas.openxmlformats.org/officeDocument/2006/relationships/image" Target="../media/image61.png"/><Relationship Id="rId20" Type="http://schemas.openxmlformats.org/officeDocument/2006/relationships/image" Target="../media/image35.png"/><Relationship Id="rId41" Type="http://schemas.openxmlformats.org/officeDocument/2006/relationships/image" Target="../media/image5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CB7B97-9416-452B-84EA-699E6AA45B80}"/>
              </a:ext>
            </a:extLst>
          </p:cNvPr>
          <p:cNvSpPr>
            <a:spLocks noGrp="1"/>
          </p:cNvSpPr>
          <p:nvPr>
            <p:ph type="title"/>
          </p:nvPr>
        </p:nvSpPr>
        <p:spPr>
          <a:xfrm>
            <a:off x="197819" y="957943"/>
            <a:ext cx="9359837" cy="4181241"/>
          </a:xfrm>
        </p:spPr>
        <p:txBody>
          <a:bodyPr/>
          <a:lstStyle/>
          <a:p>
            <a:r>
              <a:rPr lang="en-US" sz="4000" dirty="0"/>
              <a:t>Open Source Science</a:t>
            </a:r>
            <a:endParaRPr lang="en-AU" sz="4000" dirty="0"/>
          </a:p>
        </p:txBody>
      </p:sp>
      <p:sp>
        <p:nvSpPr>
          <p:cNvPr id="6" name="Shape 11">
            <a:extLst>
              <a:ext uri="{FF2B5EF4-FFF2-40B4-BE49-F238E27FC236}">
                <a16:creationId xmlns:a16="http://schemas.microsoft.com/office/drawing/2014/main" id="{75A0D59D-8C5C-48CF-A49D-9DE235F8CED6}"/>
              </a:ext>
            </a:extLst>
          </p:cNvPr>
          <p:cNvSpPr/>
          <p:nvPr/>
        </p:nvSpPr>
        <p:spPr>
          <a:xfrm>
            <a:off x="5595257" y="3980539"/>
            <a:ext cx="6231371" cy="2776982"/>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lvl="0" algn="r" defTabSz="914400">
              <a:lnSpc>
                <a:spcPct val="150000"/>
              </a:lnSpc>
              <a:defRPr>
                <a:solidFill>
                  <a:srgbClr val="000000"/>
                </a:solidFill>
              </a:defRPr>
            </a:pPr>
            <a:r>
              <a:rPr lang="en-AU" sz="2000" b="1" dirty="0">
                <a:solidFill>
                  <a:schemeClr val="accent1"/>
                </a:solidFill>
                <a:latin typeface="Quire Sans" panose="020B0502040400020003" pitchFamily="34" charset="0"/>
                <a:ea typeface="Arial Bold"/>
                <a:cs typeface="Quire Sans" panose="020B0502040400020003" pitchFamily="34" charset="0"/>
                <a:sym typeface="Arial Bold"/>
              </a:rPr>
              <a:t>Kevin Murphy</a:t>
            </a:r>
          </a:p>
          <a:p>
            <a:pPr lvl="0" algn="r" defTabSz="914400">
              <a:lnSpc>
                <a:spcPct val="150000"/>
              </a:lnSpc>
              <a:defRPr>
                <a:solidFill>
                  <a:srgbClr val="000000"/>
                </a:solidFill>
              </a:defRPr>
            </a:pPr>
            <a:r>
              <a:rPr lang="en-AU" sz="2000" b="1" dirty="0">
                <a:solidFill>
                  <a:schemeClr val="accent1"/>
                </a:solidFill>
                <a:latin typeface="Quire Sans" panose="020B0502040400020003" pitchFamily="34" charset="0"/>
                <a:ea typeface="Arial Bold"/>
                <a:cs typeface="Quire Sans" panose="020B0502040400020003" pitchFamily="34" charset="0"/>
                <a:sym typeface="Arial Bold"/>
              </a:rPr>
              <a:t>NASA CEOS Chair Team</a:t>
            </a:r>
          </a:p>
          <a:p>
            <a:pPr lvl="0" algn="r" defTabSz="914400">
              <a:lnSpc>
                <a:spcPct val="150000"/>
              </a:lnSpc>
              <a:defRPr>
                <a:solidFill>
                  <a:srgbClr val="000000"/>
                </a:solidFill>
              </a:defRPr>
            </a:pPr>
            <a:r>
              <a:rPr sz="2000" b="1">
                <a:solidFill>
                  <a:schemeClr val="accent1"/>
                </a:solidFill>
                <a:latin typeface="Quire Sans" panose="020B0502040400020003" pitchFamily="34" charset="0"/>
                <a:ea typeface="Arial Bold"/>
                <a:cs typeface="Quire Sans" panose="020B0502040400020003" pitchFamily="34" charset="0"/>
                <a:sym typeface="Arial Bold"/>
              </a:rPr>
              <a:t>Agenda </a:t>
            </a:r>
            <a:r>
              <a:rPr sz="2000" b="1" dirty="0">
                <a:solidFill>
                  <a:schemeClr val="accent1"/>
                </a:solidFill>
                <a:latin typeface="Quire Sans" panose="020B0502040400020003" pitchFamily="34" charset="0"/>
                <a:cs typeface="Quire Sans" panose="020B0502040400020003" pitchFamily="34" charset="0"/>
                <a:sym typeface="Arial Bold"/>
              </a:rPr>
              <a:t>Item </a:t>
            </a:r>
            <a:r>
              <a:rPr lang="en-US" sz="2000" b="1" dirty="0">
                <a:solidFill>
                  <a:schemeClr val="accent1"/>
                </a:solidFill>
                <a:latin typeface="Quire Sans" panose="020B0502040400020003" pitchFamily="34" charset="0"/>
                <a:cs typeface="Quire Sans" panose="020B0502040400020003" pitchFamily="34" charset="0"/>
                <a:sym typeface="Arial Bold"/>
              </a:rPr>
              <a:t>#28</a:t>
            </a:r>
            <a:endParaRPr sz="2000" b="1" dirty="0">
              <a:solidFill>
                <a:schemeClr val="accent1"/>
              </a:solidFill>
              <a:latin typeface="Quire Sans" panose="020B0502040400020003" pitchFamily="34" charset="0"/>
              <a:cs typeface="Quire Sans" panose="020B0502040400020003" pitchFamily="34" charset="0"/>
              <a:sym typeface="Arial Bold"/>
            </a:endParaRPr>
          </a:p>
          <a:p>
            <a:pPr lvl="0" algn="r" defTabSz="914400">
              <a:lnSpc>
                <a:spcPct val="150000"/>
              </a:lnSpc>
              <a:defRPr>
                <a:solidFill>
                  <a:srgbClr val="000000"/>
                </a:solidFill>
              </a:defRPr>
            </a:pPr>
            <a:r>
              <a:rPr lang="en-AU" sz="2000" b="1" dirty="0">
                <a:solidFill>
                  <a:schemeClr val="accent1"/>
                </a:solidFill>
                <a:latin typeface="Quire Sans" panose="020B0502040400020003" pitchFamily="34" charset="0"/>
                <a:ea typeface="Arial Bold"/>
                <a:cs typeface="Quire Sans" panose="020B0502040400020003" pitchFamily="34" charset="0"/>
                <a:sym typeface="Arial Bold"/>
              </a:rPr>
              <a:t>2021 CEOS Plenary </a:t>
            </a:r>
            <a:endParaRPr sz="2000" b="1" dirty="0">
              <a:solidFill>
                <a:schemeClr val="accent1"/>
              </a:solidFill>
              <a:latin typeface="Quire Sans" panose="020B0502040400020003" pitchFamily="34" charset="0"/>
              <a:ea typeface="Arial Bold"/>
              <a:cs typeface="Quire Sans" panose="020B0502040400020003" pitchFamily="34" charset="0"/>
              <a:sym typeface="Arial Bold"/>
            </a:endParaRPr>
          </a:p>
          <a:p>
            <a:pPr lvl="0" algn="r" defTabSz="914400">
              <a:lnSpc>
                <a:spcPct val="150000"/>
              </a:lnSpc>
              <a:defRPr>
                <a:solidFill>
                  <a:srgbClr val="000000"/>
                </a:solidFill>
              </a:defRPr>
            </a:pPr>
            <a:r>
              <a:rPr lang="en-AU" sz="2000" b="1" dirty="0">
                <a:solidFill>
                  <a:schemeClr val="accent1"/>
                </a:solidFill>
                <a:latin typeface="Quire Sans" panose="020B0502040400020003" pitchFamily="34" charset="0"/>
                <a:ea typeface="Arial Bold"/>
                <a:cs typeface="Quire Sans" panose="020B0502040400020003" pitchFamily="34" charset="0"/>
                <a:sym typeface="Arial Bold"/>
              </a:rPr>
              <a:t>Virtual Meeting</a:t>
            </a:r>
            <a:endParaRPr sz="2000" b="1" dirty="0">
              <a:solidFill>
                <a:schemeClr val="accent1"/>
              </a:solidFill>
              <a:latin typeface="Quire Sans" panose="020B0502040400020003" pitchFamily="34" charset="0"/>
              <a:ea typeface="Arial Bold"/>
              <a:cs typeface="Quire Sans" panose="020B0502040400020003" pitchFamily="34" charset="0"/>
              <a:sym typeface="Arial Bold"/>
            </a:endParaRPr>
          </a:p>
          <a:p>
            <a:pPr lvl="0" algn="r" defTabSz="914400">
              <a:lnSpc>
                <a:spcPct val="150000"/>
              </a:lnSpc>
              <a:defRPr>
                <a:solidFill>
                  <a:srgbClr val="000000"/>
                </a:solidFill>
              </a:defRPr>
            </a:pPr>
            <a:r>
              <a:rPr lang="en-AU" sz="2000" b="1" dirty="0">
                <a:solidFill>
                  <a:schemeClr val="accent1"/>
                </a:solidFill>
                <a:latin typeface="Quire Sans" panose="020B0502040400020003" pitchFamily="34" charset="0"/>
                <a:ea typeface="Arial Bold"/>
                <a:cs typeface="Quire Sans" panose="020B0502040400020003" pitchFamily="34" charset="0"/>
                <a:sym typeface="Arial Bold"/>
              </a:rPr>
              <a:t>1-4 November 2021</a:t>
            </a:r>
            <a:endParaRPr sz="2000" b="1" dirty="0">
              <a:solidFill>
                <a:schemeClr val="accent1"/>
              </a:solidFill>
              <a:latin typeface="Quire Sans" panose="020B0502040400020003" pitchFamily="34" charset="0"/>
              <a:ea typeface="Arial Bold"/>
              <a:cs typeface="Quire Sans" panose="020B0502040400020003" pitchFamily="34" charset="0"/>
              <a:sym typeface="Arial Bold"/>
            </a:endParaRPr>
          </a:p>
        </p:txBody>
      </p:sp>
      <p:sp>
        <p:nvSpPr>
          <p:cNvPr id="2" name="Rectangle 1">
            <a:extLst>
              <a:ext uri="{FF2B5EF4-FFF2-40B4-BE49-F238E27FC236}">
                <a16:creationId xmlns:a16="http://schemas.microsoft.com/office/drawing/2014/main" id="{52E789F1-3B34-473C-9731-DBCCD1BB8EB5}"/>
              </a:ext>
            </a:extLst>
          </p:cNvPr>
          <p:cNvSpPr/>
          <p:nvPr/>
        </p:nvSpPr>
        <p:spPr>
          <a:xfrm>
            <a:off x="197819" y="1893855"/>
            <a:ext cx="6096000" cy="2309415"/>
          </a:xfrm>
          <a:prstGeom prst="rect">
            <a:avLst/>
          </a:prstGeom>
        </p:spPr>
        <p:txBody>
          <a:bodyPr>
            <a:spAutoFit/>
          </a:bodyPr>
          <a:lstStyle/>
          <a:p>
            <a:pPr lvl="0">
              <a:lnSpc>
                <a:spcPct val="115000"/>
              </a:lnSpc>
              <a:spcAft>
                <a:spcPts val="1600"/>
              </a:spcAft>
              <a:buClr>
                <a:srgbClr val="000000"/>
              </a:buClr>
              <a:buSzPts val="3100"/>
            </a:pPr>
            <a:r>
              <a:rPr lang="en-US" sz="3200" i="1" dirty="0">
                <a:solidFill>
                  <a:schemeClr val="lt2"/>
                </a:solidFill>
                <a:latin typeface="Helvetica Neue"/>
                <a:ea typeface="Helvetica Neue"/>
                <a:cs typeface="Helvetica Neue"/>
                <a:sym typeface="Helvetica Neue"/>
              </a:rPr>
              <a:t>Expanding participation, improving reproducibility, and accelerating scientific discovery for societal benefit.</a:t>
            </a:r>
          </a:p>
        </p:txBody>
      </p:sp>
    </p:spTree>
    <p:extLst>
      <p:ext uri="{BB962C8B-B14F-4D97-AF65-F5344CB8AC3E}">
        <p14:creationId xmlns:p14="http://schemas.microsoft.com/office/powerpoint/2010/main" val="391953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429"/>
        <p:cNvGrpSpPr/>
        <p:nvPr/>
      </p:nvGrpSpPr>
      <p:grpSpPr>
        <a:xfrm>
          <a:off x="0" y="0"/>
          <a:ext cx="0" cy="0"/>
          <a:chOff x="0" y="0"/>
          <a:chExt cx="0" cy="0"/>
        </a:xfrm>
      </p:grpSpPr>
      <p:pic>
        <p:nvPicPr>
          <p:cNvPr id="430" name="Google Shape;430;p10" descr="A planet in space&#10;&#10;Description automatically generated with low confidence"/>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431" name="Google Shape;431;p10"/>
          <p:cNvGrpSpPr/>
          <p:nvPr/>
        </p:nvGrpSpPr>
        <p:grpSpPr>
          <a:xfrm>
            <a:off x="5326765" y="5830747"/>
            <a:ext cx="900414" cy="531953"/>
            <a:chOff x="5326765" y="5830747"/>
            <a:chExt cx="900414" cy="531953"/>
          </a:xfrm>
        </p:grpSpPr>
        <p:pic>
          <p:nvPicPr>
            <p:cNvPr id="432" name="Google Shape;432;p10" descr="A picture containing window, building, wheel&#10;&#10;Description automatically generated"/>
            <p:cNvPicPr preferRelativeResize="0"/>
            <p:nvPr/>
          </p:nvPicPr>
          <p:blipFill rotWithShape="1">
            <a:blip r:embed="rId4">
              <a:alphaModFix/>
            </a:blip>
            <a:srcRect/>
            <a:stretch/>
          </p:blipFill>
          <p:spPr>
            <a:xfrm>
              <a:off x="5326765" y="5886450"/>
              <a:ext cx="111126" cy="111126"/>
            </a:xfrm>
            <a:prstGeom prst="rect">
              <a:avLst/>
            </a:prstGeom>
            <a:noFill/>
            <a:ln>
              <a:noFill/>
            </a:ln>
          </p:spPr>
        </p:pic>
        <p:pic>
          <p:nvPicPr>
            <p:cNvPr id="433" name="Google Shape;433;p10" descr="A picture containing insect&#10;&#10;Description automatically generated"/>
            <p:cNvPicPr preferRelativeResize="0"/>
            <p:nvPr/>
          </p:nvPicPr>
          <p:blipFill rotWithShape="1">
            <a:blip r:embed="rId5">
              <a:alphaModFix/>
            </a:blip>
            <a:srcRect/>
            <a:stretch/>
          </p:blipFill>
          <p:spPr>
            <a:xfrm>
              <a:off x="5391150" y="6045200"/>
              <a:ext cx="596900" cy="317500"/>
            </a:xfrm>
            <a:prstGeom prst="rect">
              <a:avLst/>
            </a:prstGeom>
            <a:noFill/>
            <a:ln>
              <a:noFill/>
            </a:ln>
          </p:spPr>
        </p:pic>
        <p:sp>
          <p:nvSpPr>
            <p:cNvPr id="434" name="Google Shape;434;p10"/>
            <p:cNvSpPr txBox="1"/>
            <p:nvPr/>
          </p:nvSpPr>
          <p:spPr>
            <a:xfrm>
              <a:off x="5369688" y="5830747"/>
              <a:ext cx="857491"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SENTINEL-6B</a:t>
              </a:r>
              <a:endParaRPr/>
            </a:p>
          </p:txBody>
        </p:sp>
      </p:grpSp>
      <p:grpSp>
        <p:nvGrpSpPr>
          <p:cNvPr id="435" name="Google Shape;435;p10"/>
          <p:cNvGrpSpPr/>
          <p:nvPr/>
        </p:nvGrpSpPr>
        <p:grpSpPr>
          <a:xfrm>
            <a:off x="5753100" y="3677856"/>
            <a:ext cx="686193" cy="460794"/>
            <a:chOff x="5753100" y="3677856"/>
            <a:chExt cx="686193" cy="460794"/>
          </a:xfrm>
        </p:grpSpPr>
        <p:sp>
          <p:nvSpPr>
            <p:cNvPr id="436" name="Google Shape;436;p10"/>
            <p:cNvSpPr txBox="1"/>
            <p:nvPr/>
          </p:nvSpPr>
          <p:spPr>
            <a:xfrm>
              <a:off x="5796023" y="3677856"/>
              <a:ext cx="64327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AURA</a:t>
              </a:r>
              <a:endParaRPr/>
            </a:p>
          </p:txBody>
        </p:sp>
        <p:pic>
          <p:nvPicPr>
            <p:cNvPr id="437" name="Google Shape;437;p10" descr="A picture containing window, building, wheel&#10;&#10;Description automatically generated"/>
            <p:cNvPicPr preferRelativeResize="0"/>
            <p:nvPr/>
          </p:nvPicPr>
          <p:blipFill rotWithShape="1">
            <a:blip r:embed="rId4">
              <a:alphaModFix/>
            </a:blip>
            <a:srcRect/>
            <a:stretch/>
          </p:blipFill>
          <p:spPr>
            <a:xfrm>
              <a:off x="5753100" y="3743325"/>
              <a:ext cx="111126" cy="111126"/>
            </a:xfrm>
            <a:prstGeom prst="rect">
              <a:avLst/>
            </a:prstGeom>
            <a:noFill/>
            <a:ln>
              <a:noFill/>
            </a:ln>
          </p:spPr>
        </p:pic>
        <p:pic>
          <p:nvPicPr>
            <p:cNvPr id="438" name="Google Shape;438;p10" descr="A picture containing gear&#10;&#10;Description automatically generated"/>
            <p:cNvPicPr preferRelativeResize="0"/>
            <p:nvPr/>
          </p:nvPicPr>
          <p:blipFill rotWithShape="1">
            <a:blip r:embed="rId6">
              <a:alphaModFix/>
            </a:blip>
            <a:srcRect/>
            <a:stretch/>
          </p:blipFill>
          <p:spPr>
            <a:xfrm>
              <a:off x="5772150" y="3897350"/>
              <a:ext cx="635000" cy="241300"/>
            </a:xfrm>
            <a:prstGeom prst="rect">
              <a:avLst/>
            </a:prstGeom>
            <a:noFill/>
            <a:ln>
              <a:noFill/>
            </a:ln>
          </p:spPr>
        </p:pic>
      </p:grpSp>
      <p:grpSp>
        <p:nvGrpSpPr>
          <p:cNvPr id="439" name="Google Shape;439;p10"/>
          <p:cNvGrpSpPr/>
          <p:nvPr/>
        </p:nvGrpSpPr>
        <p:grpSpPr>
          <a:xfrm>
            <a:off x="7069100" y="2880167"/>
            <a:ext cx="865622" cy="487733"/>
            <a:chOff x="7069100" y="2880167"/>
            <a:chExt cx="865622" cy="487733"/>
          </a:xfrm>
        </p:grpSpPr>
        <p:sp>
          <p:nvSpPr>
            <p:cNvPr id="440" name="Google Shape;440;p10"/>
            <p:cNvSpPr txBox="1"/>
            <p:nvPr/>
          </p:nvSpPr>
          <p:spPr>
            <a:xfrm>
              <a:off x="7149572" y="2880167"/>
              <a:ext cx="78515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CALIPSO</a:t>
              </a:r>
              <a:endParaRPr/>
            </a:p>
          </p:txBody>
        </p:sp>
        <p:pic>
          <p:nvPicPr>
            <p:cNvPr id="441" name="Google Shape;441;p10" descr="A picture containing window, building, wheel&#10;&#10;Description automatically generated"/>
            <p:cNvPicPr preferRelativeResize="0"/>
            <p:nvPr/>
          </p:nvPicPr>
          <p:blipFill rotWithShape="1">
            <a:blip r:embed="rId4">
              <a:alphaModFix/>
            </a:blip>
            <a:srcRect/>
            <a:stretch/>
          </p:blipFill>
          <p:spPr>
            <a:xfrm>
              <a:off x="7099300" y="2952750"/>
              <a:ext cx="111126" cy="111126"/>
            </a:xfrm>
            <a:prstGeom prst="rect">
              <a:avLst/>
            </a:prstGeom>
            <a:noFill/>
            <a:ln>
              <a:noFill/>
            </a:ln>
          </p:spPr>
        </p:pic>
        <p:pic>
          <p:nvPicPr>
            <p:cNvPr id="442" name="Google Shape;442;p10" descr="A picture containing satellite, transport&#10;&#10;Description automatically generated"/>
            <p:cNvPicPr preferRelativeResize="0"/>
            <p:nvPr/>
          </p:nvPicPr>
          <p:blipFill rotWithShape="1">
            <a:blip r:embed="rId7">
              <a:alphaModFix/>
            </a:blip>
            <a:srcRect/>
            <a:stretch/>
          </p:blipFill>
          <p:spPr>
            <a:xfrm>
              <a:off x="7069100" y="3101200"/>
              <a:ext cx="520700" cy="266700"/>
            </a:xfrm>
            <a:prstGeom prst="rect">
              <a:avLst/>
            </a:prstGeom>
            <a:noFill/>
            <a:ln>
              <a:noFill/>
            </a:ln>
          </p:spPr>
        </p:pic>
      </p:grpSp>
      <p:grpSp>
        <p:nvGrpSpPr>
          <p:cNvPr id="443" name="Google Shape;443;p10"/>
          <p:cNvGrpSpPr/>
          <p:nvPr/>
        </p:nvGrpSpPr>
        <p:grpSpPr>
          <a:xfrm>
            <a:off x="1911350" y="523755"/>
            <a:ext cx="993896" cy="462820"/>
            <a:chOff x="1911350" y="523755"/>
            <a:chExt cx="993896" cy="462820"/>
          </a:xfrm>
        </p:grpSpPr>
        <p:sp>
          <p:nvSpPr>
            <p:cNvPr id="444" name="Google Shape;444;p10"/>
            <p:cNvSpPr txBox="1"/>
            <p:nvPr/>
          </p:nvSpPr>
          <p:spPr>
            <a:xfrm>
              <a:off x="1962874" y="523755"/>
              <a:ext cx="94237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GRACE-FO (2)</a:t>
              </a:r>
              <a:endParaRPr/>
            </a:p>
          </p:txBody>
        </p:sp>
        <p:pic>
          <p:nvPicPr>
            <p:cNvPr id="445" name="Google Shape;445;p10" descr="A picture containing window, building, wheel&#10;&#10;Description automatically generated"/>
            <p:cNvPicPr preferRelativeResize="0"/>
            <p:nvPr/>
          </p:nvPicPr>
          <p:blipFill rotWithShape="1">
            <a:blip r:embed="rId4">
              <a:alphaModFix/>
            </a:blip>
            <a:srcRect/>
            <a:stretch/>
          </p:blipFill>
          <p:spPr>
            <a:xfrm>
              <a:off x="1911350" y="596900"/>
              <a:ext cx="111126" cy="111126"/>
            </a:xfrm>
            <a:prstGeom prst="rect">
              <a:avLst/>
            </a:prstGeom>
            <a:noFill/>
            <a:ln>
              <a:noFill/>
            </a:ln>
          </p:spPr>
        </p:pic>
        <p:pic>
          <p:nvPicPr>
            <p:cNvPr id="446" name="Google Shape;446;p10"/>
            <p:cNvPicPr preferRelativeResize="0"/>
            <p:nvPr/>
          </p:nvPicPr>
          <p:blipFill rotWithShape="1">
            <a:blip r:embed="rId8">
              <a:alphaModFix/>
            </a:blip>
            <a:srcRect/>
            <a:stretch/>
          </p:blipFill>
          <p:spPr>
            <a:xfrm>
              <a:off x="2111375" y="770675"/>
              <a:ext cx="508000" cy="215900"/>
            </a:xfrm>
            <a:prstGeom prst="rect">
              <a:avLst/>
            </a:prstGeom>
            <a:noFill/>
            <a:ln>
              <a:noFill/>
            </a:ln>
          </p:spPr>
        </p:pic>
      </p:grpSp>
      <p:grpSp>
        <p:nvGrpSpPr>
          <p:cNvPr id="447" name="Google Shape;447;p10"/>
          <p:cNvGrpSpPr/>
          <p:nvPr/>
        </p:nvGrpSpPr>
        <p:grpSpPr>
          <a:xfrm>
            <a:off x="4885475" y="5353291"/>
            <a:ext cx="736600" cy="395784"/>
            <a:chOff x="4885475" y="5353291"/>
            <a:chExt cx="736600" cy="395784"/>
          </a:xfrm>
        </p:grpSpPr>
        <p:sp>
          <p:nvSpPr>
            <p:cNvPr id="448" name="Google Shape;448;p10"/>
            <p:cNvSpPr txBox="1"/>
            <p:nvPr/>
          </p:nvSpPr>
          <p:spPr>
            <a:xfrm>
              <a:off x="5008944" y="5353291"/>
              <a:ext cx="516038"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PACE</a:t>
              </a:r>
              <a:endParaRPr/>
            </a:p>
          </p:txBody>
        </p:sp>
        <p:pic>
          <p:nvPicPr>
            <p:cNvPr id="449" name="Google Shape;449;p10" descr="A picture containing window, building, wheel&#10;&#10;Description automatically generated"/>
            <p:cNvPicPr preferRelativeResize="0"/>
            <p:nvPr/>
          </p:nvPicPr>
          <p:blipFill rotWithShape="1">
            <a:blip r:embed="rId4">
              <a:alphaModFix/>
            </a:blip>
            <a:srcRect/>
            <a:stretch/>
          </p:blipFill>
          <p:spPr>
            <a:xfrm>
              <a:off x="4965700" y="5410200"/>
              <a:ext cx="111126" cy="111126"/>
            </a:xfrm>
            <a:prstGeom prst="rect">
              <a:avLst/>
            </a:prstGeom>
            <a:noFill/>
            <a:ln>
              <a:noFill/>
            </a:ln>
          </p:spPr>
        </p:pic>
        <p:pic>
          <p:nvPicPr>
            <p:cNvPr id="450" name="Google Shape;450;p10" descr="A picture containing weapon&#10;&#10;Description automatically generated"/>
            <p:cNvPicPr preferRelativeResize="0"/>
            <p:nvPr/>
          </p:nvPicPr>
          <p:blipFill rotWithShape="1">
            <a:blip r:embed="rId9">
              <a:alphaModFix/>
            </a:blip>
            <a:srcRect/>
            <a:stretch/>
          </p:blipFill>
          <p:spPr>
            <a:xfrm>
              <a:off x="4885475" y="5533175"/>
              <a:ext cx="736600" cy="215900"/>
            </a:xfrm>
            <a:prstGeom prst="rect">
              <a:avLst/>
            </a:prstGeom>
            <a:noFill/>
            <a:ln>
              <a:noFill/>
            </a:ln>
          </p:spPr>
        </p:pic>
      </p:grpSp>
      <p:grpSp>
        <p:nvGrpSpPr>
          <p:cNvPr id="451" name="Google Shape;451;p10"/>
          <p:cNvGrpSpPr/>
          <p:nvPr/>
        </p:nvGrpSpPr>
        <p:grpSpPr>
          <a:xfrm>
            <a:off x="1793875" y="3706792"/>
            <a:ext cx="695325" cy="598508"/>
            <a:chOff x="1793875" y="3706792"/>
            <a:chExt cx="695325" cy="598508"/>
          </a:xfrm>
        </p:grpSpPr>
        <p:sp>
          <p:nvSpPr>
            <p:cNvPr id="452" name="Google Shape;452;p10"/>
            <p:cNvSpPr txBox="1"/>
            <p:nvPr/>
          </p:nvSpPr>
          <p:spPr>
            <a:xfrm>
              <a:off x="1840374" y="3706792"/>
              <a:ext cx="527613"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SWOT</a:t>
              </a:r>
              <a:endParaRPr/>
            </a:p>
          </p:txBody>
        </p:sp>
        <p:pic>
          <p:nvPicPr>
            <p:cNvPr id="453" name="Google Shape;453;p10" descr="A picture containing window, building, wheel&#10;&#10;Description automatically generated"/>
            <p:cNvPicPr preferRelativeResize="0"/>
            <p:nvPr/>
          </p:nvPicPr>
          <p:blipFill rotWithShape="1">
            <a:blip r:embed="rId4">
              <a:alphaModFix/>
            </a:blip>
            <a:srcRect/>
            <a:stretch/>
          </p:blipFill>
          <p:spPr>
            <a:xfrm>
              <a:off x="1793875" y="3762375"/>
              <a:ext cx="111126" cy="111126"/>
            </a:xfrm>
            <a:prstGeom prst="rect">
              <a:avLst/>
            </a:prstGeom>
            <a:noFill/>
            <a:ln>
              <a:noFill/>
            </a:ln>
          </p:spPr>
        </p:pic>
        <p:pic>
          <p:nvPicPr>
            <p:cNvPr id="454" name="Google Shape;454;p10" descr="A close-up of a satellite&#10;&#10;Description automatically generated with low confidence"/>
            <p:cNvPicPr preferRelativeResize="0"/>
            <p:nvPr/>
          </p:nvPicPr>
          <p:blipFill rotWithShape="1">
            <a:blip r:embed="rId10">
              <a:alphaModFix/>
            </a:blip>
            <a:srcRect/>
            <a:stretch/>
          </p:blipFill>
          <p:spPr>
            <a:xfrm>
              <a:off x="1879600" y="3886200"/>
              <a:ext cx="609600" cy="419100"/>
            </a:xfrm>
            <a:prstGeom prst="rect">
              <a:avLst/>
            </a:prstGeom>
            <a:noFill/>
            <a:ln>
              <a:noFill/>
            </a:ln>
          </p:spPr>
        </p:pic>
      </p:grpSp>
      <p:pic>
        <p:nvPicPr>
          <p:cNvPr id="455" name="Google Shape;455;p10"/>
          <p:cNvPicPr preferRelativeResize="0"/>
          <p:nvPr/>
        </p:nvPicPr>
        <p:blipFill rotWithShape="1">
          <a:blip r:embed="rId11">
            <a:alphaModFix/>
          </a:blip>
          <a:srcRect/>
          <a:stretch/>
        </p:blipFill>
        <p:spPr>
          <a:xfrm>
            <a:off x="9189720" y="188468"/>
            <a:ext cx="2787269" cy="845792"/>
          </a:xfrm>
          <a:prstGeom prst="rect">
            <a:avLst/>
          </a:prstGeom>
          <a:noFill/>
          <a:ln>
            <a:noFill/>
          </a:ln>
        </p:spPr>
      </p:pic>
      <p:sp>
        <p:nvSpPr>
          <p:cNvPr id="456" name="Google Shape;456;p10"/>
          <p:cNvSpPr txBox="1"/>
          <p:nvPr/>
        </p:nvSpPr>
        <p:spPr>
          <a:xfrm>
            <a:off x="8778240" y="1293352"/>
            <a:ext cx="3145536" cy="5693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100" dirty="0">
                <a:solidFill>
                  <a:schemeClr val="lt1"/>
                </a:solidFill>
                <a:latin typeface="Arial"/>
                <a:ea typeface="Arial"/>
                <a:cs typeface="Arial"/>
                <a:sym typeface="Arial"/>
              </a:rPr>
              <a:t>EARTH FLEET</a:t>
            </a:r>
            <a:endParaRPr dirty="0"/>
          </a:p>
        </p:txBody>
      </p:sp>
      <p:grpSp>
        <p:nvGrpSpPr>
          <p:cNvPr id="457" name="Google Shape;457;p10"/>
          <p:cNvGrpSpPr/>
          <p:nvPr/>
        </p:nvGrpSpPr>
        <p:grpSpPr>
          <a:xfrm>
            <a:off x="9380943" y="3910733"/>
            <a:ext cx="2518448" cy="742228"/>
            <a:chOff x="9380943" y="3828288"/>
            <a:chExt cx="2518448" cy="742228"/>
          </a:xfrm>
        </p:grpSpPr>
        <p:grpSp>
          <p:nvGrpSpPr>
            <p:cNvPr id="458" name="Google Shape;458;p10"/>
            <p:cNvGrpSpPr/>
            <p:nvPr/>
          </p:nvGrpSpPr>
          <p:grpSpPr>
            <a:xfrm>
              <a:off x="9380943" y="4139629"/>
              <a:ext cx="2468932" cy="430887"/>
              <a:chOff x="9380943" y="4139629"/>
              <a:chExt cx="2468932" cy="430887"/>
            </a:xfrm>
          </p:grpSpPr>
          <p:sp>
            <p:nvSpPr>
              <p:cNvPr id="459" name="Google Shape;459;p10"/>
              <p:cNvSpPr txBox="1"/>
              <p:nvPr/>
            </p:nvSpPr>
            <p:spPr>
              <a:xfrm>
                <a:off x="9380943" y="4139629"/>
                <a:ext cx="2330602" cy="43088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00">
                    <a:solidFill>
                      <a:srgbClr val="C3E7FE"/>
                    </a:solidFill>
                    <a:latin typeface="Arial Narrow"/>
                    <a:ea typeface="Arial Narrow"/>
                    <a:cs typeface="Arial Narrow"/>
                    <a:sym typeface="Arial Narrow"/>
                  </a:rPr>
                  <a:t>OMPS-LIMB 2022</a:t>
                </a:r>
                <a:endParaRPr/>
              </a:p>
              <a:p>
                <a:pPr marL="0" marR="0" lvl="0" indent="0" algn="r" rtl="0">
                  <a:spcBef>
                    <a:spcPts val="0"/>
                  </a:spcBef>
                  <a:spcAft>
                    <a:spcPts val="0"/>
                  </a:spcAft>
                  <a:buNone/>
                </a:pPr>
                <a:r>
                  <a:rPr lang="en-US" sz="1100">
                    <a:solidFill>
                      <a:srgbClr val="C3E7FE"/>
                    </a:solidFill>
                    <a:latin typeface="Arial Narrow"/>
                    <a:ea typeface="Arial Narrow"/>
                    <a:cs typeface="Arial Narrow"/>
                    <a:sym typeface="Arial Narrow"/>
                  </a:rPr>
                  <a:t>LIBERA 2027</a:t>
                </a:r>
                <a:endParaRPr/>
              </a:p>
            </p:txBody>
          </p:sp>
          <p:pic>
            <p:nvPicPr>
              <p:cNvPr id="460" name="Google Shape;460;p10"/>
              <p:cNvPicPr preferRelativeResize="0"/>
              <p:nvPr/>
            </p:nvPicPr>
            <p:blipFill rotWithShape="1">
              <a:blip r:embed="rId12">
                <a:alphaModFix/>
              </a:blip>
              <a:srcRect/>
              <a:stretch/>
            </p:blipFill>
            <p:spPr>
              <a:xfrm>
                <a:off x="11645900" y="4210050"/>
                <a:ext cx="203200" cy="127000"/>
              </a:xfrm>
              <a:prstGeom prst="rect">
                <a:avLst/>
              </a:prstGeom>
              <a:noFill/>
              <a:ln>
                <a:noFill/>
              </a:ln>
            </p:spPr>
          </p:pic>
          <p:pic>
            <p:nvPicPr>
              <p:cNvPr id="461" name="Google Shape;461;p10"/>
              <p:cNvPicPr preferRelativeResize="0"/>
              <p:nvPr/>
            </p:nvPicPr>
            <p:blipFill rotWithShape="1">
              <a:blip r:embed="rId13">
                <a:alphaModFix/>
              </a:blip>
              <a:srcRect/>
              <a:stretch/>
            </p:blipFill>
            <p:spPr>
              <a:xfrm>
                <a:off x="11646675" y="4379100"/>
                <a:ext cx="203200" cy="127000"/>
              </a:xfrm>
              <a:prstGeom prst="rect">
                <a:avLst/>
              </a:prstGeom>
              <a:noFill/>
              <a:ln>
                <a:noFill/>
              </a:ln>
            </p:spPr>
          </p:pic>
          <p:pic>
            <p:nvPicPr>
              <p:cNvPr id="462" name="Google Shape;462;p10" descr="A black and white image of a person's face&#10;&#10;Description automatically generated with low confidence"/>
              <p:cNvPicPr preferRelativeResize="0"/>
              <p:nvPr/>
            </p:nvPicPr>
            <p:blipFill rotWithShape="1">
              <a:blip r:embed="rId14">
                <a:alphaModFix/>
              </a:blip>
              <a:srcRect/>
              <a:stretch/>
            </p:blipFill>
            <p:spPr>
              <a:xfrm>
                <a:off x="10517630" y="4219575"/>
                <a:ext cx="158857" cy="114730"/>
              </a:xfrm>
              <a:prstGeom prst="rect">
                <a:avLst/>
              </a:prstGeom>
              <a:noFill/>
              <a:ln>
                <a:noFill/>
              </a:ln>
            </p:spPr>
          </p:pic>
          <p:pic>
            <p:nvPicPr>
              <p:cNvPr id="463" name="Google Shape;463;p10" descr="A black and white image of a person's face&#10;&#10;Description automatically generated with low confidence"/>
              <p:cNvPicPr preferRelativeResize="0"/>
              <p:nvPr/>
            </p:nvPicPr>
            <p:blipFill rotWithShape="1">
              <a:blip r:embed="rId14">
                <a:alphaModFix/>
              </a:blip>
              <a:srcRect/>
              <a:stretch/>
            </p:blipFill>
            <p:spPr>
              <a:xfrm>
                <a:off x="10758930" y="4388995"/>
                <a:ext cx="158857" cy="114730"/>
              </a:xfrm>
              <a:prstGeom prst="rect">
                <a:avLst/>
              </a:prstGeom>
              <a:noFill/>
              <a:ln>
                <a:noFill/>
              </a:ln>
            </p:spPr>
          </p:pic>
        </p:grpSp>
        <p:sp>
          <p:nvSpPr>
            <p:cNvPr id="464" name="Google Shape;464;p10"/>
            <p:cNvSpPr txBox="1"/>
            <p:nvPr/>
          </p:nvSpPr>
          <p:spPr>
            <a:xfrm>
              <a:off x="9815512" y="3828288"/>
              <a:ext cx="2083879" cy="35394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700">
                  <a:solidFill>
                    <a:schemeClr val="lt1"/>
                  </a:solidFill>
                  <a:latin typeface="Arial Narrow"/>
                  <a:ea typeface="Arial Narrow"/>
                  <a:cs typeface="Arial Narrow"/>
                  <a:sym typeface="Arial Narrow"/>
                </a:rPr>
                <a:t>JPSS INSTRUMENTS</a:t>
              </a:r>
              <a:endParaRPr/>
            </a:p>
          </p:txBody>
        </p:sp>
      </p:grpSp>
      <p:sp>
        <p:nvSpPr>
          <p:cNvPr id="465" name="Google Shape;465;p10"/>
          <p:cNvSpPr txBox="1"/>
          <p:nvPr/>
        </p:nvSpPr>
        <p:spPr>
          <a:xfrm>
            <a:off x="9958388" y="5004816"/>
            <a:ext cx="1941004" cy="35394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700">
                <a:solidFill>
                  <a:schemeClr val="lt1"/>
                </a:solidFill>
                <a:latin typeface="Arial Narrow"/>
                <a:ea typeface="Arial Narrow"/>
                <a:cs typeface="Arial Narrow"/>
                <a:sym typeface="Arial Narrow"/>
              </a:rPr>
              <a:t>ISS INSTRUMENTS</a:t>
            </a:r>
            <a:endParaRPr/>
          </a:p>
        </p:txBody>
      </p:sp>
      <p:sp>
        <p:nvSpPr>
          <p:cNvPr id="466" name="Google Shape;466;p10"/>
          <p:cNvSpPr txBox="1"/>
          <p:nvPr/>
        </p:nvSpPr>
        <p:spPr>
          <a:xfrm>
            <a:off x="10529888" y="5876544"/>
            <a:ext cx="1369504" cy="35394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700">
                <a:solidFill>
                  <a:schemeClr val="lt1"/>
                </a:solidFill>
                <a:latin typeface="Arial Narrow"/>
                <a:ea typeface="Arial Narrow"/>
                <a:cs typeface="Arial Narrow"/>
                <a:sym typeface="Arial Narrow"/>
              </a:rPr>
              <a:t>MISSIONS</a:t>
            </a:r>
            <a:endParaRPr/>
          </a:p>
        </p:txBody>
      </p:sp>
      <p:grpSp>
        <p:nvGrpSpPr>
          <p:cNvPr id="467" name="Google Shape;467;p10"/>
          <p:cNvGrpSpPr/>
          <p:nvPr/>
        </p:nvGrpSpPr>
        <p:grpSpPr>
          <a:xfrm>
            <a:off x="8753856" y="1963912"/>
            <a:ext cx="3145536" cy="1859413"/>
            <a:chOff x="8753856" y="2023872"/>
            <a:chExt cx="3145536" cy="1859413"/>
          </a:xfrm>
        </p:grpSpPr>
        <p:sp>
          <p:nvSpPr>
            <p:cNvPr id="468" name="Google Shape;468;p10"/>
            <p:cNvSpPr txBox="1"/>
            <p:nvPr/>
          </p:nvSpPr>
          <p:spPr>
            <a:xfrm>
              <a:off x="8753856" y="2023872"/>
              <a:ext cx="3145536" cy="353943"/>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700" dirty="0">
                  <a:solidFill>
                    <a:schemeClr val="lt1"/>
                  </a:solidFill>
                  <a:latin typeface="Arial Narrow"/>
                  <a:ea typeface="Arial Narrow"/>
                  <a:cs typeface="Arial Narrow"/>
                  <a:sym typeface="Arial Narrow"/>
                </a:rPr>
                <a:t>INVEST/CUBESATS</a:t>
              </a:r>
              <a:endParaRPr dirty="0"/>
            </a:p>
          </p:txBody>
        </p:sp>
        <p:grpSp>
          <p:nvGrpSpPr>
            <p:cNvPr id="469" name="Google Shape;469;p10"/>
            <p:cNvGrpSpPr/>
            <p:nvPr/>
          </p:nvGrpSpPr>
          <p:grpSpPr>
            <a:xfrm>
              <a:off x="9340895" y="2351069"/>
              <a:ext cx="2441105" cy="1532216"/>
              <a:chOff x="9340895" y="2351069"/>
              <a:chExt cx="2441105" cy="1532216"/>
            </a:xfrm>
          </p:grpSpPr>
          <p:pic>
            <p:nvPicPr>
              <p:cNvPr id="470" name="Google Shape;470;p10"/>
              <p:cNvPicPr preferRelativeResize="0"/>
              <p:nvPr/>
            </p:nvPicPr>
            <p:blipFill rotWithShape="1">
              <a:blip r:embed="rId15">
                <a:alphaModFix/>
              </a:blip>
              <a:srcRect/>
              <a:stretch/>
            </p:blipFill>
            <p:spPr>
              <a:xfrm>
                <a:off x="11655000" y="2751156"/>
                <a:ext cx="127000" cy="127000"/>
              </a:xfrm>
              <a:prstGeom prst="rect">
                <a:avLst/>
              </a:prstGeom>
              <a:noFill/>
              <a:ln>
                <a:noFill/>
              </a:ln>
            </p:spPr>
          </p:pic>
          <p:pic>
            <p:nvPicPr>
              <p:cNvPr id="471" name="Google Shape;471;p10"/>
              <p:cNvPicPr preferRelativeResize="0"/>
              <p:nvPr/>
            </p:nvPicPr>
            <p:blipFill rotWithShape="1">
              <a:blip r:embed="rId16">
                <a:alphaModFix/>
              </a:blip>
              <a:srcRect/>
              <a:stretch/>
            </p:blipFill>
            <p:spPr>
              <a:xfrm>
                <a:off x="11655000" y="3086738"/>
                <a:ext cx="127000" cy="127000"/>
              </a:xfrm>
              <a:prstGeom prst="rect">
                <a:avLst/>
              </a:prstGeom>
              <a:noFill/>
              <a:ln>
                <a:noFill/>
              </a:ln>
            </p:spPr>
          </p:pic>
          <p:pic>
            <p:nvPicPr>
              <p:cNvPr id="472" name="Google Shape;472;p10"/>
              <p:cNvPicPr preferRelativeResize="0"/>
              <p:nvPr/>
            </p:nvPicPr>
            <p:blipFill rotWithShape="1">
              <a:blip r:embed="rId17">
                <a:alphaModFix/>
              </a:blip>
              <a:srcRect/>
              <a:stretch/>
            </p:blipFill>
            <p:spPr>
              <a:xfrm>
                <a:off x="11655000" y="2583365"/>
                <a:ext cx="127000" cy="127000"/>
              </a:xfrm>
              <a:prstGeom prst="rect">
                <a:avLst/>
              </a:prstGeom>
              <a:noFill/>
              <a:ln>
                <a:noFill/>
              </a:ln>
            </p:spPr>
          </p:pic>
          <p:pic>
            <p:nvPicPr>
              <p:cNvPr id="473" name="Google Shape;473;p10"/>
              <p:cNvPicPr preferRelativeResize="0"/>
              <p:nvPr/>
            </p:nvPicPr>
            <p:blipFill rotWithShape="1">
              <a:blip r:embed="rId15">
                <a:alphaModFix/>
              </a:blip>
              <a:srcRect/>
              <a:stretch/>
            </p:blipFill>
            <p:spPr>
              <a:xfrm>
                <a:off x="11655000" y="2918947"/>
                <a:ext cx="127000" cy="127000"/>
              </a:xfrm>
              <a:prstGeom prst="rect">
                <a:avLst/>
              </a:prstGeom>
              <a:noFill/>
              <a:ln>
                <a:noFill/>
              </a:ln>
            </p:spPr>
          </p:pic>
          <p:pic>
            <p:nvPicPr>
              <p:cNvPr id="474" name="Google Shape;474;p10"/>
              <p:cNvPicPr preferRelativeResize="0"/>
              <p:nvPr/>
            </p:nvPicPr>
            <p:blipFill rotWithShape="1">
              <a:blip r:embed="rId16">
                <a:alphaModFix/>
              </a:blip>
              <a:srcRect/>
              <a:stretch/>
            </p:blipFill>
            <p:spPr>
              <a:xfrm>
                <a:off x="11655000" y="3254529"/>
                <a:ext cx="127000" cy="127000"/>
              </a:xfrm>
              <a:prstGeom prst="rect">
                <a:avLst/>
              </a:prstGeom>
              <a:noFill/>
              <a:ln>
                <a:noFill/>
              </a:ln>
            </p:spPr>
          </p:pic>
          <p:pic>
            <p:nvPicPr>
              <p:cNvPr id="475" name="Google Shape;475;p10"/>
              <p:cNvPicPr preferRelativeResize="0"/>
              <p:nvPr/>
            </p:nvPicPr>
            <p:blipFill rotWithShape="1">
              <a:blip r:embed="rId16">
                <a:alphaModFix/>
              </a:blip>
              <a:srcRect/>
              <a:stretch/>
            </p:blipFill>
            <p:spPr>
              <a:xfrm>
                <a:off x="11655000" y="3422320"/>
                <a:ext cx="127000" cy="127000"/>
              </a:xfrm>
              <a:prstGeom prst="rect">
                <a:avLst/>
              </a:prstGeom>
              <a:noFill/>
              <a:ln>
                <a:noFill/>
              </a:ln>
            </p:spPr>
          </p:pic>
          <p:pic>
            <p:nvPicPr>
              <p:cNvPr id="476" name="Google Shape;476;p10"/>
              <p:cNvPicPr preferRelativeResize="0"/>
              <p:nvPr/>
            </p:nvPicPr>
            <p:blipFill rotWithShape="1">
              <a:blip r:embed="rId16">
                <a:alphaModFix/>
              </a:blip>
              <a:srcRect/>
              <a:stretch/>
            </p:blipFill>
            <p:spPr>
              <a:xfrm>
                <a:off x="11655000" y="3590112"/>
                <a:ext cx="127000" cy="127000"/>
              </a:xfrm>
              <a:prstGeom prst="rect">
                <a:avLst/>
              </a:prstGeom>
              <a:noFill/>
              <a:ln>
                <a:noFill/>
              </a:ln>
            </p:spPr>
          </p:pic>
          <p:sp>
            <p:nvSpPr>
              <p:cNvPr id="477" name="Google Shape;477;p10"/>
              <p:cNvSpPr txBox="1"/>
              <p:nvPr/>
            </p:nvSpPr>
            <p:spPr>
              <a:xfrm>
                <a:off x="9340895" y="2351069"/>
                <a:ext cx="2370649" cy="144655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100">
                    <a:solidFill>
                      <a:srgbClr val="C3E7FE"/>
                    </a:solidFill>
                    <a:latin typeface="Arial Narrow"/>
                    <a:ea typeface="Arial Narrow"/>
                    <a:cs typeface="Arial Narrow"/>
                    <a:sym typeface="Arial Narrow"/>
                  </a:rPr>
                  <a:t>CSIM-FD 2023</a:t>
                </a:r>
                <a:endParaRPr/>
              </a:p>
              <a:p>
                <a:pPr marL="0" marR="0" lvl="0" indent="0" algn="r" rtl="0">
                  <a:spcBef>
                    <a:spcPts val="0"/>
                  </a:spcBef>
                  <a:spcAft>
                    <a:spcPts val="0"/>
                  </a:spcAft>
                  <a:buNone/>
                </a:pPr>
                <a:r>
                  <a:rPr lang="en-US" sz="1100">
                    <a:solidFill>
                      <a:srgbClr val="C3E7FE"/>
                    </a:solidFill>
                    <a:latin typeface="Arial Narrow"/>
                    <a:ea typeface="Arial Narrow"/>
                    <a:cs typeface="Arial Narrow"/>
                    <a:sym typeface="Arial Narrow"/>
                  </a:rPr>
                  <a:t>HARP 2022</a:t>
                </a:r>
                <a:endParaRPr/>
              </a:p>
              <a:p>
                <a:pPr marL="0" marR="0" lvl="0" indent="0" algn="r" rtl="0">
                  <a:spcBef>
                    <a:spcPts val="0"/>
                  </a:spcBef>
                  <a:spcAft>
                    <a:spcPts val="0"/>
                  </a:spcAft>
                  <a:buNone/>
                </a:pPr>
                <a:r>
                  <a:rPr lang="en-US" sz="1100">
                    <a:solidFill>
                      <a:srgbClr val="C3E7FE"/>
                    </a:solidFill>
                    <a:latin typeface="Arial Narrow"/>
                    <a:ea typeface="Arial Narrow"/>
                    <a:cs typeface="Arial Narrow"/>
                    <a:sym typeface="Arial Narrow"/>
                  </a:rPr>
                  <a:t>CIRIS 2023</a:t>
                </a:r>
                <a:endParaRPr/>
              </a:p>
              <a:p>
                <a:pPr marL="0" marR="0" lvl="0" indent="0" algn="r" rtl="0">
                  <a:spcBef>
                    <a:spcPts val="0"/>
                  </a:spcBef>
                  <a:spcAft>
                    <a:spcPts val="0"/>
                  </a:spcAft>
                  <a:buNone/>
                </a:pPr>
                <a:r>
                  <a:rPr lang="en-US" sz="1100">
                    <a:solidFill>
                      <a:srgbClr val="C3E7FE"/>
                    </a:solidFill>
                    <a:latin typeface="Arial Narrow"/>
                    <a:ea typeface="Arial Narrow"/>
                    <a:cs typeface="Arial Narrow"/>
                    <a:sym typeface="Arial Narrow"/>
                  </a:rPr>
                  <a:t>CTIM* 2022</a:t>
                </a:r>
                <a:endParaRPr/>
              </a:p>
              <a:p>
                <a:pPr marL="0" marR="0" lvl="0" indent="0" algn="r" rtl="0">
                  <a:spcBef>
                    <a:spcPts val="0"/>
                  </a:spcBef>
                  <a:spcAft>
                    <a:spcPts val="0"/>
                  </a:spcAft>
                  <a:buNone/>
                </a:pPr>
                <a:r>
                  <a:rPr lang="en-US" sz="1100">
                    <a:solidFill>
                      <a:srgbClr val="C3E7FE"/>
                    </a:solidFill>
                    <a:latin typeface="Arial Narrow"/>
                    <a:ea typeface="Arial Narrow"/>
                    <a:cs typeface="Arial Narrow"/>
                    <a:sym typeface="Arial Narrow"/>
                  </a:rPr>
                  <a:t>HYTI* 2022</a:t>
                </a:r>
                <a:endParaRPr/>
              </a:p>
              <a:p>
                <a:pPr marL="0" marR="0" lvl="0" indent="0" algn="r" rtl="0">
                  <a:spcBef>
                    <a:spcPts val="0"/>
                  </a:spcBef>
                  <a:spcAft>
                    <a:spcPts val="0"/>
                  </a:spcAft>
                  <a:buNone/>
                </a:pPr>
                <a:r>
                  <a:rPr lang="en-US" sz="1100">
                    <a:solidFill>
                      <a:srgbClr val="C3E7FE"/>
                    </a:solidFill>
                    <a:latin typeface="Arial Narrow"/>
                    <a:ea typeface="Arial Narrow"/>
                    <a:cs typeface="Arial Narrow"/>
                    <a:sym typeface="Arial Narrow"/>
                  </a:rPr>
                  <a:t>SNOOPI* 2022</a:t>
                </a:r>
                <a:endParaRPr/>
              </a:p>
              <a:p>
                <a:pPr marL="0" marR="0" lvl="0" indent="0" algn="r" rtl="0">
                  <a:spcBef>
                    <a:spcPts val="0"/>
                  </a:spcBef>
                  <a:spcAft>
                    <a:spcPts val="0"/>
                  </a:spcAft>
                  <a:buNone/>
                </a:pPr>
                <a:r>
                  <a:rPr lang="en-US" sz="1100">
                    <a:solidFill>
                      <a:srgbClr val="C3E7FE"/>
                    </a:solidFill>
                    <a:latin typeface="Arial Narrow"/>
                    <a:ea typeface="Arial Narrow"/>
                    <a:cs typeface="Arial Narrow"/>
                    <a:sym typeface="Arial Narrow"/>
                  </a:rPr>
                  <a:t>NACHOS* 2022</a:t>
                </a:r>
                <a:endParaRPr/>
              </a:p>
              <a:p>
                <a:pPr marL="0" marR="0" lvl="0" indent="0" algn="r" rtl="0">
                  <a:spcBef>
                    <a:spcPts val="0"/>
                  </a:spcBef>
                  <a:spcAft>
                    <a:spcPts val="0"/>
                  </a:spcAft>
                  <a:buNone/>
                </a:pPr>
                <a:r>
                  <a:rPr lang="en-US" sz="1100">
                    <a:solidFill>
                      <a:srgbClr val="C3E7FE"/>
                    </a:solidFill>
                    <a:latin typeface="Arial Narrow"/>
                    <a:ea typeface="Arial Narrow"/>
                    <a:cs typeface="Arial Narrow"/>
                    <a:sym typeface="Arial Narrow"/>
                  </a:rPr>
                  <a:t>NACHOS2* 2022</a:t>
                </a:r>
                <a:endParaRPr/>
              </a:p>
            </p:txBody>
          </p:sp>
          <p:pic>
            <p:nvPicPr>
              <p:cNvPr id="478" name="Google Shape;478;p10"/>
              <p:cNvPicPr preferRelativeResize="0"/>
              <p:nvPr/>
            </p:nvPicPr>
            <p:blipFill rotWithShape="1">
              <a:blip r:embed="rId16">
                <a:alphaModFix/>
              </a:blip>
              <a:srcRect/>
              <a:stretch/>
            </p:blipFill>
            <p:spPr>
              <a:xfrm>
                <a:off x="11655000" y="3756285"/>
                <a:ext cx="127000" cy="127000"/>
              </a:xfrm>
              <a:prstGeom prst="rect">
                <a:avLst/>
              </a:prstGeom>
              <a:noFill/>
              <a:ln>
                <a:noFill/>
              </a:ln>
            </p:spPr>
          </p:pic>
        </p:grpSp>
      </p:grpSp>
      <p:grpSp>
        <p:nvGrpSpPr>
          <p:cNvPr id="479" name="Google Shape;479;p10"/>
          <p:cNvGrpSpPr/>
          <p:nvPr/>
        </p:nvGrpSpPr>
        <p:grpSpPr>
          <a:xfrm>
            <a:off x="3543300" y="2889452"/>
            <a:ext cx="897252" cy="398223"/>
            <a:chOff x="3543300" y="2889452"/>
            <a:chExt cx="897252" cy="398223"/>
          </a:xfrm>
        </p:grpSpPr>
        <p:pic>
          <p:nvPicPr>
            <p:cNvPr id="480" name="Google Shape;480;p10" descr="A black and white image of a person's face&#10;&#10;Description automatically generated with low confidence"/>
            <p:cNvPicPr preferRelativeResize="0"/>
            <p:nvPr/>
          </p:nvPicPr>
          <p:blipFill rotWithShape="1">
            <a:blip r:embed="rId14">
              <a:alphaModFix/>
            </a:blip>
            <a:srcRect/>
            <a:stretch/>
          </p:blipFill>
          <p:spPr>
            <a:xfrm>
              <a:off x="3543300" y="2968625"/>
              <a:ext cx="158857" cy="114730"/>
            </a:xfrm>
            <a:prstGeom prst="rect">
              <a:avLst/>
            </a:prstGeom>
            <a:noFill/>
            <a:ln>
              <a:noFill/>
            </a:ln>
          </p:spPr>
        </p:pic>
        <p:pic>
          <p:nvPicPr>
            <p:cNvPr id="481" name="Google Shape;481;p10" descr="A picture containing text, satellite&#10;&#10;Description automatically generated"/>
            <p:cNvPicPr preferRelativeResize="0"/>
            <p:nvPr/>
          </p:nvPicPr>
          <p:blipFill rotWithShape="1">
            <a:blip r:embed="rId18">
              <a:alphaModFix/>
            </a:blip>
            <a:srcRect/>
            <a:stretch/>
          </p:blipFill>
          <p:spPr>
            <a:xfrm>
              <a:off x="3713125" y="3109875"/>
              <a:ext cx="469900" cy="177800"/>
            </a:xfrm>
            <a:prstGeom prst="rect">
              <a:avLst/>
            </a:prstGeom>
            <a:noFill/>
            <a:ln>
              <a:noFill/>
            </a:ln>
          </p:spPr>
        </p:pic>
        <p:sp>
          <p:nvSpPr>
            <p:cNvPr id="482" name="Google Shape;482;p10"/>
            <p:cNvSpPr txBox="1"/>
            <p:nvPr/>
          </p:nvSpPr>
          <p:spPr>
            <a:xfrm>
              <a:off x="3621845" y="2889452"/>
              <a:ext cx="81870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LANDSAT 7</a:t>
              </a:r>
              <a:endParaRPr/>
            </a:p>
          </p:txBody>
        </p:sp>
      </p:grpSp>
      <p:grpSp>
        <p:nvGrpSpPr>
          <p:cNvPr id="483" name="Google Shape;483;p10"/>
          <p:cNvGrpSpPr/>
          <p:nvPr/>
        </p:nvGrpSpPr>
        <p:grpSpPr>
          <a:xfrm>
            <a:off x="4168775" y="3322675"/>
            <a:ext cx="690305" cy="492050"/>
            <a:chOff x="4168775" y="3322675"/>
            <a:chExt cx="690305" cy="492050"/>
          </a:xfrm>
        </p:grpSpPr>
        <p:pic>
          <p:nvPicPr>
            <p:cNvPr id="484" name="Google Shape;484;p10" descr="A picture containing window, building, wheel&#10;&#10;Description automatically generated"/>
            <p:cNvPicPr preferRelativeResize="0"/>
            <p:nvPr/>
          </p:nvPicPr>
          <p:blipFill rotWithShape="1">
            <a:blip r:embed="rId4">
              <a:alphaModFix/>
            </a:blip>
            <a:srcRect/>
            <a:stretch/>
          </p:blipFill>
          <p:spPr>
            <a:xfrm>
              <a:off x="4168775" y="3387725"/>
              <a:ext cx="111126" cy="111126"/>
            </a:xfrm>
            <a:prstGeom prst="rect">
              <a:avLst/>
            </a:prstGeom>
            <a:noFill/>
            <a:ln>
              <a:noFill/>
            </a:ln>
          </p:spPr>
        </p:pic>
        <p:pic>
          <p:nvPicPr>
            <p:cNvPr id="485" name="Google Shape;485;p10" descr="A picture containing gear&#10;&#10;Description automatically generated"/>
            <p:cNvPicPr preferRelativeResize="0"/>
            <p:nvPr/>
          </p:nvPicPr>
          <p:blipFill rotWithShape="1">
            <a:blip r:embed="rId19">
              <a:alphaModFix/>
            </a:blip>
            <a:srcRect/>
            <a:stretch/>
          </p:blipFill>
          <p:spPr>
            <a:xfrm>
              <a:off x="4338600" y="3522625"/>
              <a:ext cx="393700" cy="292100"/>
            </a:xfrm>
            <a:prstGeom prst="rect">
              <a:avLst/>
            </a:prstGeom>
            <a:noFill/>
            <a:ln>
              <a:noFill/>
            </a:ln>
          </p:spPr>
        </p:pic>
        <p:sp>
          <p:nvSpPr>
            <p:cNvPr id="486" name="Google Shape;486;p10"/>
            <p:cNvSpPr txBox="1"/>
            <p:nvPr/>
          </p:nvSpPr>
          <p:spPr>
            <a:xfrm>
              <a:off x="4215810" y="3322675"/>
              <a:ext cx="64327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TERRA</a:t>
              </a:r>
              <a:endParaRPr/>
            </a:p>
          </p:txBody>
        </p:sp>
      </p:grpSp>
      <p:grpSp>
        <p:nvGrpSpPr>
          <p:cNvPr id="487" name="Google Shape;487;p10"/>
          <p:cNvGrpSpPr/>
          <p:nvPr/>
        </p:nvGrpSpPr>
        <p:grpSpPr>
          <a:xfrm>
            <a:off x="4895850" y="3551902"/>
            <a:ext cx="683843" cy="493898"/>
            <a:chOff x="4895850" y="3551902"/>
            <a:chExt cx="683843" cy="493898"/>
          </a:xfrm>
        </p:grpSpPr>
        <p:pic>
          <p:nvPicPr>
            <p:cNvPr id="488" name="Google Shape;488;p10" descr="A picture containing window, building, wheel&#10;&#10;Description automatically generated"/>
            <p:cNvPicPr preferRelativeResize="0"/>
            <p:nvPr/>
          </p:nvPicPr>
          <p:blipFill rotWithShape="1">
            <a:blip r:embed="rId4">
              <a:alphaModFix/>
            </a:blip>
            <a:srcRect/>
            <a:stretch/>
          </p:blipFill>
          <p:spPr>
            <a:xfrm>
              <a:off x="4895850" y="3619500"/>
              <a:ext cx="111126" cy="111126"/>
            </a:xfrm>
            <a:prstGeom prst="rect">
              <a:avLst/>
            </a:prstGeom>
            <a:noFill/>
            <a:ln>
              <a:noFill/>
            </a:ln>
          </p:spPr>
        </p:pic>
        <p:pic>
          <p:nvPicPr>
            <p:cNvPr id="489" name="Google Shape;489;p10" descr="A black and white image of a world map&#10;&#10;Description automatically generated with low confidence"/>
            <p:cNvPicPr preferRelativeResize="0"/>
            <p:nvPr/>
          </p:nvPicPr>
          <p:blipFill rotWithShape="1">
            <a:blip r:embed="rId20">
              <a:alphaModFix/>
            </a:blip>
            <a:srcRect/>
            <a:stretch/>
          </p:blipFill>
          <p:spPr>
            <a:xfrm>
              <a:off x="4997450" y="3766400"/>
              <a:ext cx="406400" cy="279400"/>
            </a:xfrm>
            <a:prstGeom prst="rect">
              <a:avLst/>
            </a:prstGeom>
            <a:noFill/>
            <a:ln>
              <a:noFill/>
            </a:ln>
          </p:spPr>
        </p:pic>
        <p:sp>
          <p:nvSpPr>
            <p:cNvPr id="490" name="Google Shape;490;p10"/>
            <p:cNvSpPr txBox="1"/>
            <p:nvPr/>
          </p:nvSpPr>
          <p:spPr>
            <a:xfrm>
              <a:off x="4936423" y="3551902"/>
              <a:ext cx="64327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AQUA</a:t>
              </a:r>
              <a:endParaRPr/>
            </a:p>
          </p:txBody>
        </p:sp>
      </p:grpSp>
      <p:grpSp>
        <p:nvGrpSpPr>
          <p:cNvPr id="491" name="Google Shape;491;p10"/>
          <p:cNvGrpSpPr/>
          <p:nvPr/>
        </p:nvGrpSpPr>
        <p:grpSpPr>
          <a:xfrm>
            <a:off x="6629400" y="3482051"/>
            <a:ext cx="836270" cy="486699"/>
            <a:chOff x="6629400" y="3482051"/>
            <a:chExt cx="836270" cy="486699"/>
          </a:xfrm>
        </p:grpSpPr>
        <p:pic>
          <p:nvPicPr>
            <p:cNvPr id="492" name="Google Shape;492;p10" descr="A picture containing window, building, wheel&#10;&#10;Description automatically generated"/>
            <p:cNvPicPr preferRelativeResize="0"/>
            <p:nvPr/>
          </p:nvPicPr>
          <p:blipFill rotWithShape="1">
            <a:blip r:embed="rId4">
              <a:alphaModFix/>
            </a:blip>
            <a:srcRect/>
            <a:stretch/>
          </p:blipFill>
          <p:spPr>
            <a:xfrm>
              <a:off x="6629400" y="3549649"/>
              <a:ext cx="111126" cy="111126"/>
            </a:xfrm>
            <a:prstGeom prst="rect">
              <a:avLst/>
            </a:prstGeom>
            <a:noFill/>
            <a:ln>
              <a:noFill/>
            </a:ln>
          </p:spPr>
        </p:pic>
        <p:pic>
          <p:nvPicPr>
            <p:cNvPr id="493" name="Google Shape;493;p10"/>
            <p:cNvPicPr preferRelativeResize="0"/>
            <p:nvPr/>
          </p:nvPicPr>
          <p:blipFill rotWithShape="1">
            <a:blip r:embed="rId21">
              <a:alphaModFix/>
            </a:blip>
            <a:srcRect/>
            <a:stretch/>
          </p:blipFill>
          <p:spPr>
            <a:xfrm>
              <a:off x="6768250" y="3689350"/>
              <a:ext cx="355600" cy="279400"/>
            </a:xfrm>
            <a:prstGeom prst="rect">
              <a:avLst/>
            </a:prstGeom>
            <a:noFill/>
            <a:ln>
              <a:noFill/>
            </a:ln>
          </p:spPr>
        </p:pic>
        <p:sp>
          <p:nvSpPr>
            <p:cNvPr id="494" name="Google Shape;494;p10"/>
            <p:cNvSpPr txBox="1"/>
            <p:nvPr/>
          </p:nvSpPr>
          <p:spPr>
            <a:xfrm>
              <a:off x="6680520" y="3482051"/>
              <a:ext cx="78515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CLOUDSAT</a:t>
              </a:r>
              <a:endParaRPr/>
            </a:p>
          </p:txBody>
        </p:sp>
      </p:grpSp>
      <p:grpSp>
        <p:nvGrpSpPr>
          <p:cNvPr id="495" name="Google Shape;495;p10"/>
          <p:cNvGrpSpPr/>
          <p:nvPr/>
        </p:nvGrpSpPr>
        <p:grpSpPr>
          <a:xfrm>
            <a:off x="6908693" y="2100805"/>
            <a:ext cx="862743" cy="466920"/>
            <a:chOff x="6908693" y="2100805"/>
            <a:chExt cx="862743" cy="466920"/>
          </a:xfrm>
        </p:grpSpPr>
        <p:pic>
          <p:nvPicPr>
            <p:cNvPr id="496" name="Google Shape;496;p10" descr="A black and white image of a person's face&#10;&#10;Description automatically generated with low confidence"/>
            <p:cNvPicPr preferRelativeResize="0"/>
            <p:nvPr/>
          </p:nvPicPr>
          <p:blipFill rotWithShape="1">
            <a:blip r:embed="rId14">
              <a:alphaModFix/>
            </a:blip>
            <a:srcRect/>
            <a:stretch/>
          </p:blipFill>
          <p:spPr>
            <a:xfrm>
              <a:off x="6908693" y="2176796"/>
              <a:ext cx="158857" cy="114730"/>
            </a:xfrm>
            <a:prstGeom prst="rect">
              <a:avLst/>
            </a:prstGeom>
            <a:noFill/>
            <a:ln>
              <a:noFill/>
            </a:ln>
          </p:spPr>
        </p:pic>
        <p:pic>
          <p:nvPicPr>
            <p:cNvPr id="497" name="Google Shape;497;p10" descr="A screenshot of a computer&#10;&#10;Description automatically generated with medium confidence"/>
            <p:cNvPicPr preferRelativeResize="0"/>
            <p:nvPr/>
          </p:nvPicPr>
          <p:blipFill rotWithShape="1">
            <a:blip r:embed="rId22">
              <a:alphaModFix/>
            </a:blip>
            <a:srcRect/>
            <a:stretch/>
          </p:blipFill>
          <p:spPr>
            <a:xfrm>
              <a:off x="7047650" y="2339125"/>
              <a:ext cx="495300" cy="228600"/>
            </a:xfrm>
            <a:prstGeom prst="rect">
              <a:avLst/>
            </a:prstGeom>
            <a:noFill/>
            <a:ln>
              <a:noFill/>
            </a:ln>
          </p:spPr>
        </p:pic>
        <p:sp>
          <p:nvSpPr>
            <p:cNvPr id="498" name="Google Shape;498;p10"/>
            <p:cNvSpPr txBox="1"/>
            <p:nvPr/>
          </p:nvSpPr>
          <p:spPr>
            <a:xfrm>
              <a:off x="6986286" y="2100805"/>
              <a:ext cx="78515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SUOMI NPP</a:t>
              </a:r>
              <a:endParaRPr/>
            </a:p>
          </p:txBody>
        </p:sp>
      </p:grpSp>
      <p:grpSp>
        <p:nvGrpSpPr>
          <p:cNvPr id="499" name="Google Shape;499;p10"/>
          <p:cNvGrpSpPr/>
          <p:nvPr/>
        </p:nvGrpSpPr>
        <p:grpSpPr>
          <a:xfrm>
            <a:off x="6492875" y="1538468"/>
            <a:ext cx="864767" cy="381557"/>
            <a:chOff x="6492875" y="1538468"/>
            <a:chExt cx="864767" cy="381557"/>
          </a:xfrm>
        </p:grpSpPr>
        <p:pic>
          <p:nvPicPr>
            <p:cNvPr id="500" name="Google Shape;500;p10" descr="A black and white image of a person's face&#10;&#10;Description automatically generated with low confidence"/>
            <p:cNvPicPr preferRelativeResize="0"/>
            <p:nvPr/>
          </p:nvPicPr>
          <p:blipFill rotWithShape="1">
            <a:blip r:embed="rId14">
              <a:alphaModFix/>
            </a:blip>
            <a:srcRect/>
            <a:stretch/>
          </p:blipFill>
          <p:spPr>
            <a:xfrm>
              <a:off x="6492875" y="1609725"/>
              <a:ext cx="158857" cy="114730"/>
            </a:xfrm>
            <a:prstGeom prst="rect">
              <a:avLst/>
            </a:prstGeom>
            <a:noFill/>
            <a:ln>
              <a:noFill/>
            </a:ln>
          </p:spPr>
        </p:pic>
        <p:pic>
          <p:nvPicPr>
            <p:cNvPr id="501" name="Google Shape;501;p10" descr="A screenshot of a video game&#10;&#10;Description automatically generated with medium confidence"/>
            <p:cNvPicPr preferRelativeResize="0"/>
            <p:nvPr/>
          </p:nvPicPr>
          <p:blipFill rotWithShape="1">
            <a:blip r:embed="rId23">
              <a:alphaModFix/>
            </a:blip>
            <a:srcRect/>
            <a:stretch/>
          </p:blipFill>
          <p:spPr>
            <a:xfrm>
              <a:off x="6660300" y="1767625"/>
              <a:ext cx="584200" cy="152400"/>
            </a:xfrm>
            <a:prstGeom prst="rect">
              <a:avLst/>
            </a:prstGeom>
            <a:noFill/>
            <a:ln>
              <a:noFill/>
            </a:ln>
          </p:spPr>
        </p:pic>
        <p:sp>
          <p:nvSpPr>
            <p:cNvPr id="502" name="Google Shape;502;p10"/>
            <p:cNvSpPr txBox="1"/>
            <p:nvPr/>
          </p:nvSpPr>
          <p:spPr>
            <a:xfrm>
              <a:off x="6572492" y="1538468"/>
              <a:ext cx="78515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LANDSAT 8</a:t>
              </a:r>
              <a:endParaRPr/>
            </a:p>
          </p:txBody>
        </p:sp>
      </p:grpSp>
      <p:grpSp>
        <p:nvGrpSpPr>
          <p:cNvPr id="503" name="Google Shape;503;p10"/>
          <p:cNvGrpSpPr/>
          <p:nvPr/>
        </p:nvGrpSpPr>
        <p:grpSpPr>
          <a:xfrm>
            <a:off x="6019800" y="1027253"/>
            <a:ext cx="694550" cy="450672"/>
            <a:chOff x="6019800" y="1027253"/>
            <a:chExt cx="694550" cy="450672"/>
          </a:xfrm>
        </p:grpSpPr>
        <p:pic>
          <p:nvPicPr>
            <p:cNvPr id="504" name="Google Shape;504;p10" descr="A picture containing window, building, wheel&#10;&#10;Description automatically generated"/>
            <p:cNvPicPr preferRelativeResize="0"/>
            <p:nvPr/>
          </p:nvPicPr>
          <p:blipFill rotWithShape="1">
            <a:blip r:embed="rId4">
              <a:alphaModFix/>
            </a:blip>
            <a:srcRect/>
            <a:stretch/>
          </p:blipFill>
          <p:spPr>
            <a:xfrm>
              <a:off x="6019800" y="1089025"/>
              <a:ext cx="111126" cy="111126"/>
            </a:xfrm>
            <a:prstGeom prst="rect">
              <a:avLst/>
            </a:prstGeom>
            <a:noFill/>
            <a:ln>
              <a:noFill/>
            </a:ln>
          </p:spPr>
        </p:pic>
        <p:pic>
          <p:nvPicPr>
            <p:cNvPr id="505" name="Google Shape;505;p10" descr="A picture containing satellite, transport&#10;&#10;Description automatically generated"/>
            <p:cNvPicPr preferRelativeResize="0"/>
            <p:nvPr/>
          </p:nvPicPr>
          <p:blipFill rotWithShape="1">
            <a:blip r:embed="rId24">
              <a:alphaModFix/>
            </a:blip>
            <a:srcRect/>
            <a:stretch/>
          </p:blipFill>
          <p:spPr>
            <a:xfrm>
              <a:off x="6193650" y="1223925"/>
              <a:ext cx="520700" cy="254000"/>
            </a:xfrm>
            <a:prstGeom prst="rect">
              <a:avLst/>
            </a:prstGeom>
            <a:noFill/>
            <a:ln>
              <a:noFill/>
            </a:ln>
          </p:spPr>
        </p:pic>
        <p:sp>
          <p:nvSpPr>
            <p:cNvPr id="506" name="Google Shape;506;p10"/>
            <p:cNvSpPr txBox="1"/>
            <p:nvPr/>
          </p:nvSpPr>
          <p:spPr>
            <a:xfrm>
              <a:off x="6068992" y="1027253"/>
              <a:ext cx="42826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GPM</a:t>
              </a:r>
              <a:endParaRPr/>
            </a:p>
          </p:txBody>
        </p:sp>
      </p:grpSp>
      <p:grpSp>
        <p:nvGrpSpPr>
          <p:cNvPr id="507" name="Google Shape;507;p10"/>
          <p:cNvGrpSpPr/>
          <p:nvPr/>
        </p:nvGrpSpPr>
        <p:grpSpPr>
          <a:xfrm>
            <a:off x="5302168" y="679048"/>
            <a:ext cx="762082" cy="411527"/>
            <a:chOff x="5302168" y="679048"/>
            <a:chExt cx="762082" cy="411527"/>
          </a:xfrm>
        </p:grpSpPr>
        <p:pic>
          <p:nvPicPr>
            <p:cNvPr id="508" name="Google Shape;508;p10" descr="A picture containing transport, satellite&#10;&#10;Description automatically generated"/>
            <p:cNvPicPr preferRelativeResize="0"/>
            <p:nvPr/>
          </p:nvPicPr>
          <p:blipFill rotWithShape="1">
            <a:blip r:embed="rId25">
              <a:alphaModFix/>
            </a:blip>
            <a:srcRect/>
            <a:stretch/>
          </p:blipFill>
          <p:spPr>
            <a:xfrm>
              <a:off x="5378450" y="874675"/>
              <a:ext cx="685800" cy="215900"/>
            </a:xfrm>
            <a:prstGeom prst="rect">
              <a:avLst/>
            </a:prstGeom>
            <a:noFill/>
            <a:ln>
              <a:noFill/>
            </a:ln>
          </p:spPr>
        </p:pic>
        <p:sp>
          <p:nvSpPr>
            <p:cNvPr id="509" name="Google Shape;509;p10"/>
            <p:cNvSpPr txBox="1"/>
            <p:nvPr/>
          </p:nvSpPr>
          <p:spPr>
            <a:xfrm>
              <a:off x="5302168" y="679048"/>
              <a:ext cx="53918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OCO-2</a:t>
              </a:r>
              <a:endParaRPr/>
            </a:p>
          </p:txBody>
        </p:sp>
      </p:grpSp>
      <p:grpSp>
        <p:nvGrpSpPr>
          <p:cNvPr id="510" name="Google Shape;510;p10"/>
          <p:cNvGrpSpPr/>
          <p:nvPr/>
        </p:nvGrpSpPr>
        <p:grpSpPr>
          <a:xfrm>
            <a:off x="4622157" y="420547"/>
            <a:ext cx="592743" cy="562078"/>
            <a:chOff x="4622157" y="420547"/>
            <a:chExt cx="592743" cy="562078"/>
          </a:xfrm>
        </p:grpSpPr>
        <p:pic>
          <p:nvPicPr>
            <p:cNvPr id="511" name="Google Shape;511;p10" descr="A close-up of a planet&#10;&#10;Description automatically generated with low confidence"/>
            <p:cNvPicPr preferRelativeResize="0"/>
            <p:nvPr/>
          </p:nvPicPr>
          <p:blipFill rotWithShape="1">
            <a:blip r:embed="rId26">
              <a:alphaModFix/>
            </a:blip>
            <a:srcRect/>
            <a:stretch/>
          </p:blipFill>
          <p:spPr>
            <a:xfrm>
              <a:off x="4922800" y="525425"/>
              <a:ext cx="292100" cy="457200"/>
            </a:xfrm>
            <a:prstGeom prst="rect">
              <a:avLst/>
            </a:prstGeom>
            <a:noFill/>
            <a:ln>
              <a:noFill/>
            </a:ln>
          </p:spPr>
        </p:pic>
        <p:sp>
          <p:nvSpPr>
            <p:cNvPr id="512" name="Google Shape;512;p10"/>
            <p:cNvSpPr txBox="1"/>
            <p:nvPr/>
          </p:nvSpPr>
          <p:spPr>
            <a:xfrm>
              <a:off x="4622157" y="420547"/>
              <a:ext cx="53918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SMAP</a:t>
              </a:r>
              <a:endParaRPr/>
            </a:p>
          </p:txBody>
        </p:sp>
      </p:grpSp>
      <p:grpSp>
        <p:nvGrpSpPr>
          <p:cNvPr id="513" name="Google Shape;513;p10"/>
          <p:cNvGrpSpPr/>
          <p:nvPr/>
        </p:nvGrpSpPr>
        <p:grpSpPr>
          <a:xfrm>
            <a:off x="3733800" y="250785"/>
            <a:ext cx="1042686" cy="543740"/>
            <a:chOff x="3733800" y="250785"/>
            <a:chExt cx="1042686" cy="543740"/>
          </a:xfrm>
        </p:grpSpPr>
        <p:pic>
          <p:nvPicPr>
            <p:cNvPr id="514" name="Google Shape;514;p10" descr="A black and white image of a person's face&#10;&#10;Description automatically generated with low confidence"/>
            <p:cNvPicPr preferRelativeResize="0"/>
            <p:nvPr/>
          </p:nvPicPr>
          <p:blipFill rotWithShape="1">
            <a:blip r:embed="rId14">
              <a:alphaModFix/>
            </a:blip>
            <a:srcRect/>
            <a:stretch/>
          </p:blipFill>
          <p:spPr>
            <a:xfrm>
              <a:off x="3733800" y="320675"/>
              <a:ext cx="158857" cy="114730"/>
            </a:xfrm>
            <a:prstGeom prst="rect">
              <a:avLst/>
            </a:prstGeom>
            <a:noFill/>
            <a:ln>
              <a:noFill/>
            </a:ln>
          </p:spPr>
        </p:pic>
        <p:pic>
          <p:nvPicPr>
            <p:cNvPr id="515" name="Google Shape;515;p10"/>
            <p:cNvPicPr preferRelativeResize="0"/>
            <p:nvPr/>
          </p:nvPicPr>
          <p:blipFill rotWithShape="1">
            <a:blip r:embed="rId27">
              <a:alphaModFix/>
            </a:blip>
            <a:srcRect/>
            <a:stretch/>
          </p:blipFill>
          <p:spPr>
            <a:xfrm>
              <a:off x="4013975" y="489725"/>
              <a:ext cx="444500" cy="304800"/>
            </a:xfrm>
            <a:prstGeom prst="rect">
              <a:avLst/>
            </a:prstGeom>
            <a:noFill/>
            <a:ln>
              <a:noFill/>
            </a:ln>
          </p:spPr>
        </p:pic>
        <p:sp>
          <p:nvSpPr>
            <p:cNvPr id="516" name="Google Shape;516;p10"/>
            <p:cNvSpPr txBox="1"/>
            <p:nvPr/>
          </p:nvSpPr>
          <p:spPr>
            <a:xfrm>
              <a:off x="3823504" y="250785"/>
              <a:ext cx="95298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NISTAR, EPIC</a:t>
              </a:r>
              <a:endParaRPr/>
            </a:p>
          </p:txBody>
        </p:sp>
      </p:grpSp>
      <p:grpSp>
        <p:nvGrpSpPr>
          <p:cNvPr id="517" name="Google Shape;517;p10"/>
          <p:cNvGrpSpPr/>
          <p:nvPr/>
        </p:nvGrpSpPr>
        <p:grpSpPr>
          <a:xfrm>
            <a:off x="2877273" y="264289"/>
            <a:ext cx="870077" cy="446911"/>
            <a:chOff x="2877273" y="264289"/>
            <a:chExt cx="870077" cy="446911"/>
          </a:xfrm>
        </p:grpSpPr>
        <p:pic>
          <p:nvPicPr>
            <p:cNvPr id="518" name="Google Shape;518;p10" descr="A screenshot of a computer&#10;&#10;Description automatically generated with medium confidence"/>
            <p:cNvPicPr preferRelativeResize="0"/>
            <p:nvPr/>
          </p:nvPicPr>
          <p:blipFill rotWithShape="1">
            <a:blip r:embed="rId28">
              <a:alphaModFix/>
            </a:blip>
            <a:srcRect/>
            <a:stretch/>
          </p:blipFill>
          <p:spPr>
            <a:xfrm>
              <a:off x="2972650" y="533400"/>
              <a:ext cx="774700" cy="177800"/>
            </a:xfrm>
            <a:prstGeom prst="rect">
              <a:avLst/>
            </a:prstGeom>
            <a:noFill/>
            <a:ln>
              <a:noFill/>
            </a:ln>
          </p:spPr>
        </p:pic>
        <p:sp>
          <p:nvSpPr>
            <p:cNvPr id="519" name="Google Shape;519;p10"/>
            <p:cNvSpPr txBox="1"/>
            <p:nvPr/>
          </p:nvSpPr>
          <p:spPr>
            <a:xfrm>
              <a:off x="2877273" y="264289"/>
              <a:ext cx="82276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CYGNSS (8)</a:t>
              </a:r>
              <a:endParaRPr/>
            </a:p>
          </p:txBody>
        </p:sp>
      </p:grpSp>
      <p:grpSp>
        <p:nvGrpSpPr>
          <p:cNvPr id="520" name="Google Shape;520;p10"/>
          <p:cNvGrpSpPr/>
          <p:nvPr/>
        </p:nvGrpSpPr>
        <p:grpSpPr>
          <a:xfrm>
            <a:off x="1295400" y="810228"/>
            <a:ext cx="734028" cy="405797"/>
            <a:chOff x="1295400" y="810228"/>
            <a:chExt cx="734028" cy="405797"/>
          </a:xfrm>
        </p:grpSpPr>
        <p:pic>
          <p:nvPicPr>
            <p:cNvPr id="521" name="Google Shape;521;p10" descr="A screenshot of a video game&#10;&#10;Description automatically generated with medium confidence"/>
            <p:cNvPicPr preferRelativeResize="0"/>
            <p:nvPr/>
          </p:nvPicPr>
          <p:blipFill rotWithShape="1">
            <a:blip r:embed="rId29">
              <a:alphaModFix/>
            </a:blip>
            <a:srcRect/>
            <a:stretch/>
          </p:blipFill>
          <p:spPr>
            <a:xfrm>
              <a:off x="1365250" y="1038225"/>
              <a:ext cx="622300" cy="177800"/>
            </a:xfrm>
            <a:prstGeom prst="rect">
              <a:avLst/>
            </a:prstGeom>
            <a:noFill/>
            <a:ln>
              <a:noFill/>
            </a:ln>
          </p:spPr>
        </p:pic>
        <p:sp>
          <p:nvSpPr>
            <p:cNvPr id="522" name="Google Shape;522;p10"/>
            <p:cNvSpPr txBox="1"/>
            <p:nvPr/>
          </p:nvSpPr>
          <p:spPr>
            <a:xfrm>
              <a:off x="1295400" y="810228"/>
              <a:ext cx="73402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ICESAT-2</a:t>
              </a:r>
              <a:endParaRPr/>
            </a:p>
          </p:txBody>
        </p:sp>
      </p:grpSp>
      <p:grpSp>
        <p:nvGrpSpPr>
          <p:cNvPr id="523" name="Google Shape;523;p10"/>
          <p:cNvGrpSpPr/>
          <p:nvPr/>
        </p:nvGrpSpPr>
        <p:grpSpPr>
          <a:xfrm>
            <a:off x="2330450" y="1486382"/>
            <a:ext cx="617236" cy="246221"/>
            <a:chOff x="2330450" y="1486382"/>
            <a:chExt cx="617236" cy="246221"/>
          </a:xfrm>
        </p:grpSpPr>
        <p:pic>
          <p:nvPicPr>
            <p:cNvPr id="524" name="Google Shape;524;p10"/>
            <p:cNvPicPr preferRelativeResize="0"/>
            <p:nvPr/>
          </p:nvPicPr>
          <p:blipFill rotWithShape="1">
            <a:blip r:embed="rId30">
              <a:alphaModFix/>
            </a:blip>
            <a:srcRect/>
            <a:stretch/>
          </p:blipFill>
          <p:spPr>
            <a:xfrm>
              <a:off x="2330450" y="1562100"/>
              <a:ext cx="165100" cy="88900"/>
            </a:xfrm>
            <a:prstGeom prst="rect">
              <a:avLst/>
            </a:prstGeom>
            <a:noFill/>
            <a:ln>
              <a:noFill/>
            </a:ln>
          </p:spPr>
        </p:pic>
        <p:sp>
          <p:nvSpPr>
            <p:cNvPr id="525" name="Google Shape;525;p10"/>
            <p:cNvSpPr txBox="1"/>
            <p:nvPr/>
          </p:nvSpPr>
          <p:spPr>
            <a:xfrm>
              <a:off x="2449975" y="1486382"/>
              <a:ext cx="497711"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C3E7FE"/>
                  </a:solidFill>
                  <a:latin typeface="Arial Narrow"/>
                  <a:ea typeface="Arial Narrow"/>
                  <a:cs typeface="Arial Narrow"/>
                  <a:sym typeface="Arial Narrow"/>
                </a:rPr>
                <a:t>GEDI</a:t>
              </a:r>
              <a:endParaRPr/>
            </a:p>
          </p:txBody>
        </p:sp>
      </p:grpSp>
      <p:grpSp>
        <p:nvGrpSpPr>
          <p:cNvPr id="526" name="Google Shape;526;p10"/>
          <p:cNvGrpSpPr/>
          <p:nvPr/>
        </p:nvGrpSpPr>
        <p:grpSpPr>
          <a:xfrm>
            <a:off x="603814" y="2074762"/>
            <a:ext cx="897038" cy="546938"/>
            <a:chOff x="603814" y="2074762"/>
            <a:chExt cx="897038" cy="546938"/>
          </a:xfrm>
        </p:grpSpPr>
        <p:pic>
          <p:nvPicPr>
            <p:cNvPr id="527" name="Google Shape;527;p10" descr="A picture containing case&#10;&#10;Description automatically generated"/>
            <p:cNvPicPr preferRelativeResize="0"/>
            <p:nvPr/>
          </p:nvPicPr>
          <p:blipFill rotWithShape="1">
            <a:blip r:embed="rId31">
              <a:alphaModFix/>
            </a:blip>
            <a:srcRect/>
            <a:stretch/>
          </p:blipFill>
          <p:spPr>
            <a:xfrm>
              <a:off x="716700" y="2316900"/>
              <a:ext cx="508000" cy="304800"/>
            </a:xfrm>
            <a:prstGeom prst="rect">
              <a:avLst/>
            </a:prstGeom>
            <a:noFill/>
            <a:ln>
              <a:noFill/>
            </a:ln>
          </p:spPr>
        </p:pic>
        <p:sp>
          <p:nvSpPr>
            <p:cNvPr id="528" name="Google Shape;528;p10"/>
            <p:cNvSpPr txBox="1"/>
            <p:nvPr/>
          </p:nvSpPr>
          <p:spPr>
            <a:xfrm>
              <a:off x="603814" y="2074762"/>
              <a:ext cx="897038"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TROPICS (6)</a:t>
              </a:r>
              <a:endParaRPr/>
            </a:p>
          </p:txBody>
        </p:sp>
      </p:grpSp>
      <p:grpSp>
        <p:nvGrpSpPr>
          <p:cNvPr id="529" name="Google Shape;529;p10"/>
          <p:cNvGrpSpPr/>
          <p:nvPr/>
        </p:nvGrpSpPr>
        <p:grpSpPr>
          <a:xfrm>
            <a:off x="2060575" y="2024606"/>
            <a:ext cx="624752" cy="233397"/>
            <a:chOff x="2060575" y="2024606"/>
            <a:chExt cx="624752" cy="233397"/>
          </a:xfrm>
        </p:grpSpPr>
        <p:pic>
          <p:nvPicPr>
            <p:cNvPr id="530" name="Google Shape;530;p10"/>
            <p:cNvPicPr preferRelativeResize="0"/>
            <p:nvPr/>
          </p:nvPicPr>
          <p:blipFill rotWithShape="1">
            <a:blip r:embed="rId32">
              <a:alphaModFix/>
            </a:blip>
            <a:srcRect/>
            <a:stretch/>
          </p:blipFill>
          <p:spPr>
            <a:xfrm>
              <a:off x="2060575" y="2089150"/>
              <a:ext cx="165100" cy="88900"/>
            </a:xfrm>
            <a:prstGeom prst="rect">
              <a:avLst/>
            </a:prstGeom>
            <a:noFill/>
            <a:ln>
              <a:noFill/>
            </a:ln>
          </p:spPr>
        </p:pic>
        <p:sp>
          <p:nvSpPr>
            <p:cNvPr id="531" name="Google Shape;531;p10"/>
            <p:cNvSpPr txBox="1"/>
            <p:nvPr/>
          </p:nvSpPr>
          <p:spPr>
            <a:xfrm>
              <a:off x="2183757" y="2024606"/>
              <a:ext cx="501570"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EMIT</a:t>
              </a:r>
              <a:endParaRPr/>
            </a:p>
          </p:txBody>
        </p:sp>
      </p:grpSp>
      <p:grpSp>
        <p:nvGrpSpPr>
          <p:cNvPr id="532" name="Google Shape;532;p10"/>
          <p:cNvGrpSpPr/>
          <p:nvPr/>
        </p:nvGrpSpPr>
        <p:grpSpPr>
          <a:xfrm>
            <a:off x="1912716" y="2343150"/>
            <a:ext cx="834342" cy="304533"/>
            <a:chOff x="1912716" y="2343150"/>
            <a:chExt cx="834342" cy="304533"/>
          </a:xfrm>
        </p:grpSpPr>
        <p:pic>
          <p:nvPicPr>
            <p:cNvPr id="533" name="Google Shape;533;p10"/>
            <p:cNvPicPr preferRelativeResize="0"/>
            <p:nvPr/>
          </p:nvPicPr>
          <p:blipFill rotWithShape="1">
            <a:blip r:embed="rId33">
              <a:alphaModFix/>
            </a:blip>
            <a:srcRect/>
            <a:stretch/>
          </p:blipFill>
          <p:spPr>
            <a:xfrm>
              <a:off x="2009775" y="2343150"/>
              <a:ext cx="152400" cy="88900"/>
            </a:xfrm>
            <a:prstGeom prst="rect">
              <a:avLst/>
            </a:prstGeom>
            <a:noFill/>
            <a:ln>
              <a:noFill/>
            </a:ln>
          </p:spPr>
        </p:pic>
        <p:sp>
          <p:nvSpPr>
            <p:cNvPr id="534" name="Google Shape;534;p10"/>
            <p:cNvSpPr txBox="1"/>
            <p:nvPr/>
          </p:nvSpPr>
          <p:spPr>
            <a:xfrm>
              <a:off x="1912716" y="2414286"/>
              <a:ext cx="834342"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ECOSTRESS</a:t>
              </a:r>
              <a:endParaRPr/>
            </a:p>
          </p:txBody>
        </p:sp>
      </p:grpSp>
      <p:grpSp>
        <p:nvGrpSpPr>
          <p:cNvPr id="535" name="Google Shape;535;p10"/>
          <p:cNvGrpSpPr/>
          <p:nvPr/>
        </p:nvGrpSpPr>
        <p:grpSpPr>
          <a:xfrm>
            <a:off x="880620" y="1312762"/>
            <a:ext cx="1218256" cy="669213"/>
            <a:chOff x="880620" y="1312762"/>
            <a:chExt cx="1218256" cy="669213"/>
          </a:xfrm>
        </p:grpSpPr>
        <p:pic>
          <p:nvPicPr>
            <p:cNvPr id="536" name="Google Shape;536;p10" descr="A picture containing window, building, wheel&#10;&#10;Description automatically generated"/>
            <p:cNvPicPr preferRelativeResize="0"/>
            <p:nvPr/>
          </p:nvPicPr>
          <p:blipFill rotWithShape="1">
            <a:blip r:embed="rId4">
              <a:alphaModFix/>
            </a:blip>
            <a:srcRect/>
            <a:stretch/>
          </p:blipFill>
          <p:spPr>
            <a:xfrm>
              <a:off x="880620" y="1371600"/>
              <a:ext cx="111126" cy="111126"/>
            </a:xfrm>
            <a:prstGeom prst="rect">
              <a:avLst/>
            </a:prstGeom>
            <a:noFill/>
            <a:ln>
              <a:noFill/>
            </a:ln>
          </p:spPr>
        </p:pic>
        <p:pic>
          <p:nvPicPr>
            <p:cNvPr id="537" name="Google Shape;537;p10" descr="A picture containing text&#10;&#10;Description automatically generated"/>
            <p:cNvPicPr preferRelativeResize="0"/>
            <p:nvPr/>
          </p:nvPicPr>
          <p:blipFill rotWithShape="1">
            <a:blip r:embed="rId34">
              <a:alphaModFix/>
            </a:blip>
            <a:srcRect/>
            <a:stretch/>
          </p:blipFill>
          <p:spPr>
            <a:xfrm>
              <a:off x="962800" y="1702575"/>
              <a:ext cx="558800" cy="279400"/>
            </a:xfrm>
            <a:prstGeom prst="rect">
              <a:avLst/>
            </a:prstGeom>
            <a:noFill/>
            <a:ln>
              <a:noFill/>
            </a:ln>
          </p:spPr>
        </p:pic>
        <p:sp>
          <p:nvSpPr>
            <p:cNvPr id="538" name="Google Shape;538;p10"/>
            <p:cNvSpPr txBox="1"/>
            <p:nvPr/>
          </p:nvSpPr>
          <p:spPr>
            <a:xfrm>
              <a:off x="933691" y="1312762"/>
              <a:ext cx="1165185" cy="374461"/>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SENTINEL-6</a:t>
              </a:r>
              <a:endParaRPr/>
            </a:p>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MICHAEL FREILICH</a:t>
              </a:r>
              <a:endParaRPr/>
            </a:p>
          </p:txBody>
        </p:sp>
      </p:grpSp>
      <p:grpSp>
        <p:nvGrpSpPr>
          <p:cNvPr id="539" name="Google Shape;539;p10"/>
          <p:cNvGrpSpPr/>
          <p:nvPr/>
        </p:nvGrpSpPr>
        <p:grpSpPr>
          <a:xfrm>
            <a:off x="1069975" y="2565400"/>
            <a:ext cx="723900" cy="520700"/>
            <a:chOff x="1069975" y="2565400"/>
            <a:chExt cx="723900" cy="520700"/>
          </a:xfrm>
        </p:grpSpPr>
        <p:pic>
          <p:nvPicPr>
            <p:cNvPr id="540" name="Google Shape;540;p10" descr="A picture containing window, building, wheel&#10;&#10;Description automatically generated"/>
            <p:cNvPicPr preferRelativeResize="0"/>
            <p:nvPr/>
          </p:nvPicPr>
          <p:blipFill rotWithShape="1">
            <a:blip r:embed="rId4">
              <a:alphaModFix/>
            </a:blip>
            <a:srcRect/>
            <a:stretch/>
          </p:blipFill>
          <p:spPr>
            <a:xfrm>
              <a:off x="1069975" y="2743200"/>
              <a:ext cx="111126" cy="111126"/>
            </a:xfrm>
            <a:prstGeom prst="rect">
              <a:avLst/>
            </a:prstGeom>
            <a:noFill/>
            <a:ln>
              <a:noFill/>
            </a:ln>
          </p:spPr>
        </p:pic>
        <p:pic>
          <p:nvPicPr>
            <p:cNvPr id="541" name="Google Shape;541;p10"/>
            <p:cNvPicPr preferRelativeResize="0"/>
            <p:nvPr/>
          </p:nvPicPr>
          <p:blipFill rotWithShape="1">
            <a:blip r:embed="rId35">
              <a:alphaModFix/>
            </a:blip>
            <a:srcRect/>
            <a:stretch/>
          </p:blipFill>
          <p:spPr>
            <a:xfrm>
              <a:off x="1476375" y="2565400"/>
              <a:ext cx="317500" cy="520700"/>
            </a:xfrm>
            <a:prstGeom prst="rect">
              <a:avLst/>
            </a:prstGeom>
            <a:noFill/>
            <a:ln>
              <a:noFill/>
            </a:ln>
          </p:spPr>
        </p:pic>
        <p:sp>
          <p:nvSpPr>
            <p:cNvPr id="542" name="Google Shape;542;p10"/>
            <p:cNvSpPr txBox="1"/>
            <p:nvPr/>
          </p:nvSpPr>
          <p:spPr>
            <a:xfrm>
              <a:off x="1121779" y="2687256"/>
              <a:ext cx="517967"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NISAR</a:t>
              </a:r>
              <a:endParaRPr/>
            </a:p>
          </p:txBody>
        </p:sp>
      </p:grpSp>
      <p:grpSp>
        <p:nvGrpSpPr>
          <p:cNvPr id="543" name="Google Shape;543;p10"/>
          <p:cNvGrpSpPr/>
          <p:nvPr/>
        </p:nvGrpSpPr>
        <p:grpSpPr>
          <a:xfrm>
            <a:off x="946150" y="3241876"/>
            <a:ext cx="878792" cy="543499"/>
            <a:chOff x="946150" y="3241876"/>
            <a:chExt cx="878792" cy="543499"/>
          </a:xfrm>
        </p:grpSpPr>
        <p:pic>
          <p:nvPicPr>
            <p:cNvPr id="544" name="Google Shape;544;p10" descr="A black and white image of a person's face&#10;&#10;Description automatically generated with low confidence"/>
            <p:cNvPicPr preferRelativeResize="0"/>
            <p:nvPr/>
          </p:nvPicPr>
          <p:blipFill rotWithShape="1">
            <a:blip r:embed="rId14">
              <a:alphaModFix/>
            </a:blip>
            <a:srcRect/>
            <a:stretch/>
          </p:blipFill>
          <p:spPr>
            <a:xfrm>
              <a:off x="946150" y="3298825"/>
              <a:ext cx="158857" cy="114730"/>
            </a:xfrm>
            <a:prstGeom prst="rect">
              <a:avLst/>
            </a:prstGeom>
            <a:noFill/>
            <a:ln>
              <a:noFill/>
            </a:ln>
          </p:spPr>
        </p:pic>
        <p:pic>
          <p:nvPicPr>
            <p:cNvPr id="545" name="Google Shape;545;p10" descr="A picture containing satellite&#10;&#10;Description automatically generated"/>
            <p:cNvPicPr preferRelativeResize="0"/>
            <p:nvPr/>
          </p:nvPicPr>
          <p:blipFill rotWithShape="1">
            <a:blip r:embed="rId36">
              <a:alphaModFix/>
            </a:blip>
            <a:srcRect/>
            <a:stretch/>
          </p:blipFill>
          <p:spPr>
            <a:xfrm>
              <a:off x="1070750" y="3493275"/>
              <a:ext cx="660400" cy="292100"/>
            </a:xfrm>
            <a:prstGeom prst="rect">
              <a:avLst/>
            </a:prstGeom>
            <a:noFill/>
            <a:ln>
              <a:noFill/>
            </a:ln>
          </p:spPr>
        </p:pic>
        <p:sp>
          <p:nvSpPr>
            <p:cNvPr id="546" name="Google Shape;546;p10"/>
            <p:cNvSpPr txBox="1"/>
            <p:nvPr/>
          </p:nvSpPr>
          <p:spPr>
            <a:xfrm>
              <a:off x="1047509" y="3241876"/>
              <a:ext cx="777433"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LANDSAT-9</a:t>
              </a:r>
              <a:endParaRPr/>
            </a:p>
          </p:txBody>
        </p:sp>
      </p:grpSp>
      <p:grpSp>
        <p:nvGrpSpPr>
          <p:cNvPr id="547" name="Google Shape;547;p10"/>
          <p:cNvGrpSpPr/>
          <p:nvPr/>
        </p:nvGrpSpPr>
        <p:grpSpPr>
          <a:xfrm>
            <a:off x="2178050" y="3017134"/>
            <a:ext cx="630740" cy="233397"/>
            <a:chOff x="2178050" y="3017134"/>
            <a:chExt cx="630740" cy="233397"/>
          </a:xfrm>
        </p:grpSpPr>
        <p:pic>
          <p:nvPicPr>
            <p:cNvPr id="548" name="Google Shape;548;p10"/>
            <p:cNvPicPr preferRelativeResize="0"/>
            <p:nvPr/>
          </p:nvPicPr>
          <p:blipFill rotWithShape="1">
            <a:blip r:embed="rId30">
              <a:alphaModFix/>
            </a:blip>
            <a:srcRect/>
            <a:stretch/>
          </p:blipFill>
          <p:spPr>
            <a:xfrm>
              <a:off x="2178050" y="3086100"/>
              <a:ext cx="165100" cy="88900"/>
            </a:xfrm>
            <a:prstGeom prst="rect">
              <a:avLst/>
            </a:prstGeom>
            <a:noFill/>
            <a:ln>
              <a:noFill/>
            </a:ln>
          </p:spPr>
        </p:pic>
        <p:sp>
          <p:nvSpPr>
            <p:cNvPr id="549" name="Google Shape;549;p10"/>
            <p:cNvSpPr txBox="1"/>
            <p:nvPr/>
          </p:nvSpPr>
          <p:spPr>
            <a:xfrm>
              <a:off x="2281177" y="3017134"/>
              <a:ext cx="527613"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OCO-3</a:t>
              </a:r>
              <a:endParaRPr/>
            </a:p>
          </p:txBody>
        </p:sp>
      </p:grpSp>
      <p:grpSp>
        <p:nvGrpSpPr>
          <p:cNvPr id="550" name="Google Shape;550;p10"/>
          <p:cNvGrpSpPr/>
          <p:nvPr/>
        </p:nvGrpSpPr>
        <p:grpSpPr>
          <a:xfrm>
            <a:off x="2638063" y="3709950"/>
            <a:ext cx="872924" cy="307404"/>
            <a:chOff x="2638063" y="3709950"/>
            <a:chExt cx="872924" cy="307404"/>
          </a:xfrm>
        </p:grpSpPr>
        <p:pic>
          <p:nvPicPr>
            <p:cNvPr id="551" name="Google Shape;551;p10"/>
            <p:cNvPicPr preferRelativeResize="0"/>
            <p:nvPr/>
          </p:nvPicPr>
          <p:blipFill rotWithShape="1">
            <a:blip r:embed="rId32">
              <a:alphaModFix/>
            </a:blip>
            <a:srcRect/>
            <a:stretch/>
          </p:blipFill>
          <p:spPr>
            <a:xfrm>
              <a:off x="2665375" y="3709950"/>
              <a:ext cx="165100" cy="88900"/>
            </a:xfrm>
            <a:prstGeom prst="rect">
              <a:avLst/>
            </a:prstGeom>
            <a:noFill/>
            <a:ln>
              <a:noFill/>
            </a:ln>
          </p:spPr>
        </p:pic>
        <p:sp>
          <p:nvSpPr>
            <p:cNvPr id="552" name="Google Shape;552;p10"/>
            <p:cNvSpPr txBox="1"/>
            <p:nvPr/>
          </p:nvSpPr>
          <p:spPr>
            <a:xfrm>
              <a:off x="2638063" y="3783957"/>
              <a:ext cx="872924"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CLARREO-PF</a:t>
              </a:r>
              <a:endParaRPr/>
            </a:p>
          </p:txBody>
        </p:sp>
      </p:grpSp>
      <p:grpSp>
        <p:nvGrpSpPr>
          <p:cNvPr id="553" name="Google Shape;553;p10"/>
          <p:cNvGrpSpPr/>
          <p:nvPr/>
        </p:nvGrpSpPr>
        <p:grpSpPr>
          <a:xfrm>
            <a:off x="1934901" y="4342435"/>
            <a:ext cx="872924" cy="509740"/>
            <a:chOff x="1934901" y="4342435"/>
            <a:chExt cx="872924" cy="509740"/>
          </a:xfrm>
        </p:grpSpPr>
        <p:pic>
          <p:nvPicPr>
            <p:cNvPr id="554" name="Google Shape;554;p10" descr="A close-up of a map&#10;&#10;Description automatically generated with low confidence"/>
            <p:cNvPicPr preferRelativeResize="0"/>
            <p:nvPr/>
          </p:nvPicPr>
          <p:blipFill rotWithShape="1">
            <a:blip r:embed="rId37">
              <a:alphaModFix/>
            </a:blip>
            <a:srcRect/>
            <a:stretch/>
          </p:blipFill>
          <p:spPr>
            <a:xfrm>
              <a:off x="1951075" y="4547375"/>
              <a:ext cx="711200" cy="304800"/>
            </a:xfrm>
            <a:prstGeom prst="rect">
              <a:avLst/>
            </a:prstGeom>
            <a:noFill/>
            <a:ln>
              <a:noFill/>
            </a:ln>
          </p:spPr>
        </p:pic>
        <p:sp>
          <p:nvSpPr>
            <p:cNvPr id="555" name="Google Shape;555;p10"/>
            <p:cNvSpPr txBox="1"/>
            <p:nvPr/>
          </p:nvSpPr>
          <p:spPr>
            <a:xfrm>
              <a:off x="1934901" y="4342435"/>
              <a:ext cx="872924"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GEOCARB</a:t>
              </a:r>
              <a:endParaRPr/>
            </a:p>
          </p:txBody>
        </p:sp>
      </p:grpSp>
      <p:grpSp>
        <p:nvGrpSpPr>
          <p:cNvPr id="556" name="Google Shape;556;p10"/>
          <p:cNvGrpSpPr/>
          <p:nvPr/>
        </p:nvGrpSpPr>
        <p:grpSpPr>
          <a:xfrm>
            <a:off x="3074175" y="4068501"/>
            <a:ext cx="622007" cy="233397"/>
            <a:chOff x="3074175" y="4068501"/>
            <a:chExt cx="622007" cy="233397"/>
          </a:xfrm>
        </p:grpSpPr>
        <p:pic>
          <p:nvPicPr>
            <p:cNvPr id="557" name="Google Shape;557;p10"/>
            <p:cNvPicPr preferRelativeResize="0"/>
            <p:nvPr/>
          </p:nvPicPr>
          <p:blipFill rotWithShape="1">
            <a:blip r:embed="rId30">
              <a:alphaModFix/>
            </a:blip>
            <a:srcRect/>
            <a:stretch/>
          </p:blipFill>
          <p:spPr>
            <a:xfrm>
              <a:off x="3074175" y="4137800"/>
              <a:ext cx="165100" cy="88900"/>
            </a:xfrm>
            <a:prstGeom prst="rect">
              <a:avLst/>
            </a:prstGeom>
            <a:noFill/>
            <a:ln>
              <a:noFill/>
            </a:ln>
          </p:spPr>
        </p:pic>
        <p:sp>
          <p:nvSpPr>
            <p:cNvPr id="558" name="Google Shape;558;p10"/>
            <p:cNvSpPr txBox="1"/>
            <p:nvPr/>
          </p:nvSpPr>
          <p:spPr>
            <a:xfrm>
              <a:off x="3182073" y="4068501"/>
              <a:ext cx="514109"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TSIS-1</a:t>
              </a:r>
              <a:endParaRPr/>
            </a:p>
          </p:txBody>
        </p:sp>
      </p:grpSp>
      <p:grpSp>
        <p:nvGrpSpPr>
          <p:cNvPr id="559" name="Google Shape;559;p10"/>
          <p:cNvGrpSpPr/>
          <p:nvPr/>
        </p:nvGrpSpPr>
        <p:grpSpPr>
          <a:xfrm>
            <a:off x="2735483" y="4513162"/>
            <a:ext cx="662542" cy="466013"/>
            <a:chOff x="2735483" y="4513162"/>
            <a:chExt cx="662542" cy="466013"/>
          </a:xfrm>
        </p:grpSpPr>
        <p:pic>
          <p:nvPicPr>
            <p:cNvPr id="560" name="Google Shape;560;p10"/>
            <p:cNvPicPr preferRelativeResize="0"/>
            <p:nvPr/>
          </p:nvPicPr>
          <p:blipFill rotWithShape="1">
            <a:blip r:embed="rId38">
              <a:alphaModFix/>
            </a:blip>
            <a:srcRect/>
            <a:stretch/>
          </p:blipFill>
          <p:spPr>
            <a:xfrm>
              <a:off x="2763025" y="4725175"/>
              <a:ext cx="635000" cy="254000"/>
            </a:xfrm>
            <a:prstGeom prst="rect">
              <a:avLst/>
            </a:prstGeom>
            <a:noFill/>
            <a:ln>
              <a:noFill/>
            </a:ln>
          </p:spPr>
        </p:pic>
        <p:sp>
          <p:nvSpPr>
            <p:cNvPr id="561" name="Google Shape;561;p10"/>
            <p:cNvSpPr txBox="1"/>
            <p:nvPr/>
          </p:nvSpPr>
          <p:spPr>
            <a:xfrm>
              <a:off x="2735483" y="4513162"/>
              <a:ext cx="578734"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TEMPO</a:t>
              </a:r>
              <a:endParaRPr/>
            </a:p>
          </p:txBody>
        </p:sp>
      </p:grpSp>
      <p:grpSp>
        <p:nvGrpSpPr>
          <p:cNvPr id="562" name="Google Shape;562;p10"/>
          <p:cNvGrpSpPr/>
          <p:nvPr/>
        </p:nvGrpSpPr>
        <p:grpSpPr>
          <a:xfrm>
            <a:off x="3470275" y="4307712"/>
            <a:ext cx="503700" cy="233397"/>
            <a:chOff x="3470275" y="4307712"/>
            <a:chExt cx="503700" cy="233397"/>
          </a:xfrm>
        </p:grpSpPr>
        <p:pic>
          <p:nvPicPr>
            <p:cNvPr id="563" name="Google Shape;563;p10"/>
            <p:cNvPicPr preferRelativeResize="0"/>
            <p:nvPr/>
          </p:nvPicPr>
          <p:blipFill rotWithShape="1">
            <a:blip r:embed="rId33">
              <a:alphaModFix/>
            </a:blip>
            <a:srcRect/>
            <a:stretch/>
          </p:blipFill>
          <p:spPr>
            <a:xfrm>
              <a:off x="3470275" y="4378325"/>
              <a:ext cx="152400" cy="88900"/>
            </a:xfrm>
            <a:prstGeom prst="rect">
              <a:avLst/>
            </a:prstGeom>
            <a:noFill/>
            <a:ln>
              <a:noFill/>
            </a:ln>
          </p:spPr>
        </p:pic>
        <p:sp>
          <p:nvSpPr>
            <p:cNvPr id="564" name="Google Shape;564;p10"/>
            <p:cNvSpPr txBox="1"/>
            <p:nvPr/>
          </p:nvSpPr>
          <p:spPr>
            <a:xfrm>
              <a:off x="3581400" y="4307712"/>
              <a:ext cx="392575"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LIS</a:t>
              </a:r>
              <a:endParaRPr/>
            </a:p>
          </p:txBody>
        </p:sp>
      </p:grpSp>
      <p:grpSp>
        <p:nvGrpSpPr>
          <p:cNvPr id="565" name="Google Shape;565;p10"/>
          <p:cNvGrpSpPr/>
          <p:nvPr/>
        </p:nvGrpSpPr>
        <p:grpSpPr>
          <a:xfrm>
            <a:off x="3816350" y="4529560"/>
            <a:ext cx="732501" cy="233397"/>
            <a:chOff x="3816350" y="4529560"/>
            <a:chExt cx="732501" cy="233397"/>
          </a:xfrm>
        </p:grpSpPr>
        <p:pic>
          <p:nvPicPr>
            <p:cNvPr id="566" name="Google Shape;566;p10"/>
            <p:cNvPicPr preferRelativeResize="0"/>
            <p:nvPr/>
          </p:nvPicPr>
          <p:blipFill rotWithShape="1">
            <a:blip r:embed="rId33">
              <a:alphaModFix/>
            </a:blip>
            <a:srcRect/>
            <a:stretch/>
          </p:blipFill>
          <p:spPr>
            <a:xfrm>
              <a:off x="3816350" y="4600575"/>
              <a:ext cx="152400" cy="88900"/>
            </a:xfrm>
            <a:prstGeom prst="rect">
              <a:avLst/>
            </a:prstGeom>
            <a:noFill/>
            <a:ln>
              <a:noFill/>
            </a:ln>
          </p:spPr>
        </p:pic>
        <p:sp>
          <p:nvSpPr>
            <p:cNvPr id="567" name="Google Shape;567;p10"/>
            <p:cNvSpPr txBox="1"/>
            <p:nvPr/>
          </p:nvSpPr>
          <p:spPr>
            <a:xfrm>
              <a:off x="3912243" y="4529560"/>
              <a:ext cx="636608"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SAGE III</a:t>
              </a:r>
              <a:endParaRPr/>
            </a:p>
          </p:txBody>
        </p:sp>
      </p:grpSp>
      <p:grpSp>
        <p:nvGrpSpPr>
          <p:cNvPr id="568" name="Google Shape;568;p10"/>
          <p:cNvGrpSpPr/>
          <p:nvPr/>
        </p:nvGrpSpPr>
        <p:grpSpPr>
          <a:xfrm>
            <a:off x="2821330" y="5024378"/>
            <a:ext cx="855320" cy="522347"/>
            <a:chOff x="2821330" y="5024378"/>
            <a:chExt cx="855320" cy="522347"/>
          </a:xfrm>
        </p:grpSpPr>
        <p:pic>
          <p:nvPicPr>
            <p:cNvPr id="569" name="Google Shape;569;p10" descr="A picture containing text&#10;&#10;Description automatically generated"/>
            <p:cNvPicPr preferRelativeResize="0"/>
            <p:nvPr/>
          </p:nvPicPr>
          <p:blipFill rotWithShape="1">
            <a:blip r:embed="rId39">
              <a:alphaModFix/>
            </a:blip>
            <a:srcRect/>
            <a:stretch/>
          </p:blipFill>
          <p:spPr>
            <a:xfrm>
              <a:off x="3041650" y="5203825"/>
              <a:ext cx="635000" cy="342900"/>
            </a:xfrm>
            <a:prstGeom prst="rect">
              <a:avLst/>
            </a:prstGeom>
            <a:noFill/>
            <a:ln>
              <a:noFill/>
            </a:ln>
          </p:spPr>
        </p:pic>
        <p:sp>
          <p:nvSpPr>
            <p:cNvPr id="570" name="Google Shape;570;p10"/>
            <p:cNvSpPr txBox="1"/>
            <p:nvPr/>
          </p:nvSpPr>
          <p:spPr>
            <a:xfrm>
              <a:off x="2821330" y="5024378"/>
              <a:ext cx="816980"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PREFIRE (2)</a:t>
              </a:r>
              <a:endParaRPr/>
            </a:p>
          </p:txBody>
        </p:sp>
      </p:grpSp>
      <p:grpSp>
        <p:nvGrpSpPr>
          <p:cNvPr id="571" name="Google Shape;571;p10"/>
          <p:cNvGrpSpPr/>
          <p:nvPr/>
        </p:nvGrpSpPr>
        <p:grpSpPr>
          <a:xfrm>
            <a:off x="3819525" y="5050420"/>
            <a:ext cx="622300" cy="486780"/>
            <a:chOff x="3819525" y="5050420"/>
            <a:chExt cx="622300" cy="486780"/>
          </a:xfrm>
        </p:grpSpPr>
        <p:pic>
          <p:nvPicPr>
            <p:cNvPr id="572" name="Google Shape;572;p10" descr="A picture containing text, building material&#10;&#10;Description automatically generated"/>
            <p:cNvPicPr preferRelativeResize="0"/>
            <p:nvPr/>
          </p:nvPicPr>
          <p:blipFill rotWithShape="1">
            <a:blip r:embed="rId40">
              <a:alphaModFix/>
            </a:blip>
            <a:srcRect/>
            <a:stretch/>
          </p:blipFill>
          <p:spPr>
            <a:xfrm>
              <a:off x="3819525" y="5219700"/>
              <a:ext cx="622300" cy="317500"/>
            </a:xfrm>
            <a:prstGeom prst="rect">
              <a:avLst/>
            </a:prstGeom>
            <a:noFill/>
            <a:ln>
              <a:noFill/>
            </a:ln>
          </p:spPr>
        </p:pic>
        <p:sp>
          <p:nvSpPr>
            <p:cNvPr id="573" name="Google Shape;573;p10"/>
            <p:cNvSpPr txBox="1"/>
            <p:nvPr/>
          </p:nvSpPr>
          <p:spPr>
            <a:xfrm>
              <a:off x="3841830" y="5050420"/>
              <a:ext cx="452377"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MAIA</a:t>
              </a:r>
              <a:endParaRPr/>
            </a:p>
          </p:txBody>
        </p:sp>
      </p:grpSp>
      <p:grpSp>
        <p:nvGrpSpPr>
          <p:cNvPr id="574" name="Google Shape;574;p10"/>
          <p:cNvGrpSpPr/>
          <p:nvPr/>
        </p:nvGrpSpPr>
        <p:grpSpPr>
          <a:xfrm>
            <a:off x="4001947" y="5578032"/>
            <a:ext cx="766903" cy="470343"/>
            <a:chOff x="4001947" y="5578032"/>
            <a:chExt cx="766903" cy="470343"/>
          </a:xfrm>
        </p:grpSpPr>
        <p:pic>
          <p:nvPicPr>
            <p:cNvPr id="575" name="Google Shape;575;p10" descr="A picture containing text&#10;&#10;Description automatically generated"/>
            <p:cNvPicPr preferRelativeResize="0"/>
            <p:nvPr/>
          </p:nvPicPr>
          <p:blipFill rotWithShape="1">
            <a:blip r:embed="rId39">
              <a:alphaModFix/>
            </a:blip>
            <a:srcRect/>
            <a:stretch/>
          </p:blipFill>
          <p:spPr>
            <a:xfrm>
              <a:off x="4133850" y="5705475"/>
              <a:ext cx="635000" cy="342900"/>
            </a:xfrm>
            <a:prstGeom prst="rect">
              <a:avLst/>
            </a:prstGeom>
            <a:noFill/>
            <a:ln>
              <a:noFill/>
            </a:ln>
          </p:spPr>
        </p:pic>
        <p:sp>
          <p:nvSpPr>
            <p:cNvPr id="576" name="Google Shape;576;p10"/>
            <p:cNvSpPr txBox="1"/>
            <p:nvPr/>
          </p:nvSpPr>
          <p:spPr>
            <a:xfrm>
              <a:off x="4001947" y="5578032"/>
              <a:ext cx="516038"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TSIS-2</a:t>
              </a:r>
              <a:endParaRPr/>
            </a:p>
          </p:txBody>
        </p:sp>
      </p:grpSp>
      <p:grpSp>
        <p:nvGrpSpPr>
          <p:cNvPr id="577" name="Google Shape;577;p10"/>
          <p:cNvGrpSpPr/>
          <p:nvPr/>
        </p:nvGrpSpPr>
        <p:grpSpPr>
          <a:xfrm>
            <a:off x="6741300" y="5628190"/>
            <a:ext cx="635632" cy="551135"/>
            <a:chOff x="6741300" y="5628190"/>
            <a:chExt cx="635632" cy="551135"/>
          </a:xfrm>
        </p:grpSpPr>
        <p:pic>
          <p:nvPicPr>
            <p:cNvPr id="578" name="Google Shape;578;p10" descr="A picture containing text&#10;&#10;Description automatically generated"/>
            <p:cNvPicPr preferRelativeResize="0"/>
            <p:nvPr/>
          </p:nvPicPr>
          <p:blipFill rotWithShape="1">
            <a:blip r:embed="rId39">
              <a:alphaModFix/>
            </a:blip>
            <a:srcRect/>
            <a:stretch/>
          </p:blipFill>
          <p:spPr>
            <a:xfrm>
              <a:off x="6741300" y="5836425"/>
              <a:ext cx="635000" cy="342900"/>
            </a:xfrm>
            <a:prstGeom prst="rect">
              <a:avLst/>
            </a:prstGeom>
            <a:noFill/>
            <a:ln>
              <a:noFill/>
            </a:ln>
          </p:spPr>
        </p:pic>
        <p:sp>
          <p:nvSpPr>
            <p:cNvPr id="579" name="Google Shape;579;p10"/>
            <p:cNvSpPr txBox="1"/>
            <p:nvPr/>
          </p:nvSpPr>
          <p:spPr>
            <a:xfrm>
              <a:off x="6795304" y="5628190"/>
              <a:ext cx="581628"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GLIMR</a:t>
              </a:r>
              <a:endParaRPr/>
            </a:p>
          </p:txBody>
        </p:sp>
      </p:grpSp>
      <p:grpSp>
        <p:nvGrpSpPr>
          <p:cNvPr id="580" name="Google Shape;580;p10"/>
          <p:cNvGrpSpPr/>
          <p:nvPr/>
        </p:nvGrpSpPr>
        <p:grpSpPr>
          <a:xfrm>
            <a:off x="7772399" y="5628190"/>
            <a:ext cx="873889" cy="538435"/>
            <a:chOff x="7772399" y="5628190"/>
            <a:chExt cx="873889" cy="538435"/>
          </a:xfrm>
        </p:grpSpPr>
        <p:pic>
          <p:nvPicPr>
            <p:cNvPr id="581" name="Google Shape;581;p10" descr="A picture containing text, building material&#10;&#10;Description automatically generated"/>
            <p:cNvPicPr preferRelativeResize="0"/>
            <p:nvPr/>
          </p:nvPicPr>
          <p:blipFill rotWithShape="1">
            <a:blip r:embed="rId40">
              <a:alphaModFix/>
            </a:blip>
            <a:srcRect/>
            <a:stretch/>
          </p:blipFill>
          <p:spPr>
            <a:xfrm>
              <a:off x="7889875" y="5849125"/>
              <a:ext cx="622300" cy="317500"/>
            </a:xfrm>
            <a:prstGeom prst="rect">
              <a:avLst/>
            </a:prstGeom>
            <a:noFill/>
            <a:ln>
              <a:noFill/>
            </a:ln>
          </p:spPr>
        </p:pic>
        <p:sp>
          <p:nvSpPr>
            <p:cNvPr id="582" name="Google Shape;582;p10"/>
            <p:cNvSpPr txBox="1"/>
            <p:nvPr/>
          </p:nvSpPr>
          <p:spPr>
            <a:xfrm>
              <a:off x="7772399" y="5628190"/>
              <a:ext cx="873889" cy="233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000">
                  <a:solidFill>
                    <a:srgbClr val="C3E7FE"/>
                  </a:solidFill>
                  <a:latin typeface="Arial Narrow"/>
                  <a:ea typeface="Arial Narrow"/>
                  <a:cs typeface="Arial Narrow"/>
                  <a:sym typeface="Arial Narrow"/>
                </a:rPr>
                <a:t>ESO-1, 2, 3, 4</a:t>
              </a:r>
              <a:endParaRPr/>
            </a:p>
          </p:txBody>
        </p:sp>
      </p:grpSp>
      <p:grpSp>
        <p:nvGrpSpPr>
          <p:cNvPr id="583" name="Google Shape;583;p10"/>
          <p:cNvGrpSpPr/>
          <p:nvPr/>
        </p:nvGrpSpPr>
        <p:grpSpPr>
          <a:xfrm>
            <a:off x="217251" y="5290668"/>
            <a:ext cx="2851641" cy="1186072"/>
            <a:chOff x="217251" y="5463054"/>
            <a:chExt cx="2851641" cy="1186072"/>
          </a:xfrm>
        </p:grpSpPr>
        <p:grpSp>
          <p:nvGrpSpPr>
            <p:cNvPr id="584" name="Google Shape;584;p10"/>
            <p:cNvGrpSpPr/>
            <p:nvPr/>
          </p:nvGrpSpPr>
          <p:grpSpPr>
            <a:xfrm>
              <a:off x="292025" y="5722782"/>
              <a:ext cx="1447282" cy="926344"/>
              <a:chOff x="292025" y="5722782"/>
              <a:chExt cx="1447282" cy="926344"/>
            </a:xfrm>
          </p:grpSpPr>
          <p:sp>
            <p:nvSpPr>
              <p:cNvPr id="585" name="Google Shape;585;p10"/>
              <p:cNvSpPr txBox="1"/>
              <p:nvPr/>
            </p:nvSpPr>
            <p:spPr>
              <a:xfrm>
                <a:off x="388783" y="5722782"/>
                <a:ext cx="1350524" cy="926344"/>
              </a:xfrm>
              <a:prstGeom prst="rect">
                <a:avLst/>
              </a:prstGeom>
              <a:noFill/>
              <a:ln>
                <a:noFill/>
              </a:ln>
            </p:spPr>
            <p:txBody>
              <a:bodyPr spcFirstLastPara="1" wrap="square" lIns="91425" tIns="45700" rIns="91425" bIns="45700" anchor="t" anchorCtr="0">
                <a:spAutoFit/>
              </a:bodyPr>
              <a:lstStyle/>
              <a:p>
                <a:pPr marL="0" marR="0" lvl="0" indent="0" algn="l" rtl="0">
                  <a:lnSpc>
                    <a:spcPct val="132500"/>
                  </a:lnSpc>
                  <a:spcBef>
                    <a:spcPts val="0"/>
                  </a:spcBef>
                  <a:spcAft>
                    <a:spcPts val="0"/>
                  </a:spcAft>
                  <a:buNone/>
                </a:pPr>
                <a:r>
                  <a:rPr lang="en-US" sz="800">
                    <a:solidFill>
                      <a:srgbClr val="C3E7FE"/>
                    </a:solidFill>
                    <a:latin typeface="Arial Narrow"/>
                    <a:ea typeface="Arial Narrow"/>
                    <a:cs typeface="Arial Narrow"/>
                    <a:sym typeface="Arial Narrow"/>
                  </a:rPr>
                  <a:t>INTERNATIONAL PARTNERS</a:t>
                </a:r>
                <a:endParaRPr/>
              </a:p>
              <a:p>
                <a:pPr marL="0" marR="0" lvl="0" indent="0" algn="l" rtl="0">
                  <a:lnSpc>
                    <a:spcPct val="132500"/>
                  </a:lnSpc>
                  <a:spcBef>
                    <a:spcPts val="0"/>
                  </a:spcBef>
                  <a:spcAft>
                    <a:spcPts val="0"/>
                  </a:spcAft>
                  <a:buNone/>
                </a:pPr>
                <a:r>
                  <a:rPr lang="en-US" sz="800">
                    <a:solidFill>
                      <a:srgbClr val="C3E7FE"/>
                    </a:solidFill>
                    <a:latin typeface="Arial Narrow"/>
                    <a:ea typeface="Arial Narrow"/>
                    <a:cs typeface="Arial Narrow"/>
                    <a:sym typeface="Arial Narrow"/>
                  </a:rPr>
                  <a:t>U.S. PARTNER</a:t>
                </a:r>
                <a:endParaRPr/>
              </a:p>
              <a:p>
                <a:pPr marL="0" marR="0" lvl="0" indent="0" algn="l" rtl="0">
                  <a:lnSpc>
                    <a:spcPct val="132500"/>
                  </a:lnSpc>
                  <a:spcBef>
                    <a:spcPts val="0"/>
                  </a:spcBef>
                  <a:spcAft>
                    <a:spcPts val="0"/>
                  </a:spcAft>
                  <a:buNone/>
                </a:pPr>
                <a:r>
                  <a:rPr lang="en-US" sz="800">
                    <a:solidFill>
                      <a:srgbClr val="C3E7FE"/>
                    </a:solidFill>
                    <a:latin typeface="Arial Narrow"/>
                    <a:ea typeface="Arial Narrow"/>
                    <a:cs typeface="Arial Narrow"/>
                    <a:sym typeface="Arial Narrow"/>
                  </a:rPr>
                  <a:t>ISS INSTRUMENT</a:t>
                </a:r>
                <a:endParaRPr/>
              </a:p>
              <a:p>
                <a:pPr marL="0" marR="0" lvl="0" indent="0" algn="l" rtl="0">
                  <a:lnSpc>
                    <a:spcPct val="132500"/>
                  </a:lnSpc>
                  <a:spcBef>
                    <a:spcPts val="0"/>
                  </a:spcBef>
                  <a:spcAft>
                    <a:spcPts val="0"/>
                  </a:spcAft>
                  <a:buNone/>
                </a:pPr>
                <a:r>
                  <a:rPr lang="en-US" sz="800">
                    <a:solidFill>
                      <a:srgbClr val="C3E7FE"/>
                    </a:solidFill>
                    <a:latin typeface="Arial Narrow"/>
                    <a:ea typeface="Arial Narrow"/>
                    <a:cs typeface="Arial Narrow"/>
                    <a:sym typeface="Arial Narrow"/>
                  </a:rPr>
                  <a:t>JPSS INSTRUMENT</a:t>
                </a:r>
                <a:endParaRPr/>
              </a:p>
              <a:p>
                <a:pPr marL="0" marR="0" lvl="0" indent="0" algn="l" rtl="0">
                  <a:lnSpc>
                    <a:spcPct val="132500"/>
                  </a:lnSpc>
                  <a:spcBef>
                    <a:spcPts val="0"/>
                  </a:spcBef>
                  <a:spcAft>
                    <a:spcPts val="0"/>
                  </a:spcAft>
                  <a:buNone/>
                </a:pPr>
                <a:r>
                  <a:rPr lang="en-US" sz="800">
                    <a:solidFill>
                      <a:srgbClr val="C3E7FE"/>
                    </a:solidFill>
                    <a:latin typeface="Arial Narrow"/>
                    <a:ea typeface="Arial Narrow"/>
                    <a:cs typeface="Arial Narrow"/>
                    <a:sym typeface="Arial Narrow"/>
                  </a:rPr>
                  <a:t>CUBESAT</a:t>
                </a:r>
                <a:endParaRPr/>
              </a:p>
              <a:p>
                <a:pPr marL="0" marR="0" lvl="0" indent="0" algn="l" rtl="0">
                  <a:lnSpc>
                    <a:spcPct val="132500"/>
                  </a:lnSpc>
                  <a:spcBef>
                    <a:spcPts val="0"/>
                  </a:spcBef>
                  <a:spcAft>
                    <a:spcPts val="0"/>
                  </a:spcAft>
                  <a:buNone/>
                </a:pPr>
                <a:r>
                  <a:rPr lang="en-US" sz="800">
                    <a:solidFill>
                      <a:srgbClr val="C3E7FE"/>
                    </a:solidFill>
                    <a:latin typeface="Arial Narrow"/>
                    <a:ea typeface="Arial Narrow"/>
                    <a:cs typeface="Arial Narrow"/>
                    <a:sym typeface="Arial Narrow"/>
                  </a:rPr>
                  <a:t>LAUNCH DATE TBD</a:t>
                </a:r>
                <a:endParaRPr/>
              </a:p>
            </p:txBody>
          </p:sp>
          <p:pic>
            <p:nvPicPr>
              <p:cNvPr id="586" name="Google Shape;586;p10"/>
              <p:cNvPicPr preferRelativeResize="0"/>
              <p:nvPr/>
            </p:nvPicPr>
            <p:blipFill rotWithShape="1">
              <a:blip r:embed="rId41">
                <a:alphaModFix/>
              </a:blip>
              <a:srcRect/>
              <a:stretch/>
            </p:blipFill>
            <p:spPr>
              <a:xfrm>
                <a:off x="330200" y="6508750"/>
                <a:ext cx="63500" cy="50800"/>
              </a:xfrm>
              <a:prstGeom prst="rect">
                <a:avLst/>
              </a:prstGeom>
              <a:noFill/>
              <a:ln>
                <a:noFill/>
              </a:ln>
            </p:spPr>
          </p:pic>
          <p:pic>
            <p:nvPicPr>
              <p:cNvPr id="587" name="Google Shape;587;p10"/>
              <p:cNvPicPr preferRelativeResize="0"/>
              <p:nvPr/>
            </p:nvPicPr>
            <p:blipFill rotWithShape="1">
              <a:blip r:embed="rId42">
                <a:alphaModFix/>
              </a:blip>
              <a:srcRect/>
              <a:stretch/>
            </p:blipFill>
            <p:spPr>
              <a:xfrm>
                <a:off x="315100" y="6331725"/>
                <a:ext cx="101600" cy="101600"/>
              </a:xfrm>
              <a:prstGeom prst="rect">
                <a:avLst/>
              </a:prstGeom>
              <a:noFill/>
              <a:ln>
                <a:noFill/>
              </a:ln>
            </p:spPr>
          </p:pic>
          <p:pic>
            <p:nvPicPr>
              <p:cNvPr id="588" name="Google Shape;588;p10"/>
              <p:cNvPicPr preferRelativeResize="0"/>
              <p:nvPr/>
            </p:nvPicPr>
            <p:blipFill rotWithShape="1">
              <a:blip r:embed="rId43">
                <a:alphaModFix/>
              </a:blip>
              <a:srcRect/>
              <a:stretch/>
            </p:blipFill>
            <p:spPr>
              <a:xfrm>
                <a:off x="319050" y="5802275"/>
                <a:ext cx="88900" cy="76200"/>
              </a:xfrm>
              <a:prstGeom prst="rect">
                <a:avLst/>
              </a:prstGeom>
              <a:noFill/>
              <a:ln>
                <a:noFill/>
              </a:ln>
            </p:spPr>
          </p:pic>
          <p:pic>
            <p:nvPicPr>
              <p:cNvPr id="589" name="Google Shape;589;p10"/>
              <p:cNvPicPr preferRelativeResize="0"/>
              <p:nvPr/>
            </p:nvPicPr>
            <p:blipFill rotWithShape="1">
              <a:blip r:embed="rId44">
                <a:alphaModFix/>
              </a:blip>
              <a:srcRect/>
              <a:stretch/>
            </p:blipFill>
            <p:spPr>
              <a:xfrm>
                <a:off x="297600" y="6082450"/>
                <a:ext cx="127000" cy="63500"/>
              </a:xfrm>
              <a:prstGeom prst="rect">
                <a:avLst/>
              </a:prstGeom>
              <a:noFill/>
              <a:ln>
                <a:noFill/>
              </a:ln>
            </p:spPr>
          </p:pic>
          <p:pic>
            <p:nvPicPr>
              <p:cNvPr id="590" name="Google Shape;590;p10"/>
              <p:cNvPicPr preferRelativeResize="0"/>
              <p:nvPr/>
            </p:nvPicPr>
            <p:blipFill rotWithShape="1">
              <a:blip r:embed="rId45">
                <a:alphaModFix/>
              </a:blip>
              <a:srcRect/>
              <a:stretch/>
            </p:blipFill>
            <p:spPr>
              <a:xfrm>
                <a:off x="292025" y="6232450"/>
                <a:ext cx="139700" cy="38100"/>
              </a:xfrm>
              <a:prstGeom prst="rect">
                <a:avLst/>
              </a:prstGeom>
              <a:noFill/>
              <a:ln>
                <a:noFill/>
              </a:ln>
            </p:spPr>
          </p:pic>
          <p:pic>
            <p:nvPicPr>
              <p:cNvPr id="591" name="Google Shape;591;p10"/>
              <p:cNvPicPr preferRelativeResize="0"/>
              <p:nvPr/>
            </p:nvPicPr>
            <p:blipFill rotWithShape="1">
              <a:blip r:embed="rId46">
                <a:alphaModFix/>
              </a:blip>
              <a:srcRect/>
              <a:stretch/>
            </p:blipFill>
            <p:spPr>
              <a:xfrm>
                <a:off x="315025" y="5937950"/>
                <a:ext cx="101600" cy="76200"/>
              </a:xfrm>
              <a:prstGeom prst="rect">
                <a:avLst/>
              </a:prstGeom>
              <a:noFill/>
              <a:ln>
                <a:noFill/>
              </a:ln>
            </p:spPr>
          </p:pic>
        </p:grpSp>
        <p:grpSp>
          <p:nvGrpSpPr>
            <p:cNvPr id="592" name="Google Shape;592;p10"/>
            <p:cNvGrpSpPr/>
            <p:nvPr/>
          </p:nvGrpSpPr>
          <p:grpSpPr>
            <a:xfrm>
              <a:off x="1646237" y="5999047"/>
              <a:ext cx="1422655" cy="644215"/>
              <a:chOff x="1646237" y="5999047"/>
              <a:chExt cx="1422655" cy="644215"/>
            </a:xfrm>
          </p:grpSpPr>
          <p:sp>
            <p:nvSpPr>
              <p:cNvPr id="593" name="Google Shape;593;p10"/>
              <p:cNvSpPr/>
              <p:nvPr/>
            </p:nvSpPr>
            <p:spPr>
              <a:xfrm>
                <a:off x="1646237" y="6064250"/>
                <a:ext cx="92075" cy="92075"/>
              </a:xfrm>
              <a:prstGeom prst="ellipse">
                <a:avLst/>
              </a:prstGeom>
              <a:solidFill>
                <a:srgbClr val="FCE2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CE294"/>
                  </a:solidFill>
                  <a:latin typeface="Calibri"/>
                  <a:ea typeface="Calibri"/>
                  <a:cs typeface="Calibri"/>
                  <a:sym typeface="Calibri"/>
                </a:endParaRPr>
              </a:p>
            </p:txBody>
          </p:sp>
          <p:sp>
            <p:nvSpPr>
              <p:cNvPr id="594" name="Google Shape;594;p10"/>
              <p:cNvSpPr/>
              <p:nvPr/>
            </p:nvSpPr>
            <p:spPr>
              <a:xfrm>
                <a:off x="1646237" y="6203950"/>
                <a:ext cx="92075" cy="92075"/>
              </a:xfrm>
              <a:prstGeom prst="ellipse">
                <a:avLst/>
              </a:prstGeom>
              <a:solidFill>
                <a:srgbClr val="FFAA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CE294"/>
                  </a:solidFill>
                  <a:latin typeface="Calibri"/>
                  <a:ea typeface="Calibri"/>
                  <a:cs typeface="Calibri"/>
                  <a:sym typeface="Calibri"/>
                </a:endParaRPr>
              </a:p>
            </p:txBody>
          </p:sp>
          <p:sp>
            <p:nvSpPr>
              <p:cNvPr id="595" name="Google Shape;595;p10"/>
              <p:cNvSpPr/>
              <p:nvPr/>
            </p:nvSpPr>
            <p:spPr>
              <a:xfrm>
                <a:off x="1646237" y="6343650"/>
                <a:ext cx="92075" cy="92075"/>
              </a:xfrm>
              <a:prstGeom prst="ellipse">
                <a:avLst/>
              </a:prstGeom>
              <a:solidFill>
                <a:srgbClr val="61DE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CE294"/>
                  </a:solidFill>
                  <a:latin typeface="Calibri"/>
                  <a:ea typeface="Calibri"/>
                  <a:cs typeface="Calibri"/>
                  <a:sym typeface="Calibri"/>
                </a:endParaRPr>
              </a:p>
            </p:txBody>
          </p:sp>
          <p:sp>
            <p:nvSpPr>
              <p:cNvPr id="596" name="Google Shape;596;p10"/>
              <p:cNvSpPr/>
              <p:nvPr/>
            </p:nvSpPr>
            <p:spPr>
              <a:xfrm>
                <a:off x="1646237" y="6486525"/>
                <a:ext cx="92075" cy="92075"/>
              </a:xfrm>
              <a:prstGeom prst="ellipse">
                <a:avLst/>
              </a:prstGeom>
              <a:solidFill>
                <a:srgbClr val="26B6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CE294"/>
                  </a:solidFill>
                  <a:latin typeface="Calibri"/>
                  <a:ea typeface="Calibri"/>
                  <a:cs typeface="Calibri"/>
                  <a:sym typeface="Calibri"/>
                </a:endParaRPr>
              </a:p>
            </p:txBody>
          </p:sp>
          <p:sp>
            <p:nvSpPr>
              <p:cNvPr id="597" name="Google Shape;597;p10"/>
              <p:cNvSpPr txBox="1"/>
              <p:nvPr/>
            </p:nvSpPr>
            <p:spPr>
              <a:xfrm>
                <a:off x="1718368" y="5999047"/>
                <a:ext cx="1350524" cy="644215"/>
              </a:xfrm>
              <a:prstGeom prst="rect">
                <a:avLst/>
              </a:prstGeom>
              <a:noFill/>
              <a:ln>
                <a:noFill/>
              </a:ln>
            </p:spPr>
            <p:txBody>
              <a:bodyPr spcFirstLastPara="1" wrap="square" lIns="91425" tIns="45700" rIns="91425" bIns="45700" anchor="t" anchorCtr="0">
                <a:spAutoFit/>
              </a:bodyPr>
              <a:lstStyle/>
              <a:p>
                <a:pPr marL="0" marR="0" lvl="0" indent="0" algn="l" rtl="0">
                  <a:lnSpc>
                    <a:spcPct val="132500"/>
                  </a:lnSpc>
                  <a:spcBef>
                    <a:spcPts val="0"/>
                  </a:spcBef>
                  <a:spcAft>
                    <a:spcPts val="0"/>
                  </a:spcAft>
                  <a:buNone/>
                </a:pPr>
                <a:r>
                  <a:rPr lang="en-US" sz="800">
                    <a:solidFill>
                      <a:srgbClr val="C3E7FE"/>
                    </a:solidFill>
                    <a:latin typeface="Arial Narrow"/>
                    <a:ea typeface="Arial Narrow"/>
                    <a:cs typeface="Arial Narrow"/>
                    <a:sym typeface="Arial Narrow"/>
                  </a:rPr>
                  <a:t>PREFORMULATION</a:t>
                </a:r>
                <a:endParaRPr/>
              </a:p>
              <a:p>
                <a:pPr marL="0" marR="0" lvl="0" indent="0" algn="l" rtl="0">
                  <a:lnSpc>
                    <a:spcPct val="132500"/>
                  </a:lnSpc>
                  <a:spcBef>
                    <a:spcPts val="0"/>
                  </a:spcBef>
                  <a:spcAft>
                    <a:spcPts val="0"/>
                  </a:spcAft>
                  <a:buNone/>
                </a:pPr>
                <a:r>
                  <a:rPr lang="en-US" sz="800">
                    <a:solidFill>
                      <a:srgbClr val="C3E7FE"/>
                    </a:solidFill>
                    <a:latin typeface="Arial Narrow"/>
                    <a:ea typeface="Arial Narrow"/>
                    <a:cs typeface="Arial Narrow"/>
                    <a:sym typeface="Arial Narrow"/>
                  </a:rPr>
                  <a:t>FORMULATION</a:t>
                </a:r>
                <a:endParaRPr/>
              </a:p>
              <a:p>
                <a:pPr marL="0" marR="0" lvl="0" indent="0" algn="l" rtl="0">
                  <a:lnSpc>
                    <a:spcPct val="132500"/>
                  </a:lnSpc>
                  <a:spcBef>
                    <a:spcPts val="0"/>
                  </a:spcBef>
                  <a:spcAft>
                    <a:spcPts val="0"/>
                  </a:spcAft>
                  <a:buNone/>
                </a:pPr>
                <a:r>
                  <a:rPr lang="en-US" sz="800">
                    <a:solidFill>
                      <a:srgbClr val="C3E7FE"/>
                    </a:solidFill>
                    <a:latin typeface="Arial Narrow"/>
                    <a:ea typeface="Arial Narrow"/>
                    <a:cs typeface="Arial Narrow"/>
                    <a:sym typeface="Arial Narrow"/>
                  </a:rPr>
                  <a:t>OPERATING</a:t>
                </a:r>
                <a:endParaRPr/>
              </a:p>
              <a:p>
                <a:pPr marL="0" marR="0" lvl="0" indent="0" algn="l" rtl="0">
                  <a:lnSpc>
                    <a:spcPct val="132500"/>
                  </a:lnSpc>
                  <a:spcBef>
                    <a:spcPts val="0"/>
                  </a:spcBef>
                  <a:spcAft>
                    <a:spcPts val="0"/>
                  </a:spcAft>
                  <a:buNone/>
                </a:pPr>
                <a:r>
                  <a:rPr lang="en-US" sz="800">
                    <a:solidFill>
                      <a:srgbClr val="C3E7FE"/>
                    </a:solidFill>
                    <a:latin typeface="Arial Narrow"/>
                    <a:ea typeface="Arial Narrow"/>
                    <a:cs typeface="Arial Narrow"/>
                    <a:sym typeface="Arial Narrow"/>
                  </a:rPr>
                  <a:t>EXTENDED</a:t>
                </a:r>
                <a:endParaRPr/>
              </a:p>
            </p:txBody>
          </p:sp>
        </p:grpSp>
        <p:sp>
          <p:nvSpPr>
            <p:cNvPr id="598" name="Google Shape;598;p10"/>
            <p:cNvSpPr txBox="1"/>
            <p:nvPr/>
          </p:nvSpPr>
          <p:spPr>
            <a:xfrm>
              <a:off x="217251" y="5463054"/>
              <a:ext cx="1350524" cy="243849"/>
            </a:xfrm>
            <a:prstGeom prst="rect">
              <a:avLst/>
            </a:prstGeom>
            <a:noFill/>
            <a:ln>
              <a:noFill/>
            </a:ln>
          </p:spPr>
          <p:txBody>
            <a:bodyPr spcFirstLastPara="1" wrap="square" lIns="91425" tIns="45700" rIns="91425" bIns="45700" anchor="t" anchorCtr="0">
              <a:spAutoFit/>
            </a:bodyPr>
            <a:lstStyle/>
            <a:p>
              <a:pPr marL="0" marR="0" lvl="0" indent="0" algn="l" rtl="0">
                <a:lnSpc>
                  <a:spcPct val="66250"/>
                </a:lnSpc>
                <a:spcBef>
                  <a:spcPts val="0"/>
                </a:spcBef>
                <a:spcAft>
                  <a:spcPts val="0"/>
                </a:spcAft>
                <a:buNone/>
              </a:pPr>
              <a:r>
                <a:rPr lang="en-US" sz="1600">
                  <a:solidFill>
                    <a:srgbClr val="C3E7FE"/>
                  </a:solidFill>
                  <a:latin typeface="Arial Narrow"/>
                  <a:ea typeface="Arial Narrow"/>
                  <a:cs typeface="Arial Narrow"/>
                  <a:sym typeface="Arial Narrow"/>
                </a:rPr>
                <a:t>KEY</a:t>
              </a:r>
              <a:endParaRPr/>
            </a:p>
          </p:txBody>
        </p:sp>
      </p:grpSp>
      <p:sp>
        <p:nvSpPr>
          <p:cNvPr id="599" name="Google Shape;599;p10"/>
          <p:cNvSpPr txBox="1"/>
          <p:nvPr/>
        </p:nvSpPr>
        <p:spPr>
          <a:xfrm>
            <a:off x="7805057" y="2551610"/>
            <a:ext cx="77262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63ACD0"/>
                </a:solidFill>
                <a:latin typeface="Arial Narrow"/>
                <a:ea typeface="Arial Narrow"/>
                <a:cs typeface="Arial Narrow"/>
                <a:sym typeface="Arial Narrow"/>
              </a:rPr>
              <a:t>2010</a:t>
            </a:r>
            <a:endParaRPr/>
          </a:p>
        </p:txBody>
      </p:sp>
      <p:sp>
        <p:nvSpPr>
          <p:cNvPr id="600" name="Google Shape;600;p10"/>
          <p:cNvSpPr txBox="1"/>
          <p:nvPr/>
        </p:nvSpPr>
        <p:spPr>
          <a:xfrm>
            <a:off x="6540138" y="4191000"/>
            <a:ext cx="77262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63ACD0"/>
                </a:solidFill>
                <a:latin typeface="Arial Narrow"/>
                <a:ea typeface="Arial Narrow"/>
                <a:cs typeface="Arial Narrow"/>
                <a:sym typeface="Arial Narrow"/>
              </a:rPr>
              <a:t>2005</a:t>
            </a:r>
            <a:endParaRPr/>
          </a:p>
        </p:txBody>
      </p:sp>
      <p:sp>
        <p:nvSpPr>
          <p:cNvPr id="601" name="Google Shape;601;p10"/>
          <p:cNvSpPr txBox="1"/>
          <p:nvPr/>
        </p:nvSpPr>
        <p:spPr>
          <a:xfrm>
            <a:off x="4245429" y="3953691"/>
            <a:ext cx="5747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63ACD0"/>
                </a:solidFill>
                <a:latin typeface="Arial Narrow"/>
                <a:ea typeface="Arial Narrow"/>
                <a:cs typeface="Arial Narrow"/>
                <a:sym typeface="Arial Narrow"/>
              </a:rPr>
              <a:t>2000</a:t>
            </a:r>
            <a:endParaRPr/>
          </a:p>
        </p:txBody>
      </p:sp>
      <p:sp>
        <p:nvSpPr>
          <p:cNvPr id="602" name="Google Shape;602;p10"/>
          <p:cNvSpPr txBox="1"/>
          <p:nvPr/>
        </p:nvSpPr>
        <p:spPr>
          <a:xfrm>
            <a:off x="2764972" y="2588622"/>
            <a:ext cx="5747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4C8AA8"/>
                </a:solidFill>
                <a:latin typeface="Arial Narrow"/>
                <a:ea typeface="Arial Narrow"/>
                <a:cs typeface="Arial Narrow"/>
                <a:sym typeface="Arial Narrow"/>
              </a:rPr>
              <a:t>1995</a:t>
            </a:r>
            <a:endParaRPr/>
          </a:p>
        </p:txBody>
      </p:sp>
      <p:sp>
        <p:nvSpPr>
          <p:cNvPr id="603" name="Google Shape;603;p10"/>
          <p:cNvSpPr txBox="1"/>
          <p:nvPr/>
        </p:nvSpPr>
        <p:spPr>
          <a:xfrm>
            <a:off x="5111931" y="152400"/>
            <a:ext cx="77262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63ACD0"/>
                </a:solidFill>
                <a:latin typeface="Arial Narrow"/>
                <a:ea typeface="Arial Narrow"/>
                <a:cs typeface="Arial Narrow"/>
                <a:sym typeface="Arial Narrow"/>
              </a:rPr>
              <a:t>2015</a:t>
            </a:r>
            <a:endParaRPr/>
          </a:p>
        </p:txBody>
      </p:sp>
      <p:sp>
        <p:nvSpPr>
          <p:cNvPr id="604" name="Google Shape;604;p10"/>
          <p:cNvSpPr txBox="1"/>
          <p:nvPr/>
        </p:nvSpPr>
        <p:spPr>
          <a:xfrm>
            <a:off x="365760" y="820783"/>
            <a:ext cx="64635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4C8AA8"/>
                </a:solidFill>
                <a:latin typeface="Arial Narrow"/>
                <a:ea typeface="Arial Narrow"/>
                <a:cs typeface="Arial Narrow"/>
                <a:sym typeface="Arial Narrow"/>
              </a:rPr>
              <a:t>2020</a:t>
            </a:r>
            <a:endParaRPr/>
          </a:p>
        </p:txBody>
      </p:sp>
      <p:sp>
        <p:nvSpPr>
          <p:cNvPr id="605" name="Google Shape;605;p10"/>
          <p:cNvSpPr txBox="1"/>
          <p:nvPr/>
        </p:nvSpPr>
        <p:spPr>
          <a:xfrm>
            <a:off x="4746171" y="6457406"/>
            <a:ext cx="772626"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a:solidFill>
                  <a:srgbClr val="63ACD0"/>
                </a:solidFill>
                <a:latin typeface="Arial Narrow"/>
                <a:ea typeface="Arial Narrow"/>
                <a:cs typeface="Arial Narrow"/>
                <a:sym typeface="Arial Narrow"/>
              </a:rPr>
              <a:t>2025</a:t>
            </a:r>
            <a:endParaRPr/>
          </a:p>
        </p:txBody>
      </p:sp>
      <p:sp>
        <p:nvSpPr>
          <p:cNvPr id="606" name="Google Shape;606;p10"/>
          <p:cNvSpPr txBox="1"/>
          <p:nvPr/>
        </p:nvSpPr>
        <p:spPr>
          <a:xfrm>
            <a:off x="209863" y="6505731"/>
            <a:ext cx="1491521"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C3E7FE"/>
                </a:solidFill>
                <a:latin typeface="Arial Narrow"/>
                <a:ea typeface="Arial Narrow"/>
                <a:cs typeface="Arial Narrow"/>
                <a:sym typeface="Arial Narrow"/>
              </a:rPr>
              <a:t>06.23.21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70"/>
        <p:cNvGrpSpPr/>
        <p:nvPr/>
      </p:nvGrpSpPr>
      <p:grpSpPr>
        <a:xfrm>
          <a:off x="0" y="0"/>
          <a:ext cx="0" cy="0"/>
          <a:chOff x="0" y="0"/>
          <a:chExt cx="0" cy="0"/>
        </a:xfrm>
      </p:grpSpPr>
      <p:sp>
        <p:nvSpPr>
          <p:cNvPr id="171" name="Google Shape;171;gf056dbd3ad_0_11"/>
          <p:cNvSpPr/>
          <p:nvPr/>
        </p:nvSpPr>
        <p:spPr>
          <a:xfrm>
            <a:off x="8015850" y="3327075"/>
            <a:ext cx="4163700" cy="356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72" name="Google Shape;172;gf056dbd3ad_0_11"/>
          <p:cNvGraphicFramePr/>
          <p:nvPr/>
        </p:nvGraphicFramePr>
        <p:xfrm>
          <a:off x="168175" y="844003"/>
          <a:ext cx="11703350" cy="5661881"/>
        </p:xfrm>
        <a:graphic>
          <a:graphicData uri="http://schemas.openxmlformats.org/drawingml/2006/table">
            <a:tbl>
              <a:tblPr>
                <a:noFill/>
              </a:tblPr>
              <a:tblGrid>
                <a:gridCol w="565750">
                  <a:extLst>
                    <a:ext uri="{9D8B030D-6E8A-4147-A177-3AD203B41FA5}">
                      <a16:colId xmlns:a16="http://schemas.microsoft.com/office/drawing/2014/main" val="20000"/>
                    </a:ext>
                  </a:extLst>
                </a:gridCol>
                <a:gridCol w="5285900">
                  <a:extLst>
                    <a:ext uri="{9D8B030D-6E8A-4147-A177-3AD203B41FA5}">
                      <a16:colId xmlns:a16="http://schemas.microsoft.com/office/drawing/2014/main" val="20001"/>
                    </a:ext>
                  </a:extLst>
                </a:gridCol>
                <a:gridCol w="565750">
                  <a:extLst>
                    <a:ext uri="{9D8B030D-6E8A-4147-A177-3AD203B41FA5}">
                      <a16:colId xmlns:a16="http://schemas.microsoft.com/office/drawing/2014/main" val="20002"/>
                    </a:ext>
                  </a:extLst>
                </a:gridCol>
                <a:gridCol w="5285950">
                  <a:extLst>
                    <a:ext uri="{9D8B030D-6E8A-4147-A177-3AD203B41FA5}">
                      <a16:colId xmlns:a16="http://schemas.microsoft.com/office/drawing/2014/main" val="20003"/>
                    </a:ext>
                  </a:extLst>
                </a:gridCol>
              </a:tblGrid>
              <a:tr h="1080625">
                <a:tc gridSpan="4">
                  <a:txBody>
                    <a:bodyPr/>
                    <a:lstStyle/>
                    <a:p>
                      <a:pPr marL="457200" lvl="0" indent="-330200" algn="l" rtl="0">
                        <a:lnSpc>
                          <a:spcPct val="115000"/>
                        </a:lnSpc>
                        <a:spcBef>
                          <a:spcPts val="360"/>
                        </a:spcBef>
                        <a:spcAft>
                          <a:spcPts val="0"/>
                        </a:spcAft>
                        <a:buClr>
                          <a:schemeClr val="dk1"/>
                        </a:buClr>
                        <a:buSzPts val="1600"/>
                        <a:buFont typeface="Helvetica Neue"/>
                        <a:buAutoNum type="alphaUcPeriod"/>
                      </a:pPr>
                      <a:r>
                        <a:rPr lang="en-US" sz="1600" b="1" dirty="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All mission </a:t>
                      </a:r>
                      <a:r>
                        <a:rPr lang="en-US" sz="1600" b="1" dirty="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data, metadata, software, databases, publications, and documentation</a:t>
                      </a:r>
                      <a:r>
                        <a:rPr lang="en-US" sz="1600" dirty="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a:t>
                      </a:r>
                      <a:r>
                        <a:rPr lang="en-US" sz="1600" b="1" dirty="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shall be available on a full, free, open, and unrestricted basis</a:t>
                      </a:r>
                      <a:r>
                        <a:rPr lang="en-US" sz="1600" dirty="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a:t>
                      </a:r>
                      <a:r>
                        <a:rPr lang="en-US" sz="1600" b="1" dirty="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starting in Phase B </a:t>
                      </a:r>
                      <a:r>
                        <a:rPr lang="en-US" sz="1600" dirty="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with no period of exclusive access.</a:t>
                      </a:r>
                      <a:endParaRPr sz="1600" dirty="0">
                        <a:solidFill>
                          <a:schemeClr val="dk1"/>
                        </a:solidFill>
                        <a:latin typeface="Helvetica Neue"/>
                        <a:ea typeface="Helvetica Neue"/>
                        <a:cs typeface="Helvetica Neue"/>
                        <a:sym typeface="Helvetica Neue"/>
                      </a:endParaRPr>
                    </a:p>
                    <a:p>
                      <a:pPr marL="457200" lvl="0" indent="-330200" algn="l" rtl="0">
                        <a:lnSpc>
                          <a:spcPct val="115000"/>
                        </a:lnSpc>
                        <a:spcBef>
                          <a:spcPts val="0"/>
                        </a:spcBef>
                        <a:spcAft>
                          <a:spcPts val="0"/>
                        </a:spcAft>
                        <a:buClr>
                          <a:schemeClr val="dk1"/>
                        </a:buClr>
                        <a:buSzPts val="1600"/>
                        <a:buFont typeface="Helvetica Neue"/>
                        <a:buAutoNum type="alphaUcPeriod"/>
                      </a:pPr>
                      <a:r>
                        <a:rPr lang="en-US" sz="1600" b="1" dirty="0">
                          <a:solidFill>
                            <a:schemeClr val="dk1"/>
                          </a:solidFill>
                          <a:latin typeface="Helvetica Neue"/>
                          <a:ea typeface="Helvetica Neue"/>
                          <a:cs typeface="Helvetica Neue"/>
                          <a:sym typeface="Helvetica Neue"/>
                        </a:rPr>
                        <a:t>Science w</a:t>
                      </a:r>
                      <a:r>
                        <a:rPr lang="en-US" sz="1600" b="1" dirty="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orkshops and meetings</a:t>
                      </a:r>
                      <a:r>
                        <a:rPr lang="en-US" sz="1600" dirty="0">
                          <a:solidFill>
                            <a:schemeClr val="dk1"/>
                          </a:solidFill>
                          <a:latin typeface="Helvetica Neue"/>
                          <a:ea typeface="Helvetica Neue"/>
                          <a:cs typeface="Helvetica Neue"/>
                          <a:sym typeface="Helvetica Neue"/>
                        </a:rPr>
                        <a:t> shall be </a:t>
                      </a:r>
                      <a:r>
                        <a:rPr lang="en-US" sz="1600" b="1" dirty="0">
                          <a:solidFill>
                            <a:schemeClr val="dk1"/>
                          </a:solidFill>
                          <a:latin typeface="Helvetica Neue"/>
                          <a:ea typeface="Helvetica Neue"/>
                          <a:cs typeface="Helvetica Neue"/>
                          <a:sym typeface="Helvetica Neue"/>
                        </a:rPr>
                        <a:t>open</a:t>
                      </a:r>
                      <a:r>
                        <a:rPr lang="en-US" sz="1600" dirty="0">
                          <a:solidFill>
                            <a:schemeClr val="dk1"/>
                          </a:solidFill>
                          <a:latin typeface="Helvetica Neue"/>
                          <a:ea typeface="Helvetica Neue"/>
                          <a:cs typeface="Helvetica Neue"/>
                          <a:sym typeface="Helvetica Neue"/>
                        </a:rPr>
                        <a:t> to broad participation and documented in public repositories.</a:t>
                      </a:r>
                      <a:endParaRPr sz="1600" b="1" dirty="0">
                        <a:solidFill>
                          <a:schemeClr val="dk1"/>
                        </a:solidFill>
                        <a:latin typeface="Helvetica Neue"/>
                        <a:ea typeface="Helvetica Neue"/>
                        <a:cs typeface="Helvetica Neue"/>
                        <a:sym typeface="Helvetica Neue"/>
                      </a:endParaRPr>
                    </a:p>
                  </a:txBody>
                  <a:tcPr marL="182875" marR="182875" marT="182875" marB="182875">
                    <a:lnL w="152400" cap="flat" cmpd="sng">
                      <a:solidFill>
                        <a:schemeClr val="lt1"/>
                      </a:solidFill>
                      <a:prstDash val="solid"/>
                      <a:round/>
                      <a:headEnd type="none" w="sm" len="sm"/>
                      <a:tailEnd type="none" w="sm" len="sm"/>
                    </a:lnL>
                    <a:lnR w="152400" cap="flat" cmpd="sng">
                      <a:solidFill>
                        <a:schemeClr val="lt1"/>
                      </a:solidFill>
                      <a:prstDash val="solid"/>
                      <a:round/>
                      <a:headEnd type="none" w="sm" len="sm"/>
                      <a:tailEnd type="none" w="sm" len="sm"/>
                    </a:lnR>
                    <a:lnT w="1524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67900">
                <a:tc>
                  <a:txBody>
                    <a:bodyPr/>
                    <a:lstStyle/>
                    <a:p>
                      <a:pPr marL="0" lvl="0" indent="0" algn="ctr" rtl="0">
                        <a:lnSpc>
                          <a:spcPct val="115000"/>
                        </a:lnSpc>
                        <a:spcBef>
                          <a:spcPts val="360"/>
                        </a:spcBef>
                        <a:spcAft>
                          <a:spcPts val="0"/>
                        </a:spcAft>
                        <a:buNone/>
                      </a:pPr>
                      <a:r>
                        <a:rPr lang="en-US" sz="3000" b="1">
                          <a:solidFill>
                            <a:schemeClr val="dk1"/>
                          </a:solidFill>
                          <a:latin typeface="Helvetica Neue"/>
                          <a:ea typeface="Helvetica Neue"/>
                          <a:cs typeface="Helvetica Neue"/>
                          <a:sym typeface="Helvetica Neue"/>
                        </a:rPr>
                        <a:t>1</a:t>
                      </a:r>
                      <a:endParaRPr sz="3000" b="1">
                        <a:solidFill>
                          <a:schemeClr val="dk1"/>
                        </a:solidFill>
                        <a:latin typeface="Helvetica Neue"/>
                        <a:ea typeface="Helvetica Neue"/>
                        <a:cs typeface="Helvetica Neue"/>
                        <a:sym typeface="Helvetica Neue"/>
                      </a:endParaRPr>
                    </a:p>
                  </a:txBody>
                  <a:tcPr marL="182875" marR="182875" marT="182875" marB="182875" anchor="ctr">
                    <a:lnL w="15240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52400" cap="flat" cmpd="sng">
                      <a:solidFill>
                        <a:schemeClr val="lt1"/>
                      </a:solidFill>
                      <a:prstDash val="solid"/>
                      <a:round/>
                      <a:headEnd type="none" w="sm" len="sm"/>
                      <a:tailEnd type="none" w="sm" len="sm"/>
                    </a:lnB>
                    <a:solidFill>
                      <a:srgbClr val="F4CCCC"/>
                    </a:solidFill>
                  </a:tcPr>
                </a:tc>
                <a:tc>
                  <a:txBody>
                    <a:bodyPr/>
                    <a:lstStyle/>
                    <a:p>
                      <a:pPr marL="0" lvl="0" indent="0" algn="l" rtl="0">
                        <a:lnSpc>
                          <a:spcPct val="115000"/>
                        </a:lnSpc>
                        <a:spcBef>
                          <a:spcPts val="360"/>
                        </a:spcBef>
                        <a:spcAft>
                          <a:spcPts val="0"/>
                        </a:spcAft>
                        <a:buNone/>
                      </a:pPr>
                      <a:r>
                        <a:rPr lang="en-US" sz="1600" b="1">
                          <a:solidFill>
                            <a:schemeClr val="dk1"/>
                          </a:solidFill>
                          <a:latin typeface="Helvetica Neue"/>
                          <a:ea typeface="Helvetica Neue"/>
                          <a:cs typeface="Helvetica Neue"/>
                          <a:sym typeface="Helvetica Neue"/>
                        </a:rPr>
                        <a:t>Software shall be developed openly</a:t>
                      </a:r>
                      <a:r>
                        <a:rPr lang="en-US" sz="1600">
                          <a:solidFill>
                            <a:schemeClr val="dk1"/>
                          </a:solidFill>
                          <a:latin typeface="Helvetica Neue"/>
                          <a:ea typeface="Helvetica Neue"/>
                          <a:cs typeface="Helvetica Neue"/>
                          <a:sym typeface="Helvetica Neue"/>
                        </a:rPr>
                        <a:t> in a publicly accessible, version-controlled platform using a </a:t>
                      </a:r>
                      <a:r>
                        <a:rPr lang="en-US" sz="1600" b="1">
                          <a:solidFill>
                            <a:schemeClr val="dk1"/>
                          </a:solidFill>
                          <a:latin typeface="Helvetica Neue"/>
                          <a:ea typeface="Helvetica Neue"/>
                          <a:cs typeface="Helvetica Neue"/>
                          <a:sym typeface="Helvetica Neue"/>
                        </a:rPr>
                        <a:t>permissive software license allowing for community use and contributions.</a:t>
                      </a:r>
                      <a:endParaRPr sz="1600" b="1">
                        <a:latin typeface="Helvetica Neue"/>
                        <a:ea typeface="Helvetica Neue"/>
                        <a:cs typeface="Helvetica Neue"/>
                        <a:sym typeface="Helvetica Neue"/>
                      </a:endParaRPr>
                    </a:p>
                  </a:txBody>
                  <a:tcPr marL="182875" marR="182875" marT="182875" marB="182875">
                    <a:lnL w="9525" cap="flat" cmpd="sng">
                      <a:solidFill>
                        <a:schemeClr val="lt1"/>
                      </a:solidFill>
                      <a:prstDash val="solid"/>
                      <a:round/>
                      <a:headEnd type="none" w="sm" len="sm"/>
                      <a:tailEnd type="none" w="sm" len="sm"/>
                    </a:lnL>
                    <a:lnR w="1524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52400" cap="flat" cmpd="sng">
                      <a:solidFill>
                        <a:schemeClr val="lt1"/>
                      </a:solidFill>
                      <a:prstDash val="solid"/>
                      <a:round/>
                      <a:headEnd type="none" w="sm" len="sm"/>
                      <a:tailEnd type="none" w="sm" len="sm"/>
                    </a:lnB>
                    <a:solidFill>
                      <a:srgbClr val="F3F3F3"/>
                    </a:solidFill>
                  </a:tcPr>
                </a:tc>
                <a:tc>
                  <a:txBody>
                    <a:bodyPr/>
                    <a:lstStyle/>
                    <a:p>
                      <a:pPr marL="0" lvl="0" indent="0" algn="ctr" rtl="0">
                        <a:lnSpc>
                          <a:spcPct val="115000"/>
                        </a:lnSpc>
                        <a:spcBef>
                          <a:spcPts val="360"/>
                        </a:spcBef>
                        <a:spcAft>
                          <a:spcPts val="0"/>
                        </a:spcAft>
                        <a:buNone/>
                      </a:pPr>
                      <a:r>
                        <a:rPr lang="en-US" sz="3000" b="1" dirty="0">
                          <a:solidFill>
                            <a:schemeClr val="dk1"/>
                          </a:solidFill>
                          <a:latin typeface="Helvetica Neue"/>
                          <a:ea typeface="Helvetica Neue"/>
                          <a:cs typeface="Helvetica Neue"/>
                          <a:sym typeface="Helvetica Neue"/>
                        </a:rPr>
                        <a:t>4</a:t>
                      </a:r>
                      <a:endParaRPr sz="3000" b="1" dirty="0">
                        <a:solidFill>
                          <a:schemeClr val="dk1"/>
                        </a:solidFill>
                        <a:latin typeface="Helvetica Neue"/>
                        <a:ea typeface="Helvetica Neue"/>
                        <a:cs typeface="Helvetica Neue"/>
                        <a:sym typeface="Helvetica Neue"/>
                      </a:endParaRPr>
                    </a:p>
                  </a:txBody>
                  <a:tcPr marL="182875" marR="182875" marT="182875" marB="182875" anchor="ctr">
                    <a:lnL w="15240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52400" cap="flat" cmpd="sng">
                      <a:solidFill>
                        <a:schemeClr val="lt1"/>
                      </a:solidFill>
                      <a:prstDash val="solid"/>
                      <a:round/>
                      <a:headEnd type="none" w="sm" len="sm"/>
                      <a:tailEnd type="none" w="sm" len="sm"/>
                    </a:lnB>
                    <a:solidFill>
                      <a:srgbClr val="F4CCCC"/>
                    </a:solidFill>
                  </a:tcPr>
                </a:tc>
                <a:tc>
                  <a:txBody>
                    <a:bodyPr/>
                    <a:lstStyle/>
                    <a:p>
                      <a:pPr marL="0" lvl="0" indent="0" algn="l" rtl="0">
                        <a:lnSpc>
                          <a:spcPct val="115000"/>
                        </a:lnSpc>
                        <a:spcBef>
                          <a:spcPts val="360"/>
                        </a:spcBef>
                        <a:spcAft>
                          <a:spcPts val="0"/>
                        </a:spcAft>
                        <a:buNone/>
                      </a:pPr>
                      <a:r>
                        <a:rPr lang="en-US" sz="1600">
                          <a:solidFill>
                            <a:schemeClr val="dk1"/>
                          </a:solidFill>
                          <a:latin typeface="Helvetica Neue"/>
                          <a:ea typeface="Helvetica Neue"/>
                          <a:cs typeface="Helvetica Neue"/>
                          <a:sym typeface="Helvetica Neue"/>
                        </a:rPr>
                        <a:t>Scientific data, metadata, software, publications and documentation </a:t>
                      </a:r>
                      <a:r>
                        <a:rPr lang="en-US" sz="1600" b="1">
                          <a:solidFill>
                            <a:schemeClr val="dk1"/>
                          </a:solidFill>
                          <a:latin typeface="Helvetica Neue"/>
                          <a:ea typeface="Helvetica Neue"/>
                          <a:cs typeface="Helvetica Neue"/>
                          <a:sym typeface="Helvetica Neue"/>
                        </a:rPr>
                        <a:t>shall be archived and made available by NASA and/or [Partner] starting in Phase B.</a:t>
                      </a:r>
                      <a:endParaRPr sz="2300">
                        <a:solidFill>
                          <a:schemeClr val="dk1"/>
                        </a:solidFill>
                        <a:highlight>
                          <a:srgbClr val="F4CCCC"/>
                        </a:highlight>
                        <a:latin typeface="Helvetica Neue"/>
                        <a:ea typeface="Helvetica Neue"/>
                        <a:cs typeface="Helvetica Neue"/>
                        <a:sym typeface="Helvetica Neue"/>
                      </a:endParaRPr>
                    </a:p>
                  </a:txBody>
                  <a:tcPr marL="182875" marR="182875" marT="182875" marB="182875">
                    <a:lnL w="9525" cap="flat" cmpd="sng">
                      <a:solidFill>
                        <a:schemeClr val="lt1"/>
                      </a:solidFill>
                      <a:prstDash val="solid"/>
                      <a:round/>
                      <a:headEnd type="none" w="sm" len="sm"/>
                      <a:tailEnd type="none" w="sm" len="sm"/>
                    </a:lnL>
                    <a:lnR w="1524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524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623975">
                <a:tc rowSpan="2">
                  <a:txBody>
                    <a:bodyPr/>
                    <a:lstStyle/>
                    <a:p>
                      <a:pPr marL="0" lvl="0" indent="0" algn="ctr" rtl="0">
                        <a:lnSpc>
                          <a:spcPct val="115000"/>
                        </a:lnSpc>
                        <a:spcBef>
                          <a:spcPts val="360"/>
                        </a:spcBef>
                        <a:spcAft>
                          <a:spcPts val="0"/>
                        </a:spcAft>
                        <a:buNone/>
                      </a:pPr>
                      <a:r>
                        <a:rPr lang="en-US" sz="3000" b="1">
                          <a:solidFill>
                            <a:schemeClr val="dk1"/>
                          </a:solidFill>
                          <a:latin typeface="Helvetica Neue"/>
                          <a:ea typeface="Helvetica Neue"/>
                          <a:cs typeface="Helvetica Neue"/>
                          <a:sym typeface="Helvetica Neue"/>
                        </a:rPr>
                        <a:t>2</a:t>
                      </a:r>
                      <a:endParaRPr sz="3000" b="1">
                        <a:solidFill>
                          <a:schemeClr val="dk1"/>
                        </a:solidFill>
                        <a:latin typeface="Helvetica Neue"/>
                        <a:ea typeface="Helvetica Neue"/>
                        <a:cs typeface="Helvetica Neue"/>
                        <a:sym typeface="Helvetica Neue"/>
                      </a:endParaRPr>
                    </a:p>
                  </a:txBody>
                  <a:tcPr marL="182875" marR="182875" marT="182875" marB="182875" anchor="ctr">
                    <a:lnL w="15240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52400" cap="flat" cmpd="sng">
                      <a:solidFill>
                        <a:schemeClr val="lt1"/>
                      </a:solidFill>
                      <a:prstDash val="solid"/>
                      <a:round/>
                      <a:headEnd type="none" w="sm" len="sm"/>
                      <a:tailEnd type="none" w="sm" len="sm"/>
                    </a:lnT>
                    <a:lnB w="152400" cap="flat" cmpd="sng">
                      <a:solidFill>
                        <a:schemeClr val="lt1"/>
                      </a:solidFill>
                      <a:prstDash val="solid"/>
                      <a:round/>
                      <a:headEnd type="none" w="sm" len="sm"/>
                      <a:tailEnd type="none" w="sm" len="sm"/>
                    </a:lnB>
                    <a:solidFill>
                      <a:srgbClr val="F4CCCC"/>
                    </a:solidFill>
                  </a:tcPr>
                </a:tc>
                <a:tc rowSpan="2">
                  <a:txBody>
                    <a:bodyPr/>
                    <a:lstStyle/>
                    <a:p>
                      <a:pPr marL="0" lvl="0" indent="0" algn="l" rtl="0">
                        <a:lnSpc>
                          <a:spcPct val="115000"/>
                        </a:lnSpc>
                        <a:spcBef>
                          <a:spcPts val="360"/>
                        </a:spcBef>
                        <a:spcAft>
                          <a:spcPts val="0"/>
                        </a:spcAft>
                        <a:buNone/>
                      </a:pPr>
                      <a:r>
                        <a:rPr lang="en-US" sz="1600" b="1" dirty="0">
                          <a:solidFill>
                            <a:schemeClr val="dk1"/>
                          </a:solidFill>
                          <a:latin typeface="Helvetica Neue"/>
                          <a:ea typeface="Helvetica Neue"/>
                          <a:cs typeface="Helvetica Neue"/>
                          <a:sym typeface="Helvetica Neue"/>
                        </a:rPr>
                        <a:t>Manuscripts s</a:t>
                      </a:r>
                      <a:r>
                        <a:rPr lang="en-US" sz="1600" b="1" dirty="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hall be published with open access </a:t>
                      </a:r>
                      <a:r>
                        <a:rPr lang="en-US" sz="1600" b="1" dirty="0">
                          <a:solidFill>
                            <a:schemeClr val="dk1"/>
                          </a:solidFill>
                          <a:latin typeface="Helvetica Neue"/>
                          <a:ea typeface="Helvetica Neue"/>
                          <a:cs typeface="Helvetica Neue"/>
                          <a:sym typeface="Helvetica Neue"/>
                        </a:rPr>
                        <a:t>licenses</a:t>
                      </a:r>
                      <a:r>
                        <a:rPr lang="en-US" sz="1600" dirty="0">
                          <a:solidFill>
                            <a:schemeClr val="dk1"/>
                          </a:solidFill>
                          <a:latin typeface="Helvetica Neue"/>
                          <a:ea typeface="Helvetica Neue"/>
                          <a:cs typeface="Helvetica Neue"/>
                          <a:sym typeface="Helvetica Neue"/>
                        </a:rPr>
                        <a:t>; versions of as-accepted manuscripts shall be made available as open preprints and deposited in a NASA or [Partner]</a:t>
                      </a:r>
                      <a:r>
                        <a:rPr lang="en-US" sz="1600" b="1" dirty="0">
                          <a:solidFill>
                            <a:schemeClr val="dk1"/>
                          </a:solidFill>
                          <a:latin typeface="Helvetica Neue"/>
                          <a:ea typeface="Helvetica Neue"/>
                          <a:cs typeface="Helvetica Neue"/>
                          <a:sym typeface="Helvetica Neue"/>
                        </a:rPr>
                        <a:t> repository upon publication.</a:t>
                      </a:r>
                      <a:r>
                        <a:rPr lang="en-US" sz="1600" dirty="0">
                          <a:solidFill>
                            <a:schemeClr val="dk1"/>
                          </a:solidFill>
                          <a:latin typeface="Helvetica Neue"/>
                          <a:ea typeface="Helvetica Neue"/>
                          <a:cs typeface="Helvetica Neue"/>
                          <a:sym typeface="Helvetica Neue"/>
                        </a:rPr>
                        <a:t> </a:t>
                      </a:r>
                      <a:endParaRPr sz="1600" dirty="0"/>
                    </a:p>
                  </a:txBody>
                  <a:tcPr marL="182875" marR="182875" marT="182875" marB="182875">
                    <a:lnL w="9525" cap="flat" cmpd="sng">
                      <a:solidFill>
                        <a:schemeClr val="lt1"/>
                      </a:solidFill>
                      <a:prstDash val="solid"/>
                      <a:round/>
                      <a:headEnd type="none" w="sm" len="sm"/>
                      <a:tailEnd type="none" w="sm" len="sm"/>
                    </a:lnL>
                    <a:lnR w="152400" cap="flat" cmpd="sng">
                      <a:solidFill>
                        <a:schemeClr val="lt1"/>
                      </a:solidFill>
                      <a:prstDash val="solid"/>
                      <a:round/>
                      <a:headEnd type="none" w="sm" len="sm"/>
                      <a:tailEnd type="none" w="sm" len="sm"/>
                    </a:lnR>
                    <a:lnT w="152400" cap="flat" cmpd="sng">
                      <a:solidFill>
                        <a:schemeClr val="lt1"/>
                      </a:solidFill>
                      <a:prstDash val="solid"/>
                      <a:round/>
                      <a:headEnd type="none" w="sm" len="sm"/>
                      <a:tailEnd type="none" w="sm" len="sm"/>
                    </a:lnT>
                    <a:lnB w="152400" cap="flat" cmpd="sng">
                      <a:solidFill>
                        <a:schemeClr val="lt1"/>
                      </a:solidFill>
                      <a:prstDash val="solid"/>
                      <a:round/>
                      <a:headEnd type="none" w="sm" len="sm"/>
                      <a:tailEnd type="none" w="sm" len="sm"/>
                    </a:lnB>
                    <a:solidFill>
                      <a:srgbClr val="F3F3F3"/>
                    </a:solidFill>
                  </a:tcPr>
                </a:tc>
                <a:tc rowSpan="2">
                  <a:txBody>
                    <a:bodyPr/>
                    <a:lstStyle/>
                    <a:p>
                      <a:pPr marL="0" lvl="0" indent="0" algn="ctr" rtl="0">
                        <a:lnSpc>
                          <a:spcPct val="115000"/>
                        </a:lnSpc>
                        <a:spcBef>
                          <a:spcPts val="360"/>
                        </a:spcBef>
                        <a:spcAft>
                          <a:spcPts val="0"/>
                        </a:spcAft>
                        <a:buNone/>
                      </a:pPr>
                      <a:r>
                        <a:rPr lang="en-US" sz="3000" b="1" dirty="0">
                          <a:solidFill>
                            <a:schemeClr val="dk1"/>
                          </a:solidFill>
                          <a:latin typeface="Helvetica Neue"/>
                          <a:ea typeface="Helvetica Neue"/>
                          <a:cs typeface="Helvetica Neue"/>
                          <a:sym typeface="Helvetica Neue"/>
                        </a:rPr>
                        <a:t>5</a:t>
                      </a:r>
                      <a:endParaRPr sz="3000" b="1" dirty="0">
                        <a:solidFill>
                          <a:schemeClr val="dk1"/>
                        </a:solidFill>
                        <a:latin typeface="Helvetica Neue"/>
                        <a:ea typeface="Helvetica Neue"/>
                        <a:cs typeface="Helvetica Neue"/>
                        <a:sym typeface="Helvetica Neue"/>
                      </a:endParaRPr>
                    </a:p>
                  </a:txBody>
                  <a:tcPr marL="182875" marR="182875" marT="182875" marB="182875" anchor="ctr">
                    <a:lnL w="15240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52400" cap="flat" cmpd="sng">
                      <a:solidFill>
                        <a:schemeClr val="lt1"/>
                      </a:solidFill>
                      <a:prstDash val="solid"/>
                      <a:round/>
                      <a:headEnd type="none" w="sm" len="sm"/>
                      <a:tailEnd type="none" w="sm" len="sm"/>
                    </a:lnT>
                    <a:lnB w="152400" cap="flat" cmpd="sng">
                      <a:solidFill>
                        <a:schemeClr val="lt1"/>
                      </a:solidFill>
                      <a:prstDash val="solid"/>
                      <a:round/>
                      <a:headEnd type="none" w="sm" len="sm"/>
                      <a:tailEnd type="none" w="sm" len="sm"/>
                    </a:lnB>
                    <a:solidFill>
                      <a:srgbClr val="F4CCCC"/>
                    </a:solidFill>
                  </a:tcPr>
                </a:tc>
                <a:tc rowSpan="2">
                  <a:txBody>
                    <a:bodyPr/>
                    <a:lstStyle/>
                    <a:p>
                      <a:pPr marL="0" lvl="0" indent="0" algn="l" rtl="0">
                        <a:lnSpc>
                          <a:spcPct val="115000"/>
                        </a:lnSpc>
                        <a:spcBef>
                          <a:spcPts val="360"/>
                        </a:spcBef>
                        <a:spcAft>
                          <a:spcPts val="0"/>
                        </a:spcAft>
                        <a:buNone/>
                      </a:pPr>
                      <a:r>
                        <a:rPr lang="en-US" sz="1600" b="1">
                          <a:solidFill>
                            <a:schemeClr val="dk1"/>
                          </a:solidFill>
                          <a:latin typeface="Helvetica Neue"/>
                          <a:ea typeface="Helvetica Neue"/>
                          <a:cs typeface="Helvetica Neue"/>
                          <a:sym typeface="Helvetica Neue"/>
                        </a:rPr>
                        <a:t>NASA and [Partner]</a:t>
                      </a:r>
                      <a:r>
                        <a:rPr lang="en-US" sz="1600">
                          <a:solidFill>
                            <a:schemeClr val="dk1"/>
                          </a:solidFill>
                          <a:latin typeface="Helvetica Neue"/>
                          <a:ea typeface="Helvetica Neue"/>
                          <a:cs typeface="Helvetica Neue"/>
                          <a:sym typeface="Helvetica Neue"/>
                        </a:rPr>
                        <a:t> software, documentation and data </a:t>
                      </a:r>
                      <a:r>
                        <a:rPr lang="en-US" sz="1600" b="1">
                          <a:solidFill>
                            <a:schemeClr val="dk1"/>
                          </a:solidFill>
                          <a:latin typeface="Helvetica Neue"/>
                          <a:ea typeface="Helvetica Neue"/>
                          <a:cs typeface="Helvetica Neue"/>
                          <a:sym typeface="Helvetica Neue"/>
                        </a:rPr>
                        <a:t>shall be properly marked, cited, and/or attributed</a:t>
                      </a:r>
                      <a:r>
                        <a:rPr lang="en-US" sz="1600">
                          <a:solidFill>
                            <a:schemeClr val="dk1"/>
                          </a:solidFill>
                          <a:latin typeface="Helvetica Neue"/>
                          <a:ea typeface="Helvetica Neue"/>
                          <a:cs typeface="Helvetica Neue"/>
                          <a:sym typeface="Helvetica Neue"/>
                        </a:rPr>
                        <a:t>. Metrics to measure and acknowledge open-source science contributions will be developed.</a:t>
                      </a:r>
                      <a:endParaRPr sz="2300">
                        <a:solidFill>
                          <a:schemeClr val="dk1"/>
                        </a:solidFill>
                        <a:highlight>
                          <a:srgbClr val="F4CCCC"/>
                        </a:highlight>
                        <a:latin typeface="Helvetica Neue"/>
                        <a:ea typeface="Helvetica Neue"/>
                        <a:cs typeface="Helvetica Neue"/>
                        <a:sym typeface="Helvetica Neue"/>
                      </a:endParaRPr>
                    </a:p>
                  </a:txBody>
                  <a:tcPr marL="182875" marR="182875" marT="182875" marB="182875">
                    <a:lnL w="9525" cap="flat" cmpd="sng">
                      <a:solidFill>
                        <a:schemeClr val="lt1"/>
                      </a:solidFill>
                      <a:prstDash val="solid"/>
                      <a:round/>
                      <a:headEnd type="none" w="sm" len="sm"/>
                      <a:tailEnd type="none" w="sm" len="sm"/>
                    </a:lnL>
                    <a:lnR w="152400" cap="flat" cmpd="sng">
                      <a:solidFill>
                        <a:schemeClr val="lt1"/>
                      </a:solidFill>
                      <a:prstDash val="solid"/>
                      <a:round/>
                      <a:headEnd type="none" w="sm" len="sm"/>
                      <a:tailEnd type="none" w="sm" len="sm"/>
                    </a:lnR>
                    <a:lnT w="152400" cap="flat" cmpd="sng">
                      <a:solidFill>
                        <a:schemeClr val="lt1"/>
                      </a:solidFill>
                      <a:prstDash val="solid"/>
                      <a:round/>
                      <a:headEnd type="none" w="sm" len="sm"/>
                      <a:tailEnd type="none" w="sm" len="sm"/>
                    </a:lnT>
                    <a:lnB w="1524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9328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445775">
                <a:tc>
                  <a:txBody>
                    <a:bodyPr/>
                    <a:lstStyle/>
                    <a:p>
                      <a:pPr marL="0" lvl="0" indent="0" algn="ctr" rtl="0">
                        <a:lnSpc>
                          <a:spcPct val="115000"/>
                        </a:lnSpc>
                        <a:spcBef>
                          <a:spcPts val="360"/>
                        </a:spcBef>
                        <a:spcAft>
                          <a:spcPts val="0"/>
                        </a:spcAft>
                        <a:buNone/>
                      </a:pPr>
                      <a:r>
                        <a:rPr lang="en-US" sz="3000" b="1">
                          <a:solidFill>
                            <a:schemeClr val="dk1"/>
                          </a:solidFill>
                          <a:latin typeface="Helvetica Neue"/>
                          <a:ea typeface="Helvetica Neue"/>
                          <a:cs typeface="Helvetica Neue"/>
                          <a:sym typeface="Helvetica Neue"/>
                        </a:rPr>
                        <a:t>3</a:t>
                      </a:r>
                      <a:endParaRPr sz="3000" b="1">
                        <a:solidFill>
                          <a:schemeClr val="dk1"/>
                        </a:solidFill>
                        <a:latin typeface="Helvetica Neue"/>
                        <a:ea typeface="Helvetica Neue"/>
                        <a:cs typeface="Helvetica Neue"/>
                        <a:sym typeface="Helvetica Neue"/>
                      </a:endParaRPr>
                    </a:p>
                  </a:txBody>
                  <a:tcPr marL="182875" marR="182875" marT="182875" marB="182875" anchor="ctr">
                    <a:lnL w="15240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52400" cap="flat" cmpd="sng">
                      <a:solidFill>
                        <a:schemeClr val="lt1"/>
                      </a:solidFill>
                      <a:prstDash val="solid"/>
                      <a:round/>
                      <a:headEnd type="none" w="sm" len="sm"/>
                      <a:tailEnd type="none" w="sm" len="sm"/>
                    </a:lnT>
                    <a:lnB w="152400" cap="flat" cmpd="sng">
                      <a:solidFill>
                        <a:schemeClr val="lt1"/>
                      </a:solidFill>
                      <a:prstDash val="solid"/>
                      <a:round/>
                      <a:headEnd type="none" w="sm" len="sm"/>
                      <a:tailEnd type="none" w="sm" len="sm"/>
                    </a:lnB>
                    <a:solidFill>
                      <a:srgbClr val="F4CCCC"/>
                    </a:solidFill>
                  </a:tcPr>
                </a:tc>
                <a:tc>
                  <a:txBody>
                    <a:bodyPr/>
                    <a:lstStyle/>
                    <a:p>
                      <a:pPr marL="0" lvl="0" indent="0" algn="l" rtl="0">
                        <a:lnSpc>
                          <a:spcPct val="115000"/>
                        </a:lnSpc>
                        <a:spcBef>
                          <a:spcPts val="360"/>
                        </a:spcBef>
                        <a:spcAft>
                          <a:spcPts val="0"/>
                        </a:spcAft>
                        <a:buNone/>
                      </a:pPr>
                      <a:r>
                        <a:rPr lang="en-US" sz="1600">
                          <a:solidFill>
                            <a:schemeClr val="dk1"/>
                          </a:solidFill>
                          <a:latin typeface="Helvetica Neue"/>
                          <a:ea typeface="Helvetica Neue"/>
                          <a:cs typeface="Helvetica Neue"/>
                          <a:sym typeface="Helvetica Neue"/>
                        </a:rPr>
                        <a:t>All mission </a:t>
                      </a:r>
                      <a:r>
                        <a:rPr lang="en-US" sz="1600" b="1">
                          <a:solidFill>
                            <a:schemeClr val="dk1"/>
                          </a:solidFill>
                          <a:latin typeface="Helvetica Neue"/>
                          <a:ea typeface="Helvetica Neue"/>
                          <a:cs typeface="Helvetica Neue"/>
                          <a:sym typeface="Helvetica Neue"/>
                        </a:rPr>
                        <a:t>data, calibration information, and simulated products supporting development and validation of algorithms shall be made available without any conditions to use.</a:t>
                      </a:r>
                      <a:endParaRPr sz="2300">
                        <a:solidFill>
                          <a:schemeClr val="dk1"/>
                        </a:solidFill>
                        <a:highlight>
                          <a:srgbClr val="F4CCCC"/>
                        </a:highlight>
                        <a:latin typeface="Helvetica Neue"/>
                        <a:ea typeface="Helvetica Neue"/>
                        <a:cs typeface="Helvetica Neue"/>
                        <a:sym typeface="Helvetica Neue"/>
                      </a:endParaRPr>
                    </a:p>
                  </a:txBody>
                  <a:tcPr marL="182875" marR="182875" marT="182875" marB="182875">
                    <a:lnL w="9525" cap="flat" cmpd="sng">
                      <a:solidFill>
                        <a:schemeClr val="lt1"/>
                      </a:solidFill>
                      <a:prstDash val="solid"/>
                      <a:round/>
                      <a:headEnd type="none" w="sm" len="sm"/>
                      <a:tailEnd type="none" w="sm" len="sm"/>
                    </a:lnL>
                    <a:lnR w="152400" cap="flat" cmpd="sng">
                      <a:solidFill>
                        <a:schemeClr val="lt1"/>
                      </a:solidFill>
                      <a:prstDash val="solid"/>
                      <a:round/>
                      <a:headEnd type="none" w="sm" len="sm"/>
                      <a:tailEnd type="none" w="sm" len="sm"/>
                    </a:lnR>
                    <a:lnT w="152400" cap="flat" cmpd="sng">
                      <a:solidFill>
                        <a:schemeClr val="lt1"/>
                      </a:solidFill>
                      <a:prstDash val="solid"/>
                      <a:round/>
                      <a:headEnd type="none" w="sm" len="sm"/>
                      <a:tailEnd type="none" w="sm" len="sm"/>
                    </a:lnT>
                    <a:lnB w="152400" cap="flat" cmpd="sng">
                      <a:solidFill>
                        <a:schemeClr val="lt1"/>
                      </a:solidFill>
                      <a:prstDash val="solid"/>
                      <a:round/>
                      <a:headEnd type="none" w="sm" len="sm"/>
                      <a:tailEnd type="none" w="sm" len="sm"/>
                    </a:lnB>
                    <a:solidFill>
                      <a:srgbClr val="F3F3F3"/>
                    </a:solidFill>
                  </a:tcPr>
                </a:tc>
                <a:tc>
                  <a:txBody>
                    <a:bodyPr/>
                    <a:lstStyle/>
                    <a:p>
                      <a:pPr marL="0" lvl="0" indent="0" algn="ctr" rtl="0">
                        <a:lnSpc>
                          <a:spcPct val="115000"/>
                        </a:lnSpc>
                        <a:spcBef>
                          <a:spcPts val="360"/>
                        </a:spcBef>
                        <a:spcAft>
                          <a:spcPts val="0"/>
                        </a:spcAft>
                        <a:buNone/>
                      </a:pPr>
                      <a:r>
                        <a:rPr lang="en-US" sz="3000" b="1">
                          <a:solidFill>
                            <a:schemeClr val="dk1"/>
                          </a:solidFill>
                          <a:latin typeface="Helvetica Neue"/>
                          <a:ea typeface="Helvetica Neue"/>
                          <a:cs typeface="Helvetica Neue"/>
                          <a:sym typeface="Helvetica Neue"/>
                        </a:rPr>
                        <a:t>6</a:t>
                      </a:r>
                      <a:endParaRPr sz="3000" b="1">
                        <a:solidFill>
                          <a:schemeClr val="dk1"/>
                        </a:solidFill>
                        <a:latin typeface="Helvetica Neue"/>
                        <a:ea typeface="Helvetica Neue"/>
                        <a:cs typeface="Helvetica Neue"/>
                        <a:sym typeface="Helvetica Neue"/>
                      </a:endParaRPr>
                    </a:p>
                  </a:txBody>
                  <a:tcPr marL="182875" marR="182875" marT="182875" marB="182875" anchor="ctr">
                    <a:lnL w="152400"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52400" cap="flat" cmpd="sng">
                      <a:solidFill>
                        <a:schemeClr val="lt1"/>
                      </a:solidFill>
                      <a:prstDash val="solid"/>
                      <a:round/>
                      <a:headEnd type="none" w="sm" len="sm"/>
                      <a:tailEnd type="none" w="sm" len="sm"/>
                    </a:lnT>
                    <a:lnB w="152400" cap="flat" cmpd="sng">
                      <a:solidFill>
                        <a:schemeClr val="lt1"/>
                      </a:solidFill>
                      <a:prstDash val="solid"/>
                      <a:round/>
                      <a:headEnd type="none" w="sm" len="sm"/>
                      <a:tailEnd type="none" w="sm" len="sm"/>
                    </a:lnB>
                    <a:solidFill>
                      <a:srgbClr val="F4CCCC"/>
                    </a:solidFill>
                  </a:tcPr>
                </a:tc>
                <a:tc>
                  <a:txBody>
                    <a:bodyPr/>
                    <a:lstStyle/>
                    <a:p>
                      <a:pPr marL="0" lvl="0" indent="0" algn="l" rtl="0">
                        <a:lnSpc>
                          <a:spcPct val="115000"/>
                        </a:lnSpc>
                        <a:spcBef>
                          <a:spcPts val="360"/>
                        </a:spcBef>
                        <a:spcAft>
                          <a:spcPts val="0"/>
                        </a:spcAft>
                        <a:buNone/>
                      </a:pPr>
                      <a:r>
                        <a:rPr lang="en-US" sz="1600" b="1" dirty="0">
                          <a:solidFill>
                            <a:schemeClr val="dk1"/>
                          </a:solidFill>
                          <a:latin typeface="Helvetica Neue"/>
                          <a:ea typeface="Helvetica Neue"/>
                          <a:cs typeface="Helvetica Neue"/>
                          <a:sym typeface="Helvetica Neue"/>
                        </a:rPr>
                        <a:t>NASA and [Partner] will mutually develop an Open-Source Science Plan </a:t>
                      </a:r>
                      <a:r>
                        <a:rPr lang="en-US" sz="1600" dirty="0">
                          <a:solidFill>
                            <a:schemeClr val="dk1"/>
                          </a:solidFill>
                          <a:latin typeface="Helvetica Neue"/>
                          <a:ea typeface="Helvetica Neue"/>
                          <a:cs typeface="Helvetica Neue"/>
                          <a:sym typeface="Helvetica Neue"/>
                        </a:rPr>
                        <a:t>that specifies details of collaboration. </a:t>
                      </a:r>
                      <a:endParaRPr sz="2300" dirty="0">
                        <a:solidFill>
                          <a:schemeClr val="dk1"/>
                        </a:solidFill>
                        <a:highlight>
                          <a:srgbClr val="F4CCCC"/>
                        </a:highlight>
                        <a:latin typeface="Helvetica Neue"/>
                        <a:ea typeface="Helvetica Neue"/>
                        <a:cs typeface="Helvetica Neue"/>
                        <a:sym typeface="Helvetica Neue"/>
                      </a:endParaRPr>
                    </a:p>
                  </a:txBody>
                  <a:tcPr marL="182875" marR="182875" marT="182875" marB="182875">
                    <a:lnL w="9525" cap="flat" cmpd="sng">
                      <a:solidFill>
                        <a:schemeClr val="lt1"/>
                      </a:solidFill>
                      <a:prstDash val="solid"/>
                      <a:round/>
                      <a:headEnd type="none" w="sm" len="sm"/>
                      <a:tailEnd type="none" w="sm" len="sm"/>
                    </a:lnL>
                    <a:lnR w="152400" cap="flat" cmpd="sng">
                      <a:solidFill>
                        <a:schemeClr val="lt1"/>
                      </a:solidFill>
                      <a:prstDash val="solid"/>
                      <a:round/>
                      <a:headEnd type="none" w="sm" len="sm"/>
                      <a:tailEnd type="none" w="sm" len="sm"/>
                    </a:lnR>
                    <a:lnT w="152400" cap="flat" cmpd="sng">
                      <a:solidFill>
                        <a:schemeClr val="lt1"/>
                      </a:solidFill>
                      <a:prstDash val="solid"/>
                      <a:round/>
                      <a:headEnd type="none" w="sm" len="sm"/>
                      <a:tailEnd type="none" w="sm" len="sm"/>
                    </a:lnT>
                    <a:lnB w="1524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bl>
          </a:graphicData>
        </a:graphic>
      </p:graphicFrame>
      <p:sp>
        <p:nvSpPr>
          <p:cNvPr id="173" name="Google Shape;173;gf056dbd3ad_0_11"/>
          <p:cNvSpPr txBox="1">
            <a:spLocks noGrp="1"/>
          </p:cNvSpPr>
          <p:nvPr>
            <p:ph type="sldNum" idx="12"/>
          </p:nvPr>
        </p:nvSpPr>
        <p:spPr>
          <a:xfrm>
            <a:off x="10288100" y="6541056"/>
            <a:ext cx="6963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
        <p:nvSpPr>
          <p:cNvPr id="174" name="Google Shape;174;gf056dbd3ad_0_11"/>
          <p:cNvSpPr txBox="1"/>
          <p:nvPr/>
        </p:nvSpPr>
        <p:spPr>
          <a:xfrm>
            <a:off x="244350" y="246850"/>
            <a:ext cx="11703300" cy="615600"/>
          </a:xfrm>
          <a:prstGeom prst="rect">
            <a:avLst/>
          </a:prstGeom>
          <a:solidFill>
            <a:srgbClr val="CFE2F3">
              <a:alpha val="57250"/>
            </a:srgbClr>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800" b="1" dirty="0">
                <a:solidFill>
                  <a:schemeClr val="dk1"/>
                </a:solidFill>
                <a:latin typeface="Helvetica Neue"/>
                <a:ea typeface="Helvetica Neue"/>
                <a:cs typeface="Helvetica Neue"/>
                <a:sym typeface="Helvetica Neue"/>
              </a:rPr>
              <a:t>Draft Requirements for Open Source Science Missions</a:t>
            </a:r>
            <a:endParaRPr sz="2400" i="0" u="none" strike="noStrike" cap="none" dirty="0">
              <a:solidFill>
                <a:schemeClr val="dk1"/>
              </a:solidFill>
              <a:latin typeface="Helvetica Neue"/>
              <a:ea typeface="Helvetica Neue"/>
              <a:cs typeface="Helvetica Neue"/>
              <a:sym typeface="Helvetica Neue"/>
            </a:endParaRPr>
          </a:p>
        </p:txBody>
      </p:sp>
      <p:sp>
        <p:nvSpPr>
          <p:cNvPr id="175" name="Google Shape;175;gf056dbd3ad_0_11"/>
          <p:cNvSpPr/>
          <p:nvPr/>
        </p:nvSpPr>
        <p:spPr>
          <a:xfrm>
            <a:off x="168150" y="6425000"/>
            <a:ext cx="11568600" cy="365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 Projects should release all information with open licenses unless exceptions are granted based on laws or regulations, including classified, ITAR, EAR and CUI restrictions. CSDO evaluates and approves or declines deviation requests by projects for NASA. </a:t>
            </a:r>
            <a:endParaRPr sz="1200" dirty="0"/>
          </a:p>
        </p:txBody>
      </p:sp>
    </p:spTree>
    <p:extLst>
      <p:ext uri="{BB962C8B-B14F-4D97-AF65-F5344CB8AC3E}">
        <p14:creationId xmlns:p14="http://schemas.microsoft.com/office/powerpoint/2010/main" val="325652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13"/>
          <p:cNvSpPr/>
          <p:nvPr/>
        </p:nvSpPr>
        <p:spPr>
          <a:xfrm>
            <a:off x="2424534" y="2140553"/>
            <a:ext cx="4423719" cy="4193958"/>
          </a:xfrm>
          <a:prstGeom prst="ellipse">
            <a:avLst/>
          </a:prstGeom>
          <a:solidFill>
            <a:srgbClr val="22B463">
              <a:alpha val="85098"/>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FFC000"/>
              </a:solidFill>
              <a:highlight>
                <a:srgbClr val="FFFF00"/>
              </a:highlight>
              <a:latin typeface="Libre Franklin"/>
              <a:ea typeface="Libre Franklin"/>
              <a:cs typeface="Libre Franklin"/>
              <a:sym typeface="Libre Franklin"/>
            </a:endParaRPr>
          </a:p>
        </p:txBody>
      </p:sp>
      <p:pic>
        <p:nvPicPr>
          <p:cNvPr id="674" name="Google Shape;674;p13" descr="NASA Meatball.png"/>
          <p:cNvPicPr preferRelativeResize="0"/>
          <p:nvPr/>
        </p:nvPicPr>
        <p:blipFill rotWithShape="1">
          <a:blip r:embed="rId3">
            <a:alphaModFix/>
          </a:blip>
          <a:srcRect/>
          <a:stretch/>
        </p:blipFill>
        <p:spPr>
          <a:xfrm>
            <a:off x="3060794" y="3050578"/>
            <a:ext cx="1625211" cy="1381036"/>
          </a:xfrm>
          <a:prstGeom prst="rect">
            <a:avLst/>
          </a:prstGeom>
          <a:noFill/>
          <a:ln>
            <a:noFill/>
          </a:ln>
        </p:spPr>
      </p:pic>
      <p:sp>
        <p:nvSpPr>
          <p:cNvPr id="675" name="Google Shape;675;p13"/>
          <p:cNvSpPr txBox="1"/>
          <p:nvPr/>
        </p:nvSpPr>
        <p:spPr>
          <a:xfrm>
            <a:off x="2863453" y="4490097"/>
            <a:ext cx="189705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DATA AND COMPUTING</a:t>
            </a:r>
            <a:endParaRPr/>
          </a:p>
        </p:txBody>
      </p:sp>
      <p:sp>
        <p:nvSpPr>
          <p:cNvPr id="676" name="Google Shape;676;p13"/>
          <p:cNvSpPr txBox="1"/>
          <p:nvPr/>
        </p:nvSpPr>
        <p:spPr>
          <a:xfrm>
            <a:off x="559463" y="1224134"/>
            <a:ext cx="11073074"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800" b="1" dirty="0">
                <a:solidFill>
                  <a:schemeClr val="dk2"/>
                </a:solidFill>
                <a:latin typeface="Open Sans"/>
                <a:ea typeface="Open Sans"/>
                <a:cs typeface="Open Sans"/>
                <a:sym typeface="Open Sans"/>
              </a:rPr>
              <a:t>Multi-Mission Algorithm And Analysis Platform (MAAP) </a:t>
            </a:r>
            <a:endParaRPr lang="en-US" sz="2800" b="1" dirty="0"/>
          </a:p>
        </p:txBody>
      </p:sp>
      <p:cxnSp>
        <p:nvCxnSpPr>
          <p:cNvPr id="677" name="Google Shape;677;p13"/>
          <p:cNvCxnSpPr/>
          <p:nvPr/>
        </p:nvCxnSpPr>
        <p:spPr>
          <a:xfrm>
            <a:off x="679622" y="1857633"/>
            <a:ext cx="10812162" cy="0"/>
          </a:xfrm>
          <a:prstGeom prst="straightConnector1">
            <a:avLst/>
          </a:prstGeom>
          <a:noFill/>
          <a:ln w="9525" cap="flat" cmpd="sng">
            <a:solidFill>
              <a:srgbClr val="C4C4C4"/>
            </a:solidFill>
            <a:prstDash val="solid"/>
            <a:round/>
            <a:headEnd type="none" w="sm" len="sm"/>
            <a:tailEnd type="none" w="sm" len="sm"/>
          </a:ln>
        </p:spPr>
      </p:cxnSp>
      <p:sp>
        <p:nvSpPr>
          <p:cNvPr id="678" name="Google Shape;678;p13"/>
          <p:cNvSpPr/>
          <p:nvPr/>
        </p:nvSpPr>
        <p:spPr>
          <a:xfrm>
            <a:off x="4880742" y="2140553"/>
            <a:ext cx="4423719" cy="4193958"/>
          </a:xfrm>
          <a:prstGeom prst="ellipse">
            <a:avLst/>
          </a:prstGeom>
          <a:solidFill>
            <a:srgbClr val="2276AC">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679" name="Google Shape;679;p13"/>
          <p:cNvSpPr txBox="1"/>
          <p:nvPr/>
        </p:nvSpPr>
        <p:spPr>
          <a:xfrm>
            <a:off x="4918300" y="3296373"/>
            <a:ext cx="183823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lt1"/>
                </a:solidFill>
                <a:latin typeface="Libre Franklin"/>
                <a:ea typeface="Libre Franklin"/>
                <a:cs typeface="Libre Franklin"/>
                <a:sym typeface="Libre Franklin"/>
              </a:rPr>
              <a:t>MAAP</a:t>
            </a:r>
            <a:endParaRPr/>
          </a:p>
        </p:txBody>
      </p:sp>
      <p:sp>
        <p:nvSpPr>
          <p:cNvPr id="680" name="Google Shape;680;p13"/>
          <p:cNvSpPr txBox="1"/>
          <p:nvPr/>
        </p:nvSpPr>
        <p:spPr>
          <a:xfrm>
            <a:off x="5049216" y="4082668"/>
            <a:ext cx="16043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lt1"/>
                </a:solidFill>
                <a:latin typeface="Open Sans"/>
                <a:ea typeface="Open Sans"/>
                <a:cs typeface="Open Sans"/>
                <a:sym typeface="Open Sans"/>
              </a:rPr>
              <a:t>JOINT ACCESS TO DATA AND ALGORITHMS</a:t>
            </a:r>
            <a:endParaRPr/>
          </a:p>
        </p:txBody>
      </p:sp>
      <p:pic>
        <p:nvPicPr>
          <p:cNvPr id="681" name="Google Shape;681;p13"/>
          <p:cNvPicPr preferRelativeResize="0"/>
          <p:nvPr/>
        </p:nvPicPr>
        <p:blipFill rotWithShape="1">
          <a:blip r:embed="rId4">
            <a:alphaModFix/>
          </a:blip>
          <a:srcRect t="315" b="314"/>
          <a:stretch/>
        </p:blipFill>
        <p:spPr>
          <a:xfrm>
            <a:off x="7092601" y="3530555"/>
            <a:ext cx="1760789" cy="716893"/>
          </a:xfrm>
          <a:prstGeom prst="rect">
            <a:avLst/>
          </a:prstGeom>
          <a:noFill/>
          <a:ln>
            <a:noFill/>
          </a:ln>
        </p:spPr>
      </p:pic>
      <p:sp>
        <p:nvSpPr>
          <p:cNvPr id="682" name="Google Shape;682;p13"/>
          <p:cNvSpPr txBox="1"/>
          <p:nvPr/>
        </p:nvSpPr>
        <p:spPr>
          <a:xfrm>
            <a:off x="6968488" y="4423829"/>
            <a:ext cx="189705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lt1"/>
                </a:solidFill>
                <a:latin typeface="Open Sans"/>
                <a:ea typeface="Open Sans"/>
                <a:cs typeface="Open Sans"/>
                <a:sym typeface="Open Sans"/>
              </a:rPr>
              <a:t>DATA AND COMPUTING</a:t>
            </a:r>
            <a:endParaRPr dirty="0"/>
          </a:p>
        </p:txBody>
      </p:sp>
      <p:sp>
        <p:nvSpPr>
          <p:cNvPr id="13" name="Google Shape;163;gf056dbd3ad_0_100">
            <a:extLst>
              <a:ext uri="{FF2B5EF4-FFF2-40B4-BE49-F238E27FC236}">
                <a16:creationId xmlns:a16="http://schemas.microsoft.com/office/drawing/2014/main" id="{1C4C2C69-1AC7-AB4D-996C-D6F2BDE61418}"/>
              </a:ext>
            </a:extLst>
          </p:cNvPr>
          <p:cNvSpPr txBox="1">
            <a:spLocks/>
          </p:cNvSpPr>
          <p:nvPr/>
        </p:nvSpPr>
        <p:spPr>
          <a:xfrm>
            <a:off x="99264" y="122769"/>
            <a:ext cx="10972800" cy="1143000"/>
          </a:xfrm>
          <a:prstGeom prst="rect">
            <a:avLst/>
          </a:prstGeom>
          <a:noFill/>
          <a:ln>
            <a:noFill/>
          </a:ln>
        </p:spPr>
        <p:txBody>
          <a:bodyPr spcFirstLastPara="1" wrap="square" lIns="91425" tIns="45700" rIns="91425" bIns="45700" anchor="ctr" anchorCtr="0">
            <a:normAutofit/>
          </a:bodyPr>
          <a:lstStyle>
            <a:lvl1pPr lvl="0" algn="l" defTabSz="914400" rtl="0" eaLnBrk="1" latinLnBrk="0" hangingPunct="1">
              <a:lnSpc>
                <a:spcPct val="90000"/>
              </a:lnSpc>
              <a:spcBef>
                <a:spcPts val="0"/>
              </a:spcBef>
              <a:spcAft>
                <a:spcPts val="0"/>
              </a:spcAft>
              <a:buClr>
                <a:srgbClr val="2C3E50"/>
              </a:buClr>
              <a:buSzPts val="1800"/>
              <a:buNone/>
              <a:defRPr sz="4400"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3600" dirty="0">
                <a:solidFill>
                  <a:schemeClr val="bg1"/>
                </a:solidFill>
                <a:sym typeface="Helvetica Neue"/>
              </a:rPr>
              <a:t>Open Source Science Data Integration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Google Shape;687;p18" descr="Cloud with solid fill"/>
          <p:cNvPicPr preferRelativeResize="0"/>
          <p:nvPr/>
        </p:nvPicPr>
        <p:blipFill rotWithShape="1">
          <a:blip r:embed="rId3">
            <a:alphaModFix/>
          </a:blip>
          <a:srcRect/>
          <a:stretch/>
        </p:blipFill>
        <p:spPr>
          <a:xfrm flipH="1">
            <a:off x="2730821" y="-738351"/>
            <a:ext cx="6345427" cy="6392917"/>
          </a:xfrm>
          <a:prstGeom prst="rect">
            <a:avLst/>
          </a:prstGeom>
          <a:noFill/>
          <a:ln>
            <a:noFill/>
          </a:ln>
        </p:spPr>
      </p:pic>
      <p:pic>
        <p:nvPicPr>
          <p:cNvPr id="688" name="Google Shape;688;p18" descr="Connections with solid fill"/>
          <p:cNvPicPr preferRelativeResize="0"/>
          <p:nvPr/>
        </p:nvPicPr>
        <p:blipFill rotWithShape="1">
          <a:blip r:embed="rId4">
            <a:alphaModFix/>
          </a:blip>
          <a:srcRect/>
          <a:stretch/>
        </p:blipFill>
        <p:spPr>
          <a:xfrm>
            <a:off x="4439529" y="1203434"/>
            <a:ext cx="2959754" cy="2959754"/>
          </a:xfrm>
          <a:prstGeom prst="rect">
            <a:avLst/>
          </a:prstGeom>
          <a:noFill/>
          <a:ln>
            <a:noFill/>
          </a:ln>
        </p:spPr>
      </p:pic>
      <p:sp>
        <p:nvSpPr>
          <p:cNvPr id="689" name="Google Shape;689;p18"/>
          <p:cNvSpPr txBox="1"/>
          <p:nvPr/>
        </p:nvSpPr>
        <p:spPr>
          <a:xfrm>
            <a:off x="3210842" y="5266406"/>
            <a:ext cx="541712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2"/>
                </a:solidFill>
                <a:latin typeface="Open Sans"/>
                <a:ea typeface="Open Sans"/>
                <a:cs typeface="Open Sans"/>
                <a:sym typeface="Open Sans"/>
              </a:rPr>
              <a:t>QUESTIONS?</a:t>
            </a:r>
            <a:endParaRPr/>
          </a:p>
        </p:txBody>
      </p:sp>
      <p:sp>
        <p:nvSpPr>
          <p:cNvPr id="690" name="Google Shape;690;p18"/>
          <p:cNvSpPr txBox="1"/>
          <p:nvPr/>
        </p:nvSpPr>
        <p:spPr>
          <a:xfrm>
            <a:off x="1929912" y="4253132"/>
            <a:ext cx="7785587"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dk2"/>
                </a:solidFill>
                <a:latin typeface="Open Sans"/>
                <a:ea typeface="Open Sans"/>
                <a:cs typeface="Open Sans"/>
                <a:sym typeface="Open Sans"/>
              </a:rPr>
              <a:t>THANK YOU CEOS</a:t>
            </a:r>
            <a:endParaRPr dirty="0"/>
          </a:p>
        </p:txBody>
      </p:sp>
      <p:cxnSp>
        <p:nvCxnSpPr>
          <p:cNvPr id="691" name="Google Shape;691;p18"/>
          <p:cNvCxnSpPr/>
          <p:nvPr/>
        </p:nvCxnSpPr>
        <p:spPr>
          <a:xfrm>
            <a:off x="3972910" y="5176462"/>
            <a:ext cx="4120055" cy="0"/>
          </a:xfrm>
          <a:prstGeom prst="straightConnector1">
            <a:avLst/>
          </a:prstGeom>
          <a:noFill/>
          <a:ln w="9525" cap="flat" cmpd="sng">
            <a:solidFill>
              <a:srgbClr val="C4C4C4"/>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90" name="Google Shape;690;p18"/>
          <p:cNvSpPr txBox="1"/>
          <p:nvPr/>
        </p:nvSpPr>
        <p:spPr>
          <a:xfrm>
            <a:off x="2203206" y="2967355"/>
            <a:ext cx="7785587"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chemeClr val="dk2"/>
                </a:solidFill>
                <a:latin typeface="Open Sans"/>
                <a:ea typeface="Open Sans"/>
                <a:cs typeface="Open Sans"/>
                <a:sym typeface="Open Sans"/>
              </a:rPr>
              <a:t>Backup Slides</a:t>
            </a:r>
            <a:endParaRPr dirty="0"/>
          </a:p>
        </p:txBody>
      </p:sp>
    </p:spTree>
    <p:extLst>
      <p:ext uri="{BB962C8B-B14F-4D97-AF65-F5344CB8AC3E}">
        <p14:creationId xmlns:p14="http://schemas.microsoft.com/office/powerpoint/2010/main" val="1826089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2"/>
          <p:cNvSpPr/>
          <p:nvPr/>
        </p:nvSpPr>
        <p:spPr>
          <a:xfrm>
            <a:off x="526297" y="1508893"/>
            <a:ext cx="2372497" cy="3707027"/>
          </a:xfrm>
          <a:prstGeom prst="rect">
            <a:avLst/>
          </a:prstGeom>
          <a:solidFill>
            <a:schemeClr val="accen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613" name="Google Shape;613;p12"/>
          <p:cNvSpPr/>
          <p:nvPr/>
        </p:nvSpPr>
        <p:spPr>
          <a:xfrm>
            <a:off x="2896385" y="1503365"/>
            <a:ext cx="3694670" cy="3707027"/>
          </a:xfrm>
          <a:prstGeom prst="rect">
            <a:avLst/>
          </a:prstGeom>
          <a:solidFill>
            <a:srgbClr val="F16823">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614" name="Google Shape;614;p12"/>
          <p:cNvSpPr/>
          <p:nvPr/>
        </p:nvSpPr>
        <p:spPr>
          <a:xfrm>
            <a:off x="6586292" y="1499841"/>
            <a:ext cx="5013576" cy="3707027"/>
          </a:xfrm>
          <a:prstGeom prst="rect">
            <a:avLst/>
          </a:prstGeom>
          <a:solidFill>
            <a:srgbClr val="22B463">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615" name="Google Shape;615;p12"/>
          <p:cNvSpPr/>
          <p:nvPr/>
        </p:nvSpPr>
        <p:spPr>
          <a:xfrm>
            <a:off x="897931" y="2519069"/>
            <a:ext cx="1629104" cy="1629104"/>
          </a:xfrm>
          <a:prstGeom prst="ellipse">
            <a:avLst/>
          </a:prstGeom>
          <a:solidFill>
            <a:srgbClr val="A8C4D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616" name="Google Shape;616;p12"/>
          <p:cNvGrpSpPr/>
          <p:nvPr/>
        </p:nvGrpSpPr>
        <p:grpSpPr>
          <a:xfrm>
            <a:off x="3117521" y="2060545"/>
            <a:ext cx="1085946" cy="1239531"/>
            <a:chOff x="3137383" y="1213461"/>
            <a:chExt cx="1085946" cy="1239531"/>
          </a:xfrm>
        </p:grpSpPr>
        <p:sp>
          <p:nvSpPr>
            <p:cNvPr id="617" name="Google Shape;617;p12"/>
            <p:cNvSpPr/>
            <p:nvPr/>
          </p:nvSpPr>
          <p:spPr>
            <a:xfrm>
              <a:off x="3137383" y="1213461"/>
              <a:ext cx="1085946" cy="756815"/>
            </a:xfrm>
            <a:prstGeom prst="roundRect">
              <a:avLst>
                <a:gd name="adj" fmla="val 16667"/>
              </a:avLst>
            </a:prstGeom>
            <a:solidFill>
              <a:srgbClr val="F16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Libre Franklin"/>
                <a:ea typeface="Libre Franklin"/>
                <a:cs typeface="Libre Franklin"/>
                <a:sym typeface="Libre Franklin"/>
              </a:endParaRPr>
            </a:p>
          </p:txBody>
        </p:sp>
        <p:cxnSp>
          <p:nvCxnSpPr>
            <p:cNvPr id="618" name="Google Shape;618;p12"/>
            <p:cNvCxnSpPr/>
            <p:nvPr/>
          </p:nvCxnSpPr>
          <p:spPr>
            <a:xfrm>
              <a:off x="3691190" y="1713397"/>
              <a:ext cx="0" cy="714704"/>
            </a:xfrm>
            <a:prstGeom prst="straightConnector1">
              <a:avLst/>
            </a:prstGeom>
            <a:noFill/>
            <a:ln w="38100" cap="flat" cmpd="sng">
              <a:solidFill>
                <a:srgbClr val="F16823"/>
              </a:solidFill>
              <a:prstDash val="solid"/>
              <a:round/>
              <a:headEnd type="none" w="sm" len="sm"/>
              <a:tailEnd type="none" w="sm" len="sm"/>
            </a:ln>
          </p:spPr>
        </p:cxnSp>
        <p:cxnSp>
          <p:nvCxnSpPr>
            <p:cNvPr id="619" name="Google Shape;619;p12"/>
            <p:cNvCxnSpPr/>
            <p:nvPr/>
          </p:nvCxnSpPr>
          <p:spPr>
            <a:xfrm>
              <a:off x="3691189" y="1585888"/>
              <a:ext cx="152400" cy="867104"/>
            </a:xfrm>
            <a:prstGeom prst="straightConnector1">
              <a:avLst/>
            </a:prstGeom>
            <a:noFill/>
            <a:ln w="38100" cap="flat" cmpd="sng">
              <a:solidFill>
                <a:srgbClr val="F16823"/>
              </a:solidFill>
              <a:prstDash val="solid"/>
              <a:round/>
              <a:headEnd type="none" w="sm" len="sm"/>
              <a:tailEnd type="none" w="sm" len="sm"/>
            </a:ln>
          </p:spPr>
        </p:cxnSp>
        <p:cxnSp>
          <p:nvCxnSpPr>
            <p:cNvPr id="620" name="Google Shape;620;p12"/>
            <p:cNvCxnSpPr/>
            <p:nvPr/>
          </p:nvCxnSpPr>
          <p:spPr>
            <a:xfrm flipH="1">
              <a:off x="3551360" y="1785374"/>
              <a:ext cx="85930" cy="667618"/>
            </a:xfrm>
            <a:prstGeom prst="straightConnector1">
              <a:avLst/>
            </a:prstGeom>
            <a:noFill/>
            <a:ln w="38100" cap="flat" cmpd="sng">
              <a:solidFill>
                <a:srgbClr val="F16823"/>
              </a:solidFill>
              <a:prstDash val="solid"/>
              <a:round/>
              <a:headEnd type="none" w="sm" len="sm"/>
              <a:tailEnd type="none" w="sm" len="sm"/>
            </a:ln>
          </p:spPr>
        </p:cxnSp>
      </p:grpSp>
      <p:pic>
        <p:nvPicPr>
          <p:cNvPr id="621" name="Google Shape;621;p12" descr="Checkmark with solid fill"/>
          <p:cNvPicPr preferRelativeResize="0"/>
          <p:nvPr/>
        </p:nvPicPr>
        <p:blipFill rotWithShape="1">
          <a:blip r:embed="rId3">
            <a:alphaModFix/>
          </a:blip>
          <a:srcRect/>
          <a:stretch/>
        </p:blipFill>
        <p:spPr>
          <a:xfrm>
            <a:off x="9904631" y="1967471"/>
            <a:ext cx="914400" cy="914400"/>
          </a:xfrm>
          <a:prstGeom prst="rect">
            <a:avLst/>
          </a:prstGeom>
          <a:noFill/>
          <a:ln>
            <a:noFill/>
          </a:ln>
        </p:spPr>
      </p:pic>
      <p:pic>
        <p:nvPicPr>
          <p:cNvPr id="622" name="Google Shape;622;p12" descr="Icon&#10;&#10;Description automatically generated"/>
          <p:cNvPicPr preferRelativeResize="0"/>
          <p:nvPr/>
        </p:nvPicPr>
        <p:blipFill rotWithShape="1">
          <a:blip r:embed="rId4">
            <a:alphaModFix/>
          </a:blip>
          <a:srcRect b="7931"/>
          <a:stretch/>
        </p:blipFill>
        <p:spPr>
          <a:xfrm>
            <a:off x="9171368" y="2930277"/>
            <a:ext cx="1964152" cy="1810432"/>
          </a:xfrm>
          <a:prstGeom prst="rect">
            <a:avLst/>
          </a:prstGeom>
          <a:noFill/>
          <a:ln>
            <a:noFill/>
          </a:ln>
        </p:spPr>
      </p:pic>
      <p:grpSp>
        <p:nvGrpSpPr>
          <p:cNvPr id="623" name="Google Shape;623;p12"/>
          <p:cNvGrpSpPr/>
          <p:nvPr/>
        </p:nvGrpSpPr>
        <p:grpSpPr>
          <a:xfrm>
            <a:off x="9742813" y="4068580"/>
            <a:ext cx="1238038" cy="843656"/>
            <a:chOff x="10118633" y="3429000"/>
            <a:chExt cx="1238038" cy="843656"/>
          </a:xfrm>
        </p:grpSpPr>
        <p:sp>
          <p:nvSpPr>
            <p:cNvPr id="624" name="Google Shape;624;p12"/>
            <p:cNvSpPr/>
            <p:nvPr/>
          </p:nvSpPr>
          <p:spPr>
            <a:xfrm>
              <a:off x="10118634" y="3429000"/>
              <a:ext cx="1238036" cy="756815"/>
            </a:xfrm>
            <a:prstGeom prst="roundRect">
              <a:avLst>
                <a:gd name="adj" fmla="val 16667"/>
              </a:avLst>
            </a:prstGeom>
            <a:solidFill>
              <a:srgbClr val="22B4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625" name="Google Shape;625;p12"/>
            <p:cNvSpPr/>
            <p:nvPr/>
          </p:nvSpPr>
          <p:spPr>
            <a:xfrm>
              <a:off x="10118633" y="4185815"/>
              <a:ext cx="1238036" cy="86841"/>
            </a:xfrm>
            <a:prstGeom prst="roundRect">
              <a:avLst>
                <a:gd name="adj" fmla="val 16667"/>
              </a:avLst>
            </a:prstGeom>
            <a:solidFill>
              <a:srgbClr val="22B463"/>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pic>
        <p:nvPicPr>
          <p:cNvPr id="626" name="Google Shape;626;p12"/>
          <p:cNvPicPr preferRelativeResize="0"/>
          <p:nvPr/>
        </p:nvPicPr>
        <p:blipFill rotWithShape="1">
          <a:blip r:embed="rId5">
            <a:alphaModFix/>
          </a:blip>
          <a:srcRect/>
          <a:stretch/>
        </p:blipFill>
        <p:spPr>
          <a:xfrm>
            <a:off x="7101413" y="1917221"/>
            <a:ext cx="645148" cy="1137806"/>
          </a:xfrm>
          <a:prstGeom prst="rect">
            <a:avLst/>
          </a:prstGeom>
          <a:noFill/>
          <a:ln>
            <a:noFill/>
          </a:ln>
        </p:spPr>
      </p:pic>
      <p:pic>
        <p:nvPicPr>
          <p:cNvPr id="627" name="Google Shape;627;p12" descr="Icon&#10;&#10;Description automatically generated"/>
          <p:cNvPicPr preferRelativeResize="0"/>
          <p:nvPr/>
        </p:nvPicPr>
        <p:blipFill rotWithShape="1">
          <a:blip r:embed="rId6">
            <a:alphaModFix/>
          </a:blip>
          <a:srcRect/>
          <a:stretch/>
        </p:blipFill>
        <p:spPr>
          <a:xfrm>
            <a:off x="7101413" y="3447991"/>
            <a:ext cx="749675" cy="1322154"/>
          </a:xfrm>
          <a:prstGeom prst="rect">
            <a:avLst/>
          </a:prstGeom>
          <a:noFill/>
          <a:ln>
            <a:noFill/>
          </a:ln>
        </p:spPr>
      </p:pic>
      <p:pic>
        <p:nvPicPr>
          <p:cNvPr id="628" name="Google Shape;628;p12" descr="Icon&#10;&#10;Description automatically generated"/>
          <p:cNvPicPr preferRelativeResize="0"/>
          <p:nvPr/>
        </p:nvPicPr>
        <p:blipFill rotWithShape="1">
          <a:blip r:embed="rId7">
            <a:alphaModFix/>
          </a:blip>
          <a:srcRect/>
          <a:stretch/>
        </p:blipFill>
        <p:spPr>
          <a:xfrm>
            <a:off x="8361325" y="1967471"/>
            <a:ext cx="1268821" cy="1270269"/>
          </a:xfrm>
          <a:prstGeom prst="rect">
            <a:avLst/>
          </a:prstGeom>
          <a:noFill/>
          <a:ln>
            <a:noFill/>
          </a:ln>
        </p:spPr>
      </p:pic>
      <p:pic>
        <p:nvPicPr>
          <p:cNvPr id="629" name="Google Shape;629;p12" descr="Gears with solid fill"/>
          <p:cNvPicPr preferRelativeResize="0"/>
          <p:nvPr/>
        </p:nvPicPr>
        <p:blipFill rotWithShape="1">
          <a:blip r:embed="rId8">
            <a:alphaModFix/>
          </a:blip>
          <a:srcRect/>
          <a:stretch/>
        </p:blipFill>
        <p:spPr>
          <a:xfrm>
            <a:off x="7249193" y="2154256"/>
            <a:ext cx="1401187" cy="1401187"/>
          </a:xfrm>
          <a:prstGeom prst="rect">
            <a:avLst/>
          </a:prstGeom>
          <a:noFill/>
          <a:ln>
            <a:noFill/>
          </a:ln>
        </p:spPr>
      </p:pic>
      <p:pic>
        <p:nvPicPr>
          <p:cNvPr id="630" name="Google Shape;630;p12" descr="Gears with solid fill"/>
          <p:cNvPicPr preferRelativeResize="0"/>
          <p:nvPr/>
        </p:nvPicPr>
        <p:blipFill rotWithShape="1">
          <a:blip r:embed="rId8">
            <a:alphaModFix/>
          </a:blip>
          <a:srcRect/>
          <a:stretch/>
        </p:blipFill>
        <p:spPr>
          <a:xfrm rot="10378889">
            <a:off x="7426091" y="2684191"/>
            <a:ext cx="1783831" cy="1783831"/>
          </a:xfrm>
          <a:prstGeom prst="rect">
            <a:avLst/>
          </a:prstGeom>
          <a:noFill/>
          <a:ln>
            <a:noFill/>
          </a:ln>
        </p:spPr>
      </p:pic>
      <p:pic>
        <p:nvPicPr>
          <p:cNvPr id="631" name="Google Shape;631;p12" descr="Icon&#10;&#10;Description automatically generated"/>
          <p:cNvPicPr preferRelativeResize="0"/>
          <p:nvPr/>
        </p:nvPicPr>
        <p:blipFill rotWithShape="1">
          <a:blip r:embed="rId9">
            <a:alphaModFix/>
          </a:blip>
          <a:srcRect/>
          <a:stretch/>
        </p:blipFill>
        <p:spPr>
          <a:xfrm>
            <a:off x="7065039" y="3123377"/>
            <a:ext cx="822422" cy="787844"/>
          </a:xfrm>
          <a:prstGeom prst="rect">
            <a:avLst/>
          </a:prstGeom>
          <a:noFill/>
          <a:ln>
            <a:noFill/>
          </a:ln>
        </p:spPr>
      </p:pic>
      <p:pic>
        <p:nvPicPr>
          <p:cNvPr id="632" name="Google Shape;632;p12" descr="Icon&#10;&#10;Description automatically generated"/>
          <p:cNvPicPr preferRelativeResize="0"/>
          <p:nvPr/>
        </p:nvPicPr>
        <p:blipFill rotWithShape="1">
          <a:blip r:embed="rId9">
            <a:alphaModFix/>
          </a:blip>
          <a:srcRect/>
          <a:stretch/>
        </p:blipFill>
        <p:spPr>
          <a:xfrm>
            <a:off x="7017915" y="1586543"/>
            <a:ext cx="822422" cy="787844"/>
          </a:xfrm>
          <a:prstGeom prst="rect">
            <a:avLst/>
          </a:prstGeom>
          <a:noFill/>
          <a:ln>
            <a:noFill/>
          </a:ln>
        </p:spPr>
      </p:pic>
      <p:pic>
        <p:nvPicPr>
          <p:cNvPr id="633" name="Google Shape;633;p12" descr="Icon&#10;&#10;Description automatically generated"/>
          <p:cNvPicPr preferRelativeResize="0"/>
          <p:nvPr/>
        </p:nvPicPr>
        <p:blipFill rotWithShape="1">
          <a:blip r:embed="rId9">
            <a:alphaModFix/>
          </a:blip>
          <a:srcRect/>
          <a:stretch/>
        </p:blipFill>
        <p:spPr>
          <a:xfrm>
            <a:off x="8580645" y="1720864"/>
            <a:ext cx="822422" cy="787844"/>
          </a:xfrm>
          <a:prstGeom prst="rect">
            <a:avLst/>
          </a:prstGeom>
          <a:noFill/>
          <a:ln>
            <a:noFill/>
          </a:ln>
        </p:spPr>
      </p:pic>
      <p:pic>
        <p:nvPicPr>
          <p:cNvPr id="634" name="Google Shape;634;p12"/>
          <p:cNvPicPr preferRelativeResize="0"/>
          <p:nvPr/>
        </p:nvPicPr>
        <p:blipFill rotWithShape="1">
          <a:blip r:embed="rId6">
            <a:alphaModFix/>
          </a:blip>
          <a:srcRect/>
          <a:stretch/>
        </p:blipFill>
        <p:spPr>
          <a:xfrm>
            <a:off x="1768522" y="1794843"/>
            <a:ext cx="547682" cy="965911"/>
          </a:xfrm>
          <a:prstGeom prst="rect">
            <a:avLst/>
          </a:prstGeom>
          <a:noFill/>
          <a:ln>
            <a:noFill/>
          </a:ln>
        </p:spPr>
      </p:pic>
      <p:pic>
        <p:nvPicPr>
          <p:cNvPr id="635" name="Google Shape;635;p12" descr="Icon&#10;&#10;Description automatically generated"/>
          <p:cNvPicPr preferRelativeResize="0"/>
          <p:nvPr/>
        </p:nvPicPr>
        <p:blipFill rotWithShape="1">
          <a:blip r:embed="rId10">
            <a:alphaModFix/>
          </a:blip>
          <a:srcRect/>
          <a:stretch/>
        </p:blipFill>
        <p:spPr>
          <a:xfrm>
            <a:off x="3895043" y="2264134"/>
            <a:ext cx="854831" cy="1507610"/>
          </a:xfrm>
          <a:prstGeom prst="rect">
            <a:avLst/>
          </a:prstGeom>
          <a:noFill/>
          <a:ln>
            <a:noFill/>
          </a:ln>
        </p:spPr>
      </p:pic>
      <p:pic>
        <p:nvPicPr>
          <p:cNvPr id="636" name="Google Shape;636;p12" descr="Icon&#10;&#10;Description automatically generated"/>
          <p:cNvPicPr preferRelativeResize="0"/>
          <p:nvPr/>
        </p:nvPicPr>
        <p:blipFill rotWithShape="1">
          <a:blip r:embed="rId7">
            <a:alphaModFix/>
          </a:blip>
          <a:srcRect/>
          <a:stretch/>
        </p:blipFill>
        <p:spPr>
          <a:xfrm>
            <a:off x="1900136" y="3689675"/>
            <a:ext cx="915950" cy="916996"/>
          </a:xfrm>
          <a:prstGeom prst="rect">
            <a:avLst/>
          </a:prstGeom>
          <a:noFill/>
          <a:ln>
            <a:noFill/>
          </a:ln>
        </p:spPr>
      </p:pic>
      <p:pic>
        <p:nvPicPr>
          <p:cNvPr id="637" name="Google Shape;637;p12"/>
          <p:cNvPicPr preferRelativeResize="0"/>
          <p:nvPr/>
        </p:nvPicPr>
        <p:blipFill rotWithShape="1">
          <a:blip r:embed="rId5">
            <a:alphaModFix/>
          </a:blip>
          <a:srcRect/>
          <a:stretch/>
        </p:blipFill>
        <p:spPr>
          <a:xfrm>
            <a:off x="681591" y="3115325"/>
            <a:ext cx="519946" cy="916996"/>
          </a:xfrm>
          <a:prstGeom prst="rect">
            <a:avLst/>
          </a:prstGeom>
          <a:noFill/>
          <a:ln>
            <a:noFill/>
          </a:ln>
        </p:spPr>
      </p:pic>
      <p:pic>
        <p:nvPicPr>
          <p:cNvPr id="638" name="Google Shape;638;p12" descr="Icon&#10;&#10;Description automatically generated"/>
          <p:cNvPicPr preferRelativeResize="0"/>
          <p:nvPr/>
        </p:nvPicPr>
        <p:blipFill rotWithShape="1">
          <a:blip r:embed="rId11">
            <a:alphaModFix/>
          </a:blip>
          <a:srcRect/>
          <a:stretch/>
        </p:blipFill>
        <p:spPr>
          <a:xfrm>
            <a:off x="4979809" y="2890321"/>
            <a:ext cx="1072324" cy="1891189"/>
          </a:xfrm>
          <a:prstGeom prst="rect">
            <a:avLst/>
          </a:prstGeom>
          <a:noFill/>
          <a:ln>
            <a:noFill/>
          </a:ln>
        </p:spPr>
      </p:pic>
      <p:grpSp>
        <p:nvGrpSpPr>
          <p:cNvPr id="639" name="Google Shape;639;p12"/>
          <p:cNvGrpSpPr/>
          <p:nvPr/>
        </p:nvGrpSpPr>
        <p:grpSpPr>
          <a:xfrm>
            <a:off x="4900219" y="4032243"/>
            <a:ext cx="1238037" cy="843656"/>
            <a:chOff x="4984330" y="3429000"/>
            <a:chExt cx="1238037" cy="843656"/>
          </a:xfrm>
        </p:grpSpPr>
        <p:sp>
          <p:nvSpPr>
            <p:cNvPr id="640" name="Google Shape;640;p12"/>
            <p:cNvSpPr/>
            <p:nvPr/>
          </p:nvSpPr>
          <p:spPr>
            <a:xfrm>
              <a:off x="4984331" y="3429000"/>
              <a:ext cx="1238036" cy="756815"/>
            </a:xfrm>
            <a:prstGeom prst="roundRect">
              <a:avLst>
                <a:gd name="adj" fmla="val 16667"/>
              </a:avLst>
            </a:prstGeom>
            <a:solidFill>
              <a:srgbClr val="F16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641" name="Google Shape;641;p12"/>
            <p:cNvSpPr/>
            <p:nvPr/>
          </p:nvSpPr>
          <p:spPr>
            <a:xfrm>
              <a:off x="4984330" y="4185815"/>
              <a:ext cx="1238036" cy="86841"/>
            </a:xfrm>
            <a:prstGeom prst="roundRect">
              <a:avLst>
                <a:gd name="adj" fmla="val 16667"/>
              </a:avLst>
            </a:prstGeom>
            <a:solidFill>
              <a:srgbClr val="F16823"/>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pic>
        <p:nvPicPr>
          <p:cNvPr id="642" name="Google Shape;642;p12" descr="Programmer male outline"/>
          <p:cNvPicPr preferRelativeResize="0"/>
          <p:nvPr/>
        </p:nvPicPr>
        <p:blipFill rotWithShape="1">
          <a:blip r:embed="rId12">
            <a:alphaModFix/>
          </a:blip>
          <a:srcRect l="34185" t="70940" r="33023" b="11405"/>
          <a:stretch/>
        </p:blipFill>
        <p:spPr>
          <a:xfrm>
            <a:off x="5206705" y="2509577"/>
            <a:ext cx="627280" cy="337751"/>
          </a:xfrm>
          <a:prstGeom prst="rect">
            <a:avLst/>
          </a:prstGeom>
          <a:noFill/>
          <a:ln>
            <a:noFill/>
          </a:ln>
        </p:spPr>
      </p:pic>
      <p:sp>
        <p:nvSpPr>
          <p:cNvPr id="643" name="Google Shape;643;p12"/>
          <p:cNvSpPr/>
          <p:nvPr/>
        </p:nvSpPr>
        <p:spPr>
          <a:xfrm>
            <a:off x="4543892" y="1832899"/>
            <a:ext cx="735579" cy="543270"/>
          </a:xfrm>
          <a:prstGeom prst="wedgeEllipseCallout">
            <a:avLst>
              <a:gd name="adj1" fmla="val -20833"/>
              <a:gd name="adj2" fmla="val 62500"/>
            </a:avLst>
          </a:prstGeom>
          <a:solidFill>
            <a:srgbClr val="F16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644" name="Google Shape;644;p12"/>
          <p:cNvSpPr/>
          <p:nvPr/>
        </p:nvSpPr>
        <p:spPr>
          <a:xfrm>
            <a:off x="1215750" y="2792771"/>
            <a:ext cx="1014610" cy="1014610"/>
          </a:xfrm>
          <a:prstGeom prst="star12">
            <a:avLst>
              <a:gd name="adj" fmla="val 37500"/>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645" name="Google Shape;645;p12"/>
          <p:cNvSpPr/>
          <p:nvPr/>
        </p:nvSpPr>
        <p:spPr>
          <a:xfrm>
            <a:off x="1575493" y="3700128"/>
            <a:ext cx="265800" cy="259159"/>
          </a:xfrm>
          <a:prstGeom prst="rect">
            <a:avLst/>
          </a:prstGeom>
          <a:solidFill>
            <a:srgbClr val="A8C4D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Libre Franklin"/>
              <a:ea typeface="Libre Franklin"/>
              <a:cs typeface="Libre Franklin"/>
              <a:sym typeface="Libre Franklin"/>
            </a:endParaRPr>
          </a:p>
        </p:txBody>
      </p:sp>
      <p:pic>
        <p:nvPicPr>
          <p:cNvPr id="646" name="Google Shape;646;p12" descr="A picture containing icon&#10;&#10;Description automatically generated"/>
          <p:cNvPicPr preferRelativeResize="0"/>
          <p:nvPr/>
        </p:nvPicPr>
        <p:blipFill rotWithShape="1">
          <a:blip r:embed="rId13">
            <a:alphaModFix/>
          </a:blip>
          <a:srcRect/>
          <a:stretch/>
        </p:blipFill>
        <p:spPr>
          <a:xfrm>
            <a:off x="1255567" y="2990363"/>
            <a:ext cx="915950" cy="916996"/>
          </a:xfrm>
          <a:prstGeom prst="rect">
            <a:avLst/>
          </a:prstGeom>
          <a:noFill/>
          <a:ln>
            <a:noFill/>
          </a:ln>
        </p:spPr>
      </p:pic>
      <p:grpSp>
        <p:nvGrpSpPr>
          <p:cNvPr id="647" name="Google Shape;647;p12"/>
          <p:cNvGrpSpPr/>
          <p:nvPr/>
        </p:nvGrpSpPr>
        <p:grpSpPr>
          <a:xfrm>
            <a:off x="6583909" y="880554"/>
            <a:ext cx="5015960" cy="5413710"/>
            <a:chOff x="6583909" y="559646"/>
            <a:chExt cx="5015960" cy="5413710"/>
          </a:xfrm>
        </p:grpSpPr>
        <p:sp>
          <p:nvSpPr>
            <p:cNvPr id="648" name="Google Shape;648;p12"/>
            <p:cNvSpPr/>
            <p:nvPr/>
          </p:nvSpPr>
          <p:spPr>
            <a:xfrm>
              <a:off x="6583909" y="559646"/>
              <a:ext cx="5013577" cy="637156"/>
            </a:xfrm>
            <a:prstGeom prst="rect">
              <a:avLst/>
            </a:prstGeom>
            <a:solidFill>
              <a:srgbClr val="22B4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649" name="Google Shape;649;p12"/>
            <p:cNvSpPr/>
            <p:nvPr/>
          </p:nvSpPr>
          <p:spPr>
            <a:xfrm>
              <a:off x="6586292" y="4885961"/>
              <a:ext cx="5013577" cy="1087395"/>
            </a:xfrm>
            <a:prstGeom prst="rect">
              <a:avLst/>
            </a:prstGeom>
            <a:solidFill>
              <a:srgbClr val="22B4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650" name="Google Shape;650;p12"/>
            <p:cNvSpPr txBox="1"/>
            <p:nvPr/>
          </p:nvSpPr>
          <p:spPr>
            <a:xfrm>
              <a:off x="7151437" y="5000074"/>
              <a:ext cx="429894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Open Sans"/>
                  <a:ea typeface="Open Sans"/>
                  <a:cs typeface="Open Sans"/>
                  <a:sym typeface="Open Sans"/>
                </a:rPr>
                <a:t>PHASE C: </a:t>
              </a:r>
              <a:r>
                <a:rPr lang="en-US" sz="1200" dirty="0">
                  <a:solidFill>
                    <a:schemeClr val="lt1"/>
                  </a:solidFill>
                  <a:latin typeface="Open Sans"/>
                  <a:ea typeface="Open Sans"/>
                  <a:cs typeface="Open Sans"/>
                  <a:sym typeface="Open Sans"/>
                </a:rPr>
                <a:t>Final Design and Fabrication</a:t>
              </a:r>
              <a:endParaRPr dirty="0"/>
            </a:p>
            <a:p>
              <a:pPr marL="0" marR="0" lvl="0" indent="0" algn="l" rtl="0">
                <a:spcBef>
                  <a:spcPts val="0"/>
                </a:spcBef>
                <a:spcAft>
                  <a:spcPts val="0"/>
                </a:spcAft>
                <a:buNone/>
              </a:pPr>
              <a:r>
                <a:rPr lang="en-US" sz="1200" b="1" dirty="0">
                  <a:solidFill>
                    <a:schemeClr val="lt1"/>
                  </a:solidFill>
                  <a:latin typeface="Open Sans"/>
                  <a:ea typeface="Open Sans"/>
                  <a:cs typeface="Open Sans"/>
                  <a:sym typeface="Open Sans"/>
                </a:rPr>
                <a:t>PHASE D: </a:t>
              </a:r>
              <a:r>
                <a:rPr lang="en-US" sz="1200" dirty="0">
                  <a:solidFill>
                    <a:schemeClr val="lt1"/>
                  </a:solidFill>
                  <a:latin typeface="Open Sans"/>
                  <a:ea typeface="Open Sans"/>
                  <a:cs typeface="Open Sans"/>
                  <a:sym typeface="Open Sans"/>
                </a:rPr>
                <a:t>System Assembly, Integration and Test, Launch</a:t>
              </a:r>
              <a:endParaRPr dirty="0"/>
            </a:p>
            <a:p>
              <a:pPr marL="0" marR="0" lvl="0" indent="0" algn="l" rtl="0">
                <a:spcBef>
                  <a:spcPts val="0"/>
                </a:spcBef>
                <a:spcAft>
                  <a:spcPts val="0"/>
                </a:spcAft>
                <a:buNone/>
              </a:pPr>
              <a:r>
                <a:rPr lang="en-US" sz="1200" b="1" dirty="0">
                  <a:solidFill>
                    <a:schemeClr val="lt1"/>
                  </a:solidFill>
                  <a:latin typeface="Open Sans"/>
                  <a:ea typeface="Open Sans"/>
                  <a:cs typeface="Open Sans"/>
                  <a:sym typeface="Open Sans"/>
                </a:rPr>
                <a:t>PHASE E: </a:t>
              </a:r>
              <a:r>
                <a:rPr lang="en-US" sz="1200" dirty="0">
                  <a:solidFill>
                    <a:schemeClr val="lt1"/>
                  </a:solidFill>
                  <a:latin typeface="Open Sans"/>
                  <a:ea typeface="Open Sans"/>
                  <a:cs typeface="Open Sans"/>
                  <a:sym typeface="Open Sans"/>
                </a:rPr>
                <a:t>Operations and Sustainment</a:t>
              </a:r>
              <a:endParaRPr dirty="0"/>
            </a:p>
            <a:p>
              <a:pPr marL="0" marR="0" lvl="0" indent="0" algn="l" rtl="0">
                <a:spcBef>
                  <a:spcPts val="0"/>
                </a:spcBef>
                <a:spcAft>
                  <a:spcPts val="0"/>
                </a:spcAft>
                <a:buNone/>
              </a:pPr>
              <a:r>
                <a:rPr lang="en-US" sz="1200" b="1" dirty="0">
                  <a:solidFill>
                    <a:schemeClr val="lt1"/>
                  </a:solidFill>
                  <a:latin typeface="Open Sans"/>
                  <a:ea typeface="Open Sans"/>
                  <a:cs typeface="Open Sans"/>
                  <a:sym typeface="Open Sans"/>
                </a:rPr>
                <a:t>PHASE F: </a:t>
              </a:r>
              <a:r>
                <a:rPr lang="en-US" sz="1200" dirty="0">
                  <a:solidFill>
                    <a:schemeClr val="lt1"/>
                  </a:solidFill>
                  <a:latin typeface="Open Sans"/>
                  <a:ea typeface="Open Sans"/>
                  <a:cs typeface="Open Sans"/>
                  <a:sym typeface="Open Sans"/>
                </a:rPr>
                <a:t>Closeout</a:t>
              </a:r>
              <a:endParaRPr dirty="0"/>
            </a:p>
          </p:txBody>
        </p:sp>
        <p:sp>
          <p:nvSpPr>
            <p:cNvPr id="651" name="Google Shape;651;p12"/>
            <p:cNvSpPr txBox="1"/>
            <p:nvPr/>
          </p:nvSpPr>
          <p:spPr>
            <a:xfrm>
              <a:off x="7151437" y="737257"/>
              <a:ext cx="249627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Open Sans"/>
                  <a:ea typeface="Open Sans"/>
                  <a:cs typeface="Open Sans"/>
                  <a:sym typeface="Open Sans"/>
                </a:rPr>
                <a:t>PROGRAM IMPLEMENTATION</a:t>
              </a:r>
              <a:endParaRPr/>
            </a:p>
          </p:txBody>
        </p:sp>
      </p:grpSp>
      <p:grpSp>
        <p:nvGrpSpPr>
          <p:cNvPr id="652" name="Google Shape;652;p12"/>
          <p:cNvGrpSpPr/>
          <p:nvPr/>
        </p:nvGrpSpPr>
        <p:grpSpPr>
          <a:xfrm>
            <a:off x="2882885" y="876386"/>
            <a:ext cx="4124559" cy="5424921"/>
            <a:chOff x="2882885" y="555478"/>
            <a:chExt cx="4124559" cy="5424921"/>
          </a:xfrm>
        </p:grpSpPr>
        <p:sp>
          <p:nvSpPr>
            <p:cNvPr id="653" name="Google Shape;653;p12"/>
            <p:cNvSpPr/>
            <p:nvPr/>
          </p:nvSpPr>
          <p:spPr>
            <a:xfrm>
              <a:off x="2882885" y="563143"/>
              <a:ext cx="3703406" cy="636490"/>
            </a:xfrm>
            <a:prstGeom prst="rect">
              <a:avLst/>
            </a:prstGeom>
            <a:solidFill>
              <a:srgbClr val="F16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654" name="Google Shape;654;p12"/>
            <p:cNvSpPr/>
            <p:nvPr/>
          </p:nvSpPr>
          <p:spPr>
            <a:xfrm>
              <a:off x="2891623" y="4885962"/>
              <a:ext cx="3677942" cy="1087395"/>
            </a:xfrm>
            <a:prstGeom prst="rect">
              <a:avLst/>
            </a:prstGeom>
            <a:solidFill>
              <a:srgbClr val="F16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655" name="Google Shape;655;p12"/>
            <p:cNvSpPr txBox="1"/>
            <p:nvPr/>
          </p:nvSpPr>
          <p:spPr>
            <a:xfrm>
              <a:off x="3423923" y="5007800"/>
              <a:ext cx="314564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lt1"/>
                  </a:solidFill>
                  <a:latin typeface="Open Sans"/>
                  <a:ea typeface="Open Sans"/>
                  <a:cs typeface="Open Sans"/>
                  <a:sym typeface="Open Sans"/>
                </a:rPr>
                <a:t>PHASE A: </a:t>
              </a:r>
              <a:r>
                <a:rPr lang="en-US" sz="1200">
                  <a:solidFill>
                    <a:schemeClr val="lt1"/>
                  </a:solidFill>
                  <a:latin typeface="Open Sans"/>
                  <a:ea typeface="Open Sans"/>
                  <a:cs typeface="Open Sans"/>
                  <a:sym typeface="Open Sans"/>
                </a:rPr>
                <a:t>Concept and Technology Development</a:t>
              </a:r>
              <a:endParaRPr/>
            </a:p>
            <a:p>
              <a:pPr marL="0" marR="0" lvl="0" indent="0" algn="l" rtl="0">
                <a:spcBef>
                  <a:spcPts val="0"/>
                </a:spcBef>
                <a:spcAft>
                  <a:spcPts val="0"/>
                </a:spcAft>
                <a:buNone/>
              </a:pPr>
              <a:r>
                <a:rPr lang="en-US" sz="1200" b="1">
                  <a:solidFill>
                    <a:schemeClr val="lt1"/>
                  </a:solidFill>
                  <a:latin typeface="Open Sans"/>
                  <a:ea typeface="Open Sans"/>
                  <a:cs typeface="Open Sans"/>
                  <a:sym typeface="Open Sans"/>
                </a:rPr>
                <a:t>PHASE B: </a:t>
              </a:r>
              <a:r>
                <a:rPr lang="en-US" sz="1200">
                  <a:solidFill>
                    <a:schemeClr val="lt1"/>
                  </a:solidFill>
                  <a:latin typeface="Open Sans"/>
                  <a:ea typeface="Open Sans"/>
                  <a:cs typeface="Open Sans"/>
                  <a:sym typeface="Open Sans"/>
                </a:rPr>
                <a:t>Preliminary Design and Technology Completion</a:t>
              </a:r>
              <a:endParaRPr/>
            </a:p>
          </p:txBody>
        </p:sp>
        <p:sp>
          <p:nvSpPr>
            <p:cNvPr id="656" name="Google Shape;656;p12"/>
            <p:cNvSpPr/>
            <p:nvPr/>
          </p:nvSpPr>
          <p:spPr>
            <a:xfrm rot="5400000">
              <a:off x="6235015" y="5213466"/>
              <a:ext cx="1101483" cy="432384"/>
            </a:xfrm>
            <a:prstGeom prst="triangle">
              <a:avLst>
                <a:gd name="adj" fmla="val 50000"/>
              </a:avLst>
            </a:prstGeom>
            <a:solidFill>
              <a:srgbClr val="F16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657" name="Google Shape;657;p12"/>
            <p:cNvSpPr txBox="1"/>
            <p:nvPr/>
          </p:nvSpPr>
          <p:spPr>
            <a:xfrm>
              <a:off x="3503317" y="731599"/>
              <a:ext cx="249627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Open Sans"/>
                  <a:ea typeface="Open Sans"/>
                  <a:cs typeface="Open Sans"/>
                  <a:sym typeface="Open Sans"/>
                </a:rPr>
                <a:t>PROGRAM FORMULATION</a:t>
              </a:r>
              <a:endParaRPr/>
            </a:p>
          </p:txBody>
        </p:sp>
        <p:sp>
          <p:nvSpPr>
            <p:cNvPr id="658" name="Google Shape;658;p12"/>
            <p:cNvSpPr/>
            <p:nvPr/>
          </p:nvSpPr>
          <p:spPr>
            <a:xfrm rot="5400000">
              <a:off x="6470348" y="660190"/>
              <a:ext cx="641808" cy="432384"/>
            </a:xfrm>
            <a:prstGeom prst="triangle">
              <a:avLst>
                <a:gd name="adj" fmla="val 50000"/>
              </a:avLst>
            </a:prstGeom>
            <a:solidFill>
              <a:srgbClr val="F16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Libre Franklin"/>
                <a:ea typeface="Libre Franklin"/>
                <a:cs typeface="Libre Franklin"/>
                <a:sym typeface="Libre Franklin"/>
              </a:endParaRPr>
            </a:p>
          </p:txBody>
        </p:sp>
      </p:grpSp>
      <p:grpSp>
        <p:nvGrpSpPr>
          <p:cNvPr id="659" name="Google Shape;659;p12"/>
          <p:cNvGrpSpPr/>
          <p:nvPr/>
        </p:nvGrpSpPr>
        <p:grpSpPr>
          <a:xfrm>
            <a:off x="519127" y="876385"/>
            <a:ext cx="2800905" cy="5432990"/>
            <a:chOff x="519127" y="555477"/>
            <a:chExt cx="2800905" cy="5432990"/>
          </a:xfrm>
        </p:grpSpPr>
        <p:sp>
          <p:nvSpPr>
            <p:cNvPr id="660" name="Google Shape;660;p12"/>
            <p:cNvSpPr/>
            <p:nvPr/>
          </p:nvSpPr>
          <p:spPr>
            <a:xfrm>
              <a:off x="526297" y="555477"/>
              <a:ext cx="2356589" cy="641807"/>
            </a:xfrm>
            <a:prstGeom prst="rect">
              <a:avLst/>
            </a:prstGeom>
            <a:solidFill>
              <a:srgbClr val="2276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661" name="Google Shape;661;p12"/>
            <p:cNvSpPr/>
            <p:nvPr/>
          </p:nvSpPr>
          <p:spPr>
            <a:xfrm>
              <a:off x="519127" y="4885962"/>
              <a:ext cx="2372496" cy="1087395"/>
            </a:xfrm>
            <a:prstGeom prst="rect">
              <a:avLst/>
            </a:prstGeom>
            <a:solidFill>
              <a:srgbClr val="2276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662" name="Google Shape;662;p12"/>
            <p:cNvSpPr txBox="1"/>
            <p:nvPr/>
          </p:nvSpPr>
          <p:spPr>
            <a:xfrm>
              <a:off x="604416" y="5198825"/>
              <a:ext cx="213771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lt1"/>
                  </a:solidFill>
                  <a:latin typeface="Open Sans"/>
                  <a:ea typeface="Open Sans"/>
                  <a:cs typeface="Open Sans"/>
                  <a:sym typeface="Open Sans"/>
                </a:rPr>
                <a:t>PRE-PHASE A: </a:t>
              </a:r>
              <a:r>
                <a:rPr lang="en-US" sz="1200">
                  <a:solidFill>
                    <a:schemeClr val="lt1"/>
                  </a:solidFill>
                  <a:latin typeface="Open Sans"/>
                  <a:ea typeface="Open Sans"/>
                  <a:cs typeface="Open Sans"/>
                  <a:sym typeface="Open Sans"/>
                </a:rPr>
                <a:t>Concept Studies</a:t>
              </a:r>
              <a:endParaRPr/>
            </a:p>
          </p:txBody>
        </p:sp>
        <p:sp>
          <p:nvSpPr>
            <p:cNvPr id="663" name="Google Shape;663;p12"/>
            <p:cNvSpPr/>
            <p:nvPr/>
          </p:nvSpPr>
          <p:spPr>
            <a:xfrm rot="5400000">
              <a:off x="2546328" y="5221533"/>
              <a:ext cx="1101483" cy="432384"/>
            </a:xfrm>
            <a:prstGeom prst="triangle">
              <a:avLst>
                <a:gd name="adj" fmla="val 50000"/>
              </a:avLst>
            </a:prstGeom>
            <a:solidFill>
              <a:srgbClr val="2276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664" name="Google Shape;664;p12"/>
            <p:cNvSpPr/>
            <p:nvPr/>
          </p:nvSpPr>
          <p:spPr>
            <a:xfrm rot="5400000">
              <a:off x="2779550" y="656807"/>
              <a:ext cx="641809" cy="439156"/>
            </a:xfrm>
            <a:prstGeom prst="triangle">
              <a:avLst>
                <a:gd name="adj" fmla="val 50000"/>
              </a:avLst>
            </a:prstGeom>
            <a:solidFill>
              <a:srgbClr val="2276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Libre Franklin"/>
                <a:ea typeface="Libre Franklin"/>
                <a:cs typeface="Libre Franklin"/>
                <a:sym typeface="Libre Franklin"/>
              </a:endParaRPr>
            </a:p>
          </p:txBody>
        </p:sp>
        <p:sp>
          <p:nvSpPr>
            <p:cNvPr id="665" name="Google Shape;665;p12"/>
            <p:cNvSpPr txBox="1"/>
            <p:nvPr/>
          </p:nvSpPr>
          <p:spPr>
            <a:xfrm>
              <a:off x="585546" y="735236"/>
              <a:ext cx="273268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lt1"/>
                  </a:solidFill>
                  <a:latin typeface="Open Sans"/>
                  <a:ea typeface="Open Sans"/>
                  <a:cs typeface="Open Sans"/>
                  <a:sym typeface="Open Sans"/>
                </a:rPr>
                <a:t>PROGRAM PRE-FORMULATION</a:t>
              </a:r>
              <a:endParaRPr dirty="0"/>
            </a:p>
          </p:txBody>
        </p:sp>
      </p:grpSp>
      <p:sp>
        <p:nvSpPr>
          <p:cNvPr id="666" name="Google Shape;666;p12"/>
          <p:cNvSpPr txBox="1"/>
          <p:nvPr/>
        </p:nvSpPr>
        <p:spPr>
          <a:xfrm>
            <a:off x="3493098" y="6230356"/>
            <a:ext cx="3694670" cy="37853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400" b="1" dirty="0">
                <a:solidFill>
                  <a:srgbClr val="2276AC"/>
                </a:solidFill>
                <a:latin typeface="Open Sans"/>
                <a:ea typeface="Open Sans"/>
                <a:cs typeface="Open Sans"/>
                <a:sym typeface="Open Sans"/>
              </a:rPr>
              <a:t>Open Source Science Starts Here </a:t>
            </a:r>
            <a:endParaRPr sz="1100" dirty="0"/>
          </a:p>
        </p:txBody>
      </p:sp>
      <p:cxnSp>
        <p:nvCxnSpPr>
          <p:cNvPr id="667" name="Google Shape;667;p12"/>
          <p:cNvCxnSpPr>
            <a:cxnSpLocks/>
          </p:cNvCxnSpPr>
          <p:nvPr/>
        </p:nvCxnSpPr>
        <p:spPr>
          <a:xfrm flipV="1">
            <a:off x="3485560" y="6301308"/>
            <a:ext cx="0" cy="218188"/>
          </a:xfrm>
          <a:prstGeom prst="straightConnector1">
            <a:avLst/>
          </a:prstGeom>
          <a:noFill/>
          <a:ln w="34925" cap="flat" cmpd="sng">
            <a:solidFill>
              <a:schemeClr val="dk2"/>
            </a:solidFill>
            <a:prstDash val="solid"/>
            <a:round/>
            <a:headEnd type="none" w="med" len="med"/>
            <a:tailEnd type="triangle" w="med" len="med"/>
          </a:ln>
        </p:spPr>
      </p:cxnSp>
      <p:sp>
        <p:nvSpPr>
          <p:cNvPr id="59" name="TextBox 58">
            <a:extLst>
              <a:ext uri="{FF2B5EF4-FFF2-40B4-BE49-F238E27FC236}">
                <a16:creationId xmlns:a16="http://schemas.microsoft.com/office/drawing/2014/main" id="{B216622F-C021-1D4F-94F8-A63CD98A5CB8}"/>
              </a:ext>
            </a:extLst>
          </p:cNvPr>
          <p:cNvSpPr txBox="1"/>
          <p:nvPr/>
        </p:nvSpPr>
        <p:spPr>
          <a:xfrm>
            <a:off x="3049172" y="3620638"/>
            <a:ext cx="6098344" cy="369332"/>
          </a:xfrm>
          <a:prstGeom prst="rect">
            <a:avLst/>
          </a:prstGeom>
          <a:noFill/>
        </p:spPr>
        <p:txBody>
          <a:bodyPr wrap="square">
            <a:spAutoFit/>
          </a:bodyPr>
          <a:lstStyle/>
          <a:p>
            <a:r>
              <a:rPr lang="en-US" b="0" dirty="0">
                <a:effectLst/>
              </a:rPr>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52"/>
                                        </p:tgtEl>
                                        <p:attrNameLst>
                                          <p:attrName>style.visibility</p:attrName>
                                        </p:attrNameLst>
                                      </p:cBhvr>
                                      <p:to>
                                        <p:strVal val="visible"/>
                                      </p:to>
                                    </p:set>
                                    <p:animEffect transition="in" filter="fade">
                                      <p:cBhvr>
                                        <p:cTn id="11" dur="1000"/>
                                        <p:tgtEl>
                                          <p:spTgt spid="65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47"/>
                                        </p:tgtEl>
                                        <p:attrNameLst>
                                          <p:attrName>style.visibility</p:attrName>
                                        </p:attrNameLst>
                                      </p:cBhvr>
                                      <p:to>
                                        <p:strVal val="visible"/>
                                      </p:to>
                                    </p:set>
                                    <p:animEffect transition="in" filter="fade">
                                      <p:cBhvr>
                                        <p:cTn id="15" dur="1000"/>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3" name="Title 2">
            <a:extLst>
              <a:ext uri="{FF2B5EF4-FFF2-40B4-BE49-F238E27FC236}">
                <a16:creationId xmlns:a16="http://schemas.microsoft.com/office/drawing/2014/main" id="{7196EDF8-9868-452D-AA40-9FD0C3A266FB}"/>
              </a:ext>
            </a:extLst>
          </p:cNvPr>
          <p:cNvSpPr>
            <a:spLocks noGrp="1"/>
          </p:cNvSpPr>
          <p:nvPr>
            <p:ph type="title"/>
          </p:nvPr>
        </p:nvSpPr>
        <p:spPr>
          <a:xfrm>
            <a:off x="409856" y="344724"/>
            <a:ext cx="9386864" cy="779002"/>
          </a:xfrm>
        </p:spPr>
        <p:txBody>
          <a:bodyPr/>
          <a:lstStyle/>
          <a:p>
            <a:r>
              <a:rPr lang="en-US" dirty="0">
                <a:effectLst/>
                <a:sym typeface="Helvetica Neue"/>
              </a:rPr>
              <a:t>Defining Open Science</a:t>
            </a:r>
            <a:endParaRPr lang="en-US" dirty="0">
              <a:effectLst/>
            </a:endParaRPr>
          </a:p>
        </p:txBody>
      </p:sp>
      <p:sp>
        <p:nvSpPr>
          <p:cNvPr id="277" name="Google Shape;277;gcb593a96d0_0_95"/>
          <p:cNvSpPr txBox="1">
            <a:spLocks noGrp="1"/>
          </p:cNvSpPr>
          <p:nvPr>
            <p:ph type="sldNum" idx="4294967295"/>
          </p:nvPr>
        </p:nvSpPr>
        <p:spPr>
          <a:xfrm>
            <a:off x="11495088" y="6340475"/>
            <a:ext cx="696912" cy="365125"/>
          </a:xfrm>
          <a:prstGeom prst="rect">
            <a:avLst/>
          </a:prstGeom>
        </p:spPr>
        <p:txBody>
          <a:bodyPr/>
          <a:lstStyle/>
          <a:p>
            <a:pPr lvl="0"/>
            <a:fld id="{00000000-1234-1234-1234-123412341234}" type="slidenum">
              <a:rPr lang="en-US"/>
              <a:pPr lvl="0"/>
              <a:t>2</a:t>
            </a:fld>
            <a:endParaRPr lang="en-US"/>
          </a:p>
        </p:txBody>
      </p:sp>
      <p:sp>
        <p:nvSpPr>
          <p:cNvPr id="280" name="Google Shape;280;gcb593a96d0_0_95"/>
          <p:cNvSpPr txBox="1"/>
          <p:nvPr/>
        </p:nvSpPr>
        <p:spPr>
          <a:xfrm>
            <a:off x="634944" y="5192124"/>
            <a:ext cx="105282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600" b="0" i="0" u="none" strike="noStrike" cap="none" dirty="0">
                <a:solidFill>
                  <a:srgbClr val="000000"/>
                </a:solidFill>
                <a:latin typeface="Helvetica Neue"/>
                <a:ea typeface="Helvetica Neue"/>
                <a:cs typeface="Helvetica Neue"/>
                <a:sym typeface="Helvetica Neue"/>
              </a:rPr>
              <a:t>Ramachandran, R., Bugbee, K., &amp; Murphy, K. J. Moving from Open Data to Open Science. Earth and Space Science, Wiley Publication. https://</a:t>
            </a:r>
            <a:r>
              <a:rPr lang="en-US" sz="1600" b="0" i="0" u="none" strike="noStrike" cap="none" dirty="0" err="1">
                <a:solidFill>
                  <a:srgbClr val="000000"/>
                </a:solidFill>
                <a:latin typeface="Helvetica Neue"/>
                <a:ea typeface="Helvetica Neue"/>
                <a:cs typeface="Helvetica Neue"/>
                <a:sym typeface="Helvetica Neue"/>
              </a:rPr>
              <a:t>doi.org</a:t>
            </a:r>
            <a:r>
              <a:rPr lang="en-US" sz="1600" b="0" i="0" u="none" strike="noStrike" cap="none" dirty="0">
                <a:solidFill>
                  <a:srgbClr val="000000"/>
                </a:solidFill>
                <a:latin typeface="Helvetica Neue"/>
                <a:ea typeface="Helvetica Neue"/>
                <a:cs typeface="Helvetica Neue"/>
                <a:sym typeface="Helvetica Neue"/>
              </a:rPr>
              <a:t>/10.1029/2020EA001562</a:t>
            </a:r>
            <a:endParaRPr sz="16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Helvetica Neue"/>
              <a:ea typeface="Helvetica Neue"/>
              <a:cs typeface="Helvetica Neue"/>
              <a:sym typeface="Helvetica Neue"/>
            </a:endParaRPr>
          </a:p>
        </p:txBody>
      </p:sp>
      <p:sp>
        <p:nvSpPr>
          <p:cNvPr id="8" name="Google Shape;276;gcb593a96d0_0_95">
            <a:extLst>
              <a:ext uri="{FF2B5EF4-FFF2-40B4-BE49-F238E27FC236}">
                <a16:creationId xmlns:a16="http://schemas.microsoft.com/office/drawing/2014/main" id="{4512EBC3-F3F6-491A-812E-2C0E82840801}"/>
              </a:ext>
            </a:extLst>
          </p:cNvPr>
          <p:cNvSpPr/>
          <p:nvPr/>
        </p:nvSpPr>
        <p:spPr>
          <a:xfrm>
            <a:off x="429694" y="1638795"/>
            <a:ext cx="11762306" cy="3371849"/>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nSpc>
                <a:spcPct val="115000"/>
              </a:lnSpc>
              <a:buClr>
                <a:srgbClr val="34495E"/>
              </a:buClr>
              <a:buSzPts val="3200"/>
            </a:pPr>
            <a:r>
              <a:rPr lang="en-US" sz="3200" dirty="0">
                <a:latin typeface="Helvetica Neue"/>
                <a:ea typeface="Helvetica Neue"/>
                <a:cs typeface="Helvetica Neue"/>
                <a:sym typeface="Helvetica Neue"/>
              </a:rPr>
              <a:t>“We define open science as a collaborative culture enabled by technology that empowers the </a:t>
            </a:r>
            <a:r>
              <a:rPr lang="en-US" sz="3200" b="1" dirty="0">
                <a:latin typeface="Helvetica Neue"/>
                <a:ea typeface="Helvetica Neue"/>
                <a:cs typeface="Helvetica Neue"/>
                <a:sym typeface="Helvetica Neue"/>
              </a:rPr>
              <a:t>open sharing of data, information, and knowledge </a:t>
            </a:r>
            <a:r>
              <a:rPr lang="en-US" sz="3200" dirty="0">
                <a:latin typeface="Helvetica Neue"/>
                <a:ea typeface="Helvetica Neue"/>
                <a:cs typeface="Helvetica Neue"/>
                <a:sym typeface="Helvetica Neue"/>
              </a:rPr>
              <a:t>within the scientific community and the wider public to accelerate scientific research and understanding.”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gcb593a96d0_0_105"/>
          <p:cNvPicPr preferRelativeResize="0"/>
          <p:nvPr/>
        </p:nvPicPr>
        <p:blipFill rotWithShape="1">
          <a:blip r:embed="rId3">
            <a:alphaModFix/>
          </a:blip>
          <a:srcRect t="7706" b="7698"/>
          <a:stretch/>
        </p:blipFill>
        <p:spPr>
          <a:xfrm flipH="1">
            <a:off x="2" y="0"/>
            <a:ext cx="12191997" cy="6857999"/>
          </a:xfrm>
          <a:prstGeom prst="rect">
            <a:avLst/>
          </a:prstGeom>
          <a:noFill/>
          <a:ln>
            <a:noFill/>
          </a:ln>
        </p:spPr>
      </p:pic>
      <p:sp>
        <p:nvSpPr>
          <p:cNvPr id="286" name="Google Shape;286;gcb593a96d0_0_105"/>
          <p:cNvSpPr/>
          <p:nvPr/>
        </p:nvSpPr>
        <p:spPr>
          <a:xfrm>
            <a:off x="0" y="1148233"/>
            <a:ext cx="6091200" cy="4570500"/>
          </a:xfrm>
          <a:prstGeom prst="rect">
            <a:avLst/>
          </a:prstGeom>
          <a:solidFill>
            <a:srgbClr val="FFFFFF">
              <a:alpha val="8510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gcb593a96d0_0_105"/>
          <p:cNvSpPr txBox="1">
            <a:spLocks noGrp="1"/>
          </p:cNvSpPr>
          <p:nvPr>
            <p:ph type="title"/>
          </p:nvPr>
        </p:nvSpPr>
        <p:spPr>
          <a:xfrm>
            <a:off x="439133" y="1477833"/>
            <a:ext cx="5330100" cy="13656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4400"/>
              <a:buNone/>
            </a:pPr>
            <a:r>
              <a:rPr lang="en-US">
                <a:latin typeface="Helvetica Neue"/>
                <a:ea typeface="Helvetica Neue"/>
                <a:cs typeface="Helvetica Neue"/>
                <a:sym typeface="Helvetica Neue"/>
              </a:rPr>
              <a:t>Why “Open-Source” Science?</a:t>
            </a:r>
            <a:endParaRPr>
              <a:latin typeface="Helvetica Neue"/>
              <a:ea typeface="Helvetica Neue"/>
              <a:cs typeface="Helvetica Neue"/>
              <a:sym typeface="Helvetica Neue"/>
            </a:endParaRPr>
          </a:p>
        </p:txBody>
      </p:sp>
      <p:sp>
        <p:nvSpPr>
          <p:cNvPr id="288" name="Google Shape;288;gcb593a96d0_0_105"/>
          <p:cNvSpPr txBox="1">
            <a:spLocks noGrp="1"/>
          </p:cNvSpPr>
          <p:nvPr>
            <p:ph type="body" idx="1"/>
          </p:nvPr>
        </p:nvSpPr>
        <p:spPr>
          <a:xfrm>
            <a:off x="439133" y="2926800"/>
            <a:ext cx="5330100" cy="24468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15000"/>
              </a:lnSpc>
              <a:spcBef>
                <a:spcPts val="640"/>
              </a:spcBef>
              <a:spcAft>
                <a:spcPts val="0"/>
              </a:spcAft>
              <a:buSzPct val="108108"/>
              <a:buNone/>
            </a:pPr>
            <a:r>
              <a:rPr lang="en-US" i="1"/>
              <a:t>Builds on concepts from Open Source Software revolution that expanded participation in developing code and applies it to the scientific process to accelerate discovery by openly conducting science from project initiation through implementation.</a:t>
            </a:r>
            <a:br>
              <a:rPr lang="en-US" i="1"/>
            </a:br>
            <a:endParaRPr i="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
          <p:cNvSpPr txBox="1"/>
          <p:nvPr/>
        </p:nvSpPr>
        <p:spPr>
          <a:xfrm>
            <a:off x="1607563" y="1348383"/>
            <a:ext cx="10200452" cy="5389354"/>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2276AC"/>
              </a:buClr>
              <a:buSzPts val="3200"/>
              <a:buFont typeface="Arial"/>
              <a:buNone/>
            </a:pPr>
            <a:r>
              <a:rPr lang="en-US" sz="2300" dirty="0">
                <a:solidFill>
                  <a:srgbClr val="2276AC"/>
                </a:solidFill>
                <a:latin typeface="Open Sans"/>
                <a:ea typeface="Open Sans"/>
                <a:cs typeface="Open Sans"/>
                <a:sym typeface="Open Sans"/>
              </a:rPr>
              <a:t>OPEN (</a:t>
            </a:r>
            <a:r>
              <a:rPr lang="en-US" sz="2300" b="1" dirty="0">
                <a:solidFill>
                  <a:srgbClr val="2276AC"/>
                </a:solidFill>
                <a:latin typeface="Open Sans"/>
                <a:ea typeface="Open Sans"/>
                <a:cs typeface="Open Sans"/>
                <a:sym typeface="Open Sans"/>
              </a:rPr>
              <a:t>TRANSPARENT</a:t>
            </a:r>
            <a:r>
              <a:rPr lang="en-US" sz="2300" dirty="0">
                <a:solidFill>
                  <a:srgbClr val="2276AC"/>
                </a:solidFill>
                <a:latin typeface="Open Sans"/>
                <a:ea typeface="Open Sans"/>
                <a:cs typeface="Open Sans"/>
                <a:sym typeface="Open Sans"/>
              </a:rPr>
              <a:t>) SCIENCE</a:t>
            </a:r>
            <a:br>
              <a:rPr lang="en-US" sz="500" dirty="0">
                <a:sym typeface="Open Sans"/>
              </a:rPr>
            </a:br>
            <a:r>
              <a:rPr lang="en-US" sz="1600" dirty="0">
                <a:solidFill>
                  <a:schemeClr val="dk1"/>
                </a:solidFill>
                <a:latin typeface="Libre Franklin"/>
                <a:ea typeface="Libre Franklin"/>
                <a:cs typeface="Libre Franklin"/>
                <a:sym typeface="Libre Franklin"/>
              </a:rPr>
              <a:t>scientific results and process should be visible, accessible, and reproducible</a:t>
            </a:r>
            <a:endParaRPr lang="en-US" sz="1600" dirty="0">
              <a:sym typeface="Libre Franklin"/>
            </a:endParaRPr>
          </a:p>
          <a:p>
            <a:pPr marL="0" marR="0" lvl="0" indent="0" algn="l" rtl="0">
              <a:lnSpc>
                <a:spcPct val="120000"/>
              </a:lnSpc>
              <a:spcBef>
                <a:spcPts val="1200"/>
              </a:spcBef>
              <a:spcAft>
                <a:spcPts val="0"/>
              </a:spcAft>
              <a:buClr>
                <a:schemeClr val="dk1"/>
              </a:buClr>
              <a:buSzPts val="2000"/>
              <a:buFont typeface="Arial"/>
              <a:buNone/>
            </a:pPr>
            <a:endParaRPr sz="1100" dirty="0">
              <a:solidFill>
                <a:schemeClr val="dk1"/>
              </a:solidFill>
              <a:latin typeface="Open Sans"/>
              <a:ea typeface="Open Sans"/>
              <a:cs typeface="Open Sans"/>
              <a:sym typeface="Open Sans"/>
            </a:endParaRPr>
          </a:p>
          <a:p>
            <a:pPr marL="0" marR="0" lvl="0" indent="0" algn="l" rtl="0">
              <a:lnSpc>
                <a:spcPct val="120000"/>
              </a:lnSpc>
              <a:spcBef>
                <a:spcPts val="1200"/>
              </a:spcBef>
              <a:spcAft>
                <a:spcPts val="0"/>
              </a:spcAft>
              <a:buClr>
                <a:srgbClr val="2276AC"/>
              </a:buClr>
              <a:buSzPts val="3200"/>
              <a:buFont typeface="Arial"/>
              <a:buNone/>
            </a:pPr>
            <a:r>
              <a:rPr lang="en-US" sz="2300" dirty="0">
                <a:solidFill>
                  <a:srgbClr val="2276AC"/>
                </a:solidFill>
                <a:latin typeface="Open Sans"/>
                <a:ea typeface="Open Sans"/>
                <a:cs typeface="Open Sans"/>
                <a:sym typeface="Open Sans"/>
              </a:rPr>
              <a:t>OPEN (</a:t>
            </a:r>
            <a:r>
              <a:rPr lang="en-US" sz="2300" b="1" dirty="0">
                <a:solidFill>
                  <a:srgbClr val="2276AC"/>
                </a:solidFill>
                <a:latin typeface="Open Sans"/>
                <a:ea typeface="Open Sans"/>
                <a:cs typeface="Open Sans"/>
                <a:sym typeface="Open Sans"/>
              </a:rPr>
              <a:t>INCLUSIVE</a:t>
            </a:r>
            <a:r>
              <a:rPr lang="en-US" sz="2300" dirty="0">
                <a:solidFill>
                  <a:srgbClr val="2276AC"/>
                </a:solidFill>
                <a:latin typeface="Open Sans"/>
                <a:ea typeface="Open Sans"/>
                <a:cs typeface="Open Sans"/>
                <a:sym typeface="Open Sans"/>
              </a:rPr>
              <a:t>) SCIENCE</a:t>
            </a:r>
            <a:br>
              <a:rPr lang="en-US" sz="3100" dirty="0">
                <a:solidFill>
                  <a:srgbClr val="2276AC"/>
                </a:solidFill>
                <a:latin typeface="Libre Franklin"/>
                <a:ea typeface="Open Sans"/>
                <a:cs typeface="Open Sans"/>
                <a:sym typeface="Libre Franklin"/>
              </a:rPr>
            </a:br>
            <a:r>
              <a:rPr lang="en-US" sz="1600" dirty="0">
                <a:solidFill>
                  <a:schemeClr val="dk1"/>
                </a:solidFill>
                <a:latin typeface="Libre Franklin"/>
                <a:ea typeface="Libre Franklin"/>
                <a:cs typeface="Libre Franklin"/>
                <a:sym typeface="Libre Franklin"/>
              </a:rPr>
              <a:t>process and participants should welcome participation by and collaboration with diverse people and organizations</a:t>
            </a:r>
            <a:endParaRPr sz="1600" dirty="0">
              <a:solidFill>
                <a:schemeClr val="dk1"/>
              </a:solidFill>
              <a:latin typeface="Libre Franklin"/>
              <a:ea typeface="Libre Franklin"/>
              <a:cs typeface="Libre Franklin"/>
              <a:sym typeface="Libre Franklin"/>
            </a:endParaRPr>
          </a:p>
          <a:p>
            <a:pPr marL="0" marR="0" lvl="0" indent="0" algn="l" rtl="0">
              <a:lnSpc>
                <a:spcPct val="120000"/>
              </a:lnSpc>
              <a:spcBef>
                <a:spcPts val="1200"/>
              </a:spcBef>
              <a:spcAft>
                <a:spcPts val="0"/>
              </a:spcAft>
              <a:buClr>
                <a:schemeClr val="dk1"/>
              </a:buClr>
              <a:buSzPts val="2000"/>
              <a:buFont typeface="Arial"/>
              <a:buNone/>
            </a:pPr>
            <a:endParaRPr sz="1100" dirty="0">
              <a:solidFill>
                <a:schemeClr val="dk1"/>
              </a:solidFill>
              <a:latin typeface="Libre Franklin"/>
              <a:ea typeface="Libre Franklin"/>
              <a:cs typeface="Libre Franklin"/>
              <a:sym typeface="Libre Franklin"/>
            </a:endParaRPr>
          </a:p>
          <a:p>
            <a:pPr marL="0" lvl="0" indent="0" algn="l" rtl="0">
              <a:lnSpc>
                <a:spcPct val="120000"/>
              </a:lnSpc>
              <a:spcBef>
                <a:spcPts val="1200"/>
              </a:spcBef>
              <a:spcAft>
                <a:spcPts val="0"/>
              </a:spcAft>
              <a:buClr>
                <a:srgbClr val="2276AC"/>
              </a:buClr>
              <a:buSzPts val="3200"/>
              <a:buFont typeface="Arial"/>
              <a:buNone/>
            </a:pPr>
            <a:r>
              <a:rPr lang="en-US" sz="2300" dirty="0">
                <a:solidFill>
                  <a:srgbClr val="2276AC"/>
                </a:solidFill>
                <a:latin typeface="Open Sans"/>
                <a:ea typeface="Open Sans"/>
                <a:cs typeface="Open Sans"/>
                <a:sym typeface="Open Sans"/>
              </a:rPr>
              <a:t>OPEN (</a:t>
            </a:r>
            <a:r>
              <a:rPr lang="en-US" sz="2300" b="1" dirty="0">
                <a:solidFill>
                  <a:srgbClr val="2276AC"/>
                </a:solidFill>
                <a:latin typeface="Open Sans"/>
                <a:ea typeface="Open Sans"/>
                <a:cs typeface="Open Sans"/>
                <a:sym typeface="Open Sans"/>
              </a:rPr>
              <a:t>ACCESSIBLE</a:t>
            </a:r>
            <a:r>
              <a:rPr lang="en-US" sz="2300" dirty="0">
                <a:solidFill>
                  <a:srgbClr val="2276AC"/>
                </a:solidFill>
                <a:latin typeface="Open Sans"/>
                <a:ea typeface="Open Sans"/>
                <a:cs typeface="Open Sans"/>
                <a:sym typeface="Open Sans"/>
              </a:rPr>
              <a:t>) SCIENCE</a:t>
            </a:r>
            <a:br>
              <a:rPr lang="en-US" sz="3100" dirty="0">
                <a:solidFill>
                  <a:srgbClr val="2276AC"/>
                </a:solidFill>
                <a:latin typeface="Libre Franklin"/>
                <a:ea typeface="Open Sans"/>
                <a:cs typeface="Open Sans"/>
                <a:sym typeface="Libre Franklin"/>
              </a:rPr>
            </a:br>
            <a:r>
              <a:rPr lang="en-US" sz="1600" dirty="0">
                <a:solidFill>
                  <a:schemeClr val="dk1"/>
                </a:solidFill>
                <a:latin typeface="Libre Franklin"/>
                <a:ea typeface="Libre Franklin"/>
                <a:cs typeface="Libre Franklin"/>
                <a:sym typeface="Libre Franklin"/>
              </a:rPr>
              <a:t>data, tools, software, documentation, publications should be accessible to all (FAIR)</a:t>
            </a:r>
            <a:endParaRPr sz="1600" dirty="0">
              <a:solidFill>
                <a:schemeClr val="dk1"/>
              </a:solidFill>
              <a:latin typeface="Libre Franklin"/>
              <a:ea typeface="Libre Franklin"/>
              <a:cs typeface="Libre Franklin"/>
              <a:sym typeface="Libre Franklin"/>
            </a:endParaRPr>
          </a:p>
          <a:p>
            <a:pPr marL="0" lvl="0" indent="0" algn="l" rtl="0">
              <a:lnSpc>
                <a:spcPct val="120000"/>
              </a:lnSpc>
              <a:spcBef>
                <a:spcPts val="1200"/>
              </a:spcBef>
              <a:spcAft>
                <a:spcPts val="0"/>
              </a:spcAft>
              <a:buClr>
                <a:schemeClr val="dk1"/>
              </a:buClr>
              <a:buSzPts val="2000"/>
              <a:buFont typeface="Arial"/>
              <a:buNone/>
            </a:pPr>
            <a:endParaRPr sz="1100" dirty="0">
              <a:solidFill>
                <a:schemeClr val="dk1"/>
              </a:solidFill>
              <a:latin typeface="Libre Franklin"/>
              <a:ea typeface="Libre Franklin"/>
              <a:cs typeface="Libre Franklin"/>
              <a:sym typeface="Libre Franklin"/>
            </a:endParaRPr>
          </a:p>
          <a:p>
            <a:pPr marL="0" lvl="0" indent="0" algn="l" rtl="0">
              <a:lnSpc>
                <a:spcPct val="120000"/>
              </a:lnSpc>
              <a:spcBef>
                <a:spcPts val="1200"/>
              </a:spcBef>
              <a:spcAft>
                <a:spcPts val="0"/>
              </a:spcAft>
              <a:buClr>
                <a:srgbClr val="2276AC"/>
              </a:buClr>
              <a:buSzPts val="3200"/>
              <a:buFont typeface="Arial"/>
              <a:buNone/>
            </a:pPr>
            <a:r>
              <a:rPr lang="en-US" sz="2300" dirty="0">
                <a:solidFill>
                  <a:srgbClr val="2276AC"/>
                </a:solidFill>
                <a:latin typeface="Open Sans"/>
                <a:ea typeface="Open Sans"/>
                <a:cs typeface="Open Sans"/>
                <a:sym typeface="Open Sans"/>
              </a:rPr>
              <a:t>OPEN (</a:t>
            </a:r>
            <a:r>
              <a:rPr lang="en-US" sz="2300" b="1" dirty="0">
                <a:solidFill>
                  <a:srgbClr val="2276AC"/>
                </a:solidFill>
                <a:latin typeface="Open Sans"/>
                <a:ea typeface="Open Sans"/>
                <a:cs typeface="Open Sans"/>
                <a:sym typeface="Open Sans"/>
              </a:rPr>
              <a:t>REPRODUCIBLE</a:t>
            </a:r>
            <a:r>
              <a:rPr lang="en-US" sz="2300" dirty="0">
                <a:solidFill>
                  <a:srgbClr val="2276AC"/>
                </a:solidFill>
                <a:latin typeface="Open Sans"/>
                <a:ea typeface="Open Sans"/>
                <a:cs typeface="Open Sans"/>
                <a:sym typeface="Open Sans"/>
              </a:rPr>
              <a:t>) SCIENCE</a:t>
            </a:r>
            <a:br>
              <a:rPr lang="en-US" sz="3100" dirty="0">
                <a:solidFill>
                  <a:srgbClr val="2276AC"/>
                </a:solidFill>
                <a:latin typeface="Libre Franklin"/>
                <a:ea typeface="Open Sans"/>
                <a:cs typeface="Open Sans"/>
                <a:sym typeface="Libre Franklin"/>
              </a:rPr>
            </a:br>
            <a:r>
              <a:rPr lang="en-US" sz="1600" dirty="0">
                <a:solidFill>
                  <a:schemeClr val="dk1"/>
                </a:solidFill>
                <a:latin typeface="Libre Franklin"/>
                <a:ea typeface="Libre Franklin"/>
                <a:cs typeface="Libre Franklin"/>
                <a:sym typeface="Libre Franklin"/>
              </a:rPr>
              <a:t>scientific processes and results should be open such that they are reproducible by members of the community</a:t>
            </a:r>
            <a:endParaRPr sz="1600" dirty="0">
              <a:solidFill>
                <a:schemeClr val="dk1"/>
              </a:solidFill>
              <a:latin typeface="Libre Franklin"/>
              <a:ea typeface="Libre Franklin"/>
              <a:cs typeface="Libre Franklin"/>
              <a:sym typeface="Libre Franklin"/>
            </a:endParaRPr>
          </a:p>
        </p:txBody>
      </p:sp>
      <p:pic>
        <p:nvPicPr>
          <p:cNvPr id="297" name="Google Shape;297;p3"/>
          <p:cNvPicPr preferRelativeResize="0"/>
          <p:nvPr/>
        </p:nvPicPr>
        <p:blipFill rotWithShape="1">
          <a:blip r:embed="rId3">
            <a:alphaModFix/>
          </a:blip>
          <a:srcRect l="26335" r="26896" b="15067"/>
          <a:stretch/>
        </p:blipFill>
        <p:spPr>
          <a:xfrm>
            <a:off x="776856" y="1270656"/>
            <a:ext cx="548137" cy="995425"/>
          </a:xfrm>
          <a:prstGeom prst="rect">
            <a:avLst/>
          </a:prstGeom>
          <a:noFill/>
          <a:ln>
            <a:noFill/>
          </a:ln>
        </p:spPr>
      </p:pic>
      <p:pic>
        <p:nvPicPr>
          <p:cNvPr id="298" name="Google Shape;298;p3"/>
          <p:cNvPicPr preferRelativeResize="0"/>
          <p:nvPr/>
        </p:nvPicPr>
        <p:blipFill rotWithShape="1">
          <a:blip r:embed="rId4">
            <a:alphaModFix/>
          </a:blip>
          <a:srcRect l="10462" r="10933" b="14994"/>
          <a:stretch/>
        </p:blipFill>
        <p:spPr>
          <a:xfrm>
            <a:off x="573476" y="2588305"/>
            <a:ext cx="861597" cy="928674"/>
          </a:xfrm>
          <a:prstGeom prst="rect">
            <a:avLst/>
          </a:prstGeom>
          <a:noFill/>
          <a:ln>
            <a:noFill/>
          </a:ln>
        </p:spPr>
      </p:pic>
      <p:pic>
        <p:nvPicPr>
          <p:cNvPr id="299" name="Google Shape;299;p3" descr="Cheers outline"/>
          <p:cNvPicPr preferRelativeResize="0"/>
          <p:nvPr/>
        </p:nvPicPr>
        <p:blipFill rotWithShape="1">
          <a:blip r:embed="rId5">
            <a:alphaModFix/>
          </a:blip>
          <a:srcRect/>
          <a:stretch/>
        </p:blipFill>
        <p:spPr>
          <a:xfrm>
            <a:off x="506563" y="3962710"/>
            <a:ext cx="995425" cy="995425"/>
          </a:xfrm>
          <a:prstGeom prst="rect">
            <a:avLst/>
          </a:prstGeom>
          <a:noFill/>
          <a:ln>
            <a:noFill/>
          </a:ln>
        </p:spPr>
      </p:pic>
      <p:pic>
        <p:nvPicPr>
          <p:cNvPr id="300" name="Google Shape;300;p3"/>
          <p:cNvPicPr preferRelativeResize="0"/>
          <p:nvPr/>
        </p:nvPicPr>
        <p:blipFill rotWithShape="1">
          <a:blip r:embed="rId6">
            <a:alphaModFix/>
          </a:blip>
          <a:srcRect/>
          <a:stretch/>
        </p:blipFill>
        <p:spPr>
          <a:xfrm>
            <a:off x="383985" y="5086996"/>
            <a:ext cx="1206574" cy="1206574"/>
          </a:xfrm>
          <a:prstGeom prst="rect">
            <a:avLst/>
          </a:prstGeom>
          <a:noFill/>
          <a:ln>
            <a:noFill/>
          </a:ln>
        </p:spPr>
      </p:pic>
      <p:sp>
        <p:nvSpPr>
          <p:cNvPr id="5" name="Title 4">
            <a:extLst>
              <a:ext uri="{FF2B5EF4-FFF2-40B4-BE49-F238E27FC236}">
                <a16:creationId xmlns:a16="http://schemas.microsoft.com/office/drawing/2014/main" id="{39EEC516-7B3F-49D9-9B67-B0F55B534F37}"/>
              </a:ext>
            </a:extLst>
          </p:cNvPr>
          <p:cNvSpPr>
            <a:spLocks noGrp="1"/>
          </p:cNvSpPr>
          <p:nvPr>
            <p:ph type="title"/>
          </p:nvPr>
        </p:nvSpPr>
        <p:spPr>
          <a:xfrm>
            <a:off x="429720" y="119678"/>
            <a:ext cx="10972800" cy="1143000"/>
          </a:xfrm>
        </p:spPr>
        <p:txBody>
          <a:bodyPr/>
          <a:lstStyle/>
          <a:p>
            <a:r>
              <a:rPr lang="en-US" dirty="0">
                <a:solidFill>
                  <a:schemeClr val="bg1"/>
                </a:solidFill>
                <a:sym typeface="Open Sans"/>
              </a:rPr>
              <a:t>What is Open-Source</a:t>
            </a:r>
            <a:r>
              <a:rPr lang="en-US" dirty="0">
                <a:solidFill>
                  <a:schemeClr val="bg1"/>
                </a:solidFill>
                <a:sym typeface="Libre Franklin"/>
              </a:rPr>
              <a:t> </a:t>
            </a:r>
            <a:r>
              <a:rPr lang="en-US" dirty="0">
                <a:solidFill>
                  <a:schemeClr val="bg1"/>
                </a:solidFill>
                <a:sym typeface="Open Sans"/>
              </a:rPr>
              <a:t>Science?</a:t>
            </a:r>
            <a:endParaRPr lang="en-US"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5" name="Title 4">
            <a:extLst>
              <a:ext uri="{FF2B5EF4-FFF2-40B4-BE49-F238E27FC236}">
                <a16:creationId xmlns:a16="http://schemas.microsoft.com/office/drawing/2014/main" id="{0622091B-3A5B-4DDB-878B-B93765A907E4}"/>
              </a:ext>
            </a:extLst>
          </p:cNvPr>
          <p:cNvSpPr>
            <a:spLocks noGrp="1"/>
          </p:cNvSpPr>
          <p:nvPr>
            <p:ph type="title"/>
          </p:nvPr>
        </p:nvSpPr>
        <p:spPr>
          <a:xfrm>
            <a:off x="323239" y="119675"/>
            <a:ext cx="10972800" cy="1143000"/>
          </a:xfrm>
        </p:spPr>
        <p:txBody>
          <a:bodyPr>
            <a:normAutofit/>
          </a:bodyPr>
          <a:lstStyle/>
          <a:p>
            <a:r>
              <a:rPr lang="en-US" sz="4000" dirty="0">
                <a:solidFill>
                  <a:schemeClr val="bg1"/>
                </a:solidFill>
                <a:sym typeface="Open Sans"/>
              </a:rPr>
              <a:t>Benefits of Open-Source Science</a:t>
            </a:r>
            <a:endParaRPr lang="en-US" sz="4000" dirty="0">
              <a:solidFill>
                <a:schemeClr val="bg1"/>
              </a:solidFill>
            </a:endParaRPr>
          </a:p>
        </p:txBody>
      </p:sp>
      <p:pic>
        <p:nvPicPr>
          <p:cNvPr id="316" name="Google Shape;316;p6" descr="Ui Ux outline"/>
          <p:cNvPicPr preferRelativeResize="0"/>
          <p:nvPr/>
        </p:nvPicPr>
        <p:blipFill rotWithShape="1">
          <a:blip r:embed="rId3">
            <a:alphaModFix/>
          </a:blip>
          <a:srcRect/>
          <a:stretch/>
        </p:blipFill>
        <p:spPr>
          <a:xfrm>
            <a:off x="8668213" y="2079295"/>
            <a:ext cx="3274540" cy="3274540"/>
          </a:xfrm>
          <a:prstGeom prst="rect">
            <a:avLst/>
          </a:prstGeom>
          <a:noFill/>
          <a:ln>
            <a:noFill/>
          </a:ln>
        </p:spPr>
      </p:pic>
      <p:sp>
        <p:nvSpPr>
          <p:cNvPr id="14" name="Google Shape;313;p6">
            <a:extLst>
              <a:ext uri="{FF2B5EF4-FFF2-40B4-BE49-F238E27FC236}">
                <a16:creationId xmlns:a16="http://schemas.microsoft.com/office/drawing/2014/main" id="{0F18FCE2-DAA6-4E27-A4E0-F04140BE0291}"/>
              </a:ext>
            </a:extLst>
          </p:cNvPr>
          <p:cNvSpPr txBox="1">
            <a:spLocks noGrp="1"/>
          </p:cNvSpPr>
          <p:nvPr>
            <p:ph type="body" idx="1"/>
          </p:nvPr>
        </p:nvSpPr>
        <p:spPr>
          <a:xfrm>
            <a:off x="0" y="1605093"/>
            <a:ext cx="8668213" cy="4878834"/>
          </a:xfrm>
          <a:prstGeom prst="rect">
            <a:avLst/>
          </a:prstGeom>
          <a:noFill/>
          <a:ln>
            <a:noFill/>
          </a:ln>
        </p:spPr>
        <p:txBody>
          <a:bodyPr spcFirstLastPara="1" wrap="square" lIns="91425" tIns="45700" rIns="91425" bIns="45700" anchor="t" anchorCtr="0">
            <a:noAutofit/>
          </a:bodyPr>
          <a:lstStyle/>
          <a:p>
            <a:pPr marL="342900" lvl="0" indent="-351864" algn="l" rtl="0">
              <a:lnSpc>
                <a:spcPct val="110000"/>
              </a:lnSpc>
              <a:spcBef>
                <a:spcPts val="0"/>
              </a:spcBef>
              <a:spcAft>
                <a:spcPts val="0"/>
              </a:spcAft>
              <a:buClr>
                <a:srgbClr val="2276AC"/>
              </a:buClr>
              <a:buSzPts val="1941"/>
              <a:buChar char="•"/>
            </a:pPr>
            <a:r>
              <a:rPr lang="en-US" sz="2000" b="1" dirty="0">
                <a:latin typeface="Open Sans"/>
                <a:ea typeface="Open Sans"/>
                <a:cs typeface="Open Sans"/>
                <a:sym typeface="Open Sans"/>
              </a:rPr>
              <a:t>BROADENS PARTICIPATION </a:t>
            </a:r>
            <a:r>
              <a:rPr lang="en-US" sz="2000" dirty="0">
                <a:latin typeface="Open Sans"/>
                <a:ea typeface="Open Sans"/>
                <a:cs typeface="Open Sans"/>
                <a:sym typeface="Open Sans"/>
              </a:rPr>
              <a:t>and</a:t>
            </a:r>
            <a:r>
              <a:rPr lang="en-US" sz="2000" b="1" dirty="0">
                <a:latin typeface="Open Sans"/>
                <a:ea typeface="Open Sans"/>
                <a:cs typeface="Open Sans"/>
                <a:sym typeface="Open Sans"/>
              </a:rPr>
              <a:t> FOSTERS GREATER COLLABORATION </a:t>
            </a:r>
            <a:r>
              <a:rPr lang="en-US" sz="2000" dirty="0">
                <a:latin typeface="Open Sans"/>
                <a:ea typeface="Open Sans"/>
                <a:cs typeface="Open Sans"/>
                <a:sym typeface="Open Sans"/>
              </a:rPr>
              <a:t>in scientific investigations by lowering the barriers to entry</a:t>
            </a:r>
            <a:endParaRPr sz="2000" dirty="0"/>
          </a:p>
          <a:p>
            <a:pPr marL="342900" lvl="0" indent="-351864" algn="l" rtl="0">
              <a:lnSpc>
                <a:spcPct val="110000"/>
              </a:lnSpc>
              <a:spcBef>
                <a:spcPts val="500"/>
              </a:spcBef>
              <a:spcAft>
                <a:spcPts val="0"/>
              </a:spcAft>
              <a:buClr>
                <a:srgbClr val="2276AC"/>
              </a:buClr>
              <a:buSzPts val="1941"/>
              <a:buChar char="•"/>
            </a:pPr>
            <a:r>
              <a:rPr lang="en-US" sz="2000" b="1" dirty="0">
                <a:latin typeface="Open Sans"/>
                <a:ea typeface="Open Sans"/>
                <a:cs typeface="Open Sans"/>
                <a:sym typeface="Open Sans"/>
              </a:rPr>
              <a:t>INCREASES THE DIVERSITY </a:t>
            </a:r>
            <a:r>
              <a:rPr lang="en-US" sz="2000" dirty="0">
                <a:latin typeface="Open Sans"/>
                <a:ea typeface="Open Sans"/>
                <a:cs typeface="Open Sans"/>
                <a:sym typeface="Open Sans"/>
              </a:rPr>
              <a:t>of those undertaking these investigations</a:t>
            </a:r>
            <a:endParaRPr sz="2000" dirty="0"/>
          </a:p>
          <a:p>
            <a:pPr marL="342900" lvl="0" indent="-351864" algn="l" rtl="0">
              <a:lnSpc>
                <a:spcPct val="110000"/>
              </a:lnSpc>
              <a:spcBef>
                <a:spcPts val="500"/>
              </a:spcBef>
              <a:spcAft>
                <a:spcPts val="0"/>
              </a:spcAft>
              <a:buClr>
                <a:srgbClr val="2276AC"/>
              </a:buClr>
              <a:buSzPts val="1941"/>
              <a:buChar char="•"/>
            </a:pPr>
            <a:r>
              <a:rPr lang="en-US" sz="2000" b="1" dirty="0">
                <a:latin typeface="Open Sans"/>
                <a:ea typeface="Open Sans"/>
                <a:cs typeface="Open Sans"/>
                <a:sym typeface="Open Sans"/>
              </a:rPr>
              <a:t>PROMOTES TRANSPARENCY </a:t>
            </a:r>
            <a:r>
              <a:rPr lang="en-US" sz="2000" dirty="0">
                <a:latin typeface="Open Sans"/>
                <a:ea typeface="Open Sans"/>
                <a:cs typeface="Open Sans"/>
                <a:sym typeface="Open Sans"/>
              </a:rPr>
              <a:t>and reproducibility</a:t>
            </a:r>
            <a:endParaRPr sz="2000" dirty="0"/>
          </a:p>
          <a:p>
            <a:pPr marL="342900" lvl="0" indent="-351864" algn="l" rtl="0">
              <a:lnSpc>
                <a:spcPct val="110000"/>
              </a:lnSpc>
              <a:spcBef>
                <a:spcPts val="500"/>
              </a:spcBef>
              <a:spcAft>
                <a:spcPts val="0"/>
              </a:spcAft>
              <a:buClr>
                <a:srgbClr val="2276AC"/>
              </a:buClr>
              <a:buSzPts val="1941"/>
              <a:buChar char="•"/>
            </a:pPr>
            <a:r>
              <a:rPr lang="en-US" sz="2000" b="1" dirty="0">
                <a:latin typeface="Open Sans"/>
                <a:ea typeface="Open Sans"/>
                <a:cs typeface="Open Sans"/>
                <a:sym typeface="Open Sans"/>
              </a:rPr>
              <a:t>SHORTENS THE TIME </a:t>
            </a:r>
            <a:r>
              <a:rPr lang="en-US" sz="2000" dirty="0">
                <a:latin typeface="Open Sans"/>
                <a:ea typeface="Open Sans"/>
                <a:cs typeface="Open Sans"/>
                <a:sym typeface="Open Sans"/>
              </a:rPr>
              <a:t>it takes for a new user to find and learn how to use data</a:t>
            </a:r>
            <a:endParaRPr sz="2000" dirty="0">
              <a:latin typeface="Open Sans"/>
              <a:ea typeface="Open Sans"/>
              <a:cs typeface="Open Sans"/>
              <a:sym typeface="Open Sans"/>
            </a:endParaRPr>
          </a:p>
          <a:p>
            <a:pPr marL="342900" lvl="0" indent="-351864" algn="l" rtl="0">
              <a:lnSpc>
                <a:spcPct val="110000"/>
              </a:lnSpc>
              <a:spcBef>
                <a:spcPts val="500"/>
              </a:spcBef>
              <a:spcAft>
                <a:spcPts val="0"/>
              </a:spcAft>
              <a:buSzPts val="1941"/>
              <a:buFont typeface="Open Sans"/>
              <a:buChar char="•"/>
            </a:pPr>
            <a:r>
              <a:rPr lang="en-US" sz="2000" b="1" dirty="0">
                <a:latin typeface="Open Sans"/>
                <a:ea typeface="Open Sans"/>
                <a:cs typeface="Open Sans"/>
                <a:sym typeface="Open Sans"/>
              </a:rPr>
              <a:t>INCREASES CITATIONS</a:t>
            </a:r>
            <a:r>
              <a:rPr lang="en-US" sz="2000" dirty="0">
                <a:solidFill>
                  <a:srgbClr val="2276AC"/>
                </a:solidFill>
                <a:latin typeface="Open Sans"/>
                <a:ea typeface="Open Sans"/>
                <a:cs typeface="Open Sans"/>
                <a:sym typeface="Open Sans"/>
              </a:rPr>
              <a:t>, </a:t>
            </a:r>
            <a:r>
              <a:rPr lang="en-US" sz="2000" dirty="0">
                <a:latin typeface="Open Sans"/>
                <a:ea typeface="Open Sans"/>
                <a:cs typeface="Open Sans"/>
                <a:sym typeface="Open Sans"/>
              </a:rPr>
              <a:t>media attention, and funding opportunities</a:t>
            </a:r>
            <a:endParaRPr sz="2000" dirty="0">
              <a:latin typeface="Open Sans"/>
              <a:ea typeface="Open Sans"/>
              <a:cs typeface="Open Sans"/>
              <a:sym typeface="Open Sans"/>
            </a:endParaRPr>
          </a:p>
          <a:p>
            <a:pPr marL="342900" lvl="0" indent="-351864" algn="l" rtl="0">
              <a:lnSpc>
                <a:spcPct val="110000"/>
              </a:lnSpc>
              <a:spcBef>
                <a:spcPts val="500"/>
              </a:spcBef>
              <a:spcAft>
                <a:spcPts val="0"/>
              </a:spcAft>
              <a:buClr>
                <a:srgbClr val="2276AC"/>
              </a:buClr>
              <a:buSzPts val="1941"/>
              <a:buChar char="•"/>
            </a:pPr>
            <a:r>
              <a:rPr lang="en-US" sz="2000" b="1" dirty="0">
                <a:latin typeface="Open Sans"/>
                <a:ea typeface="Open Sans"/>
                <a:cs typeface="Open Sans"/>
                <a:sym typeface="Open Sans"/>
              </a:rPr>
              <a:t>ENABLES SCALING </a:t>
            </a:r>
            <a:r>
              <a:rPr lang="en-US" sz="2000" dirty="0">
                <a:latin typeface="Open Sans"/>
                <a:ea typeface="Open Sans"/>
                <a:cs typeface="Open Sans"/>
                <a:sym typeface="Open Sans"/>
              </a:rPr>
              <a:t>of large datasets for societal benefit and improves data systems efficiency</a:t>
            </a:r>
            <a:endParaRPr sz="2000" dirty="0">
              <a:solidFill>
                <a:srgbClr val="2276AC"/>
              </a:solidFill>
              <a:latin typeface="Open Sans"/>
              <a:ea typeface="Open Sans"/>
              <a:cs typeface="Open Sans"/>
              <a:sym typeface="Open Sans"/>
            </a:endParaRPr>
          </a:p>
          <a:p>
            <a:pPr marL="152400" lvl="0" indent="0" algn="l" rtl="0">
              <a:lnSpc>
                <a:spcPct val="80000"/>
              </a:lnSpc>
              <a:spcBef>
                <a:spcPts val="600"/>
              </a:spcBef>
              <a:spcAft>
                <a:spcPts val="0"/>
              </a:spcAft>
              <a:buClr>
                <a:srgbClr val="323232"/>
              </a:buClr>
              <a:buSzPts val="1860"/>
              <a:buNone/>
            </a:pPr>
            <a:endParaRPr sz="2060" b="1" dirty="0">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7"/>
          <p:cNvSpPr txBox="1"/>
          <p:nvPr/>
        </p:nvSpPr>
        <p:spPr>
          <a:xfrm>
            <a:off x="4691003" y="1816642"/>
            <a:ext cx="6652500" cy="408107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400" dirty="0">
                <a:solidFill>
                  <a:schemeClr val="dk1"/>
                </a:solidFill>
                <a:latin typeface="Open Sans"/>
                <a:ea typeface="Open Sans"/>
                <a:cs typeface="Open Sans"/>
                <a:sym typeface="Open Sans"/>
              </a:rPr>
              <a:t>Enable data access, compute, and analysis to happen side-by-side </a:t>
            </a:r>
            <a:endParaRPr sz="1800" dirty="0">
              <a:solidFill>
                <a:schemeClr val="dk1"/>
              </a:solidFill>
              <a:latin typeface="Libre Franklin"/>
              <a:ea typeface="Libre Franklin"/>
              <a:cs typeface="Libre Franklin"/>
              <a:sym typeface="Libre Franklin"/>
            </a:endParaRPr>
          </a:p>
          <a:p>
            <a:pPr marL="0" marR="0" lvl="0" indent="0" algn="l" rtl="0">
              <a:lnSpc>
                <a:spcPct val="120000"/>
              </a:lnSpc>
              <a:spcBef>
                <a:spcPts val="0"/>
              </a:spcBef>
              <a:spcAft>
                <a:spcPts val="0"/>
              </a:spcAft>
              <a:buNone/>
            </a:pPr>
            <a:endParaRPr sz="2400" dirty="0">
              <a:solidFill>
                <a:schemeClr val="dk1"/>
              </a:solidFill>
              <a:latin typeface="Open Sans"/>
              <a:ea typeface="Open Sans"/>
              <a:cs typeface="Open Sans"/>
              <a:sym typeface="Open Sans"/>
            </a:endParaRPr>
          </a:p>
          <a:p>
            <a:pPr marL="0" marR="0" lvl="0" indent="0" algn="l" rtl="0">
              <a:lnSpc>
                <a:spcPct val="120000"/>
              </a:lnSpc>
              <a:spcBef>
                <a:spcPts val="0"/>
              </a:spcBef>
              <a:spcAft>
                <a:spcPts val="0"/>
              </a:spcAft>
              <a:buNone/>
            </a:pPr>
            <a:r>
              <a:rPr lang="en-US" sz="2400" dirty="0">
                <a:solidFill>
                  <a:schemeClr val="dk1"/>
                </a:solidFill>
                <a:latin typeface="Open Sans"/>
                <a:ea typeface="Open Sans"/>
                <a:cs typeface="Open Sans"/>
                <a:sym typeface="Open Sans"/>
              </a:rPr>
              <a:t>Facilitates broad, collaborative use of Big Data collections</a:t>
            </a:r>
            <a:endParaRPr sz="2400" dirty="0">
              <a:solidFill>
                <a:schemeClr val="dk1"/>
              </a:solidFill>
              <a:latin typeface="Open Sans"/>
              <a:ea typeface="Open Sans"/>
              <a:cs typeface="Open Sans"/>
              <a:sym typeface="Open Sans"/>
            </a:endParaRPr>
          </a:p>
          <a:p>
            <a:pPr marL="0" marR="0" lvl="0" indent="0" algn="l" rtl="0">
              <a:lnSpc>
                <a:spcPct val="120000"/>
              </a:lnSpc>
              <a:spcBef>
                <a:spcPts val="0"/>
              </a:spcBef>
              <a:spcAft>
                <a:spcPts val="0"/>
              </a:spcAft>
              <a:buNone/>
            </a:pPr>
            <a:endParaRPr sz="2400" dirty="0">
              <a:solidFill>
                <a:schemeClr val="dk1"/>
              </a:solidFill>
              <a:latin typeface="Open Sans"/>
              <a:ea typeface="Open Sans"/>
              <a:cs typeface="Open Sans"/>
              <a:sym typeface="Open Sans"/>
            </a:endParaRPr>
          </a:p>
          <a:p>
            <a:pPr marL="0" marR="0" lvl="0" indent="0" algn="l" rtl="0">
              <a:lnSpc>
                <a:spcPct val="120000"/>
              </a:lnSpc>
              <a:spcBef>
                <a:spcPts val="0"/>
              </a:spcBef>
              <a:spcAft>
                <a:spcPts val="0"/>
              </a:spcAft>
              <a:buNone/>
            </a:pPr>
            <a:r>
              <a:rPr lang="en-US" sz="2400" dirty="0">
                <a:solidFill>
                  <a:schemeClr val="dk1"/>
                </a:solidFill>
                <a:latin typeface="Open Sans"/>
                <a:ea typeface="Open Sans"/>
                <a:cs typeface="Open Sans"/>
                <a:sym typeface="Open Sans"/>
              </a:rPr>
              <a:t>Increase opportunities to use Big Data to address climate change for local issues  </a:t>
            </a:r>
            <a:endParaRPr sz="1800" dirty="0">
              <a:solidFill>
                <a:schemeClr val="dk1"/>
              </a:solidFill>
              <a:latin typeface="Libre Franklin"/>
              <a:ea typeface="Libre Franklin"/>
              <a:cs typeface="Libre Franklin"/>
              <a:sym typeface="Libre Franklin"/>
            </a:endParaRPr>
          </a:p>
          <a:p>
            <a:pPr marL="0" marR="0" lvl="0" indent="0" algn="l" rtl="0">
              <a:lnSpc>
                <a:spcPct val="120000"/>
              </a:lnSpc>
              <a:spcBef>
                <a:spcPts val="0"/>
              </a:spcBef>
              <a:spcAft>
                <a:spcPts val="0"/>
              </a:spcAft>
              <a:buNone/>
            </a:pPr>
            <a:endParaRPr sz="2400" dirty="0">
              <a:solidFill>
                <a:schemeClr val="dk1"/>
              </a:solidFill>
              <a:latin typeface="Open Sans"/>
              <a:ea typeface="Open Sans"/>
              <a:cs typeface="Open Sans"/>
              <a:sym typeface="Open Sans"/>
            </a:endParaRPr>
          </a:p>
        </p:txBody>
      </p:sp>
      <p:cxnSp>
        <p:nvCxnSpPr>
          <p:cNvPr id="324" name="Google Shape;324;p7"/>
          <p:cNvCxnSpPr/>
          <p:nvPr/>
        </p:nvCxnSpPr>
        <p:spPr>
          <a:xfrm>
            <a:off x="693683" y="1524000"/>
            <a:ext cx="10649820" cy="0"/>
          </a:xfrm>
          <a:prstGeom prst="straightConnector1">
            <a:avLst/>
          </a:prstGeom>
          <a:noFill/>
          <a:ln w="9525" cap="flat" cmpd="sng">
            <a:solidFill>
              <a:srgbClr val="C4C4C4"/>
            </a:solidFill>
            <a:prstDash val="solid"/>
            <a:round/>
            <a:headEnd type="none" w="sm" len="sm"/>
            <a:tailEnd type="none" w="sm" len="sm"/>
          </a:ln>
        </p:spPr>
      </p:cxnSp>
      <p:pic>
        <p:nvPicPr>
          <p:cNvPr id="325" name="Google Shape;325;p7" descr="Internet Of Things outline"/>
          <p:cNvPicPr preferRelativeResize="0"/>
          <p:nvPr/>
        </p:nvPicPr>
        <p:blipFill rotWithShape="1">
          <a:blip r:embed="rId3">
            <a:alphaModFix/>
          </a:blip>
          <a:srcRect/>
          <a:stretch/>
        </p:blipFill>
        <p:spPr>
          <a:xfrm>
            <a:off x="1188274" y="1990831"/>
            <a:ext cx="2662581" cy="2662581"/>
          </a:xfrm>
          <a:prstGeom prst="rect">
            <a:avLst/>
          </a:prstGeom>
          <a:noFill/>
          <a:ln>
            <a:noFill/>
          </a:ln>
        </p:spPr>
      </p:pic>
      <p:sp>
        <p:nvSpPr>
          <p:cNvPr id="2" name="Title 1">
            <a:extLst>
              <a:ext uri="{FF2B5EF4-FFF2-40B4-BE49-F238E27FC236}">
                <a16:creationId xmlns:a16="http://schemas.microsoft.com/office/drawing/2014/main" id="{EF14AA23-725A-4015-9BC8-0B02F3E722B1}"/>
              </a:ext>
            </a:extLst>
          </p:cNvPr>
          <p:cNvSpPr>
            <a:spLocks noGrp="1"/>
          </p:cNvSpPr>
          <p:nvPr>
            <p:ph type="title"/>
          </p:nvPr>
        </p:nvSpPr>
        <p:spPr>
          <a:xfrm>
            <a:off x="0" y="0"/>
            <a:ext cx="11557416" cy="1143000"/>
          </a:xfrm>
        </p:spPr>
        <p:txBody>
          <a:bodyPr>
            <a:noAutofit/>
          </a:bodyPr>
          <a:lstStyle/>
          <a:p>
            <a:r>
              <a:rPr lang="en-US" sz="3200" dirty="0">
                <a:solidFill>
                  <a:schemeClr val="bg1"/>
                </a:solidFill>
                <a:sym typeface="Open Sans"/>
              </a:rPr>
              <a:t>Open Source Science: </a:t>
            </a:r>
            <a:br>
              <a:rPr lang="en-US" sz="3200" dirty="0">
                <a:solidFill>
                  <a:schemeClr val="bg1"/>
                </a:solidFill>
                <a:sym typeface="Open Sans"/>
              </a:rPr>
            </a:br>
            <a:r>
              <a:rPr lang="en-US" sz="3200" b="1" dirty="0">
                <a:solidFill>
                  <a:schemeClr val="bg1"/>
                </a:solidFill>
                <a:sym typeface="Open Sans"/>
              </a:rPr>
              <a:t>Expanded Use </a:t>
            </a:r>
            <a:r>
              <a:rPr lang="en-US" sz="3200" dirty="0">
                <a:solidFill>
                  <a:schemeClr val="bg1"/>
                </a:solidFill>
                <a:sym typeface="Open Sans"/>
              </a:rPr>
              <a:t>and </a:t>
            </a:r>
            <a:r>
              <a:rPr lang="en-US" sz="3200" b="1" dirty="0">
                <a:solidFill>
                  <a:schemeClr val="bg1"/>
                </a:solidFill>
                <a:sym typeface="Open Sans"/>
              </a:rPr>
              <a:t>Trust in the Scientific Process</a:t>
            </a:r>
            <a:endParaRPr lang="en-US" sz="3200" b="1" dirty="0">
              <a:solidFill>
                <a:schemeClr val="bg1"/>
              </a:solidFill>
            </a:endParaRPr>
          </a:p>
        </p:txBody>
      </p:sp>
    </p:spTree>
    <p:extLst>
      <p:ext uri="{BB962C8B-B14F-4D97-AF65-F5344CB8AC3E}">
        <p14:creationId xmlns:p14="http://schemas.microsoft.com/office/powerpoint/2010/main" val="170705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10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63" name="Google Shape;163;gf056dbd3ad_0_100"/>
          <p:cNvSpPr txBox="1">
            <a:spLocks noGrp="1"/>
          </p:cNvSpPr>
          <p:nvPr>
            <p:ph type="title"/>
          </p:nvPr>
        </p:nvSpPr>
        <p:spPr>
          <a:xfrm>
            <a:off x="82820" y="105102"/>
            <a:ext cx="10972800" cy="1143000"/>
          </a:xfrm>
        </p:spPr>
        <p:txBody>
          <a:bodyPr/>
          <a:lstStyle/>
          <a:p>
            <a:pPr lvl="0"/>
            <a:r>
              <a:rPr lang="en-US" dirty="0">
                <a:solidFill>
                  <a:schemeClr val="bg1"/>
                </a:solidFill>
                <a:sym typeface="Helvetica Neue"/>
              </a:rPr>
              <a:t>A Continuum of Open-Source Science</a:t>
            </a:r>
          </a:p>
        </p:txBody>
      </p:sp>
      <p:sp>
        <p:nvSpPr>
          <p:cNvPr id="165" name="Google Shape;165;gf056dbd3ad_0_100"/>
          <p:cNvSpPr/>
          <p:nvPr/>
        </p:nvSpPr>
        <p:spPr>
          <a:xfrm>
            <a:off x="11010650" y="5800350"/>
            <a:ext cx="1168800" cy="1091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7;gf056dbd3ad_0_100">
            <a:extLst>
              <a:ext uri="{FF2B5EF4-FFF2-40B4-BE49-F238E27FC236}">
                <a16:creationId xmlns:a16="http://schemas.microsoft.com/office/drawing/2014/main" id="{6482D098-0B41-4AA3-82AA-12FD4CBA3B9B}"/>
              </a:ext>
            </a:extLst>
          </p:cNvPr>
          <p:cNvSpPr/>
          <p:nvPr/>
        </p:nvSpPr>
        <p:spPr>
          <a:xfrm>
            <a:off x="693100" y="3505200"/>
            <a:ext cx="10669800" cy="685800"/>
          </a:xfrm>
          <a:prstGeom prst="leftRightArrow">
            <a:avLst>
              <a:gd name="adj1" fmla="val 50000"/>
              <a:gd name="adj2" fmla="val 50000"/>
            </a:avLst>
          </a:prstGeom>
          <a:gradFill>
            <a:gsLst>
              <a:gs pos="0">
                <a:srgbClr val="FF0000">
                  <a:alpha val="57250"/>
                </a:srgbClr>
              </a:gs>
              <a:gs pos="100000">
                <a:srgbClr val="016AA3">
                  <a:alpha val="57250"/>
                </a:srgbClr>
              </a:gs>
            </a:gsLst>
            <a:lin ang="0" scaled="0"/>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148;gf056dbd3ad_0_100">
            <a:extLst>
              <a:ext uri="{FF2B5EF4-FFF2-40B4-BE49-F238E27FC236}">
                <a16:creationId xmlns:a16="http://schemas.microsoft.com/office/drawing/2014/main" id="{723B0B60-6DED-437E-A163-514CE46B3360}"/>
              </a:ext>
            </a:extLst>
          </p:cNvPr>
          <p:cNvGrpSpPr/>
          <p:nvPr/>
        </p:nvGrpSpPr>
        <p:grpSpPr>
          <a:xfrm>
            <a:off x="635685" y="1240760"/>
            <a:ext cx="10547188" cy="5178248"/>
            <a:chOff x="635685" y="1346778"/>
            <a:chExt cx="10547188" cy="5178248"/>
          </a:xfrm>
        </p:grpSpPr>
        <p:sp>
          <p:nvSpPr>
            <p:cNvPr id="23" name="Google Shape;149;gf056dbd3ad_0_100">
              <a:extLst>
                <a:ext uri="{FF2B5EF4-FFF2-40B4-BE49-F238E27FC236}">
                  <a16:creationId xmlns:a16="http://schemas.microsoft.com/office/drawing/2014/main" id="{32FCE48A-9630-4CF2-998C-EA72EBF29E6E}"/>
                </a:ext>
              </a:extLst>
            </p:cNvPr>
            <p:cNvSpPr txBox="1"/>
            <p:nvPr/>
          </p:nvSpPr>
          <p:spPr>
            <a:xfrm>
              <a:off x="872358" y="3786352"/>
              <a:ext cx="26487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0" u="none" strike="noStrike" cap="none">
                  <a:solidFill>
                    <a:schemeClr val="lt1"/>
                  </a:solidFill>
                  <a:latin typeface="Helvetica Neue"/>
                  <a:ea typeface="Helvetica Neue"/>
                  <a:cs typeface="Helvetica Neue"/>
                  <a:sym typeface="Helvetica Neue"/>
                </a:rPr>
                <a:t>FULLY CLOSED</a:t>
              </a:r>
              <a:endParaRPr>
                <a:latin typeface="Helvetica Neue"/>
                <a:ea typeface="Helvetica Neue"/>
                <a:cs typeface="Helvetica Neue"/>
                <a:sym typeface="Helvetica Neue"/>
              </a:endParaRPr>
            </a:p>
          </p:txBody>
        </p:sp>
        <p:sp>
          <p:nvSpPr>
            <p:cNvPr id="24" name="Google Shape;150;gf056dbd3ad_0_100">
              <a:extLst>
                <a:ext uri="{FF2B5EF4-FFF2-40B4-BE49-F238E27FC236}">
                  <a16:creationId xmlns:a16="http://schemas.microsoft.com/office/drawing/2014/main" id="{2B67759F-9D7C-43D5-AC14-6372A16C4E22}"/>
                </a:ext>
              </a:extLst>
            </p:cNvPr>
            <p:cNvSpPr txBox="1"/>
            <p:nvPr/>
          </p:nvSpPr>
          <p:spPr>
            <a:xfrm>
              <a:off x="8607973" y="3786352"/>
              <a:ext cx="2574900" cy="3387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b="1">
                  <a:solidFill>
                    <a:schemeClr val="lt1"/>
                  </a:solidFill>
                  <a:latin typeface="Helvetica Neue"/>
                  <a:ea typeface="Helvetica Neue"/>
                  <a:cs typeface="Helvetica Neue"/>
                  <a:sym typeface="Helvetica Neue"/>
                </a:rPr>
                <a:t>FULLY OPEN</a:t>
              </a:r>
              <a:endParaRPr>
                <a:latin typeface="Helvetica Neue"/>
                <a:ea typeface="Helvetica Neue"/>
                <a:cs typeface="Helvetica Neue"/>
                <a:sym typeface="Helvetica Neue"/>
              </a:endParaRPr>
            </a:p>
          </p:txBody>
        </p:sp>
        <p:pic>
          <p:nvPicPr>
            <p:cNvPr id="25" name="Google Shape;151;gf056dbd3ad_0_100" descr="Rocket with solid fill">
              <a:extLst>
                <a:ext uri="{FF2B5EF4-FFF2-40B4-BE49-F238E27FC236}">
                  <a16:creationId xmlns:a16="http://schemas.microsoft.com/office/drawing/2014/main" id="{8C592A73-55FD-4000-B0F3-6B5F9AC7D905}"/>
                </a:ext>
              </a:extLst>
            </p:cNvPr>
            <p:cNvPicPr preferRelativeResize="0"/>
            <p:nvPr/>
          </p:nvPicPr>
          <p:blipFill rotWithShape="1">
            <a:blip r:embed="rId3">
              <a:alphaModFix/>
            </a:blip>
            <a:srcRect/>
            <a:stretch/>
          </p:blipFill>
          <p:spPr>
            <a:xfrm rot="-2672569">
              <a:off x="1300294" y="4275219"/>
              <a:ext cx="514770" cy="514770"/>
            </a:xfrm>
            <a:prstGeom prst="rect">
              <a:avLst/>
            </a:prstGeom>
            <a:noFill/>
            <a:ln>
              <a:noFill/>
            </a:ln>
          </p:spPr>
        </p:pic>
        <p:sp>
          <p:nvSpPr>
            <p:cNvPr id="26" name="Google Shape;152;gf056dbd3ad_0_100">
              <a:extLst>
                <a:ext uri="{FF2B5EF4-FFF2-40B4-BE49-F238E27FC236}">
                  <a16:creationId xmlns:a16="http://schemas.microsoft.com/office/drawing/2014/main" id="{2FD4631B-DF55-48F4-B9D4-AC83C4640C15}"/>
                </a:ext>
              </a:extLst>
            </p:cNvPr>
            <p:cNvSpPr txBox="1"/>
            <p:nvPr/>
          </p:nvSpPr>
          <p:spPr>
            <a:xfrm>
              <a:off x="1593850" y="4779943"/>
              <a:ext cx="2841900" cy="1495754"/>
            </a:xfrm>
            <a:prstGeom prst="rect">
              <a:avLst/>
            </a:prstGeom>
            <a:noFill/>
            <a:ln>
              <a:noFill/>
            </a:ln>
          </p:spPr>
          <p:txBody>
            <a:bodyPr spcFirstLastPara="1" wrap="square" lIns="91425" tIns="45700" rIns="91425" bIns="45700" anchor="t" anchorCtr="0">
              <a:spAutoFit/>
            </a:bodyPr>
            <a:lstStyle/>
            <a:p>
              <a:pPr>
                <a:lnSpc>
                  <a:spcPct val="120000"/>
                </a:lnSpc>
              </a:pPr>
              <a:r>
                <a:rPr lang="en-US" sz="2000" b="1" dirty="0">
                  <a:solidFill>
                    <a:schemeClr val="dk1"/>
                  </a:solidFill>
                  <a:latin typeface="Helvetica Neue"/>
                  <a:ea typeface="Helvetica Neue"/>
                  <a:cs typeface="Helvetica Neue"/>
                  <a:sym typeface="Helvetica Neue"/>
                </a:rPr>
                <a:t>“Black Box” culture</a:t>
              </a:r>
              <a:endParaRPr lang="en-US" sz="2000" dirty="0">
                <a:solidFill>
                  <a:schemeClr val="dk1"/>
                </a:solidFill>
                <a:latin typeface="Helvetica Neue"/>
                <a:ea typeface="Helvetica Neue"/>
                <a:cs typeface="Helvetica Neue"/>
                <a:sym typeface="Helvetica Neue"/>
              </a:endParaRPr>
            </a:p>
            <a:p>
              <a:pPr marL="0" marR="0" lvl="0" indent="0" algn="l"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No public access data</a:t>
              </a:r>
              <a:endParaRPr sz="1200" dirty="0">
                <a:latin typeface="Helvetica Neue"/>
                <a:ea typeface="Helvetica Neue"/>
                <a:cs typeface="Helvetica Neue"/>
                <a:sym typeface="Helvetica Neue"/>
              </a:endParaRPr>
            </a:p>
            <a:p>
              <a:pPr marL="0" marR="0" lvl="0" indent="0" algn="l"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No publications</a:t>
              </a:r>
              <a:endParaRPr sz="1200" dirty="0">
                <a:latin typeface="Helvetica Neue"/>
                <a:ea typeface="Helvetica Neue"/>
                <a:cs typeface="Helvetica Neue"/>
                <a:sym typeface="Helvetica Neue"/>
              </a:endParaRPr>
            </a:p>
            <a:p>
              <a:pPr marL="0" marR="0" lvl="0" indent="0" algn="l"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No insight into processes</a:t>
              </a:r>
              <a:endParaRPr sz="1200" dirty="0">
                <a:latin typeface="Helvetica Neue"/>
                <a:ea typeface="Helvetica Neue"/>
                <a:cs typeface="Helvetica Neue"/>
                <a:sym typeface="Helvetica Neue"/>
              </a:endParaRPr>
            </a:p>
            <a:p>
              <a:pPr marL="0" marR="0" lvl="0" indent="0" algn="l"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No reproducibility</a:t>
              </a:r>
              <a:endParaRPr sz="1200" dirty="0">
                <a:latin typeface="Helvetica Neue"/>
                <a:ea typeface="Helvetica Neue"/>
                <a:cs typeface="Helvetica Neue"/>
                <a:sym typeface="Helvetica Neue"/>
              </a:endParaRPr>
            </a:p>
          </p:txBody>
        </p:sp>
        <p:pic>
          <p:nvPicPr>
            <p:cNvPr id="27" name="Google Shape;153;gf056dbd3ad_0_100" descr="Rocket with solid fill">
              <a:extLst>
                <a:ext uri="{FF2B5EF4-FFF2-40B4-BE49-F238E27FC236}">
                  <a16:creationId xmlns:a16="http://schemas.microsoft.com/office/drawing/2014/main" id="{8D2EB594-766E-470A-88BB-48B343CDACA4}"/>
                </a:ext>
              </a:extLst>
            </p:cNvPr>
            <p:cNvPicPr preferRelativeResize="0"/>
            <p:nvPr/>
          </p:nvPicPr>
          <p:blipFill rotWithShape="1">
            <a:blip r:embed="rId3">
              <a:alphaModFix/>
            </a:blip>
            <a:srcRect/>
            <a:stretch/>
          </p:blipFill>
          <p:spPr>
            <a:xfrm rot="-2700000">
              <a:off x="4079648" y="3162864"/>
              <a:ext cx="514770" cy="514770"/>
            </a:xfrm>
            <a:prstGeom prst="rect">
              <a:avLst/>
            </a:prstGeom>
            <a:noFill/>
            <a:ln>
              <a:noFill/>
            </a:ln>
          </p:spPr>
        </p:pic>
        <p:sp>
          <p:nvSpPr>
            <p:cNvPr id="28" name="Google Shape;154;gf056dbd3ad_0_100">
              <a:extLst>
                <a:ext uri="{FF2B5EF4-FFF2-40B4-BE49-F238E27FC236}">
                  <a16:creationId xmlns:a16="http://schemas.microsoft.com/office/drawing/2014/main" id="{DA886943-EABC-4F93-BE47-AE59DD7386E5}"/>
                </a:ext>
              </a:extLst>
            </p:cNvPr>
            <p:cNvSpPr txBox="1"/>
            <p:nvPr/>
          </p:nvSpPr>
          <p:spPr>
            <a:xfrm>
              <a:off x="635685" y="1513426"/>
              <a:ext cx="3642900" cy="1754286"/>
            </a:xfrm>
            <a:prstGeom prst="rect">
              <a:avLst/>
            </a:prstGeom>
            <a:noFill/>
            <a:ln>
              <a:noFill/>
            </a:ln>
          </p:spPr>
          <p:txBody>
            <a:bodyPr spcFirstLastPara="1" wrap="square" lIns="91425" tIns="45700" rIns="91425" bIns="45700" anchor="t" anchorCtr="0">
              <a:spAutoFit/>
            </a:bodyPr>
            <a:lstStyle/>
            <a:p>
              <a:pPr algn="r">
                <a:lnSpc>
                  <a:spcPct val="120000"/>
                </a:lnSpc>
              </a:pPr>
              <a:r>
                <a:rPr lang="en-US" sz="2000" b="1" dirty="0">
                  <a:solidFill>
                    <a:schemeClr val="dk1"/>
                  </a:solidFill>
                  <a:latin typeface="Helvetica Neue"/>
                  <a:ea typeface="Helvetica Neue"/>
                  <a:cs typeface="Helvetica Neue"/>
                  <a:sym typeface="Helvetica Neue"/>
                </a:rPr>
                <a:t>“Closed-Tent” culture</a:t>
              </a:r>
              <a:endParaRPr lang="en-US" sz="2000" dirty="0">
                <a:solidFill>
                  <a:schemeClr val="dk1"/>
                </a:solidFill>
                <a:latin typeface="Helvetica Neue"/>
                <a:ea typeface="Helvetica Neue"/>
                <a:cs typeface="Helvetica Neue"/>
                <a:sym typeface="Helvetica Neue"/>
              </a:endParaRPr>
            </a:p>
            <a:p>
              <a:pPr marL="0" marR="0" lvl="0" indent="0" algn="r"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Data access ($$)</a:t>
              </a:r>
              <a:endParaRPr sz="1200" dirty="0">
                <a:latin typeface="Helvetica Neue"/>
                <a:ea typeface="Helvetica Neue"/>
                <a:cs typeface="Helvetica Neue"/>
                <a:sym typeface="Helvetica Neue"/>
              </a:endParaRPr>
            </a:p>
            <a:p>
              <a:pPr marL="0" marR="0" lvl="0" indent="0" algn="r"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Accessible Publications ($$)</a:t>
              </a:r>
              <a:endParaRPr sz="1200" dirty="0">
                <a:latin typeface="Helvetica Neue"/>
                <a:ea typeface="Helvetica Neue"/>
                <a:cs typeface="Helvetica Neue"/>
                <a:sym typeface="Helvetica Neue"/>
              </a:endParaRPr>
            </a:p>
            <a:p>
              <a:pPr marL="0" marR="0" lvl="0" indent="0" algn="r"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Siloed systems</a:t>
              </a:r>
              <a:endParaRPr sz="1200" dirty="0">
                <a:latin typeface="Helvetica Neue"/>
                <a:ea typeface="Helvetica Neue"/>
                <a:cs typeface="Helvetica Neue"/>
                <a:sym typeface="Helvetica Neue"/>
              </a:endParaRPr>
            </a:p>
            <a:p>
              <a:pPr marL="0" marR="0" lvl="0" indent="0" algn="r"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Limited communication</a:t>
              </a:r>
              <a:endParaRPr sz="1200" dirty="0">
                <a:latin typeface="Helvetica Neue"/>
                <a:ea typeface="Helvetica Neue"/>
                <a:cs typeface="Helvetica Neue"/>
                <a:sym typeface="Helvetica Neue"/>
              </a:endParaRPr>
            </a:p>
            <a:p>
              <a:pPr marL="0" marR="0" lvl="0" indent="0" algn="r"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Proprietary Software</a:t>
              </a:r>
              <a:endParaRPr sz="1200" dirty="0">
                <a:latin typeface="Helvetica Neue"/>
                <a:ea typeface="Helvetica Neue"/>
                <a:cs typeface="Helvetica Neue"/>
                <a:sym typeface="Helvetica Neue"/>
              </a:endParaRPr>
            </a:p>
          </p:txBody>
        </p:sp>
        <p:sp>
          <p:nvSpPr>
            <p:cNvPr id="29" name="Google Shape;155;gf056dbd3ad_0_100">
              <a:extLst>
                <a:ext uri="{FF2B5EF4-FFF2-40B4-BE49-F238E27FC236}">
                  <a16:creationId xmlns:a16="http://schemas.microsoft.com/office/drawing/2014/main" id="{11B924DA-DB29-48C4-BF4A-2B63893442DD}"/>
                </a:ext>
              </a:extLst>
            </p:cNvPr>
            <p:cNvSpPr txBox="1"/>
            <p:nvPr/>
          </p:nvSpPr>
          <p:spPr>
            <a:xfrm>
              <a:off x="6046547" y="1346778"/>
              <a:ext cx="4393200" cy="2012818"/>
            </a:xfrm>
            <a:prstGeom prst="rect">
              <a:avLst/>
            </a:prstGeom>
            <a:noFill/>
            <a:ln>
              <a:noFill/>
            </a:ln>
          </p:spPr>
          <p:txBody>
            <a:bodyPr spcFirstLastPara="1" wrap="square" lIns="91425" tIns="45700" rIns="91425" bIns="45700" anchor="t" anchorCtr="0">
              <a:spAutoFit/>
            </a:bodyPr>
            <a:lstStyle/>
            <a:p>
              <a:pPr algn="r">
                <a:lnSpc>
                  <a:spcPct val="120000"/>
                </a:lnSpc>
              </a:pPr>
              <a:r>
                <a:rPr lang="en-US" sz="2000" b="1" dirty="0">
                  <a:solidFill>
                    <a:schemeClr val="dk1"/>
                  </a:solidFill>
                  <a:latin typeface="Helvetica Neue"/>
                  <a:ea typeface="Helvetica Neue"/>
                  <a:cs typeface="Helvetica Neue"/>
                  <a:sym typeface="Helvetica Neue"/>
                </a:rPr>
                <a:t>“Teaching” culture</a:t>
              </a:r>
              <a:endParaRPr lang="en-US" sz="2000" dirty="0">
                <a:solidFill>
                  <a:schemeClr val="dk1"/>
                </a:solidFill>
                <a:latin typeface="Helvetica Neue"/>
                <a:ea typeface="Helvetica Neue"/>
                <a:cs typeface="Helvetica Neue"/>
                <a:sym typeface="Helvetica Neue"/>
              </a:endParaRPr>
            </a:p>
            <a:p>
              <a:pPr marL="0" marR="0" lvl="0" indent="0" algn="r"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Free unlimited data access</a:t>
              </a:r>
              <a:endParaRPr sz="1200" dirty="0">
                <a:latin typeface="Helvetica Neue"/>
                <a:ea typeface="Helvetica Neue"/>
                <a:cs typeface="Helvetica Neue"/>
                <a:sym typeface="Helvetica Neue"/>
              </a:endParaRPr>
            </a:p>
            <a:p>
              <a:pPr marL="0" marR="0" lvl="0" indent="0" algn="r"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Fully documented open software and algorithms</a:t>
              </a:r>
              <a:endParaRPr sz="1400" dirty="0">
                <a:solidFill>
                  <a:schemeClr val="dk1"/>
                </a:solidFill>
                <a:latin typeface="Helvetica Neue"/>
                <a:ea typeface="Helvetica Neue"/>
                <a:cs typeface="Helvetica Neue"/>
                <a:sym typeface="Helvetica Neue"/>
              </a:endParaRPr>
            </a:p>
            <a:p>
              <a:pPr marL="0" lvl="0" indent="0" algn="r"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Transparent processes, meetings, workshops</a:t>
              </a:r>
              <a:endParaRPr sz="1400" dirty="0">
                <a:solidFill>
                  <a:schemeClr val="dk1"/>
                </a:solidFill>
                <a:latin typeface="Helvetica Neue"/>
                <a:ea typeface="Helvetica Neue"/>
                <a:cs typeface="Helvetica Neue"/>
                <a:sym typeface="Helvetica Neue"/>
              </a:endParaRPr>
            </a:p>
            <a:p>
              <a:pPr marL="0" marR="0" lvl="0" indent="0" algn="r"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Fully linked data and publications</a:t>
              </a:r>
              <a:endParaRPr sz="1200" dirty="0">
                <a:latin typeface="Helvetica Neue"/>
                <a:ea typeface="Helvetica Neue"/>
                <a:cs typeface="Helvetica Neue"/>
                <a:sym typeface="Helvetica Neue"/>
              </a:endParaRPr>
            </a:p>
            <a:p>
              <a:pPr marL="0" marR="0" lvl="0" indent="0" algn="r"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Open Access Journal publications</a:t>
              </a:r>
              <a:endParaRPr sz="1200" dirty="0">
                <a:latin typeface="Helvetica Neue"/>
                <a:ea typeface="Helvetica Neue"/>
                <a:cs typeface="Helvetica Neue"/>
                <a:sym typeface="Helvetica Neue"/>
              </a:endParaRPr>
            </a:p>
            <a:p>
              <a:pPr marL="0" marR="0" lvl="0" indent="0" algn="r"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Reproducible across platforms</a:t>
              </a:r>
              <a:endParaRPr sz="1200" dirty="0">
                <a:latin typeface="Helvetica Neue"/>
                <a:ea typeface="Helvetica Neue"/>
                <a:cs typeface="Helvetica Neue"/>
                <a:sym typeface="Helvetica Neue"/>
              </a:endParaRPr>
            </a:p>
          </p:txBody>
        </p:sp>
        <p:cxnSp>
          <p:nvCxnSpPr>
            <p:cNvPr id="30" name="Google Shape;156;gf056dbd3ad_0_100">
              <a:extLst>
                <a:ext uri="{FF2B5EF4-FFF2-40B4-BE49-F238E27FC236}">
                  <a16:creationId xmlns:a16="http://schemas.microsoft.com/office/drawing/2014/main" id="{92E6D03E-4C12-4AB6-AC1D-73AF1650EEAD}"/>
                </a:ext>
              </a:extLst>
            </p:cNvPr>
            <p:cNvCxnSpPr>
              <a:cxnSpLocks/>
            </p:cNvCxnSpPr>
            <p:nvPr/>
          </p:nvCxnSpPr>
          <p:spPr>
            <a:xfrm>
              <a:off x="1551590" y="4811688"/>
              <a:ext cx="0" cy="1427076"/>
            </a:xfrm>
            <a:prstGeom prst="straightConnector1">
              <a:avLst/>
            </a:prstGeom>
            <a:noFill/>
            <a:ln w="12700" cap="flat" cmpd="sng">
              <a:solidFill>
                <a:srgbClr val="FF0000"/>
              </a:solidFill>
              <a:prstDash val="solid"/>
              <a:miter lim="800000"/>
              <a:headEnd type="none" w="sm" len="sm"/>
              <a:tailEnd type="none" w="sm" len="sm"/>
            </a:ln>
          </p:spPr>
        </p:cxnSp>
        <p:cxnSp>
          <p:nvCxnSpPr>
            <p:cNvPr id="31" name="Google Shape;157;gf056dbd3ad_0_100">
              <a:extLst>
                <a:ext uri="{FF2B5EF4-FFF2-40B4-BE49-F238E27FC236}">
                  <a16:creationId xmlns:a16="http://schemas.microsoft.com/office/drawing/2014/main" id="{879DDF35-525C-4B7C-AFE0-96190BA5DDF7}"/>
                </a:ext>
              </a:extLst>
            </p:cNvPr>
            <p:cNvCxnSpPr/>
            <p:nvPr/>
          </p:nvCxnSpPr>
          <p:spPr>
            <a:xfrm>
              <a:off x="4337033" y="1671042"/>
              <a:ext cx="0" cy="1374900"/>
            </a:xfrm>
            <a:prstGeom prst="straightConnector1">
              <a:avLst/>
            </a:prstGeom>
            <a:noFill/>
            <a:ln w="12700" cap="flat" cmpd="sng">
              <a:solidFill>
                <a:srgbClr val="FF0000"/>
              </a:solidFill>
              <a:prstDash val="solid"/>
              <a:miter lim="800000"/>
              <a:headEnd type="none" w="sm" len="sm"/>
              <a:tailEnd type="none" w="sm" len="sm"/>
            </a:ln>
          </p:spPr>
        </p:cxnSp>
        <p:pic>
          <p:nvPicPr>
            <p:cNvPr id="32" name="Google Shape;158;gf056dbd3ad_0_100" descr="Rocket with solid fill">
              <a:extLst>
                <a:ext uri="{FF2B5EF4-FFF2-40B4-BE49-F238E27FC236}">
                  <a16:creationId xmlns:a16="http://schemas.microsoft.com/office/drawing/2014/main" id="{644D4FDE-4DA2-4CE7-946C-48616B412F9F}"/>
                </a:ext>
              </a:extLst>
            </p:cNvPr>
            <p:cNvPicPr preferRelativeResize="0"/>
            <p:nvPr/>
          </p:nvPicPr>
          <p:blipFill rotWithShape="1">
            <a:blip r:embed="rId4">
              <a:alphaModFix/>
            </a:blip>
            <a:srcRect/>
            <a:stretch/>
          </p:blipFill>
          <p:spPr>
            <a:xfrm rot="-2672569">
              <a:off x="6980534" y="4275219"/>
              <a:ext cx="514770" cy="514770"/>
            </a:xfrm>
            <a:prstGeom prst="rect">
              <a:avLst/>
            </a:prstGeom>
            <a:noFill/>
            <a:ln>
              <a:noFill/>
            </a:ln>
          </p:spPr>
        </p:pic>
        <p:sp>
          <p:nvSpPr>
            <p:cNvPr id="33" name="Google Shape;159;gf056dbd3ad_0_100">
              <a:extLst>
                <a:ext uri="{FF2B5EF4-FFF2-40B4-BE49-F238E27FC236}">
                  <a16:creationId xmlns:a16="http://schemas.microsoft.com/office/drawing/2014/main" id="{E2B1EE0D-30D2-4F8B-813D-16D12A7C4B6B}"/>
                </a:ext>
              </a:extLst>
            </p:cNvPr>
            <p:cNvSpPr txBox="1"/>
            <p:nvPr/>
          </p:nvSpPr>
          <p:spPr>
            <a:xfrm>
              <a:off x="7315200" y="4770740"/>
              <a:ext cx="3547200" cy="1754286"/>
            </a:xfrm>
            <a:prstGeom prst="rect">
              <a:avLst/>
            </a:prstGeom>
            <a:noFill/>
            <a:ln>
              <a:noFill/>
            </a:ln>
          </p:spPr>
          <p:txBody>
            <a:bodyPr spcFirstLastPara="1" wrap="square" lIns="91425" tIns="45700" rIns="91425" bIns="45700" anchor="t" anchorCtr="0">
              <a:spAutoFit/>
            </a:bodyPr>
            <a:lstStyle/>
            <a:p>
              <a:pPr>
                <a:lnSpc>
                  <a:spcPct val="120000"/>
                </a:lnSpc>
              </a:pPr>
              <a:r>
                <a:rPr lang="en-US" sz="2000" b="1" dirty="0">
                  <a:solidFill>
                    <a:schemeClr val="dk1"/>
                  </a:solidFill>
                  <a:latin typeface="Helvetica Neue"/>
                  <a:ea typeface="Helvetica Neue"/>
                  <a:cs typeface="Helvetica Neue"/>
                  <a:sym typeface="Helvetica Neue"/>
                </a:rPr>
                <a:t>“Open-Tent” culture</a:t>
              </a:r>
              <a:endParaRPr lang="en-US" sz="2000" dirty="0">
                <a:solidFill>
                  <a:schemeClr val="dk1"/>
                </a:solidFill>
                <a:latin typeface="Helvetica Neue"/>
                <a:ea typeface="Helvetica Neue"/>
                <a:cs typeface="Helvetica Neue"/>
                <a:sym typeface="Helvetica Neue"/>
              </a:endParaRPr>
            </a:p>
            <a:p>
              <a:pPr marL="0" marR="0" lvl="0" indent="0" algn="l"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Free data access</a:t>
              </a:r>
              <a:endParaRPr sz="1200" dirty="0">
                <a:latin typeface="Helvetica Neue"/>
                <a:ea typeface="Helvetica Neue"/>
                <a:cs typeface="Helvetica Neue"/>
                <a:sym typeface="Helvetica Neue"/>
              </a:endParaRPr>
            </a:p>
            <a:p>
              <a:pPr marL="0" marR="0" lvl="0" indent="0" algn="l"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Open software and algorithms</a:t>
              </a:r>
              <a:endParaRPr sz="1200" dirty="0">
                <a:latin typeface="Helvetica Neue"/>
                <a:ea typeface="Helvetica Neue"/>
                <a:cs typeface="Helvetica Neue"/>
                <a:sym typeface="Helvetica Neue"/>
              </a:endParaRPr>
            </a:p>
            <a:p>
              <a:pPr marL="0" marR="0" lvl="0" indent="0" algn="l"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“Green” Journal publication</a:t>
              </a:r>
              <a:endParaRPr sz="1200" dirty="0">
                <a:latin typeface="Helvetica Neue"/>
                <a:ea typeface="Helvetica Neue"/>
                <a:cs typeface="Helvetica Neue"/>
                <a:sym typeface="Helvetica Neue"/>
              </a:endParaRPr>
            </a:p>
            <a:p>
              <a:pPr marL="0" marR="0" lvl="0" indent="0" algn="l"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Documented processes</a:t>
              </a:r>
              <a:endParaRPr sz="1200" dirty="0">
                <a:latin typeface="Helvetica Neue"/>
                <a:ea typeface="Helvetica Neue"/>
                <a:cs typeface="Helvetica Neue"/>
                <a:sym typeface="Helvetica Neue"/>
              </a:endParaRPr>
            </a:p>
            <a:p>
              <a:pPr marL="0" marR="0" lvl="0" indent="0" algn="l" rtl="0">
                <a:lnSpc>
                  <a:spcPct val="120000"/>
                </a:lnSpc>
                <a:spcBef>
                  <a:spcPts val="0"/>
                </a:spcBef>
                <a:spcAft>
                  <a:spcPts val="0"/>
                </a:spcAft>
                <a:buNone/>
              </a:pPr>
              <a:r>
                <a:rPr lang="en-US" sz="1400" dirty="0">
                  <a:solidFill>
                    <a:schemeClr val="dk1"/>
                  </a:solidFill>
                  <a:latin typeface="Helvetica Neue"/>
                  <a:ea typeface="Helvetica Neue"/>
                  <a:cs typeface="Helvetica Neue"/>
                  <a:sym typeface="Helvetica Neue"/>
                </a:rPr>
                <a:t>Reproducible in specific environments</a:t>
              </a:r>
              <a:endParaRPr sz="1200" dirty="0">
                <a:latin typeface="Helvetica Neue"/>
                <a:ea typeface="Helvetica Neue"/>
                <a:cs typeface="Helvetica Neue"/>
                <a:sym typeface="Helvetica Neue"/>
              </a:endParaRPr>
            </a:p>
          </p:txBody>
        </p:sp>
        <p:cxnSp>
          <p:nvCxnSpPr>
            <p:cNvPr id="34" name="Google Shape;160;gf056dbd3ad_0_100">
              <a:extLst>
                <a:ext uri="{FF2B5EF4-FFF2-40B4-BE49-F238E27FC236}">
                  <a16:creationId xmlns:a16="http://schemas.microsoft.com/office/drawing/2014/main" id="{F4ACF48D-7BE4-4152-AEDB-C5F2C441CC38}"/>
                </a:ext>
              </a:extLst>
            </p:cNvPr>
            <p:cNvCxnSpPr>
              <a:cxnSpLocks/>
            </p:cNvCxnSpPr>
            <p:nvPr/>
          </p:nvCxnSpPr>
          <p:spPr>
            <a:xfrm>
              <a:off x="7231830" y="4811688"/>
              <a:ext cx="6089" cy="1640230"/>
            </a:xfrm>
            <a:prstGeom prst="straightConnector1">
              <a:avLst/>
            </a:prstGeom>
            <a:noFill/>
            <a:ln w="12700" cap="flat" cmpd="sng">
              <a:solidFill>
                <a:schemeClr val="accent1"/>
              </a:solidFill>
              <a:prstDash val="solid"/>
              <a:miter lim="800000"/>
              <a:headEnd type="none" w="sm" len="sm"/>
              <a:tailEnd type="none" w="sm" len="sm"/>
            </a:ln>
          </p:spPr>
        </p:cxnSp>
        <p:pic>
          <p:nvPicPr>
            <p:cNvPr id="35" name="Google Shape;161;gf056dbd3ad_0_100" descr="Rocket with solid fill">
              <a:extLst>
                <a:ext uri="{FF2B5EF4-FFF2-40B4-BE49-F238E27FC236}">
                  <a16:creationId xmlns:a16="http://schemas.microsoft.com/office/drawing/2014/main" id="{E841A4F4-75D7-4E6C-9FCB-1128C9746AC7}"/>
                </a:ext>
              </a:extLst>
            </p:cNvPr>
            <p:cNvPicPr preferRelativeResize="0"/>
            <p:nvPr/>
          </p:nvPicPr>
          <p:blipFill rotWithShape="1">
            <a:blip r:embed="rId4">
              <a:alphaModFix/>
            </a:blip>
            <a:srcRect/>
            <a:stretch/>
          </p:blipFill>
          <p:spPr>
            <a:xfrm rot="-2891364">
              <a:off x="10264148" y="3162863"/>
              <a:ext cx="514770" cy="514770"/>
            </a:xfrm>
            <a:prstGeom prst="rect">
              <a:avLst/>
            </a:prstGeom>
            <a:noFill/>
            <a:ln>
              <a:noFill/>
            </a:ln>
          </p:spPr>
        </p:pic>
        <p:cxnSp>
          <p:nvCxnSpPr>
            <p:cNvPr id="36" name="Google Shape;162;gf056dbd3ad_0_100">
              <a:extLst>
                <a:ext uri="{FF2B5EF4-FFF2-40B4-BE49-F238E27FC236}">
                  <a16:creationId xmlns:a16="http://schemas.microsoft.com/office/drawing/2014/main" id="{6D89BBE7-A511-41B3-87DB-1EDC7FC961D3}"/>
                </a:ext>
              </a:extLst>
            </p:cNvPr>
            <p:cNvCxnSpPr/>
            <p:nvPr/>
          </p:nvCxnSpPr>
          <p:spPr>
            <a:xfrm>
              <a:off x="10498325" y="1499777"/>
              <a:ext cx="0" cy="1546200"/>
            </a:xfrm>
            <a:prstGeom prst="straightConnector1">
              <a:avLst/>
            </a:prstGeom>
            <a:noFill/>
            <a:ln w="12700" cap="flat" cmpd="sng">
              <a:solidFill>
                <a:schemeClr val="accent1"/>
              </a:solidFill>
              <a:prstDash val="solid"/>
              <a:miter lim="800000"/>
              <a:headEnd type="none" w="sm" len="sm"/>
              <a:tailEnd type="none" w="sm" len="sm"/>
            </a:ln>
          </p:spPr>
        </p:cxnSp>
      </p:grpSp>
    </p:spTree>
    <p:extLst>
      <p:ext uri="{BB962C8B-B14F-4D97-AF65-F5344CB8AC3E}">
        <p14:creationId xmlns:p14="http://schemas.microsoft.com/office/powerpoint/2010/main" val="287026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6" name="Google Shape;306;gcb593a96d0_0_0"/>
          <p:cNvPicPr preferRelativeResize="0"/>
          <p:nvPr/>
        </p:nvPicPr>
        <p:blipFill rotWithShape="1">
          <a:blip r:embed="rId3">
            <a:alphaModFix/>
          </a:blip>
          <a:srcRect l="49586" t="4144" r="25288" b="3969"/>
          <a:stretch/>
        </p:blipFill>
        <p:spPr>
          <a:xfrm>
            <a:off x="188428" y="54622"/>
            <a:ext cx="1174182" cy="1628175"/>
          </a:xfrm>
          <a:prstGeom prst="rect">
            <a:avLst/>
          </a:prstGeom>
          <a:noFill/>
          <a:ln>
            <a:noFill/>
          </a:ln>
        </p:spPr>
      </p:pic>
      <p:sp>
        <p:nvSpPr>
          <p:cNvPr id="5" name="Google Shape;305;gcb593a96d0_0_0">
            <a:extLst>
              <a:ext uri="{FF2B5EF4-FFF2-40B4-BE49-F238E27FC236}">
                <a16:creationId xmlns:a16="http://schemas.microsoft.com/office/drawing/2014/main" id="{A5CC3A44-F50C-43E4-A93B-512B44CF613E}"/>
              </a:ext>
            </a:extLst>
          </p:cNvPr>
          <p:cNvSpPr txBox="1">
            <a:spLocks/>
          </p:cNvSpPr>
          <p:nvPr/>
        </p:nvSpPr>
        <p:spPr>
          <a:xfrm>
            <a:off x="997193" y="1962120"/>
            <a:ext cx="11564564" cy="209896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40"/>
              </a:spcBef>
              <a:buSzPts val="3200"/>
              <a:buFont typeface="Arial" panose="020B0604020202020204" pitchFamily="34" charset="0"/>
              <a:buNone/>
            </a:pPr>
            <a:r>
              <a:rPr lang="en-US" b="1" dirty="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Transform to </a:t>
            </a:r>
            <a:r>
              <a:rPr lang="en-US" b="1" dirty="0" err="1">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OPen</a:t>
            </a:r>
            <a:r>
              <a:rPr lang="en-US" b="1" dirty="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Science (TOPS)  </a:t>
            </a:r>
            <a:r>
              <a:rPr lang="en-US" dirty="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is a 5-year effort focus</a:t>
            </a:r>
            <a:r>
              <a:rPr lang="en-US" dirty="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ed</a:t>
            </a:r>
            <a:r>
              <a:rPr lang="en-US" dirty="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on capacity building, partner engagement, and incentives to help accelerate scientific discovery through open science. </a:t>
            </a:r>
          </a:p>
          <a:p>
            <a:pPr marL="0" indent="0">
              <a:lnSpc>
                <a:spcPct val="100000"/>
              </a:lnSpc>
              <a:spcBef>
                <a:spcPts val="640"/>
              </a:spcBef>
              <a:buSzPts val="3200"/>
              <a:buFont typeface="Arial" panose="020B0604020202020204" pitchFamily="34" charset="0"/>
              <a:buNone/>
            </a:pPr>
            <a:endParaRPr lang="en-US" b="1" dirty="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0" indent="0">
              <a:lnSpc>
                <a:spcPct val="100000"/>
              </a:lnSpc>
              <a:spcBef>
                <a:spcPts val="640"/>
              </a:spcBef>
              <a:buSzPts val="3200"/>
              <a:buFont typeface="Arial" panose="020B0604020202020204" pitchFamily="34" charset="0"/>
              <a:buNone/>
            </a:pPr>
            <a:r>
              <a:rPr lang="en-US" b="1" dirty="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We are inviting CEOS partner engagement in this effort. </a:t>
            </a:r>
            <a:endParaRPr lang="en-US" b="1" dirty="0">
              <a:solidFill>
                <a:srgbClr val="000000"/>
              </a:solidFill>
              <a:latin typeface="Helvetica Neue"/>
              <a:ea typeface="Helvetica Neue"/>
              <a:cs typeface="Helvetica Neue"/>
              <a:sym typeface="Helvetica Neue"/>
            </a:endParaRPr>
          </a:p>
        </p:txBody>
      </p:sp>
      <p:sp>
        <p:nvSpPr>
          <p:cNvPr id="6" name="Google Shape;163;gf056dbd3ad_0_100">
            <a:extLst>
              <a:ext uri="{FF2B5EF4-FFF2-40B4-BE49-F238E27FC236}">
                <a16:creationId xmlns:a16="http://schemas.microsoft.com/office/drawing/2014/main" id="{80963EF8-C143-E44A-9D31-5E44D20AB1C8}"/>
              </a:ext>
            </a:extLst>
          </p:cNvPr>
          <p:cNvSpPr txBox="1">
            <a:spLocks noGrp="1"/>
          </p:cNvSpPr>
          <p:nvPr>
            <p:ph type="title"/>
          </p:nvPr>
        </p:nvSpPr>
        <p:spPr>
          <a:xfrm>
            <a:off x="-154893" y="99592"/>
            <a:ext cx="10972800" cy="1143000"/>
          </a:xfrm>
        </p:spPr>
        <p:txBody>
          <a:bodyPr>
            <a:normAutofit/>
          </a:bodyPr>
          <a:lstStyle/>
          <a:p>
            <a:pPr lvl="0"/>
            <a:r>
              <a:rPr lang="en-US" sz="3400" dirty="0">
                <a:solidFill>
                  <a:schemeClr val="bg1"/>
                </a:solidFill>
                <a:sym typeface="Helvetica Neue"/>
              </a:rPr>
              <a:t>NASA Transform to </a:t>
            </a:r>
            <a:r>
              <a:rPr lang="en-US" sz="3400" dirty="0" err="1">
                <a:solidFill>
                  <a:schemeClr val="bg1"/>
                </a:solidFill>
                <a:sym typeface="Helvetica Neue"/>
              </a:rPr>
              <a:t>OPen</a:t>
            </a:r>
            <a:r>
              <a:rPr lang="en-US" sz="3400" dirty="0">
                <a:solidFill>
                  <a:schemeClr val="bg1"/>
                </a:solidFill>
                <a:sym typeface="Helvetica Neue"/>
              </a:rPr>
              <a:t> Science (TOPS)</a:t>
            </a:r>
          </a:p>
        </p:txBody>
      </p:sp>
    </p:spTree>
    <p:extLst>
      <p:ext uri="{BB962C8B-B14F-4D97-AF65-F5344CB8AC3E}">
        <p14:creationId xmlns:p14="http://schemas.microsoft.com/office/powerpoint/2010/main" val="1441752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6" name="Google Shape;306;gcb593a96d0_0_0"/>
          <p:cNvPicPr preferRelativeResize="0"/>
          <p:nvPr/>
        </p:nvPicPr>
        <p:blipFill rotWithShape="1">
          <a:blip r:embed="rId3">
            <a:alphaModFix/>
          </a:blip>
          <a:srcRect l="49586" t="4144" r="25288" b="3969"/>
          <a:stretch/>
        </p:blipFill>
        <p:spPr>
          <a:xfrm>
            <a:off x="188428" y="54622"/>
            <a:ext cx="1174182" cy="1628175"/>
          </a:xfrm>
          <a:prstGeom prst="rect">
            <a:avLst/>
          </a:prstGeom>
          <a:noFill/>
          <a:ln>
            <a:noFill/>
          </a:ln>
        </p:spPr>
      </p:pic>
      <p:graphicFrame>
        <p:nvGraphicFramePr>
          <p:cNvPr id="307" name="Google Shape;307;gcb593a96d0_0_0"/>
          <p:cNvGraphicFramePr/>
          <p:nvPr>
            <p:extLst>
              <p:ext uri="{D42A27DB-BD31-4B8C-83A1-F6EECF244321}">
                <p14:modId xmlns:p14="http://schemas.microsoft.com/office/powerpoint/2010/main" val="773316959"/>
              </p:ext>
            </p:extLst>
          </p:nvPr>
        </p:nvGraphicFramePr>
        <p:xfrm>
          <a:off x="480121" y="1757747"/>
          <a:ext cx="11370175" cy="4568325"/>
        </p:xfrm>
        <a:graphic>
          <a:graphicData uri="http://schemas.openxmlformats.org/drawingml/2006/table">
            <a:tbl>
              <a:tblPr>
                <a:noFill/>
              </a:tblPr>
              <a:tblGrid>
                <a:gridCol w="2000525">
                  <a:extLst>
                    <a:ext uri="{9D8B030D-6E8A-4147-A177-3AD203B41FA5}">
                      <a16:colId xmlns:a16="http://schemas.microsoft.com/office/drawing/2014/main" val="20000"/>
                    </a:ext>
                  </a:extLst>
                </a:gridCol>
                <a:gridCol w="9369650">
                  <a:extLst>
                    <a:ext uri="{9D8B030D-6E8A-4147-A177-3AD203B41FA5}">
                      <a16:colId xmlns:a16="http://schemas.microsoft.com/office/drawing/2014/main" val="20001"/>
                    </a:ext>
                  </a:extLst>
                </a:gridCol>
              </a:tblGrid>
              <a:tr h="1523819">
                <a:tc>
                  <a:txBody>
                    <a:bodyPr/>
                    <a:lstStyle/>
                    <a:p>
                      <a:pPr marL="0" marR="0" lvl="0" indent="0" algn="ctr" rtl="0">
                        <a:lnSpc>
                          <a:spcPct val="90000"/>
                        </a:lnSpc>
                        <a:spcBef>
                          <a:spcPts val="0"/>
                        </a:spcBef>
                        <a:spcAft>
                          <a:spcPts val="0"/>
                        </a:spcAft>
                        <a:buClr>
                          <a:srgbClr val="000000"/>
                        </a:buClr>
                        <a:buSzPts val="2100"/>
                        <a:buFont typeface="Arial"/>
                        <a:buNone/>
                      </a:pPr>
                      <a:r>
                        <a:rPr lang="en-US" sz="2100" b="1" u="none" strike="noStrike" cap="none" dirty="0">
                          <a:latin typeface="Helvetica Neue"/>
                          <a:ea typeface="Helvetica Neue"/>
                          <a:cs typeface="Helvetica Neue"/>
                          <a:sym typeface="Helvetica Neue"/>
                        </a:rPr>
                        <a:t>Public Engagement</a:t>
                      </a:r>
                      <a:endParaRPr sz="2100" u="none" strike="noStrike" cap="none" dirty="0">
                        <a:latin typeface="Helvetica Neue"/>
                        <a:ea typeface="Helvetica Neue"/>
                        <a:cs typeface="Helvetica Neue"/>
                        <a:sym typeface="Helvetica Neue"/>
                      </a:endParaRPr>
                    </a:p>
                  </a:txBody>
                  <a:tcPr marL="182875" marR="182875" marT="182875" marB="182875" anchor="ctr">
                    <a:lnL w="114300" cap="flat" cmpd="sng">
                      <a:solidFill>
                        <a:srgbClr val="FFFFFF"/>
                      </a:solidFill>
                      <a:prstDash val="solid"/>
                      <a:round/>
                      <a:headEnd type="none" w="sm" len="sm"/>
                      <a:tailEnd type="none" w="sm" len="sm"/>
                    </a:lnL>
                    <a:lnR w="114300" cap="flat" cmpd="sng">
                      <a:solidFill>
                        <a:srgbClr val="FFFFFF"/>
                      </a:solidFill>
                      <a:prstDash val="solid"/>
                      <a:round/>
                      <a:headEnd type="none" w="sm" len="sm"/>
                      <a:tailEnd type="none" w="sm" len="sm"/>
                    </a:lnR>
                    <a:lnT w="114300" cap="flat" cmpd="sng">
                      <a:solidFill>
                        <a:srgbClr val="FFFFFF"/>
                      </a:solidFill>
                      <a:prstDash val="solid"/>
                      <a:round/>
                      <a:headEnd type="none" w="sm" len="sm"/>
                      <a:tailEnd type="none" w="sm" len="sm"/>
                    </a:lnT>
                    <a:lnB w="114300" cap="flat" cmpd="sng">
                      <a:solidFill>
                        <a:srgbClr val="FFFFFF"/>
                      </a:solidFill>
                      <a:prstDash val="solid"/>
                      <a:round/>
                      <a:headEnd type="none" w="sm" len="sm"/>
                      <a:tailEnd type="none" w="sm" len="sm"/>
                    </a:lnB>
                    <a:solidFill>
                      <a:srgbClr val="CFE2F3"/>
                    </a:solidFill>
                  </a:tcPr>
                </a:tc>
                <a:tc>
                  <a:txBody>
                    <a:bodyPr/>
                    <a:lstStyle/>
                    <a:p>
                      <a:pPr marL="457200" marR="0" lvl="0" indent="-330200" algn="l" rtl="0">
                        <a:lnSpc>
                          <a:spcPct val="115000"/>
                        </a:lnSpc>
                        <a:spcBef>
                          <a:spcPts val="0"/>
                        </a:spcBef>
                        <a:spcAft>
                          <a:spcPts val="0"/>
                        </a:spcAft>
                        <a:buClr>
                          <a:srgbClr val="000000"/>
                        </a:buClr>
                        <a:buSzPts val="1600"/>
                        <a:buFont typeface="Helvetica Neue"/>
                        <a:buChar char="●"/>
                      </a:pPr>
                      <a:r>
                        <a:rPr lang="en-US" sz="1800" b="1" u="none" strike="noStrike" cap="none" dirty="0">
                          <a:latin typeface="Helvetica Neue"/>
                          <a:ea typeface="Helvetica Neue"/>
                          <a:cs typeface="Helvetica Neue"/>
                          <a:sym typeface="Helvetica Neue"/>
                        </a:rPr>
                        <a:t>Designate 2023 as NASA Year of Open Science</a:t>
                      </a:r>
                      <a:endParaRPr sz="1800" b="1" u="none" strike="noStrike" cap="none" dirty="0">
                        <a:latin typeface="Helvetica Neue"/>
                        <a:ea typeface="Helvetica Neue"/>
                        <a:cs typeface="Helvetica Neue"/>
                        <a:sym typeface="Helvetica Neue"/>
                      </a:endParaRPr>
                    </a:p>
                    <a:p>
                      <a:pPr marL="457200" marR="0" lvl="0" indent="-330200" algn="l" rtl="0">
                        <a:lnSpc>
                          <a:spcPct val="115000"/>
                        </a:lnSpc>
                        <a:spcBef>
                          <a:spcPts val="0"/>
                        </a:spcBef>
                        <a:spcAft>
                          <a:spcPts val="0"/>
                        </a:spcAft>
                        <a:buClr>
                          <a:srgbClr val="000000"/>
                        </a:buClr>
                        <a:buSzPts val="1600"/>
                        <a:buFont typeface="Helvetica Neue"/>
                        <a:buChar char="●"/>
                      </a:pPr>
                      <a:r>
                        <a:rPr lang="en-US" sz="1800" u="none" strike="noStrike" cap="none" dirty="0">
                          <a:latin typeface="Helvetica Neue"/>
                          <a:ea typeface="Helvetica Neue"/>
                          <a:cs typeface="Helvetica Neue"/>
                          <a:sym typeface="Helvetica Neue"/>
                        </a:rPr>
                        <a:t>Partnering with professional orgs., publishing TOPS articles in high-impact journals</a:t>
                      </a:r>
                      <a:endParaRPr sz="1800" u="none" strike="noStrike" cap="none" dirty="0">
                        <a:latin typeface="Helvetica Neue"/>
                        <a:ea typeface="Helvetica Neue"/>
                        <a:cs typeface="Helvetica Neue"/>
                        <a:sym typeface="Helvetica Neue"/>
                      </a:endParaRPr>
                    </a:p>
                    <a:p>
                      <a:pPr marL="457200" marR="0" lvl="0" indent="-330200" algn="l" rtl="0">
                        <a:lnSpc>
                          <a:spcPct val="115000"/>
                        </a:lnSpc>
                        <a:spcBef>
                          <a:spcPts val="0"/>
                        </a:spcBef>
                        <a:spcAft>
                          <a:spcPts val="0"/>
                        </a:spcAft>
                        <a:buClr>
                          <a:srgbClr val="000000"/>
                        </a:buClr>
                        <a:buSzPts val="1600"/>
                        <a:buFont typeface="Helvetica Neue"/>
                        <a:buChar char="●"/>
                      </a:pPr>
                      <a:r>
                        <a:rPr lang="en-US" sz="1800" u="none" strike="noStrike" cap="none" dirty="0">
                          <a:latin typeface="Helvetica Neue"/>
                          <a:ea typeface="Helvetica Neue"/>
                          <a:cs typeface="Helvetica Neue"/>
                          <a:sym typeface="Helvetica Neue"/>
                        </a:rPr>
                        <a:t>Engage early with historically excluded communities</a:t>
                      </a:r>
                      <a:r>
                        <a:rPr lang="en-US" sz="1800" b="1" u="none" strike="noStrike" cap="none" dirty="0">
                          <a:latin typeface="Helvetica Neue"/>
                          <a:ea typeface="Helvetica Neue"/>
                          <a:cs typeface="Helvetica Neue"/>
                          <a:sym typeface="Helvetica Neue"/>
                        </a:rPr>
                        <a:t> </a:t>
                      </a:r>
                      <a:endParaRPr sz="1800" u="none" strike="noStrike" cap="none" dirty="0">
                        <a:latin typeface="Helvetica Neue"/>
                        <a:ea typeface="Helvetica Neue"/>
                        <a:cs typeface="Helvetica Neue"/>
                        <a:sym typeface="Helvetica Neue"/>
                      </a:endParaRPr>
                    </a:p>
                    <a:p>
                      <a:pPr marL="457200" marR="0" lvl="0" indent="-330200" algn="l" rtl="0">
                        <a:lnSpc>
                          <a:spcPct val="115000"/>
                        </a:lnSpc>
                        <a:spcBef>
                          <a:spcPts val="0"/>
                        </a:spcBef>
                        <a:spcAft>
                          <a:spcPts val="0"/>
                        </a:spcAft>
                        <a:buClr>
                          <a:srgbClr val="000000"/>
                        </a:buClr>
                        <a:buSzPts val="1600"/>
                        <a:buFont typeface="Helvetica Neue"/>
                        <a:buChar char="●"/>
                      </a:pPr>
                      <a:r>
                        <a:rPr lang="en-US" sz="1800" u="none" strike="noStrike" cap="none" dirty="0">
                          <a:latin typeface="Helvetica Neue"/>
                          <a:ea typeface="Helvetica Neue"/>
                          <a:cs typeface="Helvetica Neue"/>
                          <a:sym typeface="Helvetica Neue"/>
                        </a:rPr>
                        <a:t>TOPS GitHub</a:t>
                      </a:r>
                      <a:endParaRPr sz="1800" b="1" u="none" strike="noStrike" cap="none" dirty="0">
                        <a:latin typeface="Helvetica Neue"/>
                        <a:ea typeface="Helvetica Neue"/>
                        <a:cs typeface="Helvetica Neue"/>
                        <a:sym typeface="Helvetica Neue"/>
                      </a:endParaRPr>
                    </a:p>
                  </a:txBody>
                  <a:tcPr marL="182875" marR="182875" marT="182875" marB="182875" anchor="ctr">
                    <a:lnL w="114300" cap="flat" cmpd="sng">
                      <a:solidFill>
                        <a:srgbClr val="FFFFFF"/>
                      </a:solidFill>
                      <a:prstDash val="solid"/>
                      <a:round/>
                      <a:headEnd type="none" w="sm" len="sm"/>
                      <a:tailEnd type="none" w="sm" len="sm"/>
                    </a:lnL>
                    <a:lnR w="114300" cap="flat" cmpd="sng">
                      <a:solidFill>
                        <a:srgbClr val="FFFFFF"/>
                      </a:solidFill>
                      <a:prstDash val="solid"/>
                      <a:round/>
                      <a:headEnd type="none" w="sm" len="sm"/>
                      <a:tailEnd type="none" w="sm" len="sm"/>
                    </a:lnR>
                    <a:lnT w="114300" cap="flat" cmpd="sng">
                      <a:solidFill>
                        <a:srgbClr val="FFFFFF"/>
                      </a:solidFill>
                      <a:prstDash val="solid"/>
                      <a:round/>
                      <a:headEnd type="none" w="sm" len="sm"/>
                      <a:tailEnd type="none" w="sm" len="sm"/>
                    </a:lnT>
                    <a:lnB w="114300"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1306127">
                <a:tc>
                  <a:txBody>
                    <a:bodyPr/>
                    <a:lstStyle/>
                    <a:p>
                      <a:pPr marL="0" marR="0" lvl="0" indent="0" algn="ctr" rtl="0">
                        <a:lnSpc>
                          <a:spcPct val="90000"/>
                        </a:lnSpc>
                        <a:spcBef>
                          <a:spcPts val="0"/>
                        </a:spcBef>
                        <a:spcAft>
                          <a:spcPts val="0"/>
                        </a:spcAft>
                        <a:buClr>
                          <a:srgbClr val="000000"/>
                        </a:buClr>
                        <a:buSzPts val="2100"/>
                        <a:buFont typeface="Arial"/>
                        <a:buNone/>
                      </a:pPr>
                      <a:r>
                        <a:rPr lang="en-US" sz="2100" b="1" u="none" strike="noStrike" cap="none">
                          <a:latin typeface="Helvetica Neue"/>
                          <a:ea typeface="Helvetica Neue"/>
                          <a:cs typeface="Helvetica Neue"/>
                          <a:sym typeface="Helvetica Neue"/>
                        </a:rPr>
                        <a:t>Capacity Building </a:t>
                      </a:r>
                      <a:endParaRPr sz="2100" u="none" strike="noStrike" cap="none">
                        <a:latin typeface="Helvetica Neue"/>
                        <a:ea typeface="Helvetica Neue"/>
                        <a:cs typeface="Helvetica Neue"/>
                        <a:sym typeface="Helvetica Neue"/>
                      </a:endParaRPr>
                    </a:p>
                  </a:txBody>
                  <a:tcPr marL="182875" marR="182875" marT="182875" marB="182875" anchor="ctr">
                    <a:lnL w="114300" cap="flat" cmpd="sng">
                      <a:solidFill>
                        <a:srgbClr val="FFFFFF"/>
                      </a:solidFill>
                      <a:prstDash val="solid"/>
                      <a:round/>
                      <a:headEnd type="none" w="sm" len="sm"/>
                      <a:tailEnd type="none" w="sm" len="sm"/>
                    </a:lnL>
                    <a:lnR w="114300" cap="flat" cmpd="sng">
                      <a:solidFill>
                        <a:srgbClr val="FFFFFF"/>
                      </a:solidFill>
                      <a:prstDash val="solid"/>
                      <a:round/>
                      <a:headEnd type="none" w="sm" len="sm"/>
                      <a:tailEnd type="none" w="sm" len="sm"/>
                    </a:lnR>
                    <a:lnT w="114300" cap="flat" cmpd="sng">
                      <a:solidFill>
                        <a:srgbClr val="FFFFFF"/>
                      </a:solidFill>
                      <a:prstDash val="solid"/>
                      <a:round/>
                      <a:headEnd type="none" w="sm" len="sm"/>
                      <a:tailEnd type="none" w="sm" len="sm"/>
                    </a:lnT>
                    <a:lnB w="114300" cap="flat" cmpd="sng">
                      <a:solidFill>
                        <a:srgbClr val="FFFFFF"/>
                      </a:solidFill>
                      <a:prstDash val="solid"/>
                      <a:round/>
                      <a:headEnd type="none" w="sm" len="sm"/>
                      <a:tailEnd type="none" w="sm" len="sm"/>
                    </a:lnB>
                    <a:solidFill>
                      <a:srgbClr val="D9EAD3"/>
                    </a:solidFill>
                  </a:tcPr>
                </a:tc>
                <a:tc>
                  <a:txBody>
                    <a:bodyPr/>
                    <a:lstStyle/>
                    <a:p>
                      <a:pPr marL="457200" marR="0" lvl="0" indent="-330200" algn="l" rtl="0">
                        <a:lnSpc>
                          <a:spcPct val="90000"/>
                        </a:lnSpc>
                        <a:spcBef>
                          <a:spcPts val="0"/>
                        </a:spcBef>
                        <a:spcAft>
                          <a:spcPts val="0"/>
                        </a:spcAft>
                        <a:buClr>
                          <a:srgbClr val="000000"/>
                        </a:buClr>
                        <a:buSzPts val="1600"/>
                        <a:buFont typeface="Helvetica Neue"/>
                        <a:buChar char="●"/>
                      </a:pPr>
                      <a:r>
                        <a:rPr lang="en-US" sz="1800" u="none" strike="noStrike" cap="none" dirty="0">
                          <a:latin typeface="Helvetica Neue"/>
                          <a:ea typeface="Helvetica Neue"/>
                          <a:cs typeface="Helvetica Neue"/>
                          <a:sym typeface="Helvetica Neue"/>
                        </a:rPr>
                        <a:t>Create FAIR - Analysis-Ready Cloud-Optimized (ARCO) data</a:t>
                      </a:r>
                      <a:endParaRPr sz="1800" u="none" strike="noStrike" cap="none" dirty="0">
                        <a:latin typeface="Helvetica Neue"/>
                        <a:ea typeface="Helvetica Neue"/>
                        <a:cs typeface="Helvetica Neue"/>
                        <a:sym typeface="Helvetica Neue"/>
                      </a:endParaRPr>
                    </a:p>
                    <a:p>
                      <a:pPr marL="457200" marR="0" lvl="0" indent="-330200" algn="l" rtl="0">
                        <a:lnSpc>
                          <a:spcPct val="90000"/>
                        </a:lnSpc>
                        <a:spcBef>
                          <a:spcPts val="0"/>
                        </a:spcBef>
                        <a:spcAft>
                          <a:spcPts val="0"/>
                        </a:spcAft>
                        <a:buClr>
                          <a:srgbClr val="000000"/>
                        </a:buClr>
                        <a:buSzPts val="1600"/>
                        <a:buFont typeface="Helvetica Neue"/>
                        <a:buChar char="●"/>
                      </a:pPr>
                      <a:r>
                        <a:rPr lang="en-US" sz="1800" u="none" strike="noStrike" cap="none" dirty="0">
                          <a:latin typeface="Helvetica Neue"/>
                          <a:ea typeface="Helvetica Neue"/>
                          <a:cs typeface="Helvetica Neue"/>
                          <a:sym typeface="Helvetica Neue"/>
                        </a:rPr>
                        <a:t>Develop learning resources</a:t>
                      </a:r>
                      <a:endParaRPr sz="1800" u="none" strike="noStrike" cap="none" dirty="0">
                        <a:latin typeface="Helvetica Neue"/>
                        <a:ea typeface="Helvetica Neue"/>
                        <a:cs typeface="Helvetica Neue"/>
                        <a:sym typeface="Helvetica Neue"/>
                      </a:endParaRPr>
                    </a:p>
                    <a:p>
                      <a:pPr marL="457200" marR="0" lvl="0" indent="-330200" algn="l" rtl="0">
                        <a:lnSpc>
                          <a:spcPct val="90000"/>
                        </a:lnSpc>
                        <a:spcBef>
                          <a:spcPts val="0"/>
                        </a:spcBef>
                        <a:spcAft>
                          <a:spcPts val="0"/>
                        </a:spcAft>
                        <a:buClr>
                          <a:srgbClr val="000000"/>
                        </a:buClr>
                        <a:buSzPts val="1600"/>
                        <a:buFont typeface="Helvetica Neue"/>
                        <a:buChar char="●"/>
                      </a:pPr>
                      <a:r>
                        <a:rPr lang="en-US" sz="1800" u="none" strike="noStrike" cap="none" dirty="0">
                          <a:latin typeface="Helvetica Neue"/>
                          <a:ea typeface="Helvetica Neue"/>
                          <a:cs typeface="Helvetica Neue"/>
                          <a:sym typeface="Helvetica Neue"/>
                        </a:rPr>
                        <a:t>TOPS </a:t>
                      </a:r>
                      <a:r>
                        <a:rPr lang="en-US" sz="1800" u="none" strike="noStrike" cap="none" dirty="0" err="1">
                          <a:latin typeface="Helvetica Neue"/>
                          <a:ea typeface="Helvetica Neue"/>
                          <a:cs typeface="Helvetica Neue"/>
                          <a:sym typeface="Helvetica Neue"/>
                        </a:rPr>
                        <a:t>JupyterHub</a:t>
                      </a:r>
                      <a:endParaRPr sz="1800" u="none" strike="noStrike" cap="none" dirty="0">
                        <a:latin typeface="Helvetica Neue"/>
                        <a:ea typeface="Helvetica Neue"/>
                        <a:cs typeface="Helvetica Neue"/>
                        <a:sym typeface="Helvetica Neue"/>
                      </a:endParaRPr>
                    </a:p>
                    <a:p>
                      <a:pPr marL="457200" marR="0" lvl="0" indent="-330200" algn="l" rtl="0">
                        <a:lnSpc>
                          <a:spcPct val="90000"/>
                        </a:lnSpc>
                        <a:spcBef>
                          <a:spcPts val="0"/>
                        </a:spcBef>
                        <a:spcAft>
                          <a:spcPts val="0"/>
                        </a:spcAft>
                        <a:buClr>
                          <a:srgbClr val="000000"/>
                        </a:buClr>
                        <a:buSzPts val="1600"/>
                        <a:buFont typeface="Helvetica Neue"/>
                        <a:buChar char="●"/>
                      </a:pPr>
                      <a:r>
                        <a:rPr lang="en-US" sz="1800" u="none" strike="noStrike" cap="none" dirty="0">
                          <a:latin typeface="Helvetica Neue"/>
                          <a:ea typeface="Helvetica Neue"/>
                          <a:cs typeface="Helvetica Neue"/>
                          <a:sym typeface="Helvetica Neue"/>
                        </a:rPr>
                        <a:t>Host and sponsor events (summer schools, multi-day trainings, massive open online courses)</a:t>
                      </a:r>
                      <a:endParaRPr sz="1800" b="1" u="none" strike="noStrike" cap="none" dirty="0">
                        <a:latin typeface="Helvetica Neue"/>
                        <a:ea typeface="Helvetica Neue"/>
                        <a:cs typeface="Helvetica Neue"/>
                        <a:sym typeface="Helvetica Neue"/>
                      </a:endParaRPr>
                    </a:p>
                  </a:txBody>
                  <a:tcPr marL="182875" marR="182875" marT="182875" marB="182875" anchor="ctr">
                    <a:lnL w="114300" cap="flat" cmpd="sng">
                      <a:solidFill>
                        <a:srgbClr val="FFFFFF"/>
                      </a:solidFill>
                      <a:prstDash val="solid"/>
                      <a:round/>
                      <a:headEnd type="none" w="sm" len="sm"/>
                      <a:tailEnd type="none" w="sm" len="sm"/>
                    </a:lnL>
                    <a:lnR w="114300" cap="flat" cmpd="sng">
                      <a:solidFill>
                        <a:srgbClr val="FFFFFF"/>
                      </a:solidFill>
                      <a:prstDash val="solid"/>
                      <a:round/>
                      <a:headEnd type="none" w="sm" len="sm"/>
                      <a:tailEnd type="none" w="sm" len="sm"/>
                    </a:lnR>
                    <a:lnT w="114300" cap="flat" cmpd="sng">
                      <a:solidFill>
                        <a:srgbClr val="FFFFFF"/>
                      </a:solidFill>
                      <a:prstDash val="solid"/>
                      <a:round/>
                      <a:headEnd type="none" w="sm" len="sm"/>
                      <a:tailEnd type="none" w="sm" len="sm"/>
                    </a:lnT>
                    <a:lnB w="114300" cap="flat" cmpd="sng">
                      <a:solidFill>
                        <a:srgbClr val="FFFFFF"/>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1369342">
                <a:tc>
                  <a:txBody>
                    <a:bodyPr/>
                    <a:lstStyle/>
                    <a:p>
                      <a:pPr marL="0" marR="0" lvl="0" indent="0" algn="ctr" rtl="0">
                        <a:lnSpc>
                          <a:spcPct val="90000"/>
                        </a:lnSpc>
                        <a:spcBef>
                          <a:spcPts val="0"/>
                        </a:spcBef>
                        <a:spcAft>
                          <a:spcPts val="0"/>
                        </a:spcAft>
                        <a:buClr>
                          <a:srgbClr val="000000"/>
                        </a:buClr>
                        <a:buSzPts val="2100"/>
                        <a:buFont typeface="Arial"/>
                        <a:buNone/>
                      </a:pPr>
                      <a:r>
                        <a:rPr lang="en-US" sz="2100" b="1" u="none" strike="noStrike" cap="none">
                          <a:latin typeface="Helvetica Neue"/>
                          <a:ea typeface="Helvetica Neue"/>
                          <a:cs typeface="Helvetica Neue"/>
                          <a:sym typeface="Helvetica Neue"/>
                        </a:rPr>
                        <a:t>Incentives</a:t>
                      </a:r>
                      <a:endParaRPr sz="1900" u="none" strike="noStrike" cap="none">
                        <a:latin typeface="Helvetica Neue"/>
                        <a:ea typeface="Helvetica Neue"/>
                        <a:cs typeface="Helvetica Neue"/>
                        <a:sym typeface="Helvetica Neue"/>
                      </a:endParaRPr>
                    </a:p>
                  </a:txBody>
                  <a:tcPr marL="182875" marR="182875" marT="182875" marB="182875" anchor="ctr">
                    <a:lnL w="114300" cap="flat" cmpd="sng">
                      <a:solidFill>
                        <a:srgbClr val="FFFFFF"/>
                      </a:solidFill>
                      <a:prstDash val="solid"/>
                      <a:round/>
                      <a:headEnd type="none" w="sm" len="sm"/>
                      <a:tailEnd type="none" w="sm" len="sm"/>
                    </a:lnL>
                    <a:lnR w="114300" cap="flat" cmpd="sng">
                      <a:solidFill>
                        <a:srgbClr val="FFFFFF"/>
                      </a:solidFill>
                      <a:prstDash val="solid"/>
                      <a:round/>
                      <a:headEnd type="none" w="sm" len="sm"/>
                      <a:tailEnd type="none" w="sm" len="sm"/>
                    </a:lnR>
                    <a:lnT w="114300" cap="flat" cmpd="sng">
                      <a:solidFill>
                        <a:srgbClr val="FFFFFF"/>
                      </a:solidFill>
                      <a:prstDash val="solid"/>
                      <a:round/>
                      <a:headEnd type="none" w="sm" len="sm"/>
                      <a:tailEnd type="none" w="sm" len="sm"/>
                    </a:lnT>
                    <a:lnB w="114300" cap="flat" cmpd="sng">
                      <a:solidFill>
                        <a:srgbClr val="FFFFFF"/>
                      </a:solidFill>
                      <a:prstDash val="solid"/>
                      <a:round/>
                      <a:headEnd type="none" w="sm" len="sm"/>
                      <a:tailEnd type="none" w="sm" len="sm"/>
                    </a:lnB>
                    <a:solidFill>
                      <a:srgbClr val="EFEFEF"/>
                    </a:solidFill>
                  </a:tcPr>
                </a:tc>
                <a:tc>
                  <a:txBody>
                    <a:bodyPr/>
                    <a:lstStyle/>
                    <a:p>
                      <a:pPr marL="457200" marR="0" lvl="0" indent="-330200" algn="l" rtl="0">
                        <a:lnSpc>
                          <a:spcPct val="90000"/>
                        </a:lnSpc>
                        <a:spcBef>
                          <a:spcPts val="0"/>
                        </a:spcBef>
                        <a:spcAft>
                          <a:spcPts val="0"/>
                        </a:spcAft>
                        <a:buClr>
                          <a:srgbClr val="000000"/>
                        </a:buClr>
                        <a:buSzPts val="1600"/>
                        <a:buFont typeface="Helvetica Neue"/>
                        <a:buChar char="●"/>
                      </a:pPr>
                      <a:r>
                        <a:rPr lang="en-US" sz="1800" u="none" strike="noStrike" cap="none" dirty="0">
                          <a:latin typeface="Helvetica Neue"/>
                          <a:ea typeface="Helvetica Neue"/>
                          <a:cs typeface="Helvetica Neue"/>
                          <a:sym typeface="Helvetica Neue"/>
                        </a:rPr>
                        <a:t>Develop NASA Open Source Science Awards program</a:t>
                      </a:r>
                      <a:endParaRPr sz="1800" u="none" strike="noStrike" cap="none" dirty="0">
                        <a:latin typeface="Helvetica Neue"/>
                        <a:ea typeface="Helvetica Neue"/>
                        <a:cs typeface="Helvetica Neue"/>
                        <a:sym typeface="Helvetica Neue"/>
                      </a:endParaRPr>
                    </a:p>
                    <a:p>
                      <a:pPr marL="457200" marR="0" lvl="0" indent="-330200" algn="l" rtl="0">
                        <a:lnSpc>
                          <a:spcPct val="90000"/>
                        </a:lnSpc>
                        <a:spcBef>
                          <a:spcPts val="0"/>
                        </a:spcBef>
                        <a:spcAft>
                          <a:spcPts val="0"/>
                        </a:spcAft>
                        <a:buClr>
                          <a:srgbClr val="000000"/>
                        </a:buClr>
                        <a:buSzPts val="1600"/>
                        <a:buFont typeface="Helvetica Neue"/>
                        <a:buChar char="●"/>
                      </a:pPr>
                      <a:r>
                        <a:rPr lang="en-US" sz="1800" u="none" strike="noStrike" cap="none" dirty="0">
                          <a:latin typeface="Helvetica Neue"/>
                          <a:ea typeface="Helvetica Neue"/>
                          <a:cs typeface="Helvetica Neue"/>
                          <a:sym typeface="Helvetica Neue"/>
                        </a:rPr>
                        <a:t>Leverage prizes and challenges and cross-division science use cases</a:t>
                      </a:r>
                      <a:endParaRPr sz="1800" u="none" strike="noStrike" cap="none" dirty="0">
                        <a:latin typeface="Helvetica Neue"/>
                        <a:ea typeface="Helvetica Neue"/>
                        <a:cs typeface="Helvetica Neue"/>
                        <a:sym typeface="Helvetica Neue"/>
                      </a:endParaRPr>
                    </a:p>
                    <a:p>
                      <a:pPr marL="457200" marR="0" lvl="0" indent="-330200" algn="l" rtl="0">
                        <a:lnSpc>
                          <a:spcPct val="90000"/>
                        </a:lnSpc>
                        <a:spcBef>
                          <a:spcPts val="0"/>
                        </a:spcBef>
                        <a:spcAft>
                          <a:spcPts val="0"/>
                        </a:spcAft>
                        <a:buClr>
                          <a:srgbClr val="000000"/>
                        </a:buClr>
                        <a:buSzPts val="1600"/>
                        <a:buFont typeface="Helvetica Neue"/>
                        <a:buChar char="●"/>
                      </a:pPr>
                      <a:r>
                        <a:rPr lang="en-US" sz="1800" u="none" strike="noStrike" cap="none" dirty="0">
                          <a:latin typeface="Helvetica Neue"/>
                          <a:ea typeface="Helvetica Neue"/>
                          <a:cs typeface="Helvetica Neue"/>
                          <a:sym typeface="Helvetica Neue"/>
                        </a:rPr>
                        <a:t>Increased citizen science activities</a:t>
                      </a:r>
                      <a:endParaRPr sz="1800" b="1" u="none" strike="noStrike" cap="none" dirty="0">
                        <a:latin typeface="Helvetica Neue"/>
                        <a:ea typeface="Helvetica Neue"/>
                        <a:cs typeface="Helvetica Neue"/>
                        <a:sym typeface="Helvetica Neue"/>
                      </a:endParaRPr>
                    </a:p>
                  </a:txBody>
                  <a:tcPr marL="182875" marR="182875" marT="182875" marB="182875" anchor="ctr">
                    <a:lnL w="114300" cap="flat" cmpd="sng">
                      <a:solidFill>
                        <a:srgbClr val="FFFFFF"/>
                      </a:solidFill>
                      <a:prstDash val="solid"/>
                      <a:round/>
                      <a:headEnd type="none" w="sm" len="sm"/>
                      <a:tailEnd type="none" w="sm" len="sm"/>
                    </a:lnL>
                    <a:lnR w="114300" cap="flat" cmpd="sng">
                      <a:solidFill>
                        <a:srgbClr val="FFFFFF"/>
                      </a:solidFill>
                      <a:prstDash val="solid"/>
                      <a:round/>
                      <a:headEnd type="none" w="sm" len="sm"/>
                      <a:tailEnd type="none" w="sm" len="sm"/>
                    </a:lnR>
                    <a:lnT w="114300" cap="flat" cmpd="sng">
                      <a:solidFill>
                        <a:srgbClr val="FFFFFF"/>
                      </a:solidFill>
                      <a:prstDash val="solid"/>
                      <a:round/>
                      <a:headEnd type="none" w="sm" len="sm"/>
                      <a:tailEnd type="none" w="sm" len="sm"/>
                    </a:lnT>
                    <a:lnB w="114300"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bl>
          </a:graphicData>
        </a:graphic>
      </p:graphicFrame>
      <p:sp>
        <p:nvSpPr>
          <p:cNvPr id="5" name="Google Shape;305;gcb593a96d0_0_0">
            <a:extLst>
              <a:ext uri="{FF2B5EF4-FFF2-40B4-BE49-F238E27FC236}">
                <a16:creationId xmlns:a16="http://schemas.microsoft.com/office/drawing/2014/main" id="{A5CC3A44-F50C-43E4-A93B-512B44CF613E}"/>
              </a:ext>
            </a:extLst>
          </p:cNvPr>
          <p:cNvSpPr txBox="1">
            <a:spLocks/>
          </p:cNvSpPr>
          <p:nvPr/>
        </p:nvSpPr>
        <p:spPr>
          <a:xfrm>
            <a:off x="4227904" y="1132967"/>
            <a:ext cx="3724709" cy="841040"/>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40"/>
              </a:spcBef>
              <a:buSzPts val="3200"/>
              <a:buFont typeface="Arial" panose="020B0604020202020204" pitchFamily="34" charset="0"/>
              <a:buNone/>
            </a:pPr>
            <a:r>
              <a:rPr lang="en-US" b="1" dirty="0">
                <a:solidFill>
                  <a:schemeClr val="dk1"/>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TOPS Focus Areas</a:t>
            </a:r>
            <a:endParaRPr lang="en-US" b="1" dirty="0">
              <a:solidFill>
                <a:srgbClr val="000000"/>
              </a:solidFill>
              <a:latin typeface="Helvetica Neue"/>
              <a:ea typeface="Helvetica Neue"/>
              <a:cs typeface="Helvetica Neue"/>
              <a:sym typeface="Helvetica Neue"/>
            </a:endParaRPr>
          </a:p>
        </p:txBody>
      </p:sp>
      <p:sp>
        <p:nvSpPr>
          <p:cNvPr id="6" name="Google Shape;163;gf056dbd3ad_0_100">
            <a:extLst>
              <a:ext uri="{FF2B5EF4-FFF2-40B4-BE49-F238E27FC236}">
                <a16:creationId xmlns:a16="http://schemas.microsoft.com/office/drawing/2014/main" id="{80963EF8-C143-E44A-9D31-5E44D20AB1C8}"/>
              </a:ext>
            </a:extLst>
          </p:cNvPr>
          <p:cNvSpPr txBox="1">
            <a:spLocks noGrp="1"/>
          </p:cNvSpPr>
          <p:nvPr>
            <p:ph type="title"/>
          </p:nvPr>
        </p:nvSpPr>
        <p:spPr>
          <a:xfrm>
            <a:off x="-154893" y="114582"/>
            <a:ext cx="10972800" cy="1143000"/>
          </a:xfrm>
        </p:spPr>
        <p:txBody>
          <a:bodyPr>
            <a:normAutofit/>
          </a:bodyPr>
          <a:lstStyle/>
          <a:p>
            <a:pPr lvl="0"/>
            <a:r>
              <a:rPr lang="en-US" sz="3400" dirty="0">
                <a:solidFill>
                  <a:schemeClr val="bg1"/>
                </a:solidFill>
                <a:sym typeface="Helvetica Neue"/>
              </a:rPr>
              <a:t>NASA Transform to </a:t>
            </a:r>
            <a:r>
              <a:rPr lang="en-US" sz="3400" dirty="0" err="1">
                <a:solidFill>
                  <a:schemeClr val="bg1"/>
                </a:solidFill>
                <a:sym typeface="Helvetica Neue"/>
              </a:rPr>
              <a:t>OPen</a:t>
            </a:r>
            <a:r>
              <a:rPr lang="en-US" sz="3400" dirty="0">
                <a:solidFill>
                  <a:schemeClr val="bg1"/>
                </a:solidFill>
                <a:sym typeface="Helvetica Neue"/>
              </a:rPr>
              <a:t> Science (TOPS)</a:t>
            </a:r>
          </a:p>
        </p:txBody>
      </p:sp>
    </p:spTree>
    <p:extLst>
      <p:ext uri="{BB962C8B-B14F-4D97-AF65-F5344CB8AC3E}">
        <p14:creationId xmlns:p14="http://schemas.microsoft.com/office/powerpoint/2010/main" val="1603021488"/>
      </p:ext>
    </p:extLst>
  </p:cSld>
  <p:clrMapOvr>
    <a:masterClrMapping/>
  </p:clrMapOvr>
</p:sld>
</file>

<file path=ppt/theme/theme1.xml><?xml version="1.0" encoding="utf-8"?>
<a:theme xmlns:a="http://schemas.openxmlformats.org/drawingml/2006/main" name="ceos">
  <a:themeElements>
    <a:clrScheme name="Custom 2">
      <a:dk1>
        <a:sysClr val="windowText" lastClr="000000"/>
      </a:dk1>
      <a:lt1>
        <a:sysClr val="window" lastClr="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CEOS">
      <a:majorFont>
        <a:latin typeface="Quire Sans"/>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os" id="{E7D9A4C2-EA9B-46A3-AF73-4DA54540FCD7}" vid="{58CD55DC-BA9F-4DF6-8B47-4DD589337F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70FBBFFCD15449839570E9C06B93E3" ma:contentTypeVersion="13" ma:contentTypeDescription="Create a new document." ma:contentTypeScope="" ma:versionID="0685da529574238db6544f969921e30c">
  <xsd:schema xmlns:xsd="http://www.w3.org/2001/XMLSchema" xmlns:xs="http://www.w3.org/2001/XMLSchema" xmlns:p="http://schemas.microsoft.com/office/2006/metadata/properties" xmlns:ns2="72c27b34-1b25-4250-b328-5bf8e959a2eb" xmlns:ns3="692a242a-a3b0-43b2-b81a-576b104cf8b0" targetNamespace="http://schemas.microsoft.com/office/2006/metadata/properties" ma:root="true" ma:fieldsID="8aa4779f3fd72e5430a713af1fcbbc79" ns2:_="" ns3:_="">
    <xsd:import namespace="72c27b34-1b25-4250-b328-5bf8e959a2eb"/>
    <xsd:import namespace="692a242a-a3b0-43b2-b81a-576b104cf8b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c27b34-1b25-4250-b328-5bf8e959a2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2a242a-a3b0-43b2-b81a-576b104cf8b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7FA7BC-E798-478C-8D4A-E91334803306}">
  <ds:schemaRefs>
    <ds:schemaRef ds:uri="http://schemas.openxmlformats.org/package/2006/metadata/core-properties"/>
    <ds:schemaRef ds:uri="http://www.w3.org/XML/1998/namespace"/>
    <ds:schemaRef ds:uri="http://schemas.microsoft.com/office/2006/documentManagement/types"/>
    <ds:schemaRef ds:uri="72c27b34-1b25-4250-b328-5bf8e959a2eb"/>
    <ds:schemaRef ds:uri="692a242a-a3b0-43b2-b81a-576b104cf8b0"/>
    <ds:schemaRef ds:uri="http://purl.org/dc/elements/1.1/"/>
    <ds:schemaRef ds:uri="http://schemas.microsoft.com/office/2006/metadata/properties"/>
    <ds:schemaRef ds:uri="http://purl.org/dc/terms/"/>
    <ds:schemaRef ds:uri="http://purl.org/dc/dcmitype/"/>
    <ds:schemaRef ds:uri="http://schemas.microsoft.com/office/infopath/2007/PartnerControls"/>
  </ds:schemaRefs>
</ds:datastoreItem>
</file>

<file path=customXml/itemProps2.xml><?xml version="1.0" encoding="utf-8"?>
<ds:datastoreItem xmlns:ds="http://schemas.openxmlformats.org/officeDocument/2006/customXml" ds:itemID="{7A3C2BC4-CB94-42F5-B646-1E5762F1BBD8}">
  <ds:schemaRefs>
    <ds:schemaRef ds:uri="http://schemas.microsoft.com/sharepoint/v3/contenttype/forms"/>
  </ds:schemaRefs>
</ds:datastoreItem>
</file>

<file path=customXml/itemProps3.xml><?xml version="1.0" encoding="utf-8"?>
<ds:datastoreItem xmlns:ds="http://schemas.openxmlformats.org/officeDocument/2006/customXml" ds:itemID="{78A693A8-7066-42D7-92D3-C0FE52C8A3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c27b34-1b25-4250-b328-5bf8e959a2eb"/>
    <ds:schemaRef ds:uri="692a242a-a3b0-43b2-b81a-576b104cf8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ceos</Template>
  <TotalTime>584</TotalTime>
  <Words>1609</Words>
  <Application>Microsoft Macintosh PowerPoint</Application>
  <PresentationFormat>Widescreen</PresentationFormat>
  <Paragraphs>237</Paragraphs>
  <Slides>15</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Arial Narrow</vt:lpstr>
      <vt:lpstr>Avenir</vt:lpstr>
      <vt:lpstr>Calibri</vt:lpstr>
      <vt:lpstr>Courier New</vt:lpstr>
      <vt:lpstr>Helvetica Neue</vt:lpstr>
      <vt:lpstr>Libre Franklin</vt:lpstr>
      <vt:lpstr>Open Sans</vt:lpstr>
      <vt:lpstr>Quire Sans</vt:lpstr>
      <vt:lpstr>Wingdings</vt:lpstr>
      <vt:lpstr>ceos</vt:lpstr>
      <vt:lpstr>Open Source Science</vt:lpstr>
      <vt:lpstr>Defining Open Science</vt:lpstr>
      <vt:lpstr>Why “Open-Source” Science?</vt:lpstr>
      <vt:lpstr>What is Open-Source Science?</vt:lpstr>
      <vt:lpstr>Benefits of Open-Source Science</vt:lpstr>
      <vt:lpstr>Open Source Science:  Expanded Use and Trust in the Scientific Process</vt:lpstr>
      <vt:lpstr>A Continuum of Open-Source Science</vt:lpstr>
      <vt:lpstr>NASA Transform to OPen Science (TOPS)</vt:lpstr>
      <vt:lpstr>NASA Transform to OPen Science (TOPS)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Marion Rose</dc:creator>
  <cp:lastModifiedBy>Steponaitis, Elena A. (HQ-DK000)[Agile Decision Sciences]</cp:lastModifiedBy>
  <cp:revision>68</cp:revision>
  <dcterms:created xsi:type="dcterms:W3CDTF">2021-10-07T09:33:41Z</dcterms:created>
  <dcterms:modified xsi:type="dcterms:W3CDTF">2021-11-02T21:46:00Z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0x0101005970FBBFFCD15449839570E9C06B93E3</vt:lpwstr>
  </property>
</Properties>
</file>