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64" r:id="rId2"/>
    <p:sldId id="305" r:id="rId3"/>
    <p:sldId id="302" r:id="rId4"/>
    <p:sldId id="298" r:id="rId5"/>
    <p:sldId id="307" r:id="rId6"/>
    <p:sldId id="306" r:id="rId7"/>
    <p:sldId id="291" r:id="rId8"/>
    <p:sldId id="296" r:id="rId9"/>
    <p:sldId id="310" r:id="rId10"/>
    <p:sldId id="274" r:id="rId11"/>
    <p:sldId id="276" r:id="rId12"/>
    <p:sldId id="275" r:id="rId13"/>
    <p:sldId id="312" r:id="rId14"/>
    <p:sldId id="273" r:id="rId15"/>
    <p:sldId id="309" r:id="rId16"/>
    <p:sldId id="301" r:id="rId17"/>
    <p:sldId id="311" r:id="rId18"/>
    <p:sldId id="299" r:id="rId19"/>
    <p:sldId id="292" r:id="rId20"/>
    <p:sldId id="293" r:id="rId21"/>
    <p:sldId id="300" r:id="rId22"/>
    <p:sldId id="313" r:id="rId23"/>
    <p:sldId id="295" r:id="rId24"/>
    <p:sldId id="2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Marion Rose" initials="EMR" lastIdx="1" clrIdx="0">
    <p:extLst>
      <p:ext uri="{19B8F6BF-5375-455C-9EA6-DF929625EA0E}">
        <p15:presenceInfo xmlns:p15="http://schemas.microsoft.com/office/powerpoint/2012/main" userId="Elizabeth Marion Ro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CF0F4"/>
    <a:srgbClr val="FAF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5" autoAdjust="0"/>
    <p:restoredTop sz="83852" autoAdjust="0"/>
  </p:normalViewPr>
  <p:slideViewPr>
    <p:cSldViewPr snapToGrid="0">
      <p:cViewPr varScale="1">
        <p:scale>
          <a:sx n="112" d="100"/>
          <a:sy n="112" d="100"/>
        </p:scale>
        <p:origin x="348" y="108"/>
      </p:cViewPr>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EA3C6-7F39-4024-A9B5-899316FE7ACF}" type="datetimeFigureOut">
              <a:rPr lang="en-US" smtClean="0"/>
              <a:t>2021-10-21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2AD78-2378-4079-85E2-7AC2B06337BF}" type="slidenum">
              <a:rPr lang="en-US" smtClean="0"/>
              <a:t>‹#›</a:t>
            </a:fld>
            <a:endParaRPr lang="en-US"/>
          </a:p>
        </p:txBody>
      </p:sp>
    </p:spTree>
    <p:extLst>
      <p:ext uri="{BB962C8B-B14F-4D97-AF65-F5344CB8AC3E}">
        <p14:creationId xmlns:p14="http://schemas.microsoft.com/office/powerpoint/2010/main" val="77747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Key messages, up front….</a:t>
            </a:r>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2</a:t>
            </a:fld>
            <a:endParaRPr lang="en-US"/>
          </a:p>
        </p:txBody>
      </p:sp>
    </p:spTree>
    <p:extLst>
      <p:ext uri="{BB962C8B-B14F-4D97-AF65-F5344CB8AC3E}">
        <p14:creationId xmlns:p14="http://schemas.microsoft.com/office/powerpoint/2010/main" val="972738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CDC,</a:t>
            </a:r>
            <a:r>
              <a:rPr lang="en-US" b="0" baseline="0" dirty="0" smtClean="0"/>
              <a:t> </a:t>
            </a:r>
            <a:r>
              <a:rPr lang="en-US" b="0" baseline="0" dirty="0" err="1" smtClean="0"/>
              <a:t>eg</a:t>
            </a:r>
            <a:r>
              <a:rPr lang="en-US" b="0" baseline="0" dirty="0" smtClean="0"/>
              <a:t> </a:t>
            </a:r>
            <a:r>
              <a:rPr lang="en-US" b="0" dirty="0" smtClean="0"/>
              <a:t>Division of Global Health Protection (many partners); Global Diseases Protection….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smtClean="0"/>
              <a:t>WHO</a:t>
            </a:r>
            <a:r>
              <a:rPr lang="en-US" b="0" baseline="0" dirty="0" smtClean="0"/>
              <a:t> </a:t>
            </a:r>
            <a:r>
              <a:rPr lang="en-US" b="0" baseline="0" dirty="0" err="1" smtClean="0"/>
              <a:t>eg</a:t>
            </a:r>
            <a:r>
              <a:rPr lang="en-US" b="0" baseline="0" dirty="0" smtClean="0"/>
              <a:t> </a:t>
            </a:r>
            <a:r>
              <a:rPr lang="en-US" b="0" dirty="0" smtClean="0"/>
              <a:t>Global Surveillance and Monitoring System Substandard and falsified medical products (contributions by members)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smtClean="0"/>
              <a:t>WMO </a:t>
            </a:r>
            <a:r>
              <a:rPr lang="en-US" dirty="0" smtClean="0"/>
              <a:t>Integrated Global Observing System: Facilitates</a:t>
            </a:r>
            <a:r>
              <a:rPr lang="en-US" baseline="0" dirty="0" smtClean="0"/>
              <a:t> OS enhancements</a:t>
            </a:r>
            <a:endParaRPr lang="en-US" b="0" dirty="0"/>
          </a:p>
        </p:txBody>
      </p:sp>
      <p:sp>
        <p:nvSpPr>
          <p:cNvPr id="4" name="Slide Number Placeholder 3"/>
          <p:cNvSpPr>
            <a:spLocks noGrp="1"/>
          </p:cNvSpPr>
          <p:nvPr>
            <p:ph type="sldNum" sz="quarter" idx="10"/>
          </p:nvPr>
        </p:nvSpPr>
        <p:spPr/>
        <p:txBody>
          <a:bodyPr/>
          <a:lstStyle/>
          <a:p>
            <a:pPr>
              <a:defRPr/>
            </a:pPr>
            <a:fld id="{555D6FE8-6B29-4289-9167-009D3ED8CB45}" type="slidenum">
              <a:rPr lang="en-US" smtClean="0"/>
              <a:pPr>
                <a:defRPr/>
              </a:pPr>
              <a:t>18</a:t>
            </a:fld>
            <a:endParaRPr lang="en-US"/>
          </a:p>
        </p:txBody>
      </p:sp>
    </p:spTree>
    <p:extLst>
      <p:ext uri="{BB962C8B-B14F-4D97-AF65-F5344CB8AC3E}">
        <p14:creationId xmlns:p14="http://schemas.microsoft.com/office/powerpoint/2010/main" val="2985118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Globally integrated system with many components</a:t>
            </a:r>
          </a:p>
          <a:p>
            <a:r>
              <a:rPr lang="en-US" dirty="0" smtClean="0"/>
              <a:t>Acquires</a:t>
            </a:r>
            <a:r>
              <a:rPr lang="en-US" baseline="0" dirty="0" smtClean="0"/>
              <a:t> data, processes it, shares it with others in the network, delivers it to users</a:t>
            </a:r>
            <a:endParaRPr lang="en-US" dirty="0"/>
          </a:p>
        </p:txBody>
      </p:sp>
      <p:sp>
        <p:nvSpPr>
          <p:cNvPr id="4" name="Slide Number Placeholder 3"/>
          <p:cNvSpPr>
            <a:spLocks noGrp="1"/>
          </p:cNvSpPr>
          <p:nvPr>
            <p:ph type="sldNum" sz="quarter" idx="10"/>
          </p:nvPr>
        </p:nvSpPr>
        <p:spPr/>
        <p:txBody>
          <a:bodyPr/>
          <a:lstStyle/>
          <a:p>
            <a:fld id="{F735047C-B463-480B-8E7A-48748D74352C}" type="slidenum">
              <a:rPr lang="en-GB" smtClean="0"/>
              <a:t>19</a:t>
            </a:fld>
            <a:endParaRPr lang="en-GB"/>
          </a:p>
        </p:txBody>
      </p:sp>
    </p:spTree>
    <p:extLst>
      <p:ext uri="{BB962C8B-B14F-4D97-AF65-F5344CB8AC3E}">
        <p14:creationId xmlns:p14="http://schemas.microsoft.com/office/powerpoint/2010/main" val="3938734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global biodiversity monitoring system is needed</a:t>
            </a:r>
            <a:endParaRPr lang="en-US" dirty="0"/>
          </a:p>
        </p:txBody>
      </p:sp>
      <p:sp>
        <p:nvSpPr>
          <p:cNvPr id="4" name="Slide Number Placeholder 3"/>
          <p:cNvSpPr>
            <a:spLocks noGrp="1"/>
          </p:cNvSpPr>
          <p:nvPr>
            <p:ph type="sldNum" sz="quarter" idx="10"/>
          </p:nvPr>
        </p:nvSpPr>
        <p:spPr/>
        <p:txBody>
          <a:bodyPr/>
          <a:lstStyle/>
          <a:p>
            <a:fld id="{F735047C-B463-480B-8E7A-48748D74352C}" type="slidenum">
              <a:rPr lang="en-GB" smtClean="0"/>
              <a:t>20</a:t>
            </a:fld>
            <a:endParaRPr lang="en-GB"/>
          </a:p>
        </p:txBody>
      </p:sp>
    </p:spTree>
    <p:extLst>
      <p:ext uri="{BB962C8B-B14F-4D97-AF65-F5344CB8AC3E}">
        <p14:creationId xmlns:p14="http://schemas.microsoft.com/office/powerpoint/2010/main" val="970469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bullet points are highly simplified. Since</a:t>
            </a:r>
            <a:r>
              <a:rPr lang="en-US" baseline="0" dirty="0" smtClean="0"/>
              <a:t> the complexity of a system is largely dependent on the number and types of interfaces between components, as a system gets large its complexity can increase non-linearly. Dividing the system into fewer major and somewhat autonomous components can result in a hierarchy of interfaces so that at the top level there is a manageable number. Basically, this “hides” much of the complexity and delegates its management to the major components. Importantly, this also provides for component autonomy, allowing relatively independent development of each component. This is important for a system of systems where each component can come from a different organization with its own mission and constraints.</a:t>
            </a:r>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23</a:t>
            </a:fld>
            <a:endParaRPr lang="en-US"/>
          </a:p>
        </p:txBody>
      </p:sp>
    </p:spTree>
    <p:extLst>
      <p:ext uri="{BB962C8B-B14F-4D97-AF65-F5344CB8AC3E}">
        <p14:creationId xmlns:p14="http://schemas.microsoft.com/office/powerpoint/2010/main" val="78116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thing they have in common: They are both under</a:t>
            </a:r>
            <a:r>
              <a:rPr lang="en-US" baseline="0" dirty="0" smtClean="0"/>
              <a:t> threat, with huge implications for society</a:t>
            </a:r>
          </a:p>
          <a:p>
            <a:r>
              <a:rPr lang="en-US" baseline="0" dirty="0" smtClean="0"/>
              <a:t>They are also physically and systemically intimately intertwined</a:t>
            </a:r>
          </a:p>
          <a:p>
            <a:r>
              <a:rPr lang="en-US" baseline="0" dirty="0" smtClean="0"/>
              <a:t>And many climate change adaptations are nature-based</a:t>
            </a:r>
          </a:p>
          <a:p>
            <a:endParaRPr lang="en-US" dirty="0" smtClean="0"/>
          </a:p>
          <a:p>
            <a:r>
              <a:rPr lang="en-US" dirty="0" smtClean="0"/>
              <a:t>Note</a:t>
            </a:r>
            <a:r>
              <a:rPr lang="en-US" baseline="0" dirty="0" smtClean="0"/>
              <a:t> also: Strong connection between Biodiversity loss and infectious disease…and consequences of extreme weather and climate change</a:t>
            </a:r>
            <a:endParaRPr lang="en-US" dirty="0" smtClean="0"/>
          </a:p>
          <a:p>
            <a:r>
              <a:rPr lang="en-US" dirty="0" smtClean="0"/>
              <a:t>In 2020, before COVID, was 4</a:t>
            </a:r>
            <a:r>
              <a:rPr lang="en-US" baseline="30000" dirty="0" smtClean="0"/>
              <a:t>th</a:t>
            </a:r>
            <a:r>
              <a:rPr lang="en-US" dirty="0" smtClean="0"/>
              <a:t> by Risk and 3</a:t>
            </a:r>
            <a:r>
              <a:rPr lang="en-US" baseline="30000" dirty="0" smtClean="0"/>
              <a:t>rd</a:t>
            </a:r>
            <a:r>
              <a:rPr lang="en-US" baseline="0" dirty="0" smtClean="0"/>
              <a:t> by Impact</a:t>
            </a:r>
          </a:p>
          <a:p>
            <a:endParaRPr lang="en-US" baseline="0" dirty="0" smtClean="0"/>
          </a:p>
          <a:p>
            <a:r>
              <a:rPr lang="en-US" baseline="0" dirty="0" smtClean="0"/>
              <a:t>When a critical resource is threatened, it needs to be monitored</a:t>
            </a:r>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3</a:t>
            </a:fld>
            <a:endParaRPr lang="en-US"/>
          </a:p>
        </p:txBody>
      </p:sp>
    </p:spTree>
    <p:extLst>
      <p:ext uri="{BB962C8B-B14F-4D97-AF65-F5344CB8AC3E}">
        <p14:creationId xmlns:p14="http://schemas.microsoft.com/office/powerpoint/2010/main" val="1636706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Biodiversity: very broad term—includes ecosystems</a:t>
            </a:r>
            <a:r>
              <a:rPr lang="en-US" baseline="0" dirty="0" smtClean="0"/>
              <a:t> from deserts to tropical forests to coral reefs and open oceans and freshwater…</a:t>
            </a:r>
          </a:p>
          <a:p>
            <a:r>
              <a:rPr lang="en-US" baseline="0" dirty="0" smtClean="0"/>
              <a:t>EO is essential for monitoring ecosystems…but also key input to monitoring at other levels such as species but even genes…</a:t>
            </a:r>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4</a:t>
            </a:fld>
            <a:endParaRPr lang="en-US"/>
          </a:p>
        </p:txBody>
      </p:sp>
    </p:spTree>
    <p:extLst>
      <p:ext uri="{BB962C8B-B14F-4D97-AF65-F5344CB8AC3E}">
        <p14:creationId xmlns:p14="http://schemas.microsoft.com/office/powerpoint/2010/main" val="2785495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These are some examples of why EO is essential</a:t>
            </a:r>
            <a:r>
              <a:rPr lang="en-US" b="0" baseline="0" dirty="0" smtClean="0"/>
              <a:t> for monitoring….ecosystem and land cover maps cannot not be made without it.</a:t>
            </a:r>
          </a:p>
          <a:p>
            <a:r>
              <a:rPr lang="en-US" b="0" baseline="0" dirty="0" smtClean="0"/>
              <a:t>But EO is also is needed for other products—because it characterizes habitat, it’s a key input for predicting and mapping where species live</a:t>
            </a:r>
            <a:endParaRPr lang="en-US" b="0" dirty="0" smtClean="0"/>
          </a:p>
          <a:p>
            <a:endParaRPr lang="en-US" b="1" dirty="0" smtClean="0"/>
          </a:p>
          <a:p>
            <a:r>
              <a:rPr lang="en-US" b="1" dirty="0" smtClean="0"/>
              <a:t>Applications</a:t>
            </a:r>
            <a:endParaRPr lang="en-US" b="1" dirty="0" smtClean="0"/>
          </a:p>
          <a:p>
            <a:r>
              <a:rPr lang="en-US" dirty="0" smtClean="0"/>
              <a:t>National</a:t>
            </a:r>
            <a:r>
              <a:rPr lang="en-US" baseline="0" dirty="0" smtClean="0"/>
              <a:t> Accounting (SEEA)</a:t>
            </a:r>
          </a:p>
          <a:p>
            <a:r>
              <a:rPr lang="en-US" baseline="0" dirty="0" smtClean="0"/>
              <a:t>Land use planning</a:t>
            </a:r>
          </a:p>
          <a:p>
            <a:r>
              <a:rPr lang="en-US" baseline="0" dirty="0" smtClean="0"/>
              <a:t>Resource assessments &amp; response</a:t>
            </a:r>
          </a:p>
          <a:p>
            <a:r>
              <a:rPr lang="en-US" baseline="0" dirty="0" smtClean="0"/>
              <a:t>Fisheries management</a:t>
            </a:r>
          </a:p>
          <a:p>
            <a:r>
              <a:rPr lang="en-US" baseline="0" dirty="0" smtClean="0"/>
              <a:t>Species level: Habitats are where species live, threatened/endangered species management</a:t>
            </a:r>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5</a:t>
            </a:fld>
            <a:endParaRPr lang="en-US"/>
          </a:p>
        </p:txBody>
      </p:sp>
    </p:spTree>
    <p:extLst>
      <p:ext uri="{BB962C8B-B14F-4D97-AF65-F5344CB8AC3E}">
        <p14:creationId xmlns:p14="http://schemas.microsoft.com/office/powerpoint/2010/main" val="2821286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6</a:t>
            </a:fld>
            <a:endParaRPr lang="en-US"/>
          </a:p>
        </p:txBody>
      </p:sp>
    </p:spTree>
    <p:extLst>
      <p:ext uri="{BB962C8B-B14F-4D97-AF65-F5344CB8AC3E}">
        <p14:creationId xmlns:p14="http://schemas.microsoft.com/office/powerpoint/2010/main" val="2479444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5D6FE8-6B29-4289-9167-009D3ED8CB45}" type="slidenum">
              <a:rPr lang="en-US" smtClean="0"/>
              <a:pPr>
                <a:defRPr/>
              </a:pPr>
              <a:t>10</a:t>
            </a:fld>
            <a:endParaRPr lang="en-US"/>
          </a:p>
        </p:txBody>
      </p:sp>
    </p:spTree>
    <p:extLst>
      <p:ext uri="{BB962C8B-B14F-4D97-AF65-F5344CB8AC3E}">
        <p14:creationId xmlns:p14="http://schemas.microsoft.com/office/powerpoint/2010/main" val="596045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why GEO BON and CBD have</a:t>
            </a:r>
            <a:r>
              <a:rPr lang="en-US" baseline="0" dirty="0" smtClean="0"/>
              <a:t> organized these webinars</a:t>
            </a:r>
            <a:endParaRPr lang="en-US" dirty="0"/>
          </a:p>
        </p:txBody>
      </p:sp>
      <p:sp>
        <p:nvSpPr>
          <p:cNvPr id="4" name="Slide Number Placeholder 3"/>
          <p:cNvSpPr>
            <a:spLocks noGrp="1"/>
          </p:cNvSpPr>
          <p:nvPr>
            <p:ph type="sldNum" sz="quarter" idx="10"/>
          </p:nvPr>
        </p:nvSpPr>
        <p:spPr/>
        <p:txBody>
          <a:bodyPr/>
          <a:lstStyle/>
          <a:p>
            <a:pPr>
              <a:defRPr/>
            </a:pPr>
            <a:fld id="{555D6FE8-6B29-4289-9167-009D3ED8CB45}" type="slidenum">
              <a:rPr lang="en-US" smtClean="0"/>
              <a:pPr>
                <a:defRPr/>
              </a:pPr>
              <a:t>14</a:t>
            </a:fld>
            <a:endParaRPr lang="en-US"/>
          </a:p>
        </p:txBody>
      </p:sp>
    </p:spTree>
    <p:extLst>
      <p:ext uri="{BB962C8B-B14F-4D97-AF65-F5344CB8AC3E}">
        <p14:creationId xmlns:p14="http://schemas.microsoft.com/office/powerpoint/2010/main" val="2799207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Similar to the approach of the WG on Climate</a:t>
            </a:r>
          </a:p>
          <a:p>
            <a:endParaRPr lang="en-US" dirty="0"/>
          </a:p>
        </p:txBody>
      </p:sp>
      <p:sp>
        <p:nvSpPr>
          <p:cNvPr id="4" name="Slide Number Placeholder 3"/>
          <p:cNvSpPr>
            <a:spLocks noGrp="1"/>
          </p:cNvSpPr>
          <p:nvPr>
            <p:ph type="sldNum" sz="quarter" idx="10"/>
          </p:nvPr>
        </p:nvSpPr>
        <p:spPr/>
        <p:txBody>
          <a:bodyPr/>
          <a:lstStyle/>
          <a:p>
            <a:pPr>
              <a:defRPr/>
            </a:pPr>
            <a:fld id="{555D6FE8-6B29-4289-9167-009D3ED8CB45}" type="slidenum">
              <a:rPr lang="en-US" smtClean="0"/>
              <a:pPr>
                <a:defRPr/>
              </a:pPr>
              <a:t>15</a:t>
            </a:fld>
            <a:endParaRPr lang="en-US"/>
          </a:p>
        </p:txBody>
      </p:sp>
    </p:spTree>
    <p:extLst>
      <p:ext uri="{BB962C8B-B14F-4D97-AF65-F5344CB8AC3E}">
        <p14:creationId xmlns:p14="http://schemas.microsoft.com/office/powerpoint/2010/main" val="735674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t>CBD and IPBES have indicated this is needed</a:t>
            </a:r>
          </a:p>
          <a:p>
            <a:pPr lvl="0"/>
            <a:r>
              <a:rPr lang="en-US" sz="1200" dirty="0" smtClean="0"/>
              <a:t>Clear ties to GEO and GEO BON: GEO Workshop held Feb 2020 (Leipzig)</a:t>
            </a:r>
          </a:p>
          <a:p>
            <a:pPr lvl="0"/>
            <a:r>
              <a:rPr lang="en-US" sz="1200" dirty="0" smtClean="0"/>
              <a:t>Planned workshop: World Biodiversity Forum, 2022</a:t>
            </a:r>
          </a:p>
          <a:p>
            <a:pPr lvl="0"/>
            <a:r>
              <a:rPr lang="en-US" sz="1200" dirty="0" smtClean="0"/>
              <a:t>Bold…yes, but recognized as a long-term activity, not a project</a:t>
            </a:r>
          </a:p>
          <a:p>
            <a:pPr lvl="0"/>
            <a:r>
              <a:rPr lang="en-US" sz="1200" dirty="0" smtClean="0"/>
              <a:t>EO is essential: Global, periodic perfect for monitoring…</a:t>
            </a:r>
          </a:p>
          <a:p>
            <a:pPr lvl="0"/>
            <a:r>
              <a:rPr lang="en-US" sz="1200" dirty="0" smtClean="0"/>
              <a:t>Provides roles for both CEOS and biodiversity community (science, SDGs, CBD, other IEAs, NGOs, national governments….)</a:t>
            </a:r>
          </a:p>
          <a:p>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16</a:t>
            </a:fld>
            <a:endParaRPr lang="en-US"/>
          </a:p>
        </p:txBody>
      </p:sp>
    </p:spTree>
    <p:extLst>
      <p:ext uri="{BB962C8B-B14F-4D97-AF65-F5344CB8AC3E}">
        <p14:creationId xmlns:p14="http://schemas.microsoft.com/office/powerpoint/2010/main" val="2540000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AD8E1C4-9A15-4764-86FE-E1C0275FBCF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301750" y="2265730"/>
            <a:ext cx="8288157" cy="2756714"/>
          </a:xfrm>
          <a:prstGeom prst="rect">
            <a:avLst/>
          </a:prstGeom>
        </p:spPr>
      </p:pic>
      <p:pic>
        <p:nvPicPr>
          <p:cNvPr id="18" name="Picture 17">
            <a:extLst>
              <a:ext uri="{FF2B5EF4-FFF2-40B4-BE49-F238E27FC236}">
                <a16:creationId xmlns:a16="http://schemas.microsoft.com/office/drawing/2014/main" xmlns="" id="{C5250A59-E31B-4002-83F5-2CA0F10DD419}"/>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b="-114"/>
          <a:stretch/>
        </p:blipFill>
        <p:spPr>
          <a:xfrm flipV="1">
            <a:off x="2824280" y="4824248"/>
            <a:ext cx="5391556" cy="2038097"/>
          </a:xfrm>
          <a:prstGeom prst="rect">
            <a:avLst/>
          </a:prstGeom>
        </p:spPr>
      </p:pic>
      <p:pic>
        <p:nvPicPr>
          <p:cNvPr id="19" name="Picture 18" descr="A picture containing nature&#10;&#10;Description automatically generated">
            <a:extLst>
              <a:ext uri="{FF2B5EF4-FFF2-40B4-BE49-F238E27FC236}">
                <a16:creationId xmlns:a16="http://schemas.microsoft.com/office/drawing/2014/main" xmlns="" id="{9A5D0622-33ED-4EB7-96FB-4585BC47175C}"/>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8477344" y="-1"/>
            <a:ext cx="3714656" cy="2686815"/>
          </a:xfrm>
          <a:prstGeom prst="rect">
            <a:avLst/>
          </a:prstGeom>
        </p:spPr>
      </p:pic>
      <p:sp>
        <p:nvSpPr>
          <p:cNvPr id="20" name="Hexagon 3">
            <a:extLst>
              <a:ext uri="{FF2B5EF4-FFF2-40B4-BE49-F238E27FC236}">
                <a16:creationId xmlns:a16="http://schemas.microsoft.com/office/drawing/2014/main" xmlns="" id="{6D2DF6DF-5332-4778-ABD2-C77C32E47F0B}"/>
              </a:ext>
            </a:extLst>
          </p:cNvPr>
          <p:cNvSpPr/>
          <p:nvPr userDrawn="1"/>
        </p:nvSpPr>
        <p:spPr>
          <a:xfrm rot="10800000" flipV="1">
            <a:off x="5456394" y="1968439"/>
            <a:ext cx="6751471" cy="4901119"/>
          </a:xfrm>
          <a:custGeom>
            <a:avLst/>
            <a:gdLst>
              <a:gd name="connsiteX0" fmla="*/ 0 w 6765758"/>
              <a:gd name="connsiteY0" fmla="*/ 4848732 h 4848732"/>
              <a:gd name="connsiteX1" fmla="*/ 0 w 6765758"/>
              <a:gd name="connsiteY1" fmla="*/ 0 h 4848732"/>
              <a:gd name="connsiteX2" fmla="*/ 6765758 w 6765758"/>
              <a:gd name="connsiteY2" fmla="*/ 4848732 h 4848732"/>
              <a:gd name="connsiteX3" fmla="*/ 0 w 6765758"/>
              <a:gd name="connsiteY3" fmla="*/ 4848732 h 4848732"/>
              <a:gd name="connsiteX0" fmla="*/ 0 w 6765758"/>
              <a:gd name="connsiteY0" fmla="*/ 4941601 h 4941601"/>
              <a:gd name="connsiteX1" fmla="*/ 0 w 6765758"/>
              <a:gd name="connsiteY1" fmla="*/ 0 h 4941601"/>
              <a:gd name="connsiteX2" fmla="*/ 6765758 w 6765758"/>
              <a:gd name="connsiteY2" fmla="*/ 4941601 h 4941601"/>
              <a:gd name="connsiteX3" fmla="*/ 0 w 6765758"/>
              <a:gd name="connsiteY3" fmla="*/ 4941601 h 4941601"/>
              <a:gd name="connsiteX0" fmla="*/ 0 w 6765758"/>
              <a:gd name="connsiteY0" fmla="*/ 4920169 h 4920169"/>
              <a:gd name="connsiteX1" fmla="*/ 2381 w 6765758"/>
              <a:gd name="connsiteY1" fmla="*/ 0 h 4920169"/>
              <a:gd name="connsiteX2" fmla="*/ 6765758 w 6765758"/>
              <a:gd name="connsiteY2" fmla="*/ 4920169 h 4920169"/>
              <a:gd name="connsiteX3" fmla="*/ 0 w 6765758"/>
              <a:gd name="connsiteY3" fmla="*/ 4920169 h 4920169"/>
              <a:gd name="connsiteX0" fmla="*/ 0 w 6751470"/>
              <a:gd name="connsiteY0" fmla="*/ 4920169 h 4920169"/>
              <a:gd name="connsiteX1" fmla="*/ 2381 w 6751470"/>
              <a:gd name="connsiteY1" fmla="*/ 0 h 4920169"/>
              <a:gd name="connsiteX2" fmla="*/ 6751470 w 6751470"/>
              <a:gd name="connsiteY2" fmla="*/ 4901119 h 4920169"/>
              <a:gd name="connsiteX3" fmla="*/ 0 w 6751470"/>
              <a:gd name="connsiteY3" fmla="*/ 4920169 h 4920169"/>
              <a:gd name="connsiteX0" fmla="*/ 26211 w 6749106"/>
              <a:gd name="connsiteY0" fmla="*/ 4891594 h 4901119"/>
              <a:gd name="connsiteX1" fmla="*/ 17 w 6749106"/>
              <a:gd name="connsiteY1" fmla="*/ 0 h 4901119"/>
              <a:gd name="connsiteX2" fmla="*/ 6749106 w 6749106"/>
              <a:gd name="connsiteY2" fmla="*/ 4901119 h 4901119"/>
              <a:gd name="connsiteX3" fmla="*/ 26211 w 6749106"/>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0 w 6756233"/>
              <a:gd name="connsiteY0" fmla="*/ 4877306 h 4901119"/>
              <a:gd name="connsiteX1" fmla="*/ 7144 w 6756233"/>
              <a:gd name="connsiteY1" fmla="*/ 0 h 4901119"/>
              <a:gd name="connsiteX2" fmla="*/ 6756233 w 6756233"/>
              <a:gd name="connsiteY2" fmla="*/ 4901119 h 4901119"/>
              <a:gd name="connsiteX3" fmla="*/ 0 w 6756233"/>
              <a:gd name="connsiteY3" fmla="*/ 4877306 h 4901119"/>
              <a:gd name="connsiteX0" fmla="*/ 2487 w 6749195"/>
              <a:gd name="connsiteY0" fmla="*/ 4896356 h 4901119"/>
              <a:gd name="connsiteX1" fmla="*/ 106 w 6749195"/>
              <a:gd name="connsiteY1" fmla="*/ 0 h 4901119"/>
              <a:gd name="connsiteX2" fmla="*/ 6749195 w 6749195"/>
              <a:gd name="connsiteY2" fmla="*/ 4901119 h 4901119"/>
              <a:gd name="connsiteX3" fmla="*/ 2487 w 6749195"/>
              <a:gd name="connsiteY3" fmla="*/ 4896356 h 4901119"/>
              <a:gd name="connsiteX0" fmla="*/ 2487 w 6749195"/>
              <a:gd name="connsiteY0" fmla="*/ 4898738 h 4901119"/>
              <a:gd name="connsiteX1" fmla="*/ 106 w 6749195"/>
              <a:gd name="connsiteY1" fmla="*/ 0 h 4901119"/>
              <a:gd name="connsiteX2" fmla="*/ 6749195 w 6749195"/>
              <a:gd name="connsiteY2" fmla="*/ 4901119 h 4901119"/>
              <a:gd name="connsiteX3" fmla="*/ 2487 w 6749195"/>
              <a:gd name="connsiteY3" fmla="*/ 4898738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Lst>
            <a:ahLst/>
            <a:cxnLst>
              <a:cxn ang="0">
                <a:pos x="connsiteX0" y="connsiteY0"/>
              </a:cxn>
              <a:cxn ang="0">
                <a:pos x="connsiteX1" y="connsiteY1"/>
              </a:cxn>
              <a:cxn ang="0">
                <a:pos x="connsiteX2" y="connsiteY2"/>
              </a:cxn>
              <a:cxn ang="0">
                <a:pos x="connsiteX3" y="connsiteY3"/>
              </a:cxn>
            </a:cxnLst>
            <a:rect l="l" t="t" r="r" b="b"/>
            <a:pathLst>
              <a:path w="6751471" h="4901119">
                <a:moveTo>
                  <a:pt x="0" y="4901119"/>
                </a:moveTo>
                <a:cubicBezTo>
                  <a:pt x="794" y="3261063"/>
                  <a:pt x="1588" y="1640056"/>
                  <a:pt x="2382" y="0"/>
                </a:cubicBezTo>
                <a:lnTo>
                  <a:pt x="6751471" y="4901119"/>
                </a:lnTo>
                <a:lnTo>
                  <a:pt x="0" y="4901119"/>
                </a:lnTo>
                <a:close/>
              </a:path>
            </a:pathLst>
          </a:custGeom>
          <a:solidFill>
            <a:schemeClr val="accent4"/>
          </a:solidFill>
          <a:ln w="3175">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Hexagon 3">
            <a:extLst>
              <a:ext uri="{FF2B5EF4-FFF2-40B4-BE49-F238E27FC236}">
                <a16:creationId xmlns:a16="http://schemas.microsoft.com/office/drawing/2014/main" xmlns="" id="{ED1323B1-25AD-4D68-9935-331D79B300CE}"/>
              </a:ext>
            </a:extLst>
          </p:cNvPr>
          <p:cNvSpPr/>
          <p:nvPr userDrawn="1"/>
        </p:nvSpPr>
        <p:spPr>
          <a:xfrm flipH="1">
            <a:off x="-4784" y="-14542"/>
            <a:ext cx="12199164" cy="6874921"/>
          </a:xfrm>
          <a:custGeom>
            <a:avLst/>
            <a:gdLst>
              <a:gd name="connsiteX0" fmla="*/ 0 w 12192000"/>
              <a:gd name="connsiteY0" fmla="*/ 3429000 h 6858000"/>
              <a:gd name="connsiteX1" fmla="*/ 1714500 w 12192000"/>
              <a:gd name="connsiteY1" fmla="*/ 2 h 6858000"/>
              <a:gd name="connsiteX2" fmla="*/ 10477500 w 12192000"/>
              <a:gd name="connsiteY2" fmla="*/ 2 h 6858000"/>
              <a:gd name="connsiteX3" fmla="*/ 12192000 w 12192000"/>
              <a:gd name="connsiteY3" fmla="*/ 3429000 h 6858000"/>
              <a:gd name="connsiteX4" fmla="*/ 10477500 w 12192000"/>
              <a:gd name="connsiteY4" fmla="*/ 6857998 h 6858000"/>
              <a:gd name="connsiteX5" fmla="*/ 1714500 w 12192000"/>
              <a:gd name="connsiteY5" fmla="*/ 6857998 h 6858000"/>
              <a:gd name="connsiteX6" fmla="*/ 0 w 12192000"/>
              <a:gd name="connsiteY6" fmla="*/ 3429000 h 6858000"/>
              <a:gd name="connsiteX0" fmla="*/ 6016 w 12198016"/>
              <a:gd name="connsiteY0" fmla="*/ 3441030 h 6870028"/>
              <a:gd name="connsiteX1" fmla="*/ 0 w 12198016"/>
              <a:gd name="connsiteY1" fmla="*/ 0 h 6870028"/>
              <a:gd name="connsiteX2" fmla="*/ 10483516 w 12198016"/>
              <a:gd name="connsiteY2" fmla="*/ 12032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2179968 w 12198016"/>
              <a:gd name="connsiteY4" fmla="*/ 6845965 h 6870028"/>
              <a:gd name="connsiteX5" fmla="*/ 1720516 w 12198016"/>
              <a:gd name="connsiteY5" fmla="*/ 6870028 h 6870028"/>
              <a:gd name="connsiteX6" fmla="*/ 6016 w 12198016"/>
              <a:gd name="connsiteY6" fmla="*/ 3441030 h 6870028"/>
              <a:gd name="connsiteX0" fmla="*/ 6016 w 12198016"/>
              <a:gd name="connsiteY0" fmla="*/ 3441030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6016 w 12198016"/>
              <a:gd name="connsiteY6" fmla="*/ 3441030 h 6857997"/>
              <a:gd name="connsiteX0" fmla="*/ 266 w 12204298"/>
              <a:gd name="connsiteY0" fmla="*/ 2045367 h 6857997"/>
              <a:gd name="connsiteX1" fmla="*/ 6282 w 12204298"/>
              <a:gd name="connsiteY1" fmla="*/ 0 h 6857997"/>
              <a:gd name="connsiteX2" fmla="*/ 12198282 w 12204298"/>
              <a:gd name="connsiteY2" fmla="*/ 24063 h 6857997"/>
              <a:gd name="connsiteX3" fmla="*/ 12204298 w 12204298"/>
              <a:gd name="connsiteY3" fmla="*/ 3441030 h 6857997"/>
              <a:gd name="connsiteX4" fmla="*/ 12186250 w 12204298"/>
              <a:gd name="connsiteY4" fmla="*/ 6845965 h 6857997"/>
              <a:gd name="connsiteX5" fmla="*/ 7128976 w 12204298"/>
              <a:gd name="connsiteY5" fmla="*/ 6857997 h 6857997"/>
              <a:gd name="connsiteX6" fmla="*/ 266 w 12204298"/>
              <a:gd name="connsiteY6" fmla="*/ 2045367 h 6857997"/>
              <a:gd name="connsiteX0" fmla="*/ 980573 w 12198016"/>
              <a:gd name="connsiteY0" fmla="*/ 1792704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980573 w 12198016"/>
              <a:gd name="connsiteY6" fmla="*/ 1792704 h 6857997"/>
              <a:gd name="connsiteX0" fmla="*/ 266 w 12204299"/>
              <a:gd name="connsiteY0" fmla="*/ 1840831 h 6857997"/>
              <a:gd name="connsiteX1" fmla="*/ 6283 w 12204299"/>
              <a:gd name="connsiteY1" fmla="*/ 0 h 6857997"/>
              <a:gd name="connsiteX2" fmla="*/ 12198283 w 12204299"/>
              <a:gd name="connsiteY2" fmla="*/ 24063 h 6857997"/>
              <a:gd name="connsiteX3" fmla="*/ 12204299 w 12204299"/>
              <a:gd name="connsiteY3" fmla="*/ 3441030 h 6857997"/>
              <a:gd name="connsiteX4" fmla="*/ 12186251 w 12204299"/>
              <a:gd name="connsiteY4" fmla="*/ 6845965 h 6857997"/>
              <a:gd name="connsiteX5" fmla="*/ 7128977 w 12204299"/>
              <a:gd name="connsiteY5" fmla="*/ 6857997 h 6857997"/>
              <a:gd name="connsiteX6" fmla="*/ 266 w 12204299"/>
              <a:gd name="connsiteY6" fmla="*/ 1840831 h 6857997"/>
              <a:gd name="connsiteX0" fmla="*/ 7122694 w 12198016"/>
              <a:gd name="connsiteY0" fmla="*/ 6857997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0" fmla="*/ 4818648 w 12198016"/>
              <a:gd name="connsiteY0" fmla="*/ 6870031 h 6870031"/>
              <a:gd name="connsiteX1" fmla="*/ 0 w 12198016"/>
              <a:gd name="connsiteY1" fmla="*/ 0 h 6870031"/>
              <a:gd name="connsiteX2" fmla="*/ 12192000 w 12198016"/>
              <a:gd name="connsiteY2" fmla="*/ 24063 h 6870031"/>
              <a:gd name="connsiteX3" fmla="*/ 12198016 w 12198016"/>
              <a:gd name="connsiteY3" fmla="*/ 3441030 h 6870031"/>
              <a:gd name="connsiteX4" fmla="*/ 12179968 w 12198016"/>
              <a:gd name="connsiteY4" fmla="*/ 6845965 h 6870031"/>
              <a:gd name="connsiteX5" fmla="*/ 4818648 w 12198016"/>
              <a:gd name="connsiteY5" fmla="*/ 6870031 h 6870031"/>
              <a:gd name="connsiteX0" fmla="*/ 2713121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2713121 w 10092489"/>
              <a:gd name="connsiteY5" fmla="*/ 6870031 h 6870031"/>
              <a:gd name="connsiteX0" fmla="*/ 3230479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3230479 w 10092489"/>
              <a:gd name="connsiteY5" fmla="*/ 6870031 h 6870031"/>
              <a:gd name="connsiteX0" fmla="*/ 5526973 w 12388983"/>
              <a:gd name="connsiteY0" fmla="*/ 6870031 h 6870031"/>
              <a:gd name="connsiteX1" fmla="*/ 0 w 12388983"/>
              <a:gd name="connsiteY1" fmla="*/ 0 h 6870031"/>
              <a:gd name="connsiteX2" fmla="*/ 12382967 w 12388983"/>
              <a:gd name="connsiteY2" fmla="*/ 24063 h 6870031"/>
              <a:gd name="connsiteX3" fmla="*/ 12388983 w 12388983"/>
              <a:gd name="connsiteY3" fmla="*/ 3441030 h 6870031"/>
              <a:gd name="connsiteX4" fmla="*/ 12370935 w 12388983"/>
              <a:gd name="connsiteY4" fmla="*/ 6845965 h 6870031"/>
              <a:gd name="connsiteX5" fmla="*/ 5526973 w 12388983"/>
              <a:gd name="connsiteY5" fmla="*/ 6870031 h 6870031"/>
              <a:gd name="connsiteX0" fmla="*/ 7840359 w 14702369"/>
              <a:gd name="connsiteY0" fmla="*/ 6845968 h 6845968"/>
              <a:gd name="connsiteX1" fmla="*/ 0 w 14702369"/>
              <a:gd name="connsiteY1" fmla="*/ 0 h 6845968"/>
              <a:gd name="connsiteX2" fmla="*/ 14696353 w 14702369"/>
              <a:gd name="connsiteY2" fmla="*/ 0 h 6845968"/>
              <a:gd name="connsiteX3" fmla="*/ 14702369 w 14702369"/>
              <a:gd name="connsiteY3" fmla="*/ 3416967 h 6845968"/>
              <a:gd name="connsiteX4" fmla="*/ 14684321 w 14702369"/>
              <a:gd name="connsiteY4" fmla="*/ 6821902 h 6845968"/>
              <a:gd name="connsiteX5" fmla="*/ 7840359 w 14702369"/>
              <a:gd name="connsiteY5" fmla="*/ 6845968 h 6845968"/>
              <a:gd name="connsiteX0" fmla="*/ 11914246 w 14702369"/>
              <a:gd name="connsiteY0" fmla="*/ 6821904 h 6821904"/>
              <a:gd name="connsiteX1" fmla="*/ 0 w 14702369"/>
              <a:gd name="connsiteY1" fmla="*/ 0 h 6821904"/>
              <a:gd name="connsiteX2" fmla="*/ 14696353 w 14702369"/>
              <a:gd name="connsiteY2" fmla="*/ 0 h 6821904"/>
              <a:gd name="connsiteX3" fmla="*/ 14702369 w 14702369"/>
              <a:gd name="connsiteY3" fmla="*/ 3416967 h 6821904"/>
              <a:gd name="connsiteX4" fmla="*/ 14684321 w 14702369"/>
              <a:gd name="connsiteY4" fmla="*/ 6821902 h 6821904"/>
              <a:gd name="connsiteX5" fmla="*/ 11914246 w 14702369"/>
              <a:gd name="connsiteY5" fmla="*/ 6821904 h 6821904"/>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84321 w 14702369"/>
              <a:gd name="connsiteY4" fmla="*/ 6821902 h 6833935"/>
              <a:gd name="connsiteX5" fmla="*/ 11303164 w 14702369"/>
              <a:gd name="connsiteY5" fmla="*/ 6833935 h 6833935"/>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98869 w 14702369"/>
              <a:gd name="connsiteY4" fmla="*/ 6833934 h 6833935"/>
              <a:gd name="connsiteX5" fmla="*/ 11303164 w 14702369"/>
              <a:gd name="connsiteY5" fmla="*/ 6833935 h 6833935"/>
              <a:gd name="connsiteX0" fmla="*/ 11356917 w 14756122"/>
              <a:gd name="connsiteY0" fmla="*/ 6833935 h 6833935"/>
              <a:gd name="connsiteX1" fmla="*/ 0 w 14756122"/>
              <a:gd name="connsiteY1" fmla="*/ 12611 h 6833935"/>
              <a:gd name="connsiteX2" fmla="*/ 14750106 w 14756122"/>
              <a:gd name="connsiteY2" fmla="*/ 0 h 6833935"/>
              <a:gd name="connsiteX3" fmla="*/ 14756122 w 14756122"/>
              <a:gd name="connsiteY3" fmla="*/ 3416967 h 6833935"/>
              <a:gd name="connsiteX4" fmla="*/ 14752622 w 14756122"/>
              <a:gd name="connsiteY4" fmla="*/ 6833934 h 6833935"/>
              <a:gd name="connsiteX5" fmla="*/ 11356917 w 14756122"/>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2622 w 14761910"/>
              <a:gd name="connsiteY4" fmla="*/ 6833934 h 6833935"/>
              <a:gd name="connsiteX5" fmla="*/ 11356917 w 14761910"/>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8385 w 14761910"/>
              <a:gd name="connsiteY4" fmla="*/ 6829198 h 6833935"/>
              <a:gd name="connsiteX5" fmla="*/ 11356917 w 14761910"/>
              <a:gd name="connsiteY5" fmla="*/ 6833935 h 6833935"/>
              <a:gd name="connsiteX0" fmla="*/ 11356917 w 14761910"/>
              <a:gd name="connsiteY0" fmla="*/ 6833935 h 6836301"/>
              <a:gd name="connsiteX1" fmla="*/ 0 w 14761910"/>
              <a:gd name="connsiteY1" fmla="*/ 12611 h 6836301"/>
              <a:gd name="connsiteX2" fmla="*/ 14761631 w 14761910"/>
              <a:gd name="connsiteY2" fmla="*/ 0 h 6836301"/>
              <a:gd name="connsiteX3" fmla="*/ 14756122 w 14761910"/>
              <a:gd name="connsiteY3" fmla="*/ 3416967 h 6836301"/>
              <a:gd name="connsiteX4" fmla="*/ 14758385 w 14761910"/>
              <a:gd name="connsiteY4" fmla="*/ 6836301 h 6836301"/>
              <a:gd name="connsiteX5" fmla="*/ 11356917 w 14761910"/>
              <a:gd name="connsiteY5" fmla="*/ 6833935 h 68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1910" h="6836301">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a:extLst>
              <a:ext uri="{FF2B5EF4-FFF2-40B4-BE49-F238E27FC236}">
                <a16:creationId xmlns:a16="http://schemas.microsoft.com/office/drawing/2014/main" xmlns="" id="{E7A6DEE9-0B4F-409A-B59F-325723A101B6}"/>
              </a:ext>
            </a:extLst>
          </p:cNvPr>
          <p:cNvPicPr>
            <a:picLocks noChangeAspect="1"/>
          </p:cNvPicPr>
          <p:nvPr userDrawn="1"/>
        </p:nvPicPr>
        <p:blipFill>
          <a:blip r:embed="rId5"/>
          <a:stretch>
            <a:fillRect/>
          </a:stretch>
        </p:blipFill>
        <p:spPr>
          <a:xfrm>
            <a:off x="138431" y="5311498"/>
            <a:ext cx="2738896" cy="1508514"/>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xmlns="" id="{E0B31207-9C3D-4B5C-B57B-2FE4DBE21416}"/>
              </a:ext>
            </a:extLst>
          </p:cNvPr>
          <p:cNvPicPr>
            <a:picLocks noChangeAspect="1"/>
          </p:cNvPicPr>
          <p:nvPr userDrawn="1"/>
        </p:nvPicPr>
        <p:blipFill rotWithShape="1">
          <a:blip r:embed="rId6" cstate="hqprint">
            <a:alphaModFix amt="34000"/>
            <a:extLst>
              <a:ext uri="{28A0092B-C50C-407E-A947-70E740481C1C}">
                <a14:useLocalDpi xmlns:a14="http://schemas.microsoft.com/office/drawing/2010/main"/>
              </a:ext>
            </a:extLst>
          </a:blip>
          <a:srcRect l="32582" t="2399" r="8554" b="-8774"/>
          <a:stretch/>
        </p:blipFill>
        <p:spPr>
          <a:xfrm rot="5400000">
            <a:off x="5734286" y="-1016167"/>
            <a:ext cx="5455273" cy="7480884"/>
          </a:xfrm>
          <a:prstGeom prst="rtTriangle">
            <a:avLst/>
          </a:prstGeom>
        </p:spPr>
      </p:pic>
      <p:pic>
        <p:nvPicPr>
          <p:cNvPr id="24" name="Picture 23">
            <a:extLst>
              <a:ext uri="{FF2B5EF4-FFF2-40B4-BE49-F238E27FC236}">
                <a16:creationId xmlns:a16="http://schemas.microsoft.com/office/drawing/2014/main" xmlns="" id="{735335CF-157D-43AA-8855-D3BF724DF976}"/>
              </a:ext>
            </a:extLst>
          </p:cNvPr>
          <p:cNvPicPr>
            <a:picLocks noChangeAspect="1"/>
          </p:cNvPicPr>
          <p:nvPr userDrawn="1"/>
        </p:nvPicPr>
        <p:blipFill rotWithShape="1">
          <a:blip r:embed="rId6" cstate="hqprint">
            <a:alphaModFix amt="34000"/>
            <a:grayscl/>
            <a:extLst>
              <a:ext uri="{28A0092B-C50C-407E-A947-70E740481C1C}">
                <a14:useLocalDpi xmlns:a14="http://schemas.microsoft.com/office/drawing/2010/main"/>
              </a:ext>
            </a:extLst>
          </a:blip>
          <a:srcRect l="54017" t="36082" r="11355" b="674"/>
          <a:stretch/>
        </p:blipFill>
        <p:spPr>
          <a:xfrm rot="16200000">
            <a:off x="5792642" y="4819952"/>
            <a:ext cx="1719709" cy="2366806"/>
          </a:xfrm>
          <a:prstGeom prst="rtTriangle">
            <a:avLst/>
          </a:prstGeom>
        </p:spPr>
      </p:pic>
      <p:sp>
        <p:nvSpPr>
          <p:cNvPr id="11" name="Title 15">
            <a:extLst>
              <a:ext uri="{FF2B5EF4-FFF2-40B4-BE49-F238E27FC236}">
                <a16:creationId xmlns:a16="http://schemas.microsoft.com/office/drawing/2014/main" xmlns="" id="{6D87AD77-E89F-4705-AA0A-8032DAD1D337}"/>
              </a:ext>
            </a:extLst>
          </p:cNvPr>
          <p:cNvSpPr>
            <a:spLocks noGrp="1"/>
          </p:cNvSpPr>
          <p:nvPr>
            <p:ph type="title"/>
          </p:nvPr>
        </p:nvSpPr>
        <p:spPr>
          <a:xfrm>
            <a:off x="176047" y="175938"/>
            <a:ext cx="6157185" cy="3972645"/>
          </a:xfrm>
          <a:prstGeom prst="rect">
            <a:avLst/>
          </a:prstGeom>
        </p:spPr>
        <p:txBody>
          <a:bodyPr/>
          <a:lstStyle>
            <a:lvl1pPr>
              <a:defRPr sz="8000">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12018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FC6441F9-A2B1-4BFB-87F7-B505A10AE262}"/>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8" name="Picture 17">
            <a:extLst>
              <a:ext uri="{FF2B5EF4-FFF2-40B4-BE49-F238E27FC236}">
                <a16:creationId xmlns:a16="http://schemas.microsoft.com/office/drawing/2014/main" xmlns="" id="{08A801E7-BC54-4FD1-B398-A5A22D7A98BE}"/>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9" name="Picture 18">
            <a:extLst>
              <a:ext uri="{FF2B5EF4-FFF2-40B4-BE49-F238E27FC236}">
                <a16:creationId xmlns:a16="http://schemas.microsoft.com/office/drawing/2014/main" xmlns="" id="{355B944D-04FC-4DF5-9BF7-3BCE88FF1F77}"/>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xmlns="" id="{ED524ECA-AF0A-4822-81E8-1224A9767F2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21" name="Rectangle 20">
            <a:extLst>
              <a:ext uri="{FF2B5EF4-FFF2-40B4-BE49-F238E27FC236}">
                <a16:creationId xmlns:a16="http://schemas.microsoft.com/office/drawing/2014/main" xmlns="" id="{EB5CD593-1634-4207-94B8-040A8F75CE1E}"/>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8" name="TextBox 7">
            <a:extLst>
              <a:ext uri="{FF2B5EF4-FFF2-40B4-BE49-F238E27FC236}">
                <a16:creationId xmlns:a16="http://schemas.microsoft.com/office/drawing/2014/main" xmlns="" id="{9D57198A-4F93-4BB0-B3E6-6EC9C206038D}"/>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9" name="TextBox 8">
            <a:extLst>
              <a:ext uri="{FF2B5EF4-FFF2-40B4-BE49-F238E27FC236}">
                <a16:creationId xmlns:a16="http://schemas.microsoft.com/office/drawing/2014/main" xmlns="" id="{A6D052B9-215F-4A65-B5BF-D9EA0B79D5DB}"/>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
        <p:nvSpPr>
          <p:cNvPr id="10" name="Content Placeholder 2">
            <a:extLst>
              <a:ext uri="{FF2B5EF4-FFF2-40B4-BE49-F238E27FC236}">
                <a16:creationId xmlns:a16="http://schemas.microsoft.com/office/drawing/2014/main" xmlns="" id="{329B9A96-3603-43F8-A8A8-E7ECA8F147D7}"/>
              </a:ext>
            </a:extLst>
          </p:cNvPr>
          <p:cNvSpPr>
            <a:spLocks noGrp="1"/>
          </p:cNvSpPr>
          <p:nvPr>
            <p:ph idx="1"/>
          </p:nvPr>
        </p:nvSpPr>
        <p:spPr>
          <a:xfrm>
            <a:off x="324233" y="1227909"/>
            <a:ext cx="11495400" cy="5225142"/>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itle 15">
            <a:extLst>
              <a:ext uri="{FF2B5EF4-FFF2-40B4-BE49-F238E27FC236}">
                <a16:creationId xmlns:a16="http://schemas.microsoft.com/office/drawing/2014/main" xmlns="" id="{D23802C6-2AE7-4143-9A89-2B465ADB4895}"/>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98393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8ED4F45A-79C4-451D-B770-5D9EB63F4CE9}"/>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8" name="Picture 17">
            <a:extLst>
              <a:ext uri="{FF2B5EF4-FFF2-40B4-BE49-F238E27FC236}">
                <a16:creationId xmlns:a16="http://schemas.microsoft.com/office/drawing/2014/main" xmlns="" id="{D750AF94-A7F3-4BBE-BA31-C4E95B643892}"/>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9" name="Picture 18">
            <a:extLst>
              <a:ext uri="{FF2B5EF4-FFF2-40B4-BE49-F238E27FC236}">
                <a16:creationId xmlns:a16="http://schemas.microsoft.com/office/drawing/2014/main" xmlns="" id="{B9F3D092-5D49-4AFB-AF3E-73F362AFFC85}"/>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xmlns="" id="{B71A52C8-AC58-4F93-9B83-CF6340B35704}"/>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21" name="Rectangle 20">
            <a:extLst>
              <a:ext uri="{FF2B5EF4-FFF2-40B4-BE49-F238E27FC236}">
                <a16:creationId xmlns:a16="http://schemas.microsoft.com/office/drawing/2014/main" xmlns="" id="{9F8C269A-31A7-4C30-A379-B1AF6E6AC07E}"/>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8" name="Content Placeholder 2">
            <a:extLst>
              <a:ext uri="{FF2B5EF4-FFF2-40B4-BE49-F238E27FC236}">
                <a16:creationId xmlns:a16="http://schemas.microsoft.com/office/drawing/2014/main" xmlns="" id="{3DDE49C7-19A1-444C-9825-1EA2A4CF4CF2}"/>
              </a:ext>
            </a:extLst>
          </p:cNvPr>
          <p:cNvSpPr>
            <a:spLocks noGrp="1"/>
          </p:cNvSpPr>
          <p:nvPr>
            <p:ph idx="1"/>
          </p:nvPr>
        </p:nvSpPr>
        <p:spPr>
          <a:xfrm>
            <a:off x="386632" y="1445923"/>
            <a:ext cx="5509008" cy="4775482"/>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2">
            <a:extLst>
              <a:ext uri="{FF2B5EF4-FFF2-40B4-BE49-F238E27FC236}">
                <a16:creationId xmlns:a16="http://schemas.microsoft.com/office/drawing/2014/main" xmlns="" id="{63544BA0-E96C-45E5-845D-0572CB6E19C4}"/>
              </a:ext>
            </a:extLst>
          </p:cNvPr>
          <p:cNvSpPr>
            <a:spLocks noGrp="1"/>
          </p:cNvSpPr>
          <p:nvPr>
            <p:ph idx="10"/>
          </p:nvPr>
        </p:nvSpPr>
        <p:spPr>
          <a:xfrm>
            <a:off x="6296361" y="1445923"/>
            <a:ext cx="5509008" cy="4775482"/>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Box 12">
            <a:extLst>
              <a:ext uri="{FF2B5EF4-FFF2-40B4-BE49-F238E27FC236}">
                <a16:creationId xmlns:a16="http://schemas.microsoft.com/office/drawing/2014/main" xmlns="" id="{F6FA363F-DA93-49E9-B2AA-8F807FE83C45}"/>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15" name="Title 15">
            <a:extLst>
              <a:ext uri="{FF2B5EF4-FFF2-40B4-BE49-F238E27FC236}">
                <a16:creationId xmlns:a16="http://schemas.microsoft.com/office/drawing/2014/main" xmlns="" id="{87570EC9-0DBC-4BD7-95AA-6C73B6CD9541}"/>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6" name="TextBox 15">
            <a:extLst>
              <a:ext uri="{FF2B5EF4-FFF2-40B4-BE49-F238E27FC236}">
                <a16:creationId xmlns:a16="http://schemas.microsoft.com/office/drawing/2014/main" xmlns="" id="{347CA0F7-C63D-4300-8BAD-A29E1BDF3EF2}"/>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1912902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63EBEE52-12B2-4089-AD9F-FE36914DD282}"/>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4" name="Picture 13">
            <a:extLst>
              <a:ext uri="{FF2B5EF4-FFF2-40B4-BE49-F238E27FC236}">
                <a16:creationId xmlns:a16="http://schemas.microsoft.com/office/drawing/2014/main" xmlns="" id="{2D315F3E-F0DF-4865-AC4F-47E0A13B27C7}"/>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5" name="Picture 14">
            <a:extLst>
              <a:ext uri="{FF2B5EF4-FFF2-40B4-BE49-F238E27FC236}">
                <a16:creationId xmlns:a16="http://schemas.microsoft.com/office/drawing/2014/main" xmlns="" id="{FB6593D5-A5A7-4DB6-A71A-5D767C08A473}"/>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xmlns="" id="{70C563EC-D185-47AB-844E-F7F56F0C487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7" name="Rectangle 16">
            <a:extLst>
              <a:ext uri="{FF2B5EF4-FFF2-40B4-BE49-F238E27FC236}">
                <a16:creationId xmlns:a16="http://schemas.microsoft.com/office/drawing/2014/main" xmlns="" id="{2042A08C-D712-41B9-8B6D-63E085A5C203}"/>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3" name="Content Placeholder 2">
            <a:extLst>
              <a:ext uri="{FF2B5EF4-FFF2-40B4-BE49-F238E27FC236}">
                <a16:creationId xmlns:a16="http://schemas.microsoft.com/office/drawing/2014/main" xmlns="" id="{FF71F12C-5B09-41F4-BF5A-B51056894DD7}"/>
              </a:ext>
            </a:extLst>
          </p:cNvPr>
          <p:cNvSpPr>
            <a:spLocks noGrp="1"/>
          </p:cNvSpPr>
          <p:nvPr>
            <p:ph idx="1"/>
          </p:nvPr>
        </p:nvSpPr>
        <p:spPr>
          <a:xfrm>
            <a:off x="5180012" y="1373852"/>
            <a:ext cx="6172200" cy="4694402"/>
          </a:xfrm>
          <a:prstGeom prst="rect">
            <a:avLst/>
          </a:prstGeom>
        </p:spPr>
        <p:txBody>
          <a:bodyPr/>
          <a:lstStyle>
            <a:lvl1pPr marL="228600" indent="-228600">
              <a:buFont typeface="Wingdings" panose="05000000000000000000" pitchFamily="2" charset="2"/>
              <a:buChar char="v"/>
              <a:defRPr sz="3200"/>
            </a:lvl1pPr>
            <a:lvl2pPr marL="685800" indent="-228600">
              <a:buFont typeface="Wingdings" panose="05000000000000000000" pitchFamily="2" charset="2"/>
              <a:buChar char="§"/>
              <a:defRPr sz="2800"/>
            </a:lvl2pPr>
            <a:lvl3pPr marL="1143000" indent="-228600">
              <a:buFont typeface="Courier New" panose="02070309020205020404" pitchFamily="49" charset="0"/>
              <a:buChar char="o"/>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a:extLst>
              <a:ext uri="{FF2B5EF4-FFF2-40B4-BE49-F238E27FC236}">
                <a16:creationId xmlns:a16="http://schemas.microsoft.com/office/drawing/2014/main" xmlns="" id="{B9D816F0-FF8F-4A31-8300-9ACA6B575771}"/>
              </a:ext>
            </a:extLst>
          </p:cNvPr>
          <p:cNvSpPr>
            <a:spLocks noGrp="1"/>
          </p:cNvSpPr>
          <p:nvPr>
            <p:ph type="body" sz="half" idx="2"/>
          </p:nvPr>
        </p:nvSpPr>
        <p:spPr>
          <a:xfrm>
            <a:off x="839788" y="1373852"/>
            <a:ext cx="3932237" cy="463055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Box 8">
            <a:extLst>
              <a:ext uri="{FF2B5EF4-FFF2-40B4-BE49-F238E27FC236}">
                <a16:creationId xmlns:a16="http://schemas.microsoft.com/office/drawing/2014/main" xmlns="" id="{43C088C0-51B0-4546-B072-388AE9218637}"/>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11" name="Title 15">
            <a:extLst>
              <a:ext uri="{FF2B5EF4-FFF2-40B4-BE49-F238E27FC236}">
                <a16:creationId xmlns:a16="http://schemas.microsoft.com/office/drawing/2014/main" xmlns="" id="{52871787-E01A-4060-A748-A06B35391E75}"/>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2" name="TextBox 11">
            <a:extLst>
              <a:ext uri="{FF2B5EF4-FFF2-40B4-BE49-F238E27FC236}">
                <a16:creationId xmlns:a16="http://schemas.microsoft.com/office/drawing/2014/main" xmlns="" id="{1AB93411-C6A7-4058-A682-89D0693D66D9}"/>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345898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1EE8A8A5-B83C-452F-9ACA-4A3279DC36AF}"/>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2" name="Picture 11">
            <a:extLst>
              <a:ext uri="{FF2B5EF4-FFF2-40B4-BE49-F238E27FC236}">
                <a16:creationId xmlns:a16="http://schemas.microsoft.com/office/drawing/2014/main" xmlns="" id="{1B9B4D16-20B9-4380-8EB6-9F8F7A81229F}"/>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3" name="Picture 12">
            <a:extLst>
              <a:ext uri="{FF2B5EF4-FFF2-40B4-BE49-F238E27FC236}">
                <a16:creationId xmlns:a16="http://schemas.microsoft.com/office/drawing/2014/main" xmlns="" id="{2DFE8BF3-E40B-493A-9AE5-A62B25D4F16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xmlns="" id="{9CACCEF1-20EC-4A52-A7A1-15EEEB87FBB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5" name="Rectangle 14">
            <a:extLst>
              <a:ext uri="{FF2B5EF4-FFF2-40B4-BE49-F238E27FC236}">
                <a16:creationId xmlns:a16="http://schemas.microsoft.com/office/drawing/2014/main" xmlns="" id="{BE6BB852-D706-4A9C-8904-87AD81B3C355}"/>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7" name="TextBox 6">
            <a:extLst>
              <a:ext uri="{FF2B5EF4-FFF2-40B4-BE49-F238E27FC236}">
                <a16:creationId xmlns:a16="http://schemas.microsoft.com/office/drawing/2014/main" xmlns="" id="{7C7E3A92-47B8-4167-85B4-4C55CAFC49AB}"/>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9" name="Title 15">
            <a:extLst>
              <a:ext uri="{FF2B5EF4-FFF2-40B4-BE49-F238E27FC236}">
                <a16:creationId xmlns:a16="http://schemas.microsoft.com/office/drawing/2014/main" xmlns="" id="{80E5D011-DA18-4024-AF86-86894ACB27AE}"/>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0" name="TextBox 9">
            <a:extLst>
              <a:ext uri="{FF2B5EF4-FFF2-40B4-BE49-F238E27FC236}">
                <a16:creationId xmlns:a16="http://schemas.microsoft.com/office/drawing/2014/main" xmlns="" id="{D0933C90-27D3-4335-96E2-DF82191298C9}"/>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112926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B9B4D16-20B9-4380-8EB6-9F8F7A81229F}"/>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3" name="Picture 12">
            <a:extLst>
              <a:ext uri="{FF2B5EF4-FFF2-40B4-BE49-F238E27FC236}">
                <a16:creationId xmlns:a16="http://schemas.microsoft.com/office/drawing/2014/main" xmlns="" id="{2DFE8BF3-E40B-493A-9AE5-A62B25D4F16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xmlns="" id="{9CACCEF1-20EC-4A52-A7A1-15EEEB87FBB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5" name="Rectangle 14">
            <a:extLst>
              <a:ext uri="{FF2B5EF4-FFF2-40B4-BE49-F238E27FC236}">
                <a16:creationId xmlns:a16="http://schemas.microsoft.com/office/drawing/2014/main" xmlns="" id="{BE6BB852-D706-4A9C-8904-87AD81B3C355}"/>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7" name="TextBox 6">
            <a:extLst>
              <a:ext uri="{FF2B5EF4-FFF2-40B4-BE49-F238E27FC236}">
                <a16:creationId xmlns:a16="http://schemas.microsoft.com/office/drawing/2014/main" xmlns="" id="{7C7E3A92-47B8-4167-85B4-4C55CAFC49AB}"/>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10" name="TextBox 9">
            <a:extLst>
              <a:ext uri="{FF2B5EF4-FFF2-40B4-BE49-F238E27FC236}">
                <a16:creationId xmlns:a16="http://schemas.microsoft.com/office/drawing/2014/main" xmlns="" id="{D0933C90-27D3-4335-96E2-DF82191298C9}"/>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
        <p:nvSpPr>
          <p:cNvPr id="16" name="Google Shape;16;p2"/>
          <p:cNvSpPr txBox="1">
            <a:spLocks noGrp="1"/>
          </p:cNvSpPr>
          <p:nvPr>
            <p:ph type="title"/>
          </p:nvPr>
        </p:nvSpPr>
        <p:spPr>
          <a:xfrm>
            <a:off x="623087" y="2527022"/>
            <a:ext cx="10968316" cy="68991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68435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2BB3F54E-9A4B-4920-8D77-4695B8ABE8DC}"/>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3" name="Picture 12">
            <a:extLst>
              <a:ext uri="{FF2B5EF4-FFF2-40B4-BE49-F238E27FC236}">
                <a16:creationId xmlns:a16="http://schemas.microsoft.com/office/drawing/2014/main" xmlns="" id="{8A22C5D0-A59F-4D59-9AE0-98B49D48F724}"/>
              </a:ext>
            </a:extLst>
          </p:cNvPr>
          <p:cNvPicPr>
            <a:picLocks noChangeAspect="1"/>
          </p:cNvPicPr>
          <p:nvPr userDrawn="1"/>
        </p:nvPicPr>
        <p:blipFill rotWithShape="1">
          <a:blip r:embed="rId8"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4" name="Picture 13">
            <a:extLst>
              <a:ext uri="{FF2B5EF4-FFF2-40B4-BE49-F238E27FC236}">
                <a16:creationId xmlns:a16="http://schemas.microsoft.com/office/drawing/2014/main" xmlns="" id="{D83F94B4-13EA-4151-AFBF-F80C398EB193}"/>
              </a:ext>
            </a:extLst>
          </p:cNvPr>
          <p:cNvPicPr>
            <a:picLocks noChangeAspect="1"/>
          </p:cNvPicPr>
          <p:nvPr userDrawn="1"/>
        </p:nvPicPr>
        <p:blipFill>
          <a:blip r:embed="rId9"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xmlns="" id="{CC0AD3EB-C7FF-4C12-981F-BF2C7DE74266}"/>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6" name="Rectangle 15">
            <a:extLst>
              <a:ext uri="{FF2B5EF4-FFF2-40B4-BE49-F238E27FC236}">
                <a16:creationId xmlns:a16="http://schemas.microsoft.com/office/drawing/2014/main" xmlns="" id="{74223A0C-8F12-4568-8E11-A3F2ECF21C84}"/>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Tree>
    <p:extLst>
      <p:ext uri="{BB962C8B-B14F-4D97-AF65-F5344CB8AC3E}">
        <p14:creationId xmlns:p14="http://schemas.microsoft.com/office/powerpoint/2010/main" val="1035221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80" r:id="rId4"/>
    <p:sldLayoutId id="2147483678" r:id="rId5"/>
    <p:sldLayoutId id="214748368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s://experience.arcgis.com/experience/2ffc8feeafab47c8a6dcf9e88436e37c/page/page_25/" TargetMode="External"/><Relationship Id="rId3" Type="http://schemas.openxmlformats.org/officeDocument/2006/relationships/hyperlink" Target="https://seea.un.org/sites/seea.un.org/files/4._geo_bon_in_support_of_gbf_monitoring_framework.pdf" TargetMode="External"/><Relationship Id="rId7" Type="http://schemas.openxmlformats.org/officeDocument/2006/relationships/hyperlink" Target="https://kiss.caltech.edu/workshops/biodiversity/biodiversity.html" TargetMode="External"/><Relationship Id="rId2" Type="http://schemas.openxmlformats.org/officeDocument/2006/relationships/hyperlink" Target="https://geobon.org/wp-content/uploads/2021/10/Slides_27Sep_Part1.pdf" TargetMode="External"/><Relationship Id="rId1" Type="http://schemas.openxmlformats.org/officeDocument/2006/relationships/slideLayout" Target="../slideLayouts/slideLayout2.xml"/><Relationship Id="rId6" Type="http://schemas.openxmlformats.org/officeDocument/2006/relationships/hyperlink" Target="https://seea.un.org/ecosystem-accounting" TargetMode="External"/><Relationship Id="rId11" Type="http://schemas.openxmlformats.org/officeDocument/2006/relationships/image" Target="../media/image8.png"/><Relationship Id="rId5" Type="http://schemas.openxmlformats.org/officeDocument/2006/relationships/hyperlink" Target="https://www.youtube.com/watch?v=dlF07I063vw" TargetMode="External"/><Relationship Id="rId10" Type="http://schemas.openxmlformats.org/officeDocument/2006/relationships/image" Target="../media/image7.png"/><Relationship Id="rId4" Type="http://schemas.openxmlformats.org/officeDocument/2006/relationships/hyperlink" Target="https://www.youtube.com/watch?v=hZTIBz84lDA&amp;t=898s" TargetMode="External"/><Relationship Id="rId9" Type="http://schemas.openxmlformats.org/officeDocument/2006/relationships/hyperlink" Target="https://www3.weforum.org/docs/WEF_The_Global_Risks_Report_2021.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ACB7B97-9416-452B-84EA-699E6AA45B80}"/>
              </a:ext>
            </a:extLst>
          </p:cNvPr>
          <p:cNvSpPr>
            <a:spLocks noGrp="1"/>
          </p:cNvSpPr>
          <p:nvPr>
            <p:ph type="title"/>
          </p:nvPr>
        </p:nvSpPr>
        <p:spPr>
          <a:xfrm>
            <a:off x="176047" y="512064"/>
            <a:ext cx="8583905" cy="3636519"/>
          </a:xfrm>
        </p:spPr>
        <p:txBody>
          <a:bodyPr/>
          <a:lstStyle/>
          <a:p>
            <a:r>
              <a:rPr lang="en-US" sz="4800" smtClean="0"/>
              <a:t>CEOS Biodiversity Activity: </a:t>
            </a:r>
            <a:br>
              <a:rPr lang="en-US" sz="4800" smtClean="0"/>
            </a:br>
            <a:r>
              <a:rPr lang="en-US" sz="4000" smtClean="0"/>
              <a:t>Opportunities for More Robust CEOS Engagement</a:t>
            </a:r>
            <a:endParaRPr lang="en-AU" sz="4800" dirty="0"/>
          </a:p>
        </p:txBody>
      </p:sp>
      <p:sp>
        <p:nvSpPr>
          <p:cNvPr id="6" name="Shape 11">
            <a:extLst>
              <a:ext uri="{FF2B5EF4-FFF2-40B4-BE49-F238E27FC236}">
                <a16:creationId xmlns:a16="http://schemas.microsoft.com/office/drawing/2014/main" xmlns="" id="{75A0D59D-8C5C-48CF-A49D-9DE235F8CED6}"/>
              </a:ext>
            </a:extLst>
          </p:cNvPr>
          <p:cNvSpPr/>
          <p:nvPr/>
        </p:nvSpPr>
        <p:spPr>
          <a:xfrm>
            <a:off x="7222284" y="4252682"/>
            <a:ext cx="4832943" cy="2605318"/>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0" tIns="0" rIns="0" bIns="0"/>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lvl="0" algn="r" defTabSz="914400">
              <a:lnSpc>
                <a:spcPct val="150000"/>
              </a:lnSpc>
              <a:defRPr>
                <a:solidFill>
                  <a:srgbClr val="000000"/>
                </a:solidFill>
              </a:defRPr>
            </a:pPr>
            <a:r>
              <a:rPr lang="en-AU" sz="2200" b="1" dirty="0" smtClean="0">
                <a:solidFill>
                  <a:schemeClr val="accent1"/>
                </a:solidFill>
                <a:latin typeface="Quire Sans" panose="020B0502040400020003" pitchFamily="34" charset="0"/>
                <a:ea typeface="Arial Bold"/>
                <a:cs typeface="Quire Sans" panose="020B0502040400020003" pitchFamily="34" charset="0"/>
                <a:sym typeface="Arial Bold"/>
              </a:rPr>
              <a:t>Gary GELLER, NASA</a:t>
            </a:r>
          </a:p>
          <a:p>
            <a:pPr lvl="0" algn="r" defTabSz="914400">
              <a:lnSpc>
                <a:spcPct val="150000"/>
              </a:lnSpc>
              <a:defRPr>
                <a:solidFill>
                  <a:srgbClr val="000000"/>
                </a:solidFill>
              </a:defRPr>
            </a:pPr>
            <a:r>
              <a:rPr sz="2200" b="1" dirty="0" smtClean="0">
                <a:solidFill>
                  <a:schemeClr val="accent1"/>
                </a:solidFill>
                <a:latin typeface="Quire Sans" panose="020B0502040400020003" pitchFamily="34" charset="0"/>
                <a:ea typeface="Arial Bold"/>
                <a:cs typeface="Quire Sans" panose="020B0502040400020003" pitchFamily="34" charset="0"/>
                <a:sym typeface="Arial Bold"/>
              </a:rPr>
              <a:t>Agenda </a:t>
            </a:r>
            <a:r>
              <a:rPr sz="2200" b="1" dirty="0">
                <a:solidFill>
                  <a:schemeClr val="accent1"/>
                </a:solidFill>
                <a:latin typeface="Quire Sans" panose="020B0502040400020003" pitchFamily="34" charset="0"/>
                <a:ea typeface="Arial Bold"/>
                <a:cs typeface="Quire Sans" panose="020B0502040400020003" pitchFamily="34" charset="0"/>
                <a:sym typeface="Arial Bold"/>
              </a:rPr>
              <a:t>Item </a:t>
            </a:r>
            <a:r>
              <a:rPr lang="en-US" sz="2200" b="1" dirty="0" smtClean="0">
                <a:solidFill>
                  <a:schemeClr val="accent1"/>
                </a:solidFill>
                <a:latin typeface="Quire Sans" panose="020B0502040400020003" pitchFamily="34" charset="0"/>
                <a:ea typeface="Arial Bold"/>
                <a:cs typeface="Quire Sans" panose="020B0502040400020003" pitchFamily="34" charset="0"/>
                <a:sym typeface="Arial Bold"/>
              </a:rPr>
              <a:t>27</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2021 CEOS Plenary </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Virtual Meeting</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1-4 November 2021</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p:txBody>
      </p:sp>
    </p:spTree>
    <p:extLst>
      <p:ext uri="{BB962C8B-B14F-4D97-AF65-F5344CB8AC3E}">
        <p14:creationId xmlns:p14="http://schemas.microsoft.com/office/powerpoint/2010/main" val="391953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GEO BON Overview</a:t>
            </a:r>
            <a:endParaRPr lang="en-US" dirty="0"/>
          </a:p>
        </p:txBody>
      </p:sp>
      <p:sp>
        <p:nvSpPr>
          <p:cNvPr id="4" name="TextBox 3">
            <a:extLst>
              <a:ext uri="{FF2B5EF4-FFF2-40B4-BE49-F238E27FC236}">
                <a16:creationId xmlns="" xmlns:a16="http://schemas.microsoft.com/office/drawing/2014/main" id="{69826F86-2059-9240-AB0B-A3E77F03DD5B}"/>
              </a:ext>
            </a:extLst>
          </p:cNvPr>
          <p:cNvSpPr txBox="1"/>
          <p:nvPr/>
        </p:nvSpPr>
        <p:spPr>
          <a:xfrm>
            <a:off x="0" y="6166697"/>
            <a:ext cx="1812235" cy="276999"/>
          </a:xfrm>
          <a:prstGeom prst="rect">
            <a:avLst/>
          </a:prstGeom>
          <a:noFill/>
        </p:spPr>
        <p:txBody>
          <a:bodyPr wrap="square" rtlCol="0">
            <a:spAutoFit/>
          </a:bodyPr>
          <a:lstStyle/>
          <a:p>
            <a:r>
              <a:rPr lang="en-US" sz="1200" b="0" dirty="0">
                <a:latin typeface="Arial" panose="020B0604020202020204" pitchFamily="34" charset="0"/>
                <a:ea typeface="Helvetica Neue Light" panose="02000403000000020004" pitchFamily="2" charset="0"/>
                <a:cs typeface="Arial" panose="020B0604020202020204" pitchFamily="34" charset="0"/>
              </a:rPr>
              <a:t>Navarro et al. 2017</a:t>
            </a:r>
          </a:p>
        </p:txBody>
      </p:sp>
      <p:grpSp>
        <p:nvGrpSpPr>
          <p:cNvPr id="5" name="Group 4"/>
          <p:cNvGrpSpPr/>
          <p:nvPr/>
        </p:nvGrpSpPr>
        <p:grpSpPr>
          <a:xfrm>
            <a:off x="1375576" y="1103800"/>
            <a:ext cx="9843802" cy="5380096"/>
            <a:chOff x="623392" y="692696"/>
            <a:chExt cx="10595986" cy="5791200"/>
          </a:xfrm>
        </p:grpSpPr>
        <p:pic>
          <p:nvPicPr>
            <p:cNvPr id="3" name="Picture 2">
              <a:extLst>
                <a:ext uri="{FF2B5EF4-FFF2-40B4-BE49-F238E27FC236}">
                  <a16:creationId xmlns="" xmlns:a16="http://schemas.microsoft.com/office/drawing/2014/main" id="{AAAB812C-215E-0A43-AEC4-2F8FEE40E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692696"/>
              <a:ext cx="10595986" cy="5791200"/>
            </a:xfrm>
            <a:prstGeom prst="rect">
              <a:avLst/>
            </a:prstGeom>
          </p:spPr>
        </p:pic>
        <p:sp>
          <p:nvSpPr>
            <p:cNvPr id="8" name="Oval 7"/>
            <p:cNvSpPr/>
            <p:nvPr/>
          </p:nvSpPr>
          <p:spPr bwMode="auto">
            <a:xfrm>
              <a:off x="4816503" y="2087425"/>
              <a:ext cx="1171575" cy="1143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60000"/>
                </a:lnSpc>
                <a:spcBef>
                  <a:spcPct val="30000"/>
                </a:spcBef>
                <a:spcAft>
                  <a:spcPct val="0"/>
                </a:spcAft>
                <a:buClrTx/>
                <a:buSzPct val="110000"/>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4007768" y="3789040"/>
              <a:ext cx="2908663" cy="160237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60000"/>
                </a:lnSpc>
                <a:spcBef>
                  <a:spcPct val="30000"/>
                </a:spcBef>
                <a:spcAft>
                  <a:spcPct val="0"/>
                </a:spcAft>
                <a:buClrTx/>
                <a:buSzPct val="110000"/>
                <a:buFontTx/>
                <a:buNone/>
                <a:tabLst/>
              </a:pPr>
              <a:endParaRPr kumimoji="0" lang="en-US" sz="1400" b="0" i="0" u="none" strike="noStrike" cap="none" normalizeH="0" baseline="0" smtClean="0">
                <a:ln>
                  <a:noFill/>
                </a:ln>
                <a:solidFill>
                  <a:schemeClr val="tx1"/>
                </a:solidFill>
                <a:effectLst/>
                <a:latin typeface="Arial" charset="0"/>
              </a:endParaRPr>
            </a:p>
          </p:txBody>
        </p:sp>
      </p:grpSp>
      <p:sp>
        <p:nvSpPr>
          <p:cNvPr id="7" name="TextBox 6"/>
          <p:cNvSpPr txBox="1"/>
          <p:nvPr/>
        </p:nvSpPr>
        <p:spPr>
          <a:xfrm>
            <a:off x="7831183" y="1449977"/>
            <a:ext cx="2286000" cy="646331"/>
          </a:xfrm>
          <a:prstGeom prst="rect">
            <a:avLst/>
          </a:prstGeom>
          <a:noFill/>
        </p:spPr>
        <p:txBody>
          <a:bodyPr wrap="square" rtlCol="0">
            <a:spAutoFit/>
          </a:bodyPr>
          <a:lstStyle/>
          <a:p>
            <a:pPr>
              <a:lnSpc>
                <a:spcPct val="100000"/>
              </a:lnSpc>
            </a:pPr>
            <a:r>
              <a:rPr lang="en-US" sz="1800" i="1" dirty="0" smtClean="0">
                <a:solidFill>
                  <a:schemeClr val="accent5">
                    <a:lumMod val="25000"/>
                  </a:schemeClr>
                </a:solidFill>
              </a:rPr>
              <a:t>Indicators and other information</a:t>
            </a:r>
            <a:endParaRPr lang="en-US" sz="1800" i="1" dirty="0">
              <a:solidFill>
                <a:schemeClr val="accent5">
                  <a:lumMod val="25000"/>
                </a:schemeClr>
              </a:solidFill>
            </a:endParaRPr>
          </a:p>
        </p:txBody>
      </p:sp>
      <p:cxnSp>
        <p:nvCxnSpPr>
          <p:cNvPr id="11" name="Straight Connector 10"/>
          <p:cNvCxnSpPr/>
          <p:nvPr/>
        </p:nvCxnSpPr>
        <p:spPr bwMode="auto">
          <a:xfrm flipH="1">
            <a:off x="7550331" y="2057400"/>
            <a:ext cx="2889069" cy="6531"/>
          </a:xfrm>
          <a:prstGeom prst="line">
            <a:avLst/>
          </a:prstGeom>
          <a:noFill/>
          <a:ln w="38100" cap="flat" cmpd="sng" algn="ctr">
            <a:solidFill>
              <a:schemeClr val="accent5">
                <a:lumMod val="25000"/>
              </a:schemeClr>
            </a:solidFill>
            <a:prstDash val="solid"/>
            <a:round/>
            <a:headEnd type="none" w="med" len="med"/>
            <a:tailEnd type="none" w="med" len="med"/>
          </a:ln>
          <a:effectLst/>
        </p:spPr>
      </p:cxnSp>
    </p:spTree>
    <p:extLst>
      <p:ext uri="{BB962C8B-B14F-4D97-AF65-F5344CB8AC3E}">
        <p14:creationId xmlns:p14="http://schemas.microsoft.com/office/powerpoint/2010/main" val="2297426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Essential Biodiversity Variables</a:t>
            </a:r>
            <a:endParaRPr lang="en-US" sz="3600" dirty="0"/>
          </a:p>
        </p:txBody>
      </p:sp>
      <p:sp>
        <p:nvSpPr>
          <p:cNvPr id="28" name="Rectangle 1"/>
          <p:cNvSpPr txBox="1"/>
          <p:nvPr/>
        </p:nvSpPr>
        <p:spPr>
          <a:xfrm>
            <a:off x="2033491" y="1235764"/>
            <a:ext cx="8065273" cy="830997"/>
          </a:xfrm>
          <a:prstGeom prst="rect">
            <a:avLst/>
          </a:prstGeom>
        </p:spPr>
        <p:txBody>
          <a:bodyPr wrap="square">
            <a:spAutoFit/>
          </a:bodyPr>
          <a:lstStyle/>
          <a:p>
            <a:pPr algn="ctr">
              <a:lnSpc>
                <a:spcPct val="100000"/>
              </a:lnSpc>
              <a:spcBef>
                <a:spcPts val="0"/>
              </a:spcBef>
              <a:spcAft>
                <a:spcPts val="0"/>
              </a:spcAft>
              <a:buClr>
                <a:srgbClr val="000000"/>
              </a:buClr>
              <a:buSzTx/>
              <a:buFont typeface="Arial"/>
              <a:buNone/>
            </a:pPr>
            <a:r>
              <a:rPr lang="en-CA" sz="2400" b="0" kern="0" dirty="0" smtClean="0">
                <a:latin typeface="Arial" panose="020B0604020202020204" pitchFamily="34" charset="0"/>
                <a:ea typeface="Helvetica Neue Condensed" panose="02000503000000020004" pitchFamily="2" charset="0"/>
                <a:cs typeface="Arial" panose="020B0604020202020204" pitchFamily="34" charset="0"/>
                <a:sym typeface="Arial"/>
              </a:rPr>
              <a:t>Set </a:t>
            </a:r>
            <a:r>
              <a:rPr lang="en-CA" sz="2400" b="0" kern="0" dirty="0">
                <a:latin typeface="Arial" panose="020B0604020202020204" pitchFamily="34" charset="0"/>
                <a:ea typeface="Helvetica Neue Condensed" panose="02000503000000020004" pitchFamily="2" charset="0"/>
                <a:cs typeface="Arial" panose="020B0604020202020204" pitchFamily="34" charset="0"/>
                <a:sym typeface="Arial"/>
              </a:rPr>
              <a:t>of </a:t>
            </a:r>
            <a:r>
              <a:rPr lang="en-CA" sz="2400" b="0" kern="0" dirty="0" smtClean="0">
                <a:latin typeface="Arial" panose="020B0604020202020204" pitchFamily="34" charset="0"/>
                <a:ea typeface="Helvetica Neue Condensed" panose="02000503000000020004" pitchFamily="2" charset="0"/>
                <a:cs typeface="Arial" panose="020B0604020202020204" pitchFamily="34" charset="0"/>
                <a:sym typeface="Arial"/>
              </a:rPr>
              <a:t>measurements to capture the major dimensions</a:t>
            </a:r>
          </a:p>
          <a:p>
            <a:pPr algn="ctr">
              <a:lnSpc>
                <a:spcPct val="100000"/>
              </a:lnSpc>
              <a:spcBef>
                <a:spcPts val="0"/>
              </a:spcBef>
              <a:spcAft>
                <a:spcPts val="0"/>
              </a:spcAft>
              <a:buClr>
                <a:srgbClr val="000000"/>
              </a:buClr>
              <a:buSzTx/>
              <a:buFont typeface="Arial"/>
              <a:buNone/>
            </a:pPr>
            <a:r>
              <a:rPr lang="en-CA" sz="2400" b="0" kern="0" dirty="0" smtClean="0">
                <a:latin typeface="Arial" panose="020B0604020202020204" pitchFamily="34" charset="0"/>
                <a:ea typeface="Helvetica Neue Condensed" panose="02000503000000020004" pitchFamily="2" charset="0"/>
                <a:cs typeface="Arial" panose="020B0604020202020204" pitchFamily="34" charset="0"/>
                <a:sym typeface="Arial"/>
              </a:rPr>
              <a:t>of biodiversity and how it is changing</a:t>
            </a:r>
            <a:endParaRPr lang="en-CA" sz="2400" b="0" kern="0" dirty="0">
              <a:latin typeface="Arial" panose="020B0604020202020204" pitchFamily="34" charset="0"/>
              <a:ea typeface="Helvetica Neue Condensed" panose="02000503000000020004" pitchFamily="2" charset="0"/>
              <a:cs typeface="Arial" panose="020B0604020202020204" pitchFamily="34" charset="0"/>
              <a:sym typeface="Arial"/>
            </a:endParaRPr>
          </a:p>
        </p:txBody>
      </p:sp>
      <p:grpSp>
        <p:nvGrpSpPr>
          <p:cNvPr id="4" name="Group 3"/>
          <p:cNvGrpSpPr/>
          <p:nvPr/>
        </p:nvGrpSpPr>
        <p:grpSpPr>
          <a:xfrm>
            <a:off x="639948" y="2209800"/>
            <a:ext cx="8381336" cy="4238708"/>
            <a:chOff x="1295400" y="2209800"/>
            <a:chExt cx="8617501" cy="4465320"/>
          </a:xfrm>
        </p:grpSpPr>
        <p:sp>
          <p:nvSpPr>
            <p:cNvPr id="19" name="TextBox 18">
              <a:extLst>
                <a:ext uri="{FF2B5EF4-FFF2-40B4-BE49-F238E27FC236}">
                  <a16:creationId xmlns:a16="http://schemas.microsoft.com/office/drawing/2014/main" xmlns="" id="{A82D0D3D-4606-41EB-9CD5-B4E129A2CF01}"/>
                </a:ext>
              </a:extLst>
            </p:cNvPr>
            <p:cNvSpPr txBox="1"/>
            <p:nvPr/>
          </p:nvSpPr>
          <p:spPr>
            <a:xfrm>
              <a:off x="1295400" y="2438400"/>
              <a:ext cx="3810000" cy="3596263"/>
            </a:xfrm>
            <a:prstGeom prst="rect">
              <a:avLst/>
            </a:prstGeom>
            <a:noFill/>
          </p:spPr>
          <p:txBody>
            <a:bodyPr wrap="square" rtlCol="0">
              <a:spAutoFit/>
            </a:bodyPr>
            <a:lstStyle/>
            <a:p>
              <a:pPr algn="l" fontAlgn="auto">
                <a:lnSpc>
                  <a:spcPts val="3700"/>
                </a:lnSpc>
                <a:spcBef>
                  <a:spcPts val="0"/>
                </a:spcBef>
                <a:spcAft>
                  <a:spcPts val="0"/>
                </a:spcAft>
                <a:buClr>
                  <a:srgbClr val="000000"/>
                </a:buClr>
                <a:buSzTx/>
              </a:pPr>
              <a:r>
                <a:rPr lang="en-US" sz="2400" b="0" kern="0" dirty="0" smtClean="0">
                  <a:latin typeface="Arial" panose="020B0604020202020204" pitchFamily="34" charset="0"/>
                  <a:ea typeface="Helvetica Neue Light" panose="02000403000000020004" pitchFamily="2" charset="0"/>
                  <a:cs typeface="Arial" panose="020B0604020202020204" pitchFamily="34" charset="0"/>
                  <a:sym typeface="Arial"/>
                </a:rPr>
                <a:t>Criteria:</a:t>
              </a:r>
              <a:endParaRPr lang="en-US" sz="2400" b="0" kern="0" dirty="0">
                <a:latin typeface="Arial" panose="020B0604020202020204" pitchFamily="34" charset="0"/>
                <a:ea typeface="Helvetica Neue Light" panose="02000403000000020004" pitchFamily="2" charset="0"/>
                <a:cs typeface="Arial" panose="020B0604020202020204" pitchFamily="34" charset="0"/>
                <a:sym typeface="Arial"/>
              </a:endParaRPr>
            </a:p>
            <a:p>
              <a:pPr marL="342900" indent="-342900" algn="l" fontAlgn="auto">
                <a:lnSpc>
                  <a:spcPts val="3700"/>
                </a:lnSpc>
                <a:spcBef>
                  <a:spcPts val="0"/>
                </a:spcBef>
                <a:spcAft>
                  <a:spcPts val="0"/>
                </a:spcAft>
                <a:buClr>
                  <a:schemeClr val="bg1">
                    <a:lumMod val="95000"/>
                  </a:schemeClr>
                </a:buClr>
                <a:buSzTx/>
                <a:buFont typeface="Wingdings" panose="05000000000000000000" pitchFamily="2" charset="2"/>
                <a:buChar char="v"/>
              </a:pPr>
              <a:r>
                <a:rPr lang="en-US" sz="2400" kern="0" dirty="0" smtClean="0">
                  <a:latin typeface="Arial" panose="020B0604020202020204" pitchFamily="34" charset="0"/>
                  <a:ea typeface="Helvetica Neue Light" panose="02000403000000020004" pitchFamily="2" charset="0"/>
                  <a:cs typeface="Arial" panose="020B0604020202020204" pitchFamily="34" charset="0"/>
                  <a:sym typeface="Arial"/>
                </a:rPr>
                <a:t>Biological</a:t>
              </a:r>
              <a:endParaRPr lang="en-US" sz="2400" kern="0" dirty="0">
                <a:latin typeface="Arial" panose="020B0604020202020204" pitchFamily="34" charset="0"/>
                <a:ea typeface="Helvetica Neue Light" panose="02000403000000020004" pitchFamily="2" charset="0"/>
                <a:cs typeface="Arial" panose="020B0604020202020204" pitchFamily="34" charset="0"/>
                <a:sym typeface="Arial"/>
              </a:endParaRPr>
            </a:p>
            <a:p>
              <a:pPr marL="342900" indent="-342900" algn="l" fontAlgn="auto">
                <a:lnSpc>
                  <a:spcPts val="3700"/>
                </a:lnSpc>
                <a:spcBef>
                  <a:spcPts val="0"/>
                </a:spcBef>
                <a:spcAft>
                  <a:spcPts val="0"/>
                </a:spcAft>
                <a:buClr>
                  <a:schemeClr val="bg1">
                    <a:lumMod val="95000"/>
                  </a:schemeClr>
                </a:buClr>
                <a:buSzTx/>
                <a:buFont typeface="Wingdings" panose="05000000000000000000" pitchFamily="2" charset="2"/>
                <a:buChar char="v"/>
              </a:pPr>
              <a:r>
                <a:rPr lang="en-US" sz="2400" kern="0" dirty="0">
                  <a:latin typeface="Arial" panose="020B0604020202020204" pitchFamily="34" charset="0"/>
                  <a:ea typeface="Helvetica Neue Light" panose="02000403000000020004" pitchFamily="2" charset="0"/>
                  <a:cs typeface="Arial" panose="020B0604020202020204" pitchFamily="34" charset="0"/>
                  <a:sym typeface="Arial"/>
                </a:rPr>
                <a:t>State variables</a:t>
              </a:r>
            </a:p>
            <a:p>
              <a:pPr marL="342900" indent="-342900" algn="l" fontAlgn="auto">
                <a:lnSpc>
                  <a:spcPts val="3700"/>
                </a:lnSpc>
                <a:spcBef>
                  <a:spcPts val="0"/>
                </a:spcBef>
                <a:spcAft>
                  <a:spcPts val="0"/>
                </a:spcAft>
                <a:buClr>
                  <a:schemeClr val="bg1">
                    <a:lumMod val="95000"/>
                  </a:schemeClr>
                </a:buClr>
                <a:buSzTx/>
                <a:buFont typeface="Wingdings" panose="05000000000000000000" pitchFamily="2" charset="2"/>
                <a:buChar char="v"/>
              </a:pPr>
              <a:r>
                <a:rPr lang="en-US" sz="2400" b="0" kern="0" dirty="0" smtClean="0">
                  <a:latin typeface="Arial" panose="020B0604020202020204" pitchFamily="34" charset="0"/>
                  <a:ea typeface="Helvetica Neue Light" panose="02000403000000020004" pitchFamily="2" charset="0"/>
                  <a:cs typeface="Arial" panose="020B0604020202020204" pitchFamily="34" charset="0"/>
                  <a:sym typeface="Arial"/>
                </a:rPr>
                <a:t>Sensitive </a:t>
              </a:r>
              <a:r>
                <a:rPr lang="en-US" sz="2400" b="0" kern="0" dirty="0">
                  <a:latin typeface="Arial" panose="020B0604020202020204" pitchFamily="34" charset="0"/>
                  <a:ea typeface="Helvetica Neue Light" panose="02000403000000020004" pitchFamily="2" charset="0"/>
                  <a:cs typeface="Arial" panose="020B0604020202020204" pitchFamily="34" charset="0"/>
                  <a:sym typeface="Arial"/>
                </a:rPr>
                <a:t>to change</a:t>
              </a:r>
            </a:p>
            <a:p>
              <a:pPr marL="342900" indent="-342900" algn="l" fontAlgn="auto">
                <a:lnSpc>
                  <a:spcPts val="3700"/>
                </a:lnSpc>
                <a:spcBef>
                  <a:spcPts val="0"/>
                </a:spcBef>
                <a:spcAft>
                  <a:spcPts val="0"/>
                </a:spcAft>
                <a:buClr>
                  <a:schemeClr val="bg1">
                    <a:lumMod val="95000"/>
                  </a:schemeClr>
                </a:buClr>
                <a:buSzTx/>
                <a:buFont typeface="Wingdings" panose="05000000000000000000" pitchFamily="2" charset="2"/>
                <a:buChar char="v"/>
              </a:pPr>
              <a:r>
                <a:rPr lang="en-US" sz="2400" b="0" kern="0" dirty="0">
                  <a:latin typeface="Arial" panose="020B0604020202020204" pitchFamily="34" charset="0"/>
                  <a:ea typeface="Helvetica Neue Light" panose="02000403000000020004" pitchFamily="2" charset="0"/>
                  <a:cs typeface="Arial" panose="020B0604020202020204" pitchFamily="34" charset="0"/>
                  <a:sym typeface="Arial"/>
                </a:rPr>
                <a:t>Scalable</a:t>
              </a:r>
            </a:p>
            <a:p>
              <a:pPr marL="342900" indent="-342900" algn="l" fontAlgn="auto">
                <a:lnSpc>
                  <a:spcPts val="3700"/>
                </a:lnSpc>
                <a:spcBef>
                  <a:spcPts val="0"/>
                </a:spcBef>
                <a:spcAft>
                  <a:spcPts val="0"/>
                </a:spcAft>
                <a:buClr>
                  <a:schemeClr val="bg1">
                    <a:lumMod val="95000"/>
                  </a:schemeClr>
                </a:buClr>
                <a:buSzTx/>
                <a:buFont typeface="Wingdings" panose="05000000000000000000" pitchFamily="2" charset="2"/>
                <a:buChar char="v"/>
              </a:pPr>
              <a:r>
                <a:rPr lang="en-US" sz="2400" b="0" kern="0" dirty="0">
                  <a:latin typeface="Arial" panose="020B0604020202020204" pitchFamily="34" charset="0"/>
                  <a:ea typeface="Helvetica Neue Light" panose="02000403000000020004" pitchFamily="2" charset="0"/>
                  <a:cs typeface="Arial" panose="020B0604020202020204" pitchFamily="34" charset="0"/>
                  <a:sym typeface="Arial"/>
                </a:rPr>
                <a:t>Feasible</a:t>
              </a:r>
            </a:p>
            <a:p>
              <a:pPr marL="342900" indent="-342900" algn="l" fontAlgn="auto">
                <a:lnSpc>
                  <a:spcPts val="3700"/>
                </a:lnSpc>
                <a:spcBef>
                  <a:spcPts val="0"/>
                </a:spcBef>
                <a:spcAft>
                  <a:spcPts val="0"/>
                </a:spcAft>
                <a:buClr>
                  <a:schemeClr val="bg1">
                    <a:lumMod val="95000"/>
                  </a:schemeClr>
                </a:buClr>
                <a:buSzTx/>
                <a:buFont typeface="Wingdings" panose="05000000000000000000" pitchFamily="2" charset="2"/>
                <a:buChar char="v"/>
              </a:pPr>
              <a:r>
                <a:rPr lang="en-US" sz="2400" b="0" kern="0" dirty="0" smtClean="0">
                  <a:latin typeface="Arial" panose="020B0604020202020204" pitchFamily="34" charset="0"/>
                  <a:ea typeface="Helvetica Neue Light" panose="02000403000000020004" pitchFamily="2" charset="0"/>
                  <a:cs typeface="Arial" panose="020B0604020202020204" pitchFamily="34" charset="0"/>
                  <a:sym typeface="Arial"/>
                </a:rPr>
                <a:t>Ecosystem agnostic</a:t>
              </a:r>
              <a:endParaRPr lang="en-US" sz="2400" b="0" kern="0" dirty="0">
                <a:latin typeface="Arial" panose="020B0604020202020204" pitchFamily="34" charset="0"/>
                <a:ea typeface="Helvetica Neue Light" panose="02000403000000020004" pitchFamily="2" charset="0"/>
                <a:cs typeface="Arial" panose="020B0604020202020204" pitchFamily="34" charset="0"/>
                <a:sym typeface="Arial"/>
              </a:endParaRPr>
            </a:p>
          </p:txBody>
        </p:sp>
        <p:sp>
          <p:nvSpPr>
            <p:cNvPr id="20" name="Triangle 12">
              <a:extLst>
                <a:ext uri="{FF2B5EF4-FFF2-40B4-BE49-F238E27FC236}">
                  <a16:creationId xmlns:a16="http://schemas.microsoft.com/office/drawing/2014/main" xmlns="" id="{04E65A42-CD70-46D2-84DA-7A2EEA7F9C45}"/>
                </a:ext>
              </a:extLst>
            </p:cNvPr>
            <p:cNvSpPr/>
            <p:nvPr/>
          </p:nvSpPr>
          <p:spPr>
            <a:xfrm rot="5400000">
              <a:off x="4046531" y="4030669"/>
              <a:ext cx="2667000" cy="701662"/>
            </a:xfrm>
            <a:prstGeom prst="triangle">
              <a:avLst>
                <a:gd name="adj" fmla="val 50520"/>
              </a:avLst>
            </a:prstGeom>
            <a:solidFill>
              <a:schemeClr val="bg1">
                <a:lumMod val="85000"/>
              </a:scheme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effectLst/>
                <a:uLnTx/>
                <a:uFillTx/>
                <a:latin typeface="Arial"/>
                <a:ea typeface="+mn-ea"/>
                <a:cs typeface="+mn-cs"/>
                <a:sym typeface="Arial"/>
              </a:endParaRPr>
            </a:p>
          </p:txBody>
        </p:sp>
        <p:grpSp>
          <p:nvGrpSpPr>
            <p:cNvPr id="3" name="Group 2"/>
            <p:cNvGrpSpPr/>
            <p:nvPr/>
          </p:nvGrpSpPr>
          <p:grpSpPr>
            <a:xfrm>
              <a:off x="6324600" y="2209800"/>
              <a:ext cx="3588301" cy="4465320"/>
              <a:chOff x="6324600" y="2209800"/>
              <a:chExt cx="3588301" cy="4465320"/>
            </a:xfrm>
          </p:grpSpPr>
          <p:sp>
            <p:nvSpPr>
              <p:cNvPr id="22" name="TextBox 21">
                <a:extLst>
                  <a:ext uri="{FF2B5EF4-FFF2-40B4-BE49-F238E27FC236}">
                    <a16:creationId xmlns:a16="http://schemas.microsoft.com/office/drawing/2014/main" xmlns="" id="{4B29B48C-2A61-483F-87A8-C2D8DCC92786}"/>
                  </a:ext>
                </a:extLst>
              </p:cNvPr>
              <p:cNvSpPr txBox="1"/>
              <p:nvPr/>
            </p:nvSpPr>
            <p:spPr>
              <a:xfrm>
                <a:off x="6934200" y="2419290"/>
                <a:ext cx="2565126" cy="400110"/>
              </a:xfrm>
              <a:prstGeom prst="rect">
                <a:avLst/>
              </a:prstGeom>
              <a:noFill/>
            </p:spPr>
            <p:txBody>
              <a:bodyPr wrap="none" rtlCol="0">
                <a:spAutoFit/>
              </a:bodyPr>
              <a:lstStyle/>
              <a:p>
                <a:pPr algn="l" fontAlgn="auto">
                  <a:lnSpc>
                    <a:spcPct val="100000"/>
                  </a:lnSpc>
                  <a:spcBef>
                    <a:spcPts val="0"/>
                  </a:spcBef>
                  <a:spcAft>
                    <a:spcPts val="0"/>
                  </a:spcAft>
                  <a:buClr>
                    <a:srgbClr val="000000"/>
                  </a:buClr>
                  <a:buSzTx/>
                  <a:buFont typeface="Arial"/>
                  <a:buNone/>
                </a:pPr>
                <a:r>
                  <a:rPr lang="en-US" sz="2000" b="0" kern="0" dirty="0">
                    <a:latin typeface="Arial" panose="020B0604020202020204" pitchFamily="34" charset="0"/>
                    <a:cs typeface="Arial" panose="020B0604020202020204" pitchFamily="34" charset="0"/>
                    <a:sym typeface="Arial"/>
                  </a:rPr>
                  <a:t>Genetic </a:t>
                </a:r>
                <a:r>
                  <a:rPr lang="en-US" sz="2000" b="0" kern="0" dirty="0" smtClean="0">
                    <a:latin typeface="Arial" panose="020B0604020202020204" pitchFamily="34" charset="0"/>
                    <a:cs typeface="Arial" panose="020B0604020202020204" pitchFamily="34" charset="0"/>
                    <a:sym typeface="Arial"/>
                  </a:rPr>
                  <a:t>Composition</a:t>
                </a:r>
                <a:endParaRPr lang="en-US" sz="2000" b="0" kern="0" dirty="0">
                  <a:latin typeface="Arial" panose="020B0604020202020204" pitchFamily="34" charset="0"/>
                  <a:cs typeface="Arial" panose="020B0604020202020204" pitchFamily="34" charset="0"/>
                  <a:sym typeface="Arial"/>
                </a:endParaRPr>
              </a:p>
            </p:txBody>
          </p:sp>
          <p:sp>
            <p:nvSpPr>
              <p:cNvPr id="23" name="TextBox 22">
                <a:extLst>
                  <a:ext uri="{FF2B5EF4-FFF2-40B4-BE49-F238E27FC236}">
                    <a16:creationId xmlns:a16="http://schemas.microsoft.com/office/drawing/2014/main" xmlns="" id="{465C033C-F557-488B-A3ED-9F6F397C75F7}"/>
                  </a:ext>
                </a:extLst>
              </p:cNvPr>
              <p:cNvSpPr txBox="1"/>
              <p:nvPr/>
            </p:nvSpPr>
            <p:spPr>
              <a:xfrm>
                <a:off x="6934200" y="3181290"/>
                <a:ext cx="2510624" cy="400110"/>
              </a:xfrm>
              <a:prstGeom prst="rect">
                <a:avLst/>
              </a:prstGeom>
              <a:noFill/>
            </p:spPr>
            <p:txBody>
              <a:bodyPr wrap="none" rtlCol="0">
                <a:spAutoFit/>
              </a:bodyPr>
              <a:lstStyle/>
              <a:p>
                <a:pPr algn="l" fontAlgn="auto">
                  <a:lnSpc>
                    <a:spcPct val="100000"/>
                  </a:lnSpc>
                  <a:spcBef>
                    <a:spcPts val="0"/>
                  </a:spcBef>
                  <a:spcAft>
                    <a:spcPts val="0"/>
                  </a:spcAft>
                  <a:buClr>
                    <a:srgbClr val="000000"/>
                  </a:buClr>
                  <a:buSzTx/>
                  <a:buFont typeface="Arial"/>
                  <a:buNone/>
                </a:pPr>
                <a:r>
                  <a:rPr lang="en-US" sz="2000" b="0" kern="0" dirty="0">
                    <a:latin typeface="Arial" panose="020B0604020202020204" pitchFamily="34" charset="0"/>
                    <a:cs typeface="Arial" panose="020B0604020202020204" pitchFamily="34" charset="0"/>
                    <a:sym typeface="Arial"/>
                  </a:rPr>
                  <a:t>Species </a:t>
                </a:r>
                <a:r>
                  <a:rPr lang="en-US" sz="2000" b="0" kern="0" dirty="0" smtClean="0">
                    <a:latin typeface="Arial" panose="020B0604020202020204" pitchFamily="34" charset="0"/>
                    <a:cs typeface="Arial" panose="020B0604020202020204" pitchFamily="34" charset="0"/>
                    <a:sym typeface="Arial"/>
                  </a:rPr>
                  <a:t>Populations</a:t>
                </a:r>
                <a:endParaRPr lang="en-US" sz="2000" b="0" kern="0" dirty="0">
                  <a:latin typeface="Arial" panose="020B0604020202020204" pitchFamily="34" charset="0"/>
                  <a:cs typeface="Arial" panose="020B0604020202020204" pitchFamily="34" charset="0"/>
                  <a:sym typeface="Arial"/>
                </a:endParaRPr>
              </a:p>
            </p:txBody>
          </p:sp>
          <p:sp>
            <p:nvSpPr>
              <p:cNvPr id="24" name="TextBox 23">
                <a:extLst>
                  <a:ext uri="{FF2B5EF4-FFF2-40B4-BE49-F238E27FC236}">
                    <a16:creationId xmlns:a16="http://schemas.microsoft.com/office/drawing/2014/main" xmlns="" id="{AAD91E1C-B77B-4207-B5D8-9F7C8CC1DFD9}"/>
                  </a:ext>
                </a:extLst>
              </p:cNvPr>
              <p:cNvSpPr txBox="1"/>
              <p:nvPr/>
            </p:nvSpPr>
            <p:spPr>
              <a:xfrm>
                <a:off x="6934200" y="3943290"/>
                <a:ext cx="1810111" cy="400110"/>
              </a:xfrm>
              <a:prstGeom prst="rect">
                <a:avLst/>
              </a:prstGeom>
              <a:noFill/>
            </p:spPr>
            <p:txBody>
              <a:bodyPr wrap="none" rtlCol="0">
                <a:spAutoFit/>
              </a:bodyPr>
              <a:lstStyle/>
              <a:p>
                <a:pPr algn="l" fontAlgn="auto">
                  <a:lnSpc>
                    <a:spcPct val="100000"/>
                  </a:lnSpc>
                  <a:spcBef>
                    <a:spcPts val="0"/>
                  </a:spcBef>
                  <a:spcAft>
                    <a:spcPts val="0"/>
                  </a:spcAft>
                  <a:buClr>
                    <a:srgbClr val="000000"/>
                  </a:buClr>
                  <a:buSzTx/>
                  <a:buFont typeface="Arial"/>
                  <a:buNone/>
                </a:pPr>
                <a:r>
                  <a:rPr lang="en-US" sz="2000" b="0" kern="0" dirty="0">
                    <a:latin typeface="Arial" panose="020B0604020202020204" pitchFamily="34" charset="0"/>
                    <a:cs typeface="Arial" panose="020B0604020202020204" pitchFamily="34" charset="0"/>
                    <a:sym typeface="Arial"/>
                  </a:rPr>
                  <a:t>Species </a:t>
                </a:r>
                <a:r>
                  <a:rPr lang="en-US" sz="2000" b="0" kern="0" dirty="0" smtClean="0">
                    <a:latin typeface="Arial" panose="020B0604020202020204" pitchFamily="34" charset="0"/>
                    <a:cs typeface="Arial" panose="020B0604020202020204" pitchFamily="34" charset="0"/>
                    <a:sym typeface="Arial"/>
                  </a:rPr>
                  <a:t>Traits</a:t>
                </a:r>
                <a:endParaRPr lang="en-US" sz="2000" b="0" kern="0" dirty="0">
                  <a:latin typeface="Arial" panose="020B0604020202020204" pitchFamily="34" charset="0"/>
                  <a:cs typeface="Arial" panose="020B0604020202020204" pitchFamily="34" charset="0"/>
                  <a:sym typeface="Arial"/>
                </a:endParaRPr>
              </a:p>
            </p:txBody>
          </p:sp>
          <p:sp>
            <p:nvSpPr>
              <p:cNvPr id="25" name="TextBox 24">
                <a:extLst>
                  <a:ext uri="{FF2B5EF4-FFF2-40B4-BE49-F238E27FC236}">
                    <a16:creationId xmlns:a16="http://schemas.microsoft.com/office/drawing/2014/main" xmlns="" id="{C1EFE841-777C-4E12-9C62-EB27D03E00C0}"/>
                  </a:ext>
                </a:extLst>
              </p:cNvPr>
              <p:cNvSpPr txBox="1"/>
              <p:nvPr/>
            </p:nvSpPr>
            <p:spPr>
              <a:xfrm>
                <a:off x="6934200" y="4705290"/>
                <a:ext cx="2978701" cy="400110"/>
              </a:xfrm>
              <a:prstGeom prst="rect">
                <a:avLst/>
              </a:prstGeom>
              <a:noFill/>
            </p:spPr>
            <p:txBody>
              <a:bodyPr wrap="none" rtlCol="0">
                <a:spAutoFit/>
              </a:bodyPr>
              <a:lstStyle/>
              <a:p>
                <a:pPr algn="l" fontAlgn="auto">
                  <a:lnSpc>
                    <a:spcPct val="100000"/>
                  </a:lnSpc>
                  <a:spcBef>
                    <a:spcPts val="0"/>
                  </a:spcBef>
                  <a:spcAft>
                    <a:spcPts val="0"/>
                  </a:spcAft>
                  <a:buClr>
                    <a:srgbClr val="000000"/>
                  </a:buClr>
                  <a:buSzTx/>
                  <a:buFont typeface="Arial"/>
                  <a:buNone/>
                </a:pPr>
                <a:r>
                  <a:rPr lang="en-US" sz="2000" kern="0" dirty="0">
                    <a:latin typeface="Arial" panose="020B0604020202020204" pitchFamily="34" charset="0"/>
                    <a:cs typeface="Arial" panose="020B0604020202020204" pitchFamily="34" charset="0"/>
                    <a:sym typeface="Arial"/>
                  </a:rPr>
                  <a:t>Community </a:t>
                </a:r>
                <a:r>
                  <a:rPr lang="en-US" sz="2000" kern="0" dirty="0" smtClean="0">
                    <a:latin typeface="Arial" panose="020B0604020202020204" pitchFamily="34" charset="0"/>
                    <a:cs typeface="Arial" panose="020B0604020202020204" pitchFamily="34" charset="0"/>
                    <a:sym typeface="Arial"/>
                  </a:rPr>
                  <a:t>Composition</a:t>
                </a:r>
                <a:endParaRPr lang="en-US" sz="2000" kern="0" dirty="0">
                  <a:latin typeface="Arial" panose="020B0604020202020204" pitchFamily="34" charset="0"/>
                  <a:cs typeface="Arial" panose="020B0604020202020204" pitchFamily="34" charset="0"/>
                  <a:sym typeface="Arial"/>
                </a:endParaRPr>
              </a:p>
            </p:txBody>
          </p:sp>
          <p:sp>
            <p:nvSpPr>
              <p:cNvPr id="26" name="TextBox 25">
                <a:extLst>
                  <a:ext uri="{FF2B5EF4-FFF2-40B4-BE49-F238E27FC236}">
                    <a16:creationId xmlns:a16="http://schemas.microsoft.com/office/drawing/2014/main" xmlns="" id="{CE607ABC-33F9-4E8F-B999-DB7760C25979}"/>
                  </a:ext>
                </a:extLst>
              </p:cNvPr>
              <p:cNvSpPr txBox="1"/>
              <p:nvPr/>
            </p:nvSpPr>
            <p:spPr>
              <a:xfrm>
                <a:off x="6934200" y="5467290"/>
                <a:ext cx="2547492" cy="400110"/>
              </a:xfrm>
              <a:prstGeom prst="rect">
                <a:avLst/>
              </a:prstGeom>
              <a:noFill/>
            </p:spPr>
            <p:txBody>
              <a:bodyPr wrap="none" rtlCol="0">
                <a:spAutoFit/>
              </a:bodyPr>
              <a:lstStyle/>
              <a:p>
                <a:pPr algn="l" fontAlgn="auto">
                  <a:lnSpc>
                    <a:spcPct val="100000"/>
                  </a:lnSpc>
                  <a:spcBef>
                    <a:spcPts val="0"/>
                  </a:spcBef>
                  <a:spcAft>
                    <a:spcPts val="0"/>
                  </a:spcAft>
                  <a:buClr>
                    <a:srgbClr val="000000"/>
                  </a:buClr>
                  <a:buSzTx/>
                  <a:buFont typeface="Arial"/>
                  <a:buNone/>
                </a:pPr>
                <a:r>
                  <a:rPr lang="en-US" sz="2000" kern="0" dirty="0">
                    <a:latin typeface="Arial" panose="020B0604020202020204" pitchFamily="34" charset="0"/>
                    <a:cs typeface="Arial" panose="020B0604020202020204" pitchFamily="34" charset="0"/>
                    <a:sym typeface="Arial"/>
                  </a:rPr>
                  <a:t>Ecosystem </a:t>
                </a:r>
                <a:r>
                  <a:rPr lang="en-US" sz="2000" kern="0" dirty="0" smtClean="0">
                    <a:latin typeface="Arial" panose="020B0604020202020204" pitchFamily="34" charset="0"/>
                    <a:cs typeface="Arial" panose="020B0604020202020204" pitchFamily="34" charset="0"/>
                    <a:sym typeface="Arial"/>
                  </a:rPr>
                  <a:t>Structure</a:t>
                </a:r>
                <a:endParaRPr lang="en-US" sz="2000" kern="0" dirty="0">
                  <a:latin typeface="Arial" panose="020B0604020202020204" pitchFamily="34" charset="0"/>
                  <a:cs typeface="Arial" panose="020B0604020202020204" pitchFamily="34" charset="0"/>
                  <a:sym typeface="Arial"/>
                </a:endParaRPr>
              </a:p>
            </p:txBody>
          </p:sp>
          <p:sp>
            <p:nvSpPr>
              <p:cNvPr id="27" name="TextBox 26">
                <a:extLst>
                  <a:ext uri="{FF2B5EF4-FFF2-40B4-BE49-F238E27FC236}">
                    <a16:creationId xmlns:a16="http://schemas.microsoft.com/office/drawing/2014/main" xmlns="" id="{FF093FD9-E5D5-43EE-8E73-7FFCC5786671}"/>
                  </a:ext>
                </a:extLst>
              </p:cNvPr>
              <p:cNvSpPr txBox="1"/>
              <p:nvPr/>
            </p:nvSpPr>
            <p:spPr>
              <a:xfrm>
                <a:off x="6934200" y="6153090"/>
                <a:ext cx="2621230" cy="400110"/>
              </a:xfrm>
              <a:prstGeom prst="rect">
                <a:avLst/>
              </a:prstGeom>
              <a:noFill/>
            </p:spPr>
            <p:txBody>
              <a:bodyPr wrap="none" rtlCol="0">
                <a:spAutoFit/>
              </a:bodyPr>
              <a:lstStyle/>
              <a:p>
                <a:pPr algn="l" fontAlgn="auto">
                  <a:lnSpc>
                    <a:spcPct val="100000"/>
                  </a:lnSpc>
                  <a:spcBef>
                    <a:spcPts val="0"/>
                  </a:spcBef>
                  <a:spcAft>
                    <a:spcPts val="0"/>
                  </a:spcAft>
                  <a:buClr>
                    <a:srgbClr val="000000"/>
                  </a:buClr>
                  <a:buSzTx/>
                  <a:buFont typeface="Arial"/>
                  <a:buNone/>
                </a:pPr>
                <a:r>
                  <a:rPr lang="en-US" sz="2000" kern="0" dirty="0">
                    <a:latin typeface="Arial" panose="020B0604020202020204" pitchFamily="34" charset="0"/>
                    <a:cs typeface="Arial" panose="020B0604020202020204" pitchFamily="34" charset="0"/>
                    <a:sym typeface="Arial"/>
                  </a:rPr>
                  <a:t>Ecosystem </a:t>
                </a:r>
                <a:r>
                  <a:rPr lang="en-US" sz="2000" kern="0" dirty="0" smtClean="0">
                    <a:latin typeface="Arial" panose="020B0604020202020204" pitchFamily="34" charset="0"/>
                    <a:cs typeface="Arial" panose="020B0604020202020204" pitchFamily="34" charset="0"/>
                    <a:sym typeface="Arial"/>
                  </a:rPr>
                  <a:t>Functions</a:t>
                </a:r>
                <a:endParaRPr lang="en-US" sz="2000" kern="0" dirty="0">
                  <a:latin typeface="Arial" panose="020B0604020202020204" pitchFamily="34" charset="0"/>
                  <a:cs typeface="Arial" panose="020B0604020202020204" pitchFamily="34" charset="0"/>
                  <a:sym typeface="Arial"/>
                </a:endParaRPr>
              </a:p>
            </p:txBody>
          </p:sp>
          <p:sp>
            <p:nvSpPr>
              <p:cNvPr id="32" name="AutoShape 3"/>
              <p:cNvSpPr>
                <a:spLocks noChangeAspect="1" noChangeArrowheads="1" noTextEdit="1"/>
              </p:cNvSpPr>
              <p:nvPr/>
            </p:nvSpPr>
            <p:spPr bwMode="auto">
              <a:xfrm>
                <a:off x="6324600" y="2209800"/>
                <a:ext cx="571500" cy="4465320"/>
              </a:xfrm>
              <a:prstGeom prst="rect">
                <a:avLst/>
              </a:prstGeom>
              <a:solidFill>
                <a:srgbClr val="F2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b="0"/>
              </a:p>
            </p:txBody>
          </p:sp>
          <p:sp>
            <p:nvSpPr>
              <p:cNvPr id="33" name="Freeform 5"/>
              <p:cNvSpPr>
                <a:spLocks noEditPoints="1"/>
              </p:cNvSpPr>
              <p:nvPr/>
            </p:nvSpPr>
            <p:spPr bwMode="auto">
              <a:xfrm>
                <a:off x="6457950" y="2400009"/>
                <a:ext cx="276225" cy="419391"/>
              </a:xfrm>
              <a:custGeom>
                <a:avLst/>
                <a:gdLst>
                  <a:gd name="T0" fmla="*/ 203 w 380"/>
                  <a:gd name="T1" fmla="*/ 275 h 516"/>
                  <a:gd name="T2" fmla="*/ 65 w 380"/>
                  <a:gd name="T3" fmla="*/ 183 h 516"/>
                  <a:gd name="T4" fmla="*/ 66 w 380"/>
                  <a:gd name="T5" fmla="*/ 169 h 516"/>
                  <a:gd name="T6" fmla="*/ 77 w 380"/>
                  <a:gd name="T7" fmla="*/ 162 h 516"/>
                  <a:gd name="T8" fmla="*/ 95 w 380"/>
                  <a:gd name="T9" fmla="*/ 160 h 516"/>
                  <a:gd name="T10" fmla="*/ 113 w 380"/>
                  <a:gd name="T11" fmla="*/ 160 h 516"/>
                  <a:gd name="T12" fmla="*/ 282 w 380"/>
                  <a:gd name="T13" fmla="*/ 160 h 516"/>
                  <a:gd name="T14" fmla="*/ 301 w 380"/>
                  <a:gd name="T15" fmla="*/ 133 h 516"/>
                  <a:gd name="T16" fmla="*/ 129 w 380"/>
                  <a:gd name="T17" fmla="*/ 118 h 516"/>
                  <a:gd name="T18" fmla="*/ 102 w 380"/>
                  <a:gd name="T19" fmla="*/ 119 h 516"/>
                  <a:gd name="T20" fmla="*/ 81 w 380"/>
                  <a:gd name="T21" fmla="*/ 111 h 516"/>
                  <a:gd name="T22" fmla="*/ 100 w 380"/>
                  <a:gd name="T23" fmla="*/ 71 h 516"/>
                  <a:gd name="T24" fmla="*/ 79 w 380"/>
                  <a:gd name="T25" fmla="*/ 30 h 516"/>
                  <a:gd name="T26" fmla="*/ 38 w 380"/>
                  <a:gd name="T27" fmla="*/ 228 h 516"/>
                  <a:gd name="T28" fmla="*/ 277 w 380"/>
                  <a:gd name="T29" fmla="*/ 380 h 516"/>
                  <a:gd name="T30" fmla="*/ 156 w 380"/>
                  <a:gd name="T31" fmla="*/ 385 h 516"/>
                  <a:gd name="T32" fmla="*/ 150 w 380"/>
                  <a:gd name="T33" fmla="*/ 407 h 516"/>
                  <a:gd name="T34" fmla="*/ 224 w 380"/>
                  <a:gd name="T35" fmla="*/ 422 h 516"/>
                  <a:gd name="T36" fmla="*/ 300 w 380"/>
                  <a:gd name="T37" fmla="*/ 446 h 516"/>
                  <a:gd name="T38" fmla="*/ 290 w 380"/>
                  <a:gd name="T39" fmla="*/ 501 h 516"/>
                  <a:gd name="T40" fmla="*/ 350 w 380"/>
                  <a:gd name="T41" fmla="*/ 402 h 516"/>
                  <a:gd name="T42" fmla="*/ 203 w 380"/>
                  <a:gd name="T43" fmla="*/ 275 h 516"/>
                  <a:gd name="T44" fmla="*/ 158 w 380"/>
                  <a:gd name="T45" fmla="*/ 86 h 516"/>
                  <a:gd name="T46" fmla="*/ 281 w 380"/>
                  <a:gd name="T47" fmla="*/ 86 h 516"/>
                  <a:gd name="T48" fmla="*/ 326 w 380"/>
                  <a:gd name="T49" fmla="*/ 157 h 516"/>
                  <a:gd name="T50" fmla="*/ 313 w 380"/>
                  <a:gd name="T51" fmla="*/ 187 h 516"/>
                  <a:gd name="T52" fmla="*/ 265 w 380"/>
                  <a:gd name="T53" fmla="*/ 195 h 516"/>
                  <a:gd name="T54" fmla="*/ 143 w 380"/>
                  <a:gd name="T55" fmla="*/ 193 h 516"/>
                  <a:gd name="T56" fmla="*/ 124 w 380"/>
                  <a:gd name="T57" fmla="*/ 220 h 516"/>
                  <a:gd name="T58" fmla="*/ 143 w 380"/>
                  <a:gd name="T59" fmla="*/ 236 h 516"/>
                  <a:gd name="T60" fmla="*/ 259 w 380"/>
                  <a:gd name="T61" fmla="*/ 236 h 516"/>
                  <a:gd name="T62" fmla="*/ 271 w 380"/>
                  <a:gd name="T63" fmla="*/ 247 h 516"/>
                  <a:gd name="T64" fmla="*/ 255 w 380"/>
                  <a:gd name="T65" fmla="*/ 260 h 516"/>
                  <a:gd name="T66" fmla="*/ 239 w 380"/>
                  <a:gd name="T67" fmla="*/ 272 h 516"/>
                  <a:gd name="T68" fmla="*/ 261 w 380"/>
                  <a:gd name="T69" fmla="*/ 284 h 516"/>
                  <a:gd name="T70" fmla="*/ 279 w 380"/>
                  <a:gd name="T71" fmla="*/ 292 h 516"/>
                  <a:gd name="T72" fmla="*/ 380 w 380"/>
                  <a:gd name="T73" fmla="*/ 137 h 516"/>
                  <a:gd name="T74" fmla="*/ 299 w 380"/>
                  <a:gd name="T75" fmla="*/ 18 h 516"/>
                  <a:gd name="T76" fmla="*/ 263 w 380"/>
                  <a:gd name="T77" fmla="*/ 1 h 516"/>
                  <a:gd name="T78" fmla="*/ 278 w 380"/>
                  <a:gd name="T79" fmla="*/ 45 h 516"/>
                  <a:gd name="T80" fmla="*/ 139 w 380"/>
                  <a:gd name="T81" fmla="*/ 59 h 516"/>
                  <a:gd name="T82" fmla="*/ 158 w 380"/>
                  <a:gd name="T83" fmla="*/ 86 h 516"/>
                  <a:gd name="T84" fmla="*/ 232 w 380"/>
                  <a:gd name="T85" fmla="*/ 450 h 516"/>
                  <a:gd name="T86" fmla="*/ 111 w 380"/>
                  <a:gd name="T87" fmla="*/ 450 h 516"/>
                  <a:gd name="T88" fmla="*/ 104 w 380"/>
                  <a:gd name="T89" fmla="*/ 398 h 516"/>
                  <a:gd name="T90" fmla="*/ 172 w 380"/>
                  <a:gd name="T91" fmla="*/ 332 h 516"/>
                  <a:gd name="T92" fmla="*/ 46 w 380"/>
                  <a:gd name="T93" fmla="*/ 403 h 516"/>
                  <a:gd name="T94" fmla="*/ 36 w 380"/>
                  <a:gd name="T95" fmla="*/ 514 h 516"/>
                  <a:gd name="T96" fmla="*/ 77 w 380"/>
                  <a:gd name="T97" fmla="*/ 492 h 516"/>
                  <a:gd name="T98" fmla="*/ 250 w 380"/>
                  <a:gd name="T99" fmla="*/ 476 h 516"/>
                  <a:gd name="T100" fmla="*/ 246 w 380"/>
                  <a:gd name="T101" fmla="*/ 454 h 516"/>
                  <a:gd name="T102" fmla="*/ 232 w 380"/>
                  <a:gd name="T103" fmla="*/ 45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0" h="516">
                    <a:moveTo>
                      <a:pt x="203" y="275"/>
                    </a:moveTo>
                    <a:lnTo>
                      <a:pt x="203" y="275"/>
                    </a:lnTo>
                    <a:cubicBezTo>
                      <a:pt x="165" y="262"/>
                      <a:pt x="139" y="251"/>
                      <a:pt x="125" y="244"/>
                    </a:cubicBezTo>
                    <a:cubicBezTo>
                      <a:pt x="91" y="226"/>
                      <a:pt x="71" y="206"/>
                      <a:pt x="65" y="183"/>
                    </a:cubicBezTo>
                    <a:cubicBezTo>
                      <a:pt x="66" y="180"/>
                      <a:pt x="66" y="177"/>
                      <a:pt x="65" y="175"/>
                    </a:cubicBezTo>
                    <a:cubicBezTo>
                      <a:pt x="64" y="173"/>
                      <a:pt x="64" y="171"/>
                      <a:pt x="66" y="169"/>
                    </a:cubicBezTo>
                    <a:cubicBezTo>
                      <a:pt x="69" y="168"/>
                      <a:pt x="70" y="166"/>
                      <a:pt x="71" y="165"/>
                    </a:cubicBezTo>
                    <a:cubicBezTo>
                      <a:pt x="72" y="164"/>
                      <a:pt x="74" y="163"/>
                      <a:pt x="77" y="162"/>
                    </a:cubicBezTo>
                    <a:cubicBezTo>
                      <a:pt x="81" y="162"/>
                      <a:pt x="83" y="161"/>
                      <a:pt x="85" y="161"/>
                    </a:cubicBezTo>
                    <a:cubicBezTo>
                      <a:pt x="87" y="160"/>
                      <a:pt x="90" y="160"/>
                      <a:pt x="95" y="160"/>
                    </a:cubicBezTo>
                    <a:cubicBezTo>
                      <a:pt x="99" y="160"/>
                      <a:pt x="102" y="160"/>
                      <a:pt x="104" y="160"/>
                    </a:cubicBezTo>
                    <a:cubicBezTo>
                      <a:pt x="106" y="160"/>
                      <a:pt x="109" y="160"/>
                      <a:pt x="113" y="160"/>
                    </a:cubicBezTo>
                    <a:cubicBezTo>
                      <a:pt x="117" y="160"/>
                      <a:pt x="120" y="160"/>
                      <a:pt x="121" y="160"/>
                    </a:cubicBezTo>
                    <a:lnTo>
                      <a:pt x="282" y="160"/>
                    </a:lnTo>
                    <a:cubicBezTo>
                      <a:pt x="295" y="160"/>
                      <a:pt x="301" y="155"/>
                      <a:pt x="301" y="145"/>
                    </a:cubicBezTo>
                    <a:lnTo>
                      <a:pt x="301" y="133"/>
                    </a:lnTo>
                    <a:cubicBezTo>
                      <a:pt x="301" y="123"/>
                      <a:pt x="295" y="118"/>
                      <a:pt x="282" y="118"/>
                    </a:cubicBezTo>
                    <a:lnTo>
                      <a:pt x="129" y="118"/>
                    </a:lnTo>
                    <a:cubicBezTo>
                      <a:pt x="128" y="118"/>
                      <a:pt x="124" y="118"/>
                      <a:pt x="117" y="118"/>
                    </a:cubicBezTo>
                    <a:cubicBezTo>
                      <a:pt x="111" y="119"/>
                      <a:pt x="106" y="119"/>
                      <a:pt x="102" y="119"/>
                    </a:cubicBezTo>
                    <a:cubicBezTo>
                      <a:pt x="98" y="119"/>
                      <a:pt x="94" y="118"/>
                      <a:pt x="90" y="117"/>
                    </a:cubicBezTo>
                    <a:cubicBezTo>
                      <a:pt x="86" y="115"/>
                      <a:pt x="83" y="113"/>
                      <a:pt x="81" y="111"/>
                    </a:cubicBezTo>
                    <a:cubicBezTo>
                      <a:pt x="78" y="106"/>
                      <a:pt x="79" y="101"/>
                      <a:pt x="83" y="94"/>
                    </a:cubicBezTo>
                    <a:cubicBezTo>
                      <a:pt x="86" y="88"/>
                      <a:pt x="92" y="80"/>
                      <a:pt x="100" y="71"/>
                    </a:cubicBezTo>
                    <a:cubicBezTo>
                      <a:pt x="108" y="63"/>
                      <a:pt x="113" y="58"/>
                      <a:pt x="113" y="56"/>
                    </a:cubicBezTo>
                    <a:lnTo>
                      <a:pt x="79" y="30"/>
                    </a:lnTo>
                    <a:cubicBezTo>
                      <a:pt x="49" y="54"/>
                      <a:pt x="27" y="84"/>
                      <a:pt x="14" y="119"/>
                    </a:cubicBezTo>
                    <a:cubicBezTo>
                      <a:pt x="0" y="159"/>
                      <a:pt x="8" y="196"/>
                      <a:pt x="38" y="228"/>
                    </a:cubicBezTo>
                    <a:cubicBezTo>
                      <a:pt x="69" y="260"/>
                      <a:pt x="110" y="286"/>
                      <a:pt x="163" y="308"/>
                    </a:cubicBezTo>
                    <a:cubicBezTo>
                      <a:pt x="219" y="331"/>
                      <a:pt x="257" y="355"/>
                      <a:pt x="277" y="380"/>
                    </a:cubicBezTo>
                    <a:lnTo>
                      <a:pt x="171" y="380"/>
                    </a:lnTo>
                    <a:cubicBezTo>
                      <a:pt x="165" y="380"/>
                      <a:pt x="161" y="382"/>
                      <a:pt x="156" y="385"/>
                    </a:cubicBezTo>
                    <a:cubicBezTo>
                      <a:pt x="152" y="389"/>
                      <a:pt x="150" y="392"/>
                      <a:pt x="150" y="396"/>
                    </a:cubicBezTo>
                    <a:lnTo>
                      <a:pt x="150" y="407"/>
                    </a:lnTo>
                    <a:cubicBezTo>
                      <a:pt x="150" y="417"/>
                      <a:pt x="157" y="422"/>
                      <a:pt x="171" y="422"/>
                    </a:cubicBezTo>
                    <a:lnTo>
                      <a:pt x="224" y="422"/>
                    </a:lnTo>
                    <a:lnTo>
                      <a:pt x="277" y="422"/>
                    </a:lnTo>
                    <a:cubicBezTo>
                      <a:pt x="289" y="423"/>
                      <a:pt x="296" y="431"/>
                      <a:pt x="300" y="446"/>
                    </a:cubicBezTo>
                    <a:cubicBezTo>
                      <a:pt x="304" y="462"/>
                      <a:pt x="304" y="473"/>
                      <a:pt x="300" y="481"/>
                    </a:cubicBezTo>
                    <a:lnTo>
                      <a:pt x="290" y="501"/>
                    </a:lnTo>
                    <a:lnTo>
                      <a:pt x="351" y="499"/>
                    </a:lnTo>
                    <a:cubicBezTo>
                      <a:pt x="361" y="471"/>
                      <a:pt x="360" y="438"/>
                      <a:pt x="350" y="402"/>
                    </a:cubicBezTo>
                    <a:cubicBezTo>
                      <a:pt x="344" y="377"/>
                      <a:pt x="325" y="353"/>
                      <a:pt x="293" y="328"/>
                    </a:cubicBezTo>
                    <a:cubicBezTo>
                      <a:pt x="261" y="304"/>
                      <a:pt x="231" y="286"/>
                      <a:pt x="203" y="275"/>
                    </a:cubicBezTo>
                    <a:lnTo>
                      <a:pt x="203" y="275"/>
                    </a:lnTo>
                    <a:close/>
                    <a:moveTo>
                      <a:pt x="158" y="86"/>
                    </a:moveTo>
                    <a:lnTo>
                      <a:pt x="158" y="86"/>
                    </a:lnTo>
                    <a:lnTo>
                      <a:pt x="281" y="86"/>
                    </a:lnTo>
                    <a:cubicBezTo>
                      <a:pt x="307" y="86"/>
                      <a:pt x="323" y="94"/>
                      <a:pt x="327" y="110"/>
                    </a:cubicBezTo>
                    <a:cubicBezTo>
                      <a:pt x="331" y="122"/>
                      <a:pt x="331" y="138"/>
                      <a:pt x="326" y="157"/>
                    </a:cubicBezTo>
                    <a:cubicBezTo>
                      <a:pt x="325" y="164"/>
                      <a:pt x="323" y="170"/>
                      <a:pt x="322" y="174"/>
                    </a:cubicBezTo>
                    <a:cubicBezTo>
                      <a:pt x="321" y="178"/>
                      <a:pt x="318" y="182"/>
                      <a:pt x="313" y="187"/>
                    </a:cubicBezTo>
                    <a:cubicBezTo>
                      <a:pt x="308" y="191"/>
                      <a:pt x="302" y="193"/>
                      <a:pt x="293" y="193"/>
                    </a:cubicBezTo>
                    <a:cubicBezTo>
                      <a:pt x="293" y="194"/>
                      <a:pt x="284" y="195"/>
                      <a:pt x="265" y="195"/>
                    </a:cubicBezTo>
                    <a:lnTo>
                      <a:pt x="235" y="193"/>
                    </a:lnTo>
                    <a:lnTo>
                      <a:pt x="143" y="193"/>
                    </a:lnTo>
                    <a:cubicBezTo>
                      <a:pt x="130" y="193"/>
                      <a:pt x="124" y="198"/>
                      <a:pt x="124" y="208"/>
                    </a:cubicBezTo>
                    <a:lnTo>
                      <a:pt x="124" y="220"/>
                    </a:lnTo>
                    <a:cubicBezTo>
                      <a:pt x="124" y="224"/>
                      <a:pt x="126" y="227"/>
                      <a:pt x="129" y="231"/>
                    </a:cubicBezTo>
                    <a:cubicBezTo>
                      <a:pt x="133" y="234"/>
                      <a:pt x="138" y="236"/>
                      <a:pt x="143" y="236"/>
                    </a:cubicBezTo>
                    <a:lnTo>
                      <a:pt x="211" y="236"/>
                    </a:lnTo>
                    <a:lnTo>
                      <a:pt x="259" y="236"/>
                    </a:lnTo>
                    <a:cubicBezTo>
                      <a:pt x="266" y="236"/>
                      <a:pt x="270" y="237"/>
                      <a:pt x="272" y="239"/>
                    </a:cubicBezTo>
                    <a:cubicBezTo>
                      <a:pt x="274" y="241"/>
                      <a:pt x="274" y="244"/>
                      <a:pt x="271" y="247"/>
                    </a:cubicBezTo>
                    <a:cubicBezTo>
                      <a:pt x="269" y="250"/>
                      <a:pt x="266" y="253"/>
                      <a:pt x="261" y="256"/>
                    </a:cubicBezTo>
                    <a:cubicBezTo>
                      <a:pt x="260" y="256"/>
                      <a:pt x="258" y="258"/>
                      <a:pt x="255" y="260"/>
                    </a:cubicBezTo>
                    <a:cubicBezTo>
                      <a:pt x="251" y="263"/>
                      <a:pt x="248" y="265"/>
                      <a:pt x="244" y="268"/>
                    </a:cubicBezTo>
                    <a:lnTo>
                      <a:pt x="239" y="272"/>
                    </a:lnTo>
                    <a:cubicBezTo>
                      <a:pt x="241" y="274"/>
                      <a:pt x="242" y="275"/>
                      <a:pt x="244" y="275"/>
                    </a:cubicBezTo>
                    <a:cubicBezTo>
                      <a:pt x="248" y="277"/>
                      <a:pt x="253" y="280"/>
                      <a:pt x="261" y="284"/>
                    </a:cubicBezTo>
                    <a:cubicBezTo>
                      <a:pt x="269" y="288"/>
                      <a:pt x="274" y="291"/>
                      <a:pt x="277" y="293"/>
                    </a:cubicBezTo>
                    <a:cubicBezTo>
                      <a:pt x="278" y="293"/>
                      <a:pt x="279" y="293"/>
                      <a:pt x="279" y="292"/>
                    </a:cubicBezTo>
                    <a:cubicBezTo>
                      <a:pt x="280" y="291"/>
                      <a:pt x="281" y="290"/>
                      <a:pt x="282" y="290"/>
                    </a:cubicBezTo>
                    <a:cubicBezTo>
                      <a:pt x="347" y="236"/>
                      <a:pt x="380" y="185"/>
                      <a:pt x="380" y="137"/>
                    </a:cubicBezTo>
                    <a:cubicBezTo>
                      <a:pt x="380" y="100"/>
                      <a:pt x="369" y="71"/>
                      <a:pt x="347" y="51"/>
                    </a:cubicBezTo>
                    <a:cubicBezTo>
                      <a:pt x="334" y="37"/>
                      <a:pt x="318" y="26"/>
                      <a:pt x="299" y="18"/>
                    </a:cubicBezTo>
                    <a:cubicBezTo>
                      <a:pt x="297" y="16"/>
                      <a:pt x="291" y="12"/>
                      <a:pt x="282" y="7"/>
                    </a:cubicBezTo>
                    <a:cubicBezTo>
                      <a:pt x="273" y="2"/>
                      <a:pt x="266" y="0"/>
                      <a:pt x="263" y="1"/>
                    </a:cubicBezTo>
                    <a:lnTo>
                      <a:pt x="231" y="16"/>
                    </a:lnTo>
                    <a:cubicBezTo>
                      <a:pt x="247" y="22"/>
                      <a:pt x="262" y="32"/>
                      <a:pt x="278" y="45"/>
                    </a:cubicBezTo>
                    <a:lnTo>
                      <a:pt x="158" y="45"/>
                    </a:lnTo>
                    <a:cubicBezTo>
                      <a:pt x="145" y="45"/>
                      <a:pt x="139" y="50"/>
                      <a:pt x="139" y="59"/>
                    </a:cubicBezTo>
                    <a:lnTo>
                      <a:pt x="139" y="71"/>
                    </a:lnTo>
                    <a:cubicBezTo>
                      <a:pt x="139" y="81"/>
                      <a:pt x="145" y="86"/>
                      <a:pt x="158" y="86"/>
                    </a:cubicBezTo>
                    <a:lnTo>
                      <a:pt x="158" y="86"/>
                    </a:lnTo>
                    <a:close/>
                    <a:moveTo>
                      <a:pt x="232" y="450"/>
                    </a:moveTo>
                    <a:lnTo>
                      <a:pt x="232" y="450"/>
                    </a:lnTo>
                    <a:lnTo>
                      <a:pt x="111" y="450"/>
                    </a:lnTo>
                    <a:cubicBezTo>
                      <a:pt x="90" y="450"/>
                      <a:pt x="78" y="447"/>
                      <a:pt x="76" y="443"/>
                    </a:cubicBezTo>
                    <a:cubicBezTo>
                      <a:pt x="70" y="431"/>
                      <a:pt x="79" y="416"/>
                      <a:pt x="104" y="398"/>
                    </a:cubicBezTo>
                    <a:cubicBezTo>
                      <a:pt x="129" y="382"/>
                      <a:pt x="160" y="364"/>
                      <a:pt x="195" y="344"/>
                    </a:cubicBezTo>
                    <a:cubicBezTo>
                      <a:pt x="189" y="342"/>
                      <a:pt x="182" y="338"/>
                      <a:pt x="172" y="332"/>
                    </a:cubicBezTo>
                    <a:cubicBezTo>
                      <a:pt x="162" y="327"/>
                      <a:pt x="155" y="323"/>
                      <a:pt x="151" y="322"/>
                    </a:cubicBezTo>
                    <a:cubicBezTo>
                      <a:pt x="102" y="350"/>
                      <a:pt x="66" y="377"/>
                      <a:pt x="46" y="403"/>
                    </a:cubicBezTo>
                    <a:cubicBezTo>
                      <a:pt x="27" y="428"/>
                      <a:pt x="18" y="451"/>
                      <a:pt x="21" y="471"/>
                    </a:cubicBezTo>
                    <a:lnTo>
                      <a:pt x="36" y="514"/>
                    </a:lnTo>
                    <a:lnTo>
                      <a:pt x="88" y="516"/>
                    </a:lnTo>
                    <a:cubicBezTo>
                      <a:pt x="84" y="510"/>
                      <a:pt x="81" y="502"/>
                      <a:pt x="77" y="492"/>
                    </a:cubicBezTo>
                    <a:lnTo>
                      <a:pt x="230" y="492"/>
                    </a:lnTo>
                    <a:cubicBezTo>
                      <a:pt x="243" y="492"/>
                      <a:pt x="250" y="487"/>
                      <a:pt x="250" y="476"/>
                    </a:cubicBezTo>
                    <a:lnTo>
                      <a:pt x="250" y="465"/>
                    </a:lnTo>
                    <a:cubicBezTo>
                      <a:pt x="250" y="461"/>
                      <a:pt x="249" y="457"/>
                      <a:pt x="246" y="454"/>
                    </a:cubicBezTo>
                    <a:cubicBezTo>
                      <a:pt x="242" y="451"/>
                      <a:pt x="238" y="450"/>
                      <a:pt x="232" y="450"/>
                    </a:cubicBezTo>
                    <a:lnTo>
                      <a:pt x="232" y="450"/>
                    </a:lnTo>
                    <a:close/>
                  </a:path>
                </a:pathLst>
              </a:custGeom>
              <a:solidFill>
                <a:srgbClr val="125C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a:p>
            </p:txBody>
          </p:sp>
          <p:sp>
            <p:nvSpPr>
              <p:cNvPr id="34" name="Freeform 6"/>
              <p:cNvSpPr>
                <a:spLocks noEditPoints="1"/>
              </p:cNvSpPr>
              <p:nvPr/>
            </p:nvSpPr>
            <p:spPr bwMode="auto">
              <a:xfrm>
                <a:off x="6407150" y="3154871"/>
                <a:ext cx="377825" cy="426529"/>
              </a:xfrm>
              <a:custGeom>
                <a:avLst/>
                <a:gdLst>
                  <a:gd name="T0" fmla="*/ 427 w 520"/>
                  <a:gd name="T1" fmla="*/ 390 h 524"/>
                  <a:gd name="T2" fmla="*/ 520 w 520"/>
                  <a:gd name="T3" fmla="*/ 305 h 524"/>
                  <a:gd name="T4" fmla="*/ 332 w 520"/>
                  <a:gd name="T5" fmla="*/ 237 h 524"/>
                  <a:gd name="T6" fmla="*/ 329 w 520"/>
                  <a:gd name="T7" fmla="*/ 251 h 524"/>
                  <a:gd name="T8" fmla="*/ 321 w 520"/>
                  <a:gd name="T9" fmla="*/ 307 h 524"/>
                  <a:gd name="T10" fmla="*/ 273 w 520"/>
                  <a:gd name="T11" fmla="*/ 312 h 524"/>
                  <a:gd name="T12" fmla="*/ 225 w 520"/>
                  <a:gd name="T13" fmla="*/ 346 h 524"/>
                  <a:gd name="T14" fmla="*/ 248 w 520"/>
                  <a:gd name="T15" fmla="*/ 352 h 524"/>
                  <a:gd name="T16" fmla="*/ 427 w 520"/>
                  <a:gd name="T17" fmla="*/ 449 h 524"/>
                  <a:gd name="T18" fmla="*/ 467 w 520"/>
                  <a:gd name="T19" fmla="*/ 495 h 524"/>
                  <a:gd name="T20" fmla="*/ 474 w 520"/>
                  <a:gd name="T21" fmla="*/ 488 h 524"/>
                  <a:gd name="T22" fmla="*/ 515 w 520"/>
                  <a:gd name="T23" fmla="*/ 480 h 524"/>
                  <a:gd name="T24" fmla="*/ 427 w 520"/>
                  <a:gd name="T25" fmla="*/ 390 h 524"/>
                  <a:gd name="T26" fmla="*/ 182 w 520"/>
                  <a:gd name="T27" fmla="*/ 331 h 524"/>
                  <a:gd name="T28" fmla="*/ 224 w 520"/>
                  <a:gd name="T29" fmla="*/ 292 h 524"/>
                  <a:gd name="T30" fmla="*/ 157 w 520"/>
                  <a:gd name="T31" fmla="*/ 271 h 524"/>
                  <a:gd name="T32" fmla="*/ 92 w 520"/>
                  <a:gd name="T33" fmla="*/ 198 h 524"/>
                  <a:gd name="T34" fmla="*/ 106 w 520"/>
                  <a:gd name="T35" fmla="*/ 277 h 524"/>
                  <a:gd name="T36" fmla="*/ 63 w 520"/>
                  <a:gd name="T37" fmla="*/ 254 h 524"/>
                  <a:gd name="T38" fmla="*/ 20 w 520"/>
                  <a:gd name="T39" fmla="*/ 277 h 524"/>
                  <a:gd name="T40" fmla="*/ 20 w 520"/>
                  <a:gd name="T41" fmla="*/ 295 h 524"/>
                  <a:gd name="T42" fmla="*/ 182 w 520"/>
                  <a:gd name="T43" fmla="*/ 382 h 524"/>
                  <a:gd name="T44" fmla="*/ 219 w 520"/>
                  <a:gd name="T45" fmla="*/ 425 h 524"/>
                  <a:gd name="T46" fmla="*/ 225 w 520"/>
                  <a:gd name="T47" fmla="*/ 420 h 524"/>
                  <a:gd name="T48" fmla="*/ 264 w 520"/>
                  <a:gd name="T49" fmla="*/ 412 h 524"/>
                  <a:gd name="T50" fmla="*/ 182 w 520"/>
                  <a:gd name="T51" fmla="*/ 331 h 524"/>
                  <a:gd name="T52" fmla="*/ 230 w 520"/>
                  <a:gd name="T53" fmla="*/ 136 h 524"/>
                  <a:gd name="T54" fmla="*/ 379 w 520"/>
                  <a:gd name="T55" fmla="*/ 214 h 524"/>
                  <a:gd name="T56" fmla="*/ 420 w 520"/>
                  <a:gd name="T57" fmla="*/ 261 h 524"/>
                  <a:gd name="T58" fmla="*/ 427 w 520"/>
                  <a:gd name="T59" fmla="*/ 255 h 524"/>
                  <a:gd name="T60" fmla="*/ 427 w 520"/>
                  <a:gd name="T61" fmla="*/ 229 h 524"/>
                  <a:gd name="T62" fmla="*/ 470 w 520"/>
                  <a:gd name="T63" fmla="*/ 246 h 524"/>
                  <a:gd name="T64" fmla="*/ 379 w 520"/>
                  <a:gd name="T65" fmla="*/ 156 h 524"/>
                  <a:gd name="T66" fmla="*/ 473 w 520"/>
                  <a:gd name="T67" fmla="*/ 69 h 524"/>
                  <a:gd name="T68" fmla="*/ 282 w 520"/>
                  <a:gd name="T69" fmla="*/ 2 h 524"/>
                  <a:gd name="T70" fmla="*/ 278 w 520"/>
                  <a:gd name="T71" fmla="*/ 15 h 524"/>
                  <a:gd name="T72" fmla="*/ 273 w 520"/>
                  <a:gd name="T73" fmla="*/ 76 h 524"/>
                  <a:gd name="T74" fmla="*/ 233 w 520"/>
                  <a:gd name="T75" fmla="*/ 72 h 524"/>
                  <a:gd name="T76" fmla="*/ 193 w 520"/>
                  <a:gd name="T77" fmla="*/ 97 h 524"/>
                  <a:gd name="T78" fmla="*/ 186 w 520"/>
                  <a:gd name="T79" fmla="*/ 114 h 524"/>
                  <a:gd name="T80" fmla="*/ 230 w 520"/>
                  <a:gd name="T81" fmla="*/ 136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 h="524">
                    <a:moveTo>
                      <a:pt x="427" y="390"/>
                    </a:moveTo>
                    <a:lnTo>
                      <a:pt x="427" y="390"/>
                    </a:lnTo>
                    <a:cubicBezTo>
                      <a:pt x="437" y="382"/>
                      <a:pt x="452" y="368"/>
                      <a:pt x="472" y="348"/>
                    </a:cubicBezTo>
                    <a:cubicBezTo>
                      <a:pt x="493" y="327"/>
                      <a:pt x="508" y="313"/>
                      <a:pt x="520" y="305"/>
                    </a:cubicBezTo>
                    <a:cubicBezTo>
                      <a:pt x="472" y="305"/>
                      <a:pt x="432" y="311"/>
                      <a:pt x="400" y="323"/>
                    </a:cubicBezTo>
                    <a:cubicBezTo>
                      <a:pt x="383" y="276"/>
                      <a:pt x="360" y="248"/>
                      <a:pt x="332" y="237"/>
                    </a:cubicBezTo>
                    <a:cubicBezTo>
                      <a:pt x="331" y="236"/>
                      <a:pt x="329" y="237"/>
                      <a:pt x="328" y="240"/>
                    </a:cubicBezTo>
                    <a:cubicBezTo>
                      <a:pt x="327" y="243"/>
                      <a:pt x="327" y="247"/>
                      <a:pt x="329" y="251"/>
                    </a:cubicBezTo>
                    <a:cubicBezTo>
                      <a:pt x="359" y="290"/>
                      <a:pt x="364" y="316"/>
                      <a:pt x="343" y="330"/>
                    </a:cubicBezTo>
                    <a:cubicBezTo>
                      <a:pt x="336" y="319"/>
                      <a:pt x="329" y="312"/>
                      <a:pt x="321" y="307"/>
                    </a:cubicBezTo>
                    <a:cubicBezTo>
                      <a:pt x="314" y="302"/>
                      <a:pt x="305" y="301"/>
                      <a:pt x="296" y="304"/>
                    </a:cubicBezTo>
                    <a:cubicBezTo>
                      <a:pt x="286" y="307"/>
                      <a:pt x="278" y="309"/>
                      <a:pt x="273" y="312"/>
                    </a:cubicBezTo>
                    <a:cubicBezTo>
                      <a:pt x="267" y="315"/>
                      <a:pt x="259" y="321"/>
                      <a:pt x="247" y="330"/>
                    </a:cubicBezTo>
                    <a:cubicBezTo>
                      <a:pt x="235" y="339"/>
                      <a:pt x="228" y="344"/>
                      <a:pt x="225" y="346"/>
                    </a:cubicBezTo>
                    <a:cubicBezTo>
                      <a:pt x="227" y="347"/>
                      <a:pt x="231" y="348"/>
                      <a:pt x="236" y="349"/>
                    </a:cubicBezTo>
                    <a:cubicBezTo>
                      <a:pt x="241" y="350"/>
                      <a:pt x="245" y="351"/>
                      <a:pt x="248" y="352"/>
                    </a:cubicBezTo>
                    <a:cubicBezTo>
                      <a:pt x="259" y="351"/>
                      <a:pt x="270" y="358"/>
                      <a:pt x="281" y="372"/>
                    </a:cubicBezTo>
                    <a:cubicBezTo>
                      <a:pt x="314" y="423"/>
                      <a:pt x="363" y="449"/>
                      <a:pt x="427" y="449"/>
                    </a:cubicBezTo>
                    <a:cubicBezTo>
                      <a:pt x="433" y="449"/>
                      <a:pt x="438" y="453"/>
                      <a:pt x="445" y="462"/>
                    </a:cubicBezTo>
                    <a:cubicBezTo>
                      <a:pt x="451" y="471"/>
                      <a:pt x="459" y="482"/>
                      <a:pt x="467" y="495"/>
                    </a:cubicBezTo>
                    <a:cubicBezTo>
                      <a:pt x="476" y="508"/>
                      <a:pt x="484" y="518"/>
                      <a:pt x="491" y="524"/>
                    </a:cubicBezTo>
                    <a:cubicBezTo>
                      <a:pt x="489" y="515"/>
                      <a:pt x="483" y="503"/>
                      <a:pt x="474" y="488"/>
                    </a:cubicBezTo>
                    <a:cubicBezTo>
                      <a:pt x="464" y="473"/>
                      <a:pt x="458" y="462"/>
                      <a:pt x="456" y="455"/>
                    </a:cubicBezTo>
                    <a:cubicBezTo>
                      <a:pt x="486" y="470"/>
                      <a:pt x="506" y="478"/>
                      <a:pt x="515" y="480"/>
                    </a:cubicBezTo>
                    <a:cubicBezTo>
                      <a:pt x="502" y="472"/>
                      <a:pt x="487" y="457"/>
                      <a:pt x="470" y="435"/>
                    </a:cubicBezTo>
                    <a:cubicBezTo>
                      <a:pt x="452" y="412"/>
                      <a:pt x="438" y="397"/>
                      <a:pt x="427" y="390"/>
                    </a:cubicBezTo>
                    <a:lnTo>
                      <a:pt x="427" y="390"/>
                    </a:lnTo>
                    <a:close/>
                    <a:moveTo>
                      <a:pt x="182" y="331"/>
                    </a:moveTo>
                    <a:lnTo>
                      <a:pt x="182" y="331"/>
                    </a:lnTo>
                    <a:cubicBezTo>
                      <a:pt x="192" y="323"/>
                      <a:pt x="206" y="310"/>
                      <a:pt x="224" y="292"/>
                    </a:cubicBezTo>
                    <a:cubicBezTo>
                      <a:pt x="242" y="274"/>
                      <a:pt x="256" y="261"/>
                      <a:pt x="266" y="254"/>
                    </a:cubicBezTo>
                    <a:cubicBezTo>
                      <a:pt x="220" y="254"/>
                      <a:pt x="184" y="260"/>
                      <a:pt x="157" y="271"/>
                    </a:cubicBezTo>
                    <a:cubicBezTo>
                      <a:pt x="142" y="229"/>
                      <a:pt x="122" y="204"/>
                      <a:pt x="96" y="195"/>
                    </a:cubicBezTo>
                    <a:cubicBezTo>
                      <a:pt x="95" y="193"/>
                      <a:pt x="94" y="194"/>
                      <a:pt x="92" y="198"/>
                    </a:cubicBezTo>
                    <a:cubicBezTo>
                      <a:pt x="91" y="201"/>
                      <a:pt x="92" y="204"/>
                      <a:pt x="94" y="206"/>
                    </a:cubicBezTo>
                    <a:cubicBezTo>
                      <a:pt x="120" y="243"/>
                      <a:pt x="124" y="266"/>
                      <a:pt x="106" y="277"/>
                    </a:cubicBezTo>
                    <a:cubicBezTo>
                      <a:pt x="99" y="267"/>
                      <a:pt x="93" y="260"/>
                      <a:pt x="86" y="256"/>
                    </a:cubicBezTo>
                    <a:cubicBezTo>
                      <a:pt x="79" y="252"/>
                      <a:pt x="72" y="251"/>
                      <a:pt x="63" y="254"/>
                    </a:cubicBezTo>
                    <a:cubicBezTo>
                      <a:pt x="55" y="256"/>
                      <a:pt x="48" y="259"/>
                      <a:pt x="43" y="261"/>
                    </a:cubicBezTo>
                    <a:cubicBezTo>
                      <a:pt x="38" y="263"/>
                      <a:pt x="31" y="269"/>
                      <a:pt x="20" y="277"/>
                    </a:cubicBezTo>
                    <a:cubicBezTo>
                      <a:pt x="10" y="285"/>
                      <a:pt x="3" y="289"/>
                      <a:pt x="0" y="291"/>
                    </a:cubicBezTo>
                    <a:cubicBezTo>
                      <a:pt x="4" y="292"/>
                      <a:pt x="11" y="294"/>
                      <a:pt x="20" y="295"/>
                    </a:cubicBezTo>
                    <a:cubicBezTo>
                      <a:pt x="31" y="295"/>
                      <a:pt x="42" y="301"/>
                      <a:pt x="51" y="314"/>
                    </a:cubicBezTo>
                    <a:cubicBezTo>
                      <a:pt x="80" y="360"/>
                      <a:pt x="124" y="382"/>
                      <a:pt x="182" y="382"/>
                    </a:cubicBezTo>
                    <a:cubicBezTo>
                      <a:pt x="188" y="382"/>
                      <a:pt x="193" y="386"/>
                      <a:pt x="199" y="394"/>
                    </a:cubicBezTo>
                    <a:cubicBezTo>
                      <a:pt x="205" y="402"/>
                      <a:pt x="211" y="413"/>
                      <a:pt x="219" y="425"/>
                    </a:cubicBezTo>
                    <a:cubicBezTo>
                      <a:pt x="227" y="437"/>
                      <a:pt x="234" y="446"/>
                      <a:pt x="241" y="452"/>
                    </a:cubicBezTo>
                    <a:cubicBezTo>
                      <a:pt x="238" y="444"/>
                      <a:pt x="233" y="433"/>
                      <a:pt x="225" y="420"/>
                    </a:cubicBezTo>
                    <a:cubicBezTo>
                      <a:pt x="216" y="406"/>
                      <a:pt x="211" y="396"/>
                      <a:pt x="209" y="389"/>
                    </a:cubicBezTo>
                    <a:cubicBezTo>
                      <a:pt x="239" y="404"/>
                      <a:pt x="257" y="411"/>
                      <a:pt x="264" y="412"/>
                    </a:cubicBezTo>
                    <a:cubicBezTo>
                      <a:pt x="251" y="405"/>
                      <a:pt x="237" y="392"/>
                      <a:pt x="221" y="372"/>
                    </a:cubicBezTo>
                    <a:cubicBezTo>
                      <a:pt x="205" y="351"/>
                      <a:pt x="192" y="338"/>
                      <a:pt x="182" y="331"/>
                    </a:cubicBezTo>
                    <a:lnTo>
                      <a:pt x="182" y="331"/>
                    </a:lnTo>
                    <a:close/>
                    <a:moveTo>
                      <a:pt x="230" y="136"/>
                    </a:moveTo>
                    <a:lnTo>
                      <a:pt x="230" y="136"/>
                    </a:lnTo>
                    <a:cubicBezTo>
                      <a:pt x="263" y="188"/>
                      <a:pt x="313" y="214"/>
                      <a:pt x="379" y="214"/>
                    </a:cubicBezTo>
                    <a:cubicBezTo>
                      <a:pt x="385" y="214"/>
                      <a:pt x="391" y="219"/>
                      <a:pt x="397" y="227"/>
                    </a:cubicBezTo>
                    <a:cubicBezTo>
                      <a:pt x="404" y="236"/>
                      <a:pt x="411" y="247"/>
                      <a:pt x="420" y="261"/>
                    </a:cubicBezTo>
                    <a:cubicBezTo>
                      <a:pt x="429" y="275"/>
                      <a:pt x="437" y="285"/>
                      <a:pt x="444" y="292"/>
                    </a:cubicBezTo>
                    <a:cubicBezTo>
                      <a:pt x="442" y="283"/>
                      <a:pt x="436" y="271"/>
                      <a:pt x="427" y="255"/>
                    </a:cubicBezTo>
                    <a:cubicBezTo>
                      <a:pt x="418" y="240"/>
                      <a:pt x="412" y="228"/>
                      <a:pt x="409" y="220"/>
                    </a:cubicBezTo>
                    <a:cubicBezTo>
                      <a:pt x="412" y="221"/>
                      <a:pt x="418" y="225"/>
                      <a:pt x="427" y="229"/>
                    </a:cubicBezTo>
                    <a:cubicBezTo>
                      <a:pt x="435" y="234"/>
                      <a:pt x="443" y="237"/>
                      <a:pt x="450" y="241"/>
                    </a:cubicBezTo>
                    <a:cubicBezTo>
                      <a:pt x="456" y="244"/>
                      <a:pt x="463" y="246"/>
                      <a:pt x="470" y="246"/>
                    </a:cubicBezTo>
                    <a:cubicBezTo>
                      <a:pt x="456" y="239"/>
                      <a:pt x="440" y="223"/>
                      <a:pt x="423" y="200"/>
                    </a:cubicBezTo>
                    <a:cubicBezTo>
                      <a:pt x="405" y="178"/>
                      <a:pt x="391" y="163"/>
                      <a:pt x="379" y="156"/>
                    </a:cubicBezTo>
                    <a:cubicBezTo>
                      <a:pt x="391" y="147"/>
                      <a:pt x="407" y="132"/>
                      <a:pt x="427" y="112"/>
                    </a:cubicBezTo>
                    <a:cubicBezTo>
                      <a:pt x="448" y="92"/>
                      <a:pt x="463" y="77"/>
                      <a:pt x="473" y="69"/>
                    </a:cubicBezTo>
                    <a:cubicBezTo>
                      <a:pt x="423" y="69"/>
                      <a:pt x="382" y="75"/>
                      <a:pt x="351" y="88"/>
                    </a:cubicBezTo>
                    <a:cubicBezTo>
                      <a:pt x="333" y="41"/>
                      <a:pt x="310" y="12"/>
                      <a:pt x="282" y="2"/>
                    </a:cubicBezTo>
                    <a:cubicBezTo>
                      <a:pt x="280" y="0"/>
                      <a:pt x="278" y="1"/>
                      <a:pt x="277" y="6"/>
                    </a:cubicBezTo>
                    <a:cubicBezTo>
                      <a:pt x="277" y="10"/>
                      <a:pt x="277" y="13"/>
                      <a:pt x="278" y="15"/>
                    </a:cubicBezTo>
                    <a:cubicBezTo>
                      <a:pt x="310" y="55"/>
                      <a:pt x="314" y="82"/>
                      <a:pt x="292" y="96"/>
                    </a:cubicBezTo>
                    <a:cubicBezTo>
                      <a:pt x="287" y="87"/>
                      <a:pt x="281" y="80"/>
                      <a:pt x="273" y="76"/>
                    </a:cubicBezTo>
                    <a:cubicBezTo>
                      <a:pt x="266" y="71"/>
                      <a:pt x="260" y="68"/>
                      <a:pt x="254" y="68"/>
                    </a:cubicBezTo>
                    <a:cubicBezTo>
                      <a:pt x="248" y="67"/>
                      <a:pt x="241" y="68"/>
                      <a:pt x="233" y="72"/>
                    </a:cubicBezTo>
                    <a:cubicBezTo>
                      <a:pt x="225" y="76"/>
                      <a:pt x="219" y="80"/>
                      <a:pt x="214" y="83"/>
                    </a:cubicBezTo>
                    <a:cubicBezTo>
                      <a:pt x="209" y="86"/>
                      <a:pt x="202" y="91"/>
                      <a:pt x="193" y="97"/>
                    </a:cubicBezTo>
                    <a:cubicBezTo>
                      <a:pt x="183" y="104"/>
                      <a:pt x="177" y="109"/>
                      <a:pt x="173" y="111"/>
                    </a:cubicBezTo>
                    <a:cubicBezTo>
                      <a:pt x="175" y="112"/>
                      <a:pt x="180" y="113"/>
                      <a:pt x="186" y="114"/>
                    </a:cubicBezTo>
                    <a:cubicBezTo>
                      <a:pt x="192" y="115"/>
                      <a:pt x="196" y="116"/>
                      <a:pt x="197" y="117"/>
                    </a:cubicBezTo>
                    <a:cubicBezTo>
                      <a:pt x="208" y="115"/>
                      <a:pt x="219" y="122"/>
                      <a:pt x="230" y="136"/>
                    </a:cubicBezTo>
                    <a:lnTo>
                      <a:pt x="230" y="136"/>
                    </a:lnTo>
                    <a:close/>
                  </a:path>
                </a:pathLst>
              </a:custGeom>
              <a:solidFill>
                <a:srgbClr val="125C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a:p>
            </p:txBody>
          </p:sp>
          <p:sp>
            <p:nvSpPr>
              <p:cNvPr id="35" name="Freeform 7"/>
              <p:cNvSpPr>
                <a:spLocks noEditPoints="1"/>
              </p:cNvSpPr>
              <p:nvPr/>
            </p:nvSpPr>
            <p:spPr bwMode="auto">
              <a:xfrm>
                <a:off x="6409531" y="3888856"/>
                <a:ext cx="373063" cy="378344"/>
              </a:xfrm>
              <a:custGeom>
                <a:avLst/>
                <a:gdLst>
                  <a:gd name="T0" fmla="*/ 495 w 513"/>
                  <a:gd name="T1" fmla="*/ 166 h 465"/>
                  <a:gd name="T2" fmla="*/ 399 w 513"/>
                  <a:gd name="T3" fmla="*/ 55 h 465"/>
                  <a:gd name="T4" fmla="*/ 355 w 513"/>
                  <a:gd name="T5" fmla="*/ 52 h 465"/>
                  <a:gd name="T6" fmla="*/ 308 w 513"/>
                  <a:gd name="T7" fmla="*/ 33 h 465"/>
                  <a:gd name="T8" fmla="*/ 237 w 513"/>
                  <a:gd name="T9" fmla="*/ 101 h 465"/>
                  <a:gd name="T10" fmla="*/ 291 w 513"/>
                  <a:gd name="T11" fmla="*/ 189 h 465"/>
                  <a:gd name="T12" fmla="*/ 262 w 513"/>
                  <a:gd name="T13" fmla="*/ 162 h 465"/>
                  <a:gd name="T14" fmla="*/ 217 w 513"/>
                  <a:gd name="T15" fmla="*/ 128 h 465"/>
                  <a:gd name="T16" fmla="*/ 110 w 513"/>
                  <a:gd name="T17" fmla="*/ 333 h 465"/>
                  <a:gd name="T18" fmla="*/ 310 w 513"/>
                  <a:gd name="T19" fmla="*/ 236 h 465"/>
                  <a:gd name="T20" fmla="*/ 292 w 513"/>
                  <a:gd name="T21" fmla="*/ 274 h 465"/>
                  <a:gd name="T22" fmla="*/ 203 w 513"/>
                  <a:gd name="T23" fmla="*/ 352 h 465"/>
                  <a:gd name="T24" fmla="*/ 179 w 513"/>
                  <a:gd name="T25" fmla="*/ 445 h 465"/>
                  <a:gd name="T26" fmla="*/ 300 w 513"/>
                  <a:gd name="T27" fmla="*/ 464 h 465"/>
                  <a:gd name="T28" fmla="*/ 365 w 513"/>
                  <a:gd name="T29" fmla="*/ 460 h 465"/>
                  <a:gd name="T30" fmla="*/ 438 w 513"/>
                  <a:gd name="T31" fmla="*/ 449 h 465"/>
                  <a:gd name="T32" fmla="*/ 502 w 513"/>
                  <a:gd name="T33" fmla="*/ 360 h 465"/>
                  <a:gd name="T34" fmla="*/ 495 w 513"/>
                  <a:gd name="T35" fmla="*/ 166 h 465"/>
                  <a:gd name="T36" fmla="*/ 322 w 513"/>
                  <a:gd name="T37" fmla="*/ 142 h 465"/>
                  <a:gd name="T38" fmla="*/ 301 w 513"/>
                  <a:gd name="T39" fmla="*/ 124 h 465"/>
                  <a:gd name="T40" fmla="*/ 318 w 513"/>
                  <a:gd name="T41" fmla="*/ 102 h 465"/>
                  <a:gd name="T42" fmla="*/ 322 w 513"/>
                  <a:gd name="T43" fmla="*/ 142 h 465"/>
                  <a:gd name="T44" fmla="*/ 166 w 513"/>
                  <a:gd name="T45" fmla="*/ 41 h 465"/>
                  <a:gd name="T46" fmla="*/ 149 w 513"/>
                  <a:gd name="T47" fmla="*/ 67 h 465"/>
                  <a:gd name="T48" fmla="*/ 162 w 513"/>
                  <a:gd name="T49" fmla="*/ 96 h 465"/>
                  <a:gd name="T50" fmla="*/ 118 w 513"/>
                  <a:gd name="T51" fmla="*/ 107 h 465"/>
                  <a:gd name="T52" fmla="*/ 131 w 513"/>
                  <a:gd name="T53" fmla="*/ 139 h 465"/>
                  <a:gd name="T54" fmla="*/ 88 w 513"/>
                  <a:gd name="T55" fmla="*/ 149 h 465"/>
                  <a:gd name="T56" fmla="*/ 101 w 513"/>
                  <a:gd name="T57" fmla="*/ 181 h 465"/>
                  <a:gd name="T58" fmla="*/ 58 w 513"/>
                  <a:gd name="T59" fmla="*/ 191 h 465"/>
                  <a:gd name="T60" fmla="*/ 70 w 513"/>
                  <a:gd name="T61" fmla="*/ 222 h 465"/>
                  <a:gd name="T62" fmla="*/ 27 w 513"/>
                  <a:gd name="T63" fmla="*/ 232 h 465"/>
                  <a:gd name="T64" fmla="*/ 40 w 513"/>
                  <a:gd name="T65" fmla="*/ 265 h 465"/>
                  <a:gd name="T66" fmla="*/ 0 w 513"/>
                  <a:gd name="T67" fmla="*/ 269 h 465"/>
                  <a:gd name="T68" fmla="*/ 211 w 513"/>
                  <a:gd name="T69" fmla="*/ 7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3" h="465">
                    <a:moveTo>
                      <a:pt x="495" y="166"/>
                    </a:moveTo>
                    <a:lnTo>
                      <a:pt x="495" y="166"/>
                    </a:lnTo>
                    <a:cubicBezTo>
                      <a:pt x="479" y="116"/>
                      <a:pt x="458" y="83"/>
                      <a:pt x="432" y="67"/>
                    </a:cubicBezTo>
                    <a:cubicBezTo>
                      <a:pt x="423" y="61"/>
                      <a:pt x="412" y="57"/>
                      <a:pt x="399" y="55"/>
                    </a:cubicBezTo>
                    <a:cubicBezTo>
                      <a:pt x="387" y="52"/>
                      <a:pt x="376" y="50"/>
                      <a:pt x="368" y="50"/>
                    </a:cubicBezTo>
                    <a:lnTo>
                      <a:pt x="355" y="52"/>
                    </a:lnTo>
                    <a:lnTo>
                      <a:pt x="375" y="0"/>
                    </a:lnTo>
                    <a:cubicBezTo>
                      <a:pt x="353" y="8"/>
                      <a:pt x="331" y="19"/>
                      <a:pt x="308" y="33"/>
                    </a:cubicBezTo>
                    <a:cubicBezTo>
                      <a:pt x="291" y="44"/>
                      <a:pt x="275" y="56"/>
                      <a:pt x="260" y="70"/>
                    </a:cubicBezTo>
                    <a:cubicBezTo>
                      <a:pt x="246" y="84"/>
                      <a:pt x="238" y="94"/>
                      <a:pt x="237" y="101"/>
                    </a:cubicBezTo>
                    <a:cubicBezTo>
                      <a:pt x="237" y="105"/>
                      <a:pt x="252" y="128"/>
                      <a:pt x="281" y="170"/>
                    </a:cubicBezTo>
                    <a:cubicBezTo>
                      <a:pt x="290" y="182"/>
                      <a:pt x="293" y="189"/>
                      <a:pt x="291" y="189"/>
                    </a:cubicBezTo>
                    <a:cubicBezTo>
                      <a:pt x="290" y="189"/>
                      <a:pt x="289" y="188"/>
                      <a:pt x="286" y="187"/>
                    </a:cubicBezTo>
                    <a:cubicBezTo>
                      <a:pt x="280" y="182"/>
                      <a:pt x="272" y="174"/>
                      <a:pt x="262" y="162"/>
                    </a:cubicBezTo>
                    <a:cubicBezTo>
                      <a:pt x="253" y="149"/>
                      <a:pt x="245" y="140"/>
                      <a:pt x="238" y="133"/>
                    </a:cubicBezTo>
                    <a:cubicBezTo>
                      <a:pt x="231" y="126"/>
                      <a:pt x="223" y="125"/>
                      <a:pt x="217" y="128"/>
                    </a:cubicBezTo>
                    <a:cubicBezTo>
                      <a:pt x="196" y="141"/>
                      <a:pt x="172" y="166"/>
                      <a:pt x="145" y="206"/>
                    </a:cubicBezTo>
                    <a:cubicBezTo>
                      <a:pt x="118" y="246"/>
                      <a:pt x="106" y="288"/>
                      <a:pt x="110" y="333"/>
                    </a:cubicBezTo>
                    <a:cubicBezTo>
                      <a:pt x="143" y="287"/>
                      <a:pt x="178" y="258"/>
                      <a:pt x="215" y="245"/>
                    </a:cubicBezTo>
                    <a:cubicBezTo>
                      <a:pt x="254" y="231"/>
                      <a:pt x="286" y="228"/>
                      <a:pt x="310" y="236"/>
                    </a:cubicBezTo>
                    <a:cubicBezTo>
                      <a:pt x="319" y="239"/>
                      <a:pt x="322" y="243"/>
                      <a:pt x="318" y="247"/>
                    </a:cubicBezTo>
                    <a:cubicBezTo>
                      <a:pt x="315" y="252"/>
                      <a:pt x="306" y="261"/>
                      <a:pt x="292" y="274"/>
                    </a:cubicBezTo>
                    <a:cubicBezTo>
                      <a:pt x="277" y="288"/>
                      <a:pt x="260" y="303"/>
                      <a:pt x="240" y="319"/>
                    </a:cubicBezTo>
                    <a:cubicBezTo>
                      <a:pt x="221" y="336"/>
                      <a:pt x="208" y="347"/>
                      <a:pt x="203" y="352"/>
                    </a:cubicBezTo>
                    <a:cubicBezTo>
                      <a:pt x="178" y="374"/>
                      <a:pt x="164" y="393"/>
                      <a:pt x="161" y="409"/>
                    </a:cubicBezTo>
                    <a:cubicBezTo>
                      <a:pt x="157" y="426"/>
                      <a:pt x="164" y="438"/>
                      <a:pt x="179" y="445"/>
                    </a:cubicBezTo>
                    <a:cubicBezTo>
                      <a:pt x="194" y="453"/>
                      <a:pt x="212" y="458"/>
                      <a:pt x="233" y="461"/>
                    </a:cubicBezTo>
                    <a:cubicBezTo>
                      <a:pt x="254" y="464"/>
                      <a:pt x="277" y="465"/>
                      <a:pt x="300" y="464"/>
                    </a:cubicBezTo>
                    <a:cubicBezTo>
                      <a:pt x="302" y="464"/>
                      <a:pt x="311" y="463"/>
                      <a:pt x="327" y="463"/>
                    </a:cubicBezTo>
                    <a:cubicBezTo>
                      <a:pt x="342" y="462"/>
                      <a:pt x="355" y="461"/>
                      <a:pt x="365" y="460"/>
                    </a:cubicBezTo>
                    <a:cubicBezTo>
                      <a:pt x="375" y="459"/>
                      <a:pt x="387" y="458"/>
                      <a:pt x="401" y="456"/>
                    </a:cubicBezTo>
                    <a:cubicBezTo>
                      <a:pt x="416" y="454"/>
                      <a:pt x="428" y="452"/>
                      <a:pt x="438" y="449"/>
                    </a:cubicBezTo>
                    <a:cubicBezTo>
                      <a:pt x="447" y="446"/>
                      <a:pt x="455" y="442"/>
                      <a:pt x="459" y="437"/>
                    </a:cubicBezTo>
                    <a:cubicBezTo>
                      <a:pt x="480" y="421"/>
                      <a:pt x="494" y="395"/>
                      <a:pt x="502" y="360"/>
                    </a:cubicBezTo>
                    <a:cubicBezTo>
                      <a:pt x="510" y="324"/>
                      <a:pt x="513" y="289"/>
                      <a:pt x="511" y="255"/>
                    </a:cubicBezTo>
                    <a:cubicBezTo>
                      <a:pt x="508" y="221"/>
                      <a:pt x="503" y="191"/>
                      <a:pt x="495" y="166"/>
                    </a:cubicBezTo>
                    <a:lnTo>
                      <a:pt x="495" y="166"/>
                    </a:lnTo>
                    <a:close/>
                    <a:moveTo>
                      <a:pt x="322" y="142"/>
                    </a:moveTo>
                    <a:lnTo>
                      <a:pt x="322" y="142"/>
                    </a:lnTo>
                    <a:cubicBezTo>
                      <a:pt x="310" y="144"/>
                      <a:pt x="303" y="137"/>
                      <a:pt x="301" y="124"/>
                    </a:cubicBezTo>
                    <a:cubicBezTo>
                      <a:pt x="301" y="118"/>
                      <a:pt x="302" y="113"/>
                      <a:pt x="305" y="109"/>
                    </a:cubicBezTo>
                    <a:cubicBezTo>
                      <a:pt x="309" y="104"/>
                      <a:pt x="313" y="102"/>
                      <a:pt x="318" y="102"/>
                    </a:cubicBezTo>
                    <a:cubicBezTo>
                      <a:pt x="331" y="100"/>
                      <a:pt x="339" y="107"/>
                      <a:pt x="340" y="121"/>
                    </a:cubicBezTo>
                    <a:cubicBezTo>
                      <a:pt x="342" y="134"/>
                      <a:pt x="336" y="141"/>
                      <a:pt x="322" y="142"/>
                    </a:cubicBezTo>
                    <a:lnTo>
                      <a:pt x="322" y="142"/>
                    </a:lnTo>
                    <a:close/>
                    <a:moveTo>
                      <a:pt x="166" y="41"/>
                    </a:moveTo>
                    <a:lnTo>
                      <a:pt x="166" y="41"/>
                    </a:lnTo>
                    <a:lnTo>
                      <a:pt x="149" y="67"/>
                    </a:lnTo>
                    <a:lnTo>
                      <a:pt x="172" y="84"/>
                    </a:lnTo>
                    <a:lnTo>
                      <a:pt x="162" y="96"/>
                    </a:lnTo>
                    <a:lnTo>
                      <a:pt x="139" y="79"/>
                    </a:lnTo>
                    <a:lnTo>
                      <a:pt x="118" y="107"/>
                    </a:lnTo>
                    <a:lnTo>
                      <a:pt x="142" y="125"/>
                    </a:lnTo>
                    <a:lnTo>
                      <a:pt x="131" y="139"/>
                    </a:lnTo>
                    <a:lnTo>
                      <a:pt x="108" y="121"/>
                    </a:lnTo>
                    <a:lnTo>
                      <a:pt x="88" y="149"/>
                    </a:lnTo>
                    <a:lnTo>
                      <a:pt x="111" y="167"/>
                    </a:lnTo>
                    <a:lnTo>
                      <a:pt x="101" y="181"/>
                    </a:lnTo>
                    <a:lnTo>
                      <a:pt x="77" y="164"/>
                    </a:lnTo>
                    <a:lnTo>
                      <a:pt x="58" y="191"/>
                    </a:lnTo>
                    <a:lnTo>
                      <a:pt x="80" y="208"/>
                    </a:lnTo>
                    <a:lnTo>
                      <a:pt x="70" y="222"/>
                    </a:lnTo>
                    <a:lnTo>
                      <a:pt x="47" y="204"/>
                    </a:lnTo>
                    <a:lnTo>
                      <a:pt x="27" y="232"/>
                    </a:lnTo>
                    <a:lnTo>
                      <a:pt x="51" y="250"/>
                    </a:lnTo>
                    <a:lnTo>
                      <a:pt x="40" y="265"/>
                    </a:lnTo>
                    <a:lnTo>
                      <a:pt x="16" y="246"/>
                    </a:lnTo>
                    <a:lnTo>
                      <a:pt x="0" y="269"/>
                    </a:lnTo>
                    <a:lnTo>
                      <a:pt x="45" y="301"/>
                    </a:lnTo>
                    <a:lnTo>
                      <a:pt x="211" y="75"/>
                    </a:lnTo>
                    <a:lnTo>
                      <a:pt x="166" y="41"/>
                    </a:lnTo>
                    <a:close/>
                  </a:path>
                </a:pathLst>
              </a:custGeom>
              <a:solidFill>
                <a:srgbClr val="125C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a:p>
            </p:txBody>
          </p:sp>
          <p:sp>
            <p:nvSpPr>
              <p:cNvPr id="36" name="Freeform 8"/>
              <p:cNvSpPr>
                <a:spLocks noEditPoints="1"/>
              </p:cNvSpPr>
              <p:nvPr/>
            </p:nvSpPr>
            <p:spPr bwMode="auto">
              <a:xfrm>
                <a:off x="6400800" y="4649072"/>
                <a:ext cx="390525" cy="380128"/>
              </a:xfrm>
              <a:custGeom>
                <a:avLst/>
                <a:gdLst>
                  <a:gd name="T0" fmla="*/ 445 w 538"/>
                  <a:gd name="T1" fmla="*/ 300 h 468"/>
                  <a:gd name="T2" fmla="*/ 401 w 538"/>
                  <a:gd name="T3" fmla="*/ 280 h 468"/>
                  <a:gd name="T4" fmla="*/ 360 w 538"/>
                  <a:gd name="T5" fmla="*/ 253 h 468"/>
                  <a:gd name="T6" fmla="*/ 349 w 538"/>
                  <a:gd name="T7" fmla="*/ 259 h 468"/>
                  <a:gd name="T8" fmla="*/ 346 w 538"/>
                  <a:gd name="T9" fmla="*/ 321 h 468"/>
                  <a:gd name="T10" fmla="*/ 373 w 538"/>
                  <a:gd name="T11" fmla="*/ 379 h 468"/>
                  <a:gd name="T12" fmla="*/ 331 w 538"/>
                  <a:gd name="T13" fmla="*/ 451 h 468"/>
                  <a:gd name="T14" fmla="*/ 393 w 538"/>
                  <a:gd name="T15" fmla="*/ 404 h 468"/>
                  <a:gd name="T16" fmla="*/ 483 w 538"/>
                  <a:gd name="T17" fmla="*/ 380 h 468"/>
                  <a:gd name="T18" fmla="*/ 510 w 538"/>
                  <a:gd name="T19" fmla="*/ 277 h 468"/>
                  <a:gd name="T20" fmla="*/ 445 w 538"/>
                  <a:gd name="T21" fmla="*/ 300 h 468"/>
                  <a:gd name="T22" fmla="*/ 496 w 538"/>
                  <a:gd name="T23" fmla="*/ 105 h 468"/>
                  <a:gd name="T24" fmla="*/ 438 w 538"/>
                  <a:gd name="T25" fmla="*/ 94 h 468"/>
                  <a:gd name="T26" fmla="*/ 470 w 538"/>
                  <a:gd name="T27" fmla="*/ 59 h 468"/>
                  <a:gd name="T28" fmla="*/ 432 w 538"/>
                  <a:gd name="T29" fmla="*/ 83 h 468"/>
                  <a:gd name="T30" fmla="*/ 422 w 538"/>
                  <a:gd name="T31" fmla="*/ 75 h 468"/>
                  <a:gd name="T32" fmla="*/ 437 w 538"/>
                  <a:gd name="T33" fmla="*/ 42 h 468"/>
                  <a:gd name="T34" fmla="*/ 428 w 538"/>
                  <a:gd name="T35" fmla="*/ 37 h 468"/>
                  <a:gd name="T36" fmla="*/ 389 w 538"/>
                  <a:gd name="T37" fmla="*/ 74 h 468"/>
                  <a:gd name="T38" fmla="*/ 376 w 538"/>
                  <a:gd name="T39" fmla="*/ 20 h 468"/>
                  <a:gd name="T40" fmla="*/ 367 w 538"/>
                  <a:gd name="T41" fmla="*/ 5 h 468"/>
                  <a:gd name="T42" fmla="*/ 352 w 538"/>
                  <a:gd name="T43" fmla="*/ 0 h 468"/>
                  <a:gd name="T44" fmla="*/ 326 w 538"/>
                  <a:gd name="T45" fmla="*/ 67 h 468"/>
                  <a:gd name="T46" fmla="*/ 304 w 538"/>
                  <a:gd name="T47" fmla="*/ 111 h 468"/>
                  <a:gd name="T48" fmla="*/ 275 w 538"/>
                  <a:gd name="T49" fmla="*/ 138 h 468"/>
                  <a:gd name="T50" fmla="*/ 331 w 538"/>
                  <a:gd name="T51" fmla="*/ 159 h 468"/>
                  <a:gd name="T52" fmla="*/ 381 w 538"/>
                  <a:gd name="T53" fmla="*/ 194 h 468"/>
                  <a:gd name="T54" fmla="*/ 407 w 538"/>
                  <a:gd name="T55" fmla="*/ 241 h 468"/>
                  <a:gd name="T56" fmla="*/ 447 w 538"/>
                  <a:gd name="T57" fmla="*/ 201 h 468"/>
                  <a:gd name="T58" fmla="*/ 450 w 538"/>
                  <a:gd name="T59" fmla="*/ 177 h 468"/>
                  <a:gd name="T60" fmla="*/ 461 w 538"/>
                  <a:gd name="T61" fmla="*/ 162 h 468"/>
                  <a:gd name="T62" fmla="*/ 535 w 538"/>
                  <a:gd name="T63" fmla="*/ 134 h 468"/>
                  <a:gd name="T64" fmla="*/ 496 w 538"/>
                  <a:gd name="T65" fmla="*/ 105 h 468"/>
                  <a:gd name="T66" fmla="*/ 319 w 538"/>
                  <a:gd name="T67" fmla="*/ 222 h 468"/>
                  <a:gd name="T68" fmla="*/ 309 w 538"/>
                  <a:gd name="T69" fmla="*/ 195 h 468"/>
                  <a:gd name="T70" fmla="*/ 236 w 538"/>
                  <a:gd name="T71" fmla="*/ 227 h 468"/>
                  <a:gd name="T72" fmla="*/ 255 w 538"/>
                  <a:gd name="T73" fmla="*/ 75 h 468"/>
                  <a:gd name="T74" fmla="*/ 65 w 538"/>
                  <a:gd name="T75" fmla="*/ 203 h 468"/>
                  <a:gd name="T76" fmla="*/ 18 w 538"/>
                  <a:gd name="T77" fmla="*/ 255 h 468"/>
                  <a:gd name="T78" fmla="*/ 16 w 538"/>
                  <a:gd name="T79" fmla="*/ 317 h 468"/>
                  <a:gd name="T80" fmla="*/ 133 w 538"/>
                  <a:gd name="T81" fmla="*/ 423 h 468"/>
                  <a:gd name="T82" fmla="*/ 239 w 538"/>
                  <a:gd name="T83" fmla="*/ 428 h 468"/>
                  <a:gd name="T84" fmla="*/ 242 w 538"/>
                  <a:gd name="T85" fmla="*/ 326 h 468"/>
                  <a:gd name="T86" fmla="*/ 281 w 538"/>
                  <a:gd name="T87" fmla="*/ 337 h 468"/>
                  <a:gd name="T88" fmla="*/ 320 w 538"/>
                  <a:gd name="T89" fmla="*/ 333 h 468"/>
                  <a:gd name="T90" fmla="*/ 309 w 538"/>
                  <a:gd name="T91" fmla="*/ 255 h 468"/>
                  <a:gd name="T92" fmla="*/ 319 w 538"/>
                  <a:gd name="T93" fmla="*/ 222 h 468"/>
                  <a:gd name="T94" fmla="*/ 88 w 538"/>
                  <a:gd name="T95" fmla="*/ 257 h 468"/>
                  <a:gd name="T96" fmla="*/ 51 w 538"/>
                  <a:gd name="T97" fmla="*/ 257 h 468"/>
                  <a:gd name="T98" fmla="*/ 88 w 538"/>
                  <a:gd name="T99" fmla="*/ 25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8" h="468">
                    <a:moveTo>
                      <a:pt x="445" y="300"/>
                    </a:moveTo>
                    <a:lnTo>
                      <a:pt x="445" y="300"/>
                    </a:lnTo>
                    <a:lnTo>
                      <a:pt x="412" y="338"/>
                    </a:lnTo>
                    <a:cubicBezTo>
                      <a:pt x="424" y="316"/>
                      <a:pt x="420" y="297"/>
                      <a:pt x="401" y="280"/>
                    </a:cubicBezTo>
                    <a:cubicBezTo>
                      <a:pt x="392" y="272"/>
                      <a:pt x="384" y="266"/>
                      <a:pt x="376" y="262"/>
                    </a:cubicBezTo>
                    <a:cubicBezTo>
                      <a:pt x="368" y="257"/>
                      <a:pt x="363" y="254"/>
                      <a:pt x="360" y="253"/>
                    </a:cubicBezTo>
                    <a:lnTo>
                      <a:pt x="354" y="251"/>
                    </a:lnTo>
                    <a:cubicBezTo>
                      <a:pt x="353" y="253"/>
                      <a:pt x="351" y="256"/>
                      <a:pt x="349" y="259"/>
                    </a:cubicBezTo>
                    <a:cubicBezTo>
                      <a:pt x="346" y="263"/>
                      <a:pt x="344" y="271"/>
                      <a:pt x="341" y="284"/>
                    </a:cubicBezTo>
                    <a:cubicBezTo>
                      <a:pt x="338" y="296"/>
                      <a:pt x="339" y="308"/>
                      <a:pt x="346" y="321"/>
                    </a:cubicBezTo>
                    <a:cubicBezTo>
                      <a:pt x="350" y="333"/>
                      <a:pt x="355" y="345"/>
                      <a:pt x="362" y="357"/>
                    </a:cubicBezTo>
                    <a:cubicBezTo>
                      <a:pt x="368" y="369"/>
                      <a:pt x="372" y="376"/>
                      <a:pt x="373" y="379"/>
                    </a:cubicBezTo>
                    <a:cubicBezTo>
                      <a:pt x="373" y="381"/>
                      <a:pt x="373" y="385"/>
                      <a:pt x="373" y="392"/>
                    </a:cubicBezTo>
                    <a:lnTo>
                      <a:pt x="331" y="451"/>
                    </a:lnTo>
                    <a:lnTo>
                      <a:pt x="354" y="468"/>
                    </a:lnTo>
                    <a:cubicBezTo>
                      <a:pt x="367" y="434"/>
                      <a:pt x="380" y="413"/>
                      <a:pt x="393" y="404"/>
                    </a:cubicBezTo>
                    <a:cubicBezTo>
                      <a:pt x="399" y="399"/>
                      <a:pt x="414" y="395"/>
                      <a:pt x="436" y="392"/>
                    </a:cubicBezTo>
                    <a:cubicBezTo>
                      <a:pt x="459" y="389"/>
                      <a:pt x="474" y="385"/>
                      <a:pt x="483" y="380"/>
                    </a:cubicBezTo>
                    <a:cubicBezTo>
                      <a:pt x="501" y="368"/>
                      <a:pt x="510" y="340"/>
                      <a:pt x="510" y="296"/>
                    </a:cubicBezTo>
                    <a:lnTo>
                      <a:pt x="510" y="277"/>
                    </a:lnTo>
                    <a:cubicBezTo>
                      <a:pt x="483" y="275"/>
                      <a:pt x="461" y="283"/>
                      <a:pt x="445" y="300"/>
                    </a:cubicBezTo>
                    <a:lnTo>
                      <a:pt x="445" y="300"/>
                    </a:lnTo>
                    <a:close/>
                    <a:moveTo>
                      <a:pt x="496" y="105"/>
                    </a:moveTo>
                    <a:lnTo>
                      <a:pt x="496" y="105"/>
                    </a:lnTo>
                    <a:lnTo>
                      <a:pt x="441" y="105"/>
                    </a:lnTo>
                    <a:cubicBezTo>
                      <a:pt x="441" y="101"/>
                      <a:pt x="440" y="97"/>
                      <a:pt x="438" y="94"/>
                    </a:cubicBezTo>
                    <a:lnTo>
                      <a:pt x="469" y="68"/>
                    </a:lnTo>
                    <a:cubicBezTo>
                      <a:pt x="471" y="66"/>
                      <a:pt x="472" y="63"/>
                      <a:pt x="470" y="59"/>
                    </a:cubicBezTo>
                    <a:cubicBezTo>
                      <a:pt x="468" y="57"/>
                      <a:pt x="465" y="57"/>
                      <a:pt x="462" y="58"/>
                    </a:cubicBezTo>
                    <a:lnTo>
                      <a:pt x="432" y="83"/>
                    </a:lnTo>
                    <a:cubicBezTo>
                      <a:pt x="429" y="80"/>
                      <a:pt x="426" y="78"/>
                      <a:pt x="424" y="76"/>
                    </a:cubicBezTo>
                    <a:lnTo>
                      <a:pt x="422" y="75"/>
                    </a:lnTo>
                    <a:cubicBezTo>
                      <a:pt x="421" y="74"/>
                      <a:pt x="420" y="74"/>
                      <a:pt x="420" y="74"/>
                    </a:cubicBezTo>
                    <a:lnTo>
                      <a:pt x="437" y="42"/>
                    </a:lnTo>
                    <a:cubicBezTo>
                      <a:pt x="438" y="39"/>
                      <a:pt x="438" y="37"/>
                      <a:pt x="434" y="35"/>
                    </a:cubicBezTo>
                    <a:cubicBezTo>
                      <a:pt x="431" y="34"/>
                      <a:pt x="429" y="34"/>
                      <a:pt x="428" y="37"/>
                    </a:cubicBezTo>
                    <a:lnTo>
                      <a:pt x="409" y="73"/>
                    </a:lnTo>
                    <a:lnTo>
                      <a:pt x="389" y="74"/>
                    </a:lnTo>
                    <a:cubicBezTo>
                      <a:pt x="389" y="52"/>
                      <a:pt x="386" y="36"/>
                      <a:pt x="381" y="27"/>
                    </a:cubicBezTo>
                    <a:cubicBezTo>
                      <a:pt x="380" y="26"/>
                      <a:pt x="378" y="24"/>
                      <a:pt x="376" y="20"/>
                    </a:cubicBezTo>
                    <a:cubicBezTo>
                      <a:pt x="374" y="16"/>
                      <a:pt x="372" y="13"/>
                      <a:pt x="372" y="11"/>
                    </a:cubicBezTo>
                    <a:cubicBezTo>
                      <a:pt x="371" y="10"/>
                      <a:pt x="369" y="8"/>
                      <a:pt x="367" y="5"/>
                    </a:cubicBezTo>
                    <a:cubicBezTo>
                      <a:pt x="365" y="3"/>
                      <a:pt x="362" y="2"/>
                      <a:pt x="360" y="1"/>
                    </a:cubicBezTo>
                    <a:cubicBezTo>
                      <a:pt x="358" y="0"/>
                      <a:pt x="355" y="0"/>
                      <a:pt x="352" y="0"/>
                    </a:cubicBezTo>
                    <a:cubicBezTo>
                      <a:pt x="345" y="0"/>
                      <a:pt x="340" y="7"/>
                      <a:pt x="336" y="20"/>
                    </a:cubicBezTo>
                    <a:cubicBezTo>
                      <a:pt x="332" y="34"/>
                      <a:pt x="329" y="49"/>
                      <a:pt x="326" y="67"/>
                    </a:cubicBezTo>
                    <a:cubicBezTo>
                      <a:pt x="324" y="84"/>
                      <a:pt x="321" y="94"/>
                      <a:pt x="318" y="98"/>
                    </a:cubicBezTo>
                    <a:cubicBezTo>
                      <a:pt x="315" y="102"/>
                      <a:pt x="311" y="106"/>
                      <a:pt x="304" y="111"/>
                    </a:cubicBezTo>
                    <a:cubicBezTo>
                      <a:pt x="297" y="116"/>
                      <a:pt x="291" y="120"/>
                      <a:pt x="286" y="124"/>
                    </a:cubicBezTo>
                    <a:cubicBezTo>
                      <a:pt x="281" y="127"/>
                      <a:pt x="278" y="132"/>
                      <a:pt x="275" y="138"/>
                    </a:cubicBezTo>
                    <a:cubicBezTo>
                      <a:pt x="273" y="144"/>
                      <a:pt x="275" y="150"/>
                      <a:pt x="282" y="156"/>
                    </a:cubicBezTo>
                    <a:cubicBezTo>
                      <a:pt x="288" y="163"/>
                      <a:pt x="304" y="164"/>
                      <a:pt x="331" y="159"/>
                    </a:cubicBezTo>
                    <a:cubicBezTo>
                      <a:pt x="358" y="155"/>
                      <a:pt x="373" y="160"/>
                      <a:pt x="376" y="175"/>
                    </a:cubicBezTo>
                    <a:cubicBezTo>
                      <a:pt x="377" y="176"/>
                      <a:pt x="379" y="183"/>
                      <a:pt x="381" y="194"/>
                    </a:cubicBezTo>
                    <a:cubicBezTo>
                      <a:pt x="384" y="205"/>
                      <a:pt x="387" y="215"/>
                      <a:pt x="392" y="223"/>
                    </a:cubicBezTo>
                    <a:cubicBezTo>
                      <a:pt x="396" y="232"/>
                      <a:pt x="401" y="238"/>
                      <a:pt x="407" y="241"/>
                    </a:cubicBezTo>
                    <a:cubicBezTo>
                      <a:pt x="415" y="246"/>
                      <a:pt x="424" y="244"/>
                      <a:pt x="432" y="233"/>
                    </a:cubicBezTo>
                    <a:cubicBezTo>
                      <a:pt x="440" y="222"/>
                      <a:pt x="445" y="212"/>
                      <a:pt x="447" y="201"/>
                    </a:cubicBezTo>
                    <a:cubicBezTo>
                      <a:pt x="448" y="197"/>
                      <a:pt x="448" y="193"/>
                      <a:pt x="449" y="188"/>
                    </a:cubicBezTo>
                    <a:cubicBezTo>
                      <a:pt x="449" y="183"/>
                      <a:pt x="450" y="179"/>
                      <a:pt x="450" y="177"/>
                    </a:cubicBezTo>
                    <a:cubicBezTo>
                      <a:pt x="450" y="175"/>
                      <a:pt x="451" y="172"/>
                      <a:pt x="453" y="169"/>
                    </a:cubicBezTo>
                    <a:cubicBezTo>
                      <a:pt x="454" y="166"/>
                      <a:pt x="457" y="164"/>
                      <a:pt x="461" y="162"/>
                    </a:cubicBezTo>
                    <a:cubicBezTo>
                      <a:pt x="466" y="161"/>
                      <a:pt x="471" y="159"/>
                      <a:pt x="478" y="158"/>
                    </a:cubicBezTo>
                    <a:cubicBezTo>
                      <a:pt x="508" y="152"/>
                      <a:pt x="527" y="144"/>
                      <a:pt x="535" y="134"/>
                    </a:cubicBezTo>
                    <a:cubicBezTo>
                      <a:pt x="538" y="128"/>
                      <a:pt x="535" y="122"/>
                      <a:pt x="525" y="115"/>
                    </a:cubicBezTo>
                    <a:cubicBezTo>
                      <a:pt x="516" y="108"/>
                      <a:pt x="506" y="105"/>
                      <a:pt x="496" y="105"/>
                    </a:cubicBezTo>
                    <a:lnTo>
                      <a:pt x="496" y="105"/>
                    </a:lnTo>
                    <a:close/>
                    <a:moveTo>
                      <a:pt x="319" y="222"/>
                    </a:moveTo>
                    <a:lnTo>
                      <a:pt x="319" y="222"/>
                    </a:lnTo>
                    <a:cubicBezTo>
                      <a:pt x="325" y="203"/>
                      <a:pt x="322" y="195"/>
                      <a:pt x="309" y="195"/>
                    </a:cubicBezTo>
                    <a:cubicBezTo>
                      <a:pt x="299" y="195"/>
                      <a:pt x="287" y="201"/>
                      <a:pt x="273" y="211"/>
                    </a:cubicBezTo>
                    <a:cubicBezTo>
                      <a:pt x="254" y="225"/>
                      <a:pt x="242" y="230"/>
                      <a:pt x="236" y="227"/>
                    </a:cubicBezTo>
                    <a:cubicBezTo>
                      <a:pt x="230" y="223"/>
                      <a:pt x="231" y="206"/>
                      <a:pt x="238" y="174"/>
                    </a:cubicBezTo>
                    <a:cubicBezTo>
                      <a:pt x="253" y="119"/>
                      <a:pt x="259" y="86"/>
                      <a:pt x="255" y="75"/>
                    </a:cubicBezTo>
                    <a:cubicBezTo>
                      <a:pt x="250" y="61"/>
                      <a:pt x="233" y="63"/>
                      <a:pt x="203" y="81"/>
                    </a:cubicBezTo>
                    <a:cubicBezTo>
                      <a:pt x="160" y="107"/>
                      <a:pt x="114" y="148"/>
                      <a:pt x="65" y="203"/>
                    </a:cubicBezTo>
                    <a:cubicBezTo>
                      <a:pt x="60" y="209"/>
                      <a:pt x="52" y="217"/>
                      <a:pt x="41" y="228"/>
                    </a:cubicBezTo>
                    <a:cubicBezTo>
                      <a:pt x="30" y="239"/>
                      <a:pt x="22" y="248"/>
                      <a:pt x="18" y="255"/>
                    </a:cubicBezTo>
                    <a:cubicBezTo>
                      <a:pt x="6" y="270"/>
                      <a:pt x="1" y="281"/>
                      <a:pt x="0" y="288"/>
                    </a:cubicBezTo>
                    <a:cubicBezTo>
                      <a:pt x="0" y="294"/>
                      <a:pt x="5" y="304"/>
                      <a:pt x="16" y="317"/>
                    </a:cubicBezTo>
                    <a:cubicBezTo>
                      <a:pt x="20" y="321"/>
                      <a:pt x="27" y="329"/>
                      <a:pt x="36" y="340"/>
                    </a:cubicBezTo>
                    <a:cubicBezTo>
                      <a:pt x="75" y="383"/>
                      <a:pt x="108" y="411"/>
                      <a:pt x="133" y="423"/>
                    </a:cubicBezTo>
                    <a:cubicBezTo>
                      <a:pt x="163" y="438"/>
                      <a:pt x="189" y="445"/>
                      <a:pt x="211" y="445"/>
                    </a:cubicBezTo>
                    <a:cubicBezTo>
                      <a:pt x="224" y="445"/>
                      <a:pt x="234" y="439"/>
                      <a:pt x="239" y="428"/>
                    </a:cubicBezTo>
                    <a:cubicBezTo>
                      <a:pt x="245" y="416"/>
                      <a:pt x="245" y="402"/>
                      <a:pt x="240" y="385"/>
                    </a:cubicBezTo>
                    <a:cubicBezTo>
                      <a:pt x="230" y="353"/>
                      <a:pt x="231" y="333"/>
                      <a:pt x="242" y="326"/>
                    </a:cubicBezTo>
                    <a:cubicBezTo>
                      <a:pt x="246" y="324"/>
                      <a:pt x="251" y="324"/>
                      <a:pt x="258" y="326"/>
                    </a:cubicBezTo>
                    <a:cubicBezTo>
                      <a:pt x="264" y="328"/>
                      <a:pt x="272" y="332"/>
                      <a:pt x="281" y="337"/>
                    </a:cubicBezTo>
                    <a:cubicBezTo>
                      <a:pt x="290" y="343"/>
                      <a:pt x="296" y="346"/>
                      <a:pt x="299" y="348"/>
                    </a:cubicBezTo>
                    <a:cubicBezTo>
                      <a:pt x="313" y="354"/>
                      <a:pt x="320" y="350"/>
                      <a:pt x="320" y="333"/>
                    </a:cubicBezTo>
                    <a:cubicBezTo>
                      <a:pt x="321" y="324"/>
                      <a:pt x="319" y="314"/>
                      <a:pt x="315" y="302"/>
                    </a:cubicBezTo>
                    <a:cubicBezTo>
                      <a:pt x="311" y="277"/>
                      <a:pt x="309" y="261"/>
                      <a:pt x="309" y="255"/>
                    </a:cubicBezTo>
                    <a:cubicBezTo>
                      <a:pt x="310" y="250"/>
                      <a:pt x="313" y="238"/>
                      <a:pt x="319" y="222"/>
                    </a:cubicBezTo>
                    <a:lnTo>
                      <a:pt x="319" y="222"/>
                    </a:lnTo>
                    <a:close/>
                    <a:moveTo>
                      <a:pt x="88" y="257"/>
                    </a:moveTo>
                    <a:lnTo>
                      <a:pt x="88" y="257"/>
                    </a:lnTo>
                    <a:cubicBezTo>
                      <a:pt x="88" y="270"/>
                      <a:pt x="82" y="277"/>
                      <a:pt x="69" y="277"/>
                    </a:cubicBezTo>
                    <a:cubicBezTo>
                      <a:pt x="57" y="277"/>
                      <a:pt x="51" y="270"/>
                      <a:pt x="51" y="257"/>
                    </a:cubicBezTo>
                    <a:cubicBezTo>
                      <a:pt x="51" y="245"/>
                      <a:pt x="57" y="239"/>
                      <a:pt x="69" y="239"/>
                    </a:cubicBezTo>
                    <a:cubicBezTo>
                      <a:pt x="82" y="239"/>
                      <a:pt x="88" y="245"/>
                      <a:pt x="88" y="257"/>
                    </a:cubicBezTo>
                    <a:lnTo>
                      <a:pt x="88" y="257"/>
                    </a:lnTo>
                    <a:close/>
                  </a:path>
                </a:pathLst>
              </a:custGeom>
              <a:solidFill>
                <a:srgbClr val="125C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a:p>
            </p:txBody>
          </p:sp>
          <p:sp>
            <p:nvSpPr>
              <p:cNvPr id="37" name="Freeform 9"/>
              <p:cNvSpPr>
                <a:spLocks noEditPoints="1"/>
              </p:cNvSpPr>
              <p:nvPr/>
            </p:nvSpPr>
            <p:spPr bwMode="auto">
              <a:xfrm>
                <a:off x="6417468" y="5393225"/>
                <a:ext cx="357188" cy="397975"/>
              </a:xfrm>
              <a:custGeom>
                <a:avLst/>
                <a:gdLst>
                  <a:gd name="T0" fmla="*/ 88 w 493"/>
                  <a:gd name="T1" fmla="*/ 271 h 490"/>
                  <a:gd name="T2" fmla="*/ 127 w 493"/>
                  <a:gd name="T3" fmla="*/ 422 h 490"/>
                  <a:gd name="T4" fmla="*/ 219 w 493"/>
                  <a:gd name="T5" fmla="*/ 262 h 490"/>
                  <a:gd name="T6" fmla="*/ 321 w 493"/>
                  <a:gd name="T7" fmla="*/ 247 h 490"/>
                  <a:gd name="T8" fmla="*/ 322 w 493"/>
                  <a:gd name="T9" fmla="*/ 128 h 490"/>
                  <a:gd name="T10" fmla="*/ 263 w 493"/>
                  <a:gd name="T11" fmla="*/ 85 h 490"/>
                  <a:gd name="T12" fmla="*/ 175 w 493"/>
                  <a:gd name="T13" fmla="*/ 0 h 490"/>
                  <a:gd name="T14" fmla="*/ 85 w 493"/>
                  <a:gd name="T15" fmla="*/ 85 h 490"/>
                  <a:gd name="T16" fmla="*/ 26 w 493"/>
                  <a:gd name="T17" fmla="*/ 128 h 490"/>
                  <a:gd name="T18" fmla="*/ 25 w 493"/>
                  <a:gd name="T19" fmla="*/ 247 h 490"/>
                  <a:gd name="T20" fmla="*/ 88 w 493"/>
                  <a:gd name="T21" fmla="*/ 271 h 490"/>
                  <a:gd name="T22" fmla="*/ 488 w 493"/>
                  <a:gd name="T23" fmla="*/ 388 h 490"/>
                  <a:gd name="T24" fmla="*/ 472 w 493"/>
                  <a:gd name="T25" fmla="*/ 380 h 490"/>
                  <a:gd name="T26" fmla="*/ 476 w 493"/>
                  <a:gd name="T27" fmla="*/ 362 h 490"/>
                  <a:gd name="T28" fmla="*/ 454 w 493"/>
                  <a:gd name="T29" fmla="*/ 361 h 490"/>
                  <a:gd name="T30" fmla="*/ 434 w 493"/>
                  <a:gd name="T31" fmla="*/ 363 h 490"/>
                  <a:gd name="T32" fmla="*/ 437 w 493"/>
                  <a:gd name="T33" fmla="*/ 353 h 490"/>
                  <a:gd name="T34" fmla="*/ 438 w 493"/>
                  <a:gd name="T35" fmla="*/ 340 h 490"/>
                  <a:gd name="T36" fmla="*/ 420 w 493"/>
                  <a:gd name="T37" fmla="*/ 337 h 490"/>
                  <a:gd name="T38" fmla="*/ 416 w 493"/>
                  <a:gd name="T39" fmla="*/ 334 h 490"/>
                  <a:gd name="T40" fmla="*/ 420 w 493"/>
                  <a:gd name="T41" fmla="*/ 311 h 490"/>
                  <a:gd name="T42" fmla="*/ 369 w 493"/>
                  <a:gd name="T43" fmla="*/ 309 h 490"/>
                  <a:gd name="T44" fmla="*/ 360 w 493"/>
                  <a:gd name="T45" fmla="*/ 326 h 490"/>
                  <a:gd name="T46" fmla="*/ 342 w 493"/>
                  <a:gd name="T47" fmla="*/ 306 h 490"/>
                  <a:gd name="T48" fmla="*/ 313 w 493"/>
                  <a:gd name="T49" fmla="*/ 315 h 490"/>
                  <a:gd name="T50" fmla="*/ 307 w 493"/>
                  <a:gd name="T51" fmla="*/ 328 h 490"/>
                  <a:gd name="T52" fmla="*/ 308 w 493"/>
                  <a:gd name="T53" fmla="*/ 339 h 490"/>
                  <a:gd name="T54" fmla="*/ 310 w 493"/>
                  <a:gd name="T55" fmla="*/ 345 h 490"/>
                  <a:gd name="T56" fmla="*/ 255 w 493"/>
                  <a:gd name="T57" fmla="*/ 371 h 490"/>
                  <a:gd name="T58" fmla="*/ 299 w 493"/>
                  <a:gd name="T59" fmla="*/ 419 h 490"/>
                  <a:gd name="T60" fmla="*/ 325 w 493"/>
                  <a:gd name="T61" fmla="*/ 401 h 490"/>
                  <a:gd name="T62" fmla="*/ 334 w 493"/>
                  <a:gd name="T63" fmla="*/ 403 h 490"/>
                  <a:gd name="T64" fmla="*/ 347 w 493"/>
                  <a:gd name="T65" fmla="*/ 414 h 490"/>
                  <a:gd name="T66" fmla="*/ 403 w 493"/>
                  <a:gd name="T67" fmla="*/ 402 h 490"/>
                  <a:gd name="T68" fmla="*/ 436 w 493"/>
                  <a:gd name="T69" fmla="*/ 407 h 490"/>
                  <a:gd name="T70" fmla="*/ 467 w 493"/>
                  <a:gd name="T71" fmla="*/ 422 h 490"/>
                  <a:gd name="T72" fmla="*/ 488 w 493"/>
                  <a:gd name="T73" fmla="*/ 388 h 490"/>
                  <a:gd name="T74" fmla="*/ 433 w 493"/>
                  <a:gd name="T75" fmla="*/ 427 h 490"/>
                  <a:gd name="T76" fmla="*/ 413 w 493"/>
                  <a:gd name="T77" fmla="*/ 462 h 490"/>
                  <a:gd name="T78" fmla="*/ 375 w 493"/>
                  <a:gd name="T79" fmla="*/ 462 h 490"/>
                  <a:gd name="T80" fmla="*/ 334 w 493"/>
                  <a:gd name="T81" fmla="*/ 461 h 490"/>
                  <a:gd name="T82" fmla="*/ 295 w 493"/>
                  <a:gd name="T83" fmla="*/ 446 h 490"/>
                  <a:gd name="T84" fmla="*/ 286 w 493"/>
                  <a:gd name="T85" fmla="*/ 464 h 490"/>
                  <a:gd name="T86" fmla="*/ 270 w 493"/>
                  <a:gd name="T87" fmla="*/ 450 h 490"/>
                  <a:gd name="T88" fmla="*/ 235 w 493"/>
                  <a:gd name="T89" fmla="*/ 466 h 490"/>
                  <a:gd name="T90" fmla="*/ 203 w 493"/>
                  <a:gd name="T91" fmla="*/ 467 h 490"/>
                  <a:gd name="T92" fmla="*/ 161 w 493"/>
                  <a:gd name="T93" fmla="*/ 460 h 490"/>
                  <a:gd name="T94" fmla="*/ 122 w 493"/>
                  <a:gd name="T95" fmla="*/ 462 h 490"/>
                  <a:gd name="T96" fmla="*/ 82 w 493"/>
                  <a:gd name="T97" fmla="*/ 461 h 490"/>
                  <a:gd name="T98" fmla="*/ 48 w 493"/>
                  <a:gd name="T99" fmla="*/ 466 h 490"/>
                  <a:gd name="T100" fmla="*/ 22 w 493"/>
                  <a:gd name="T101" fmla="*/ 490 h 490"/>
                  <a:gd name="T102" fmla="*/ 487 w 493"/>
                  <a:gd name="T103" fmla="*/ 438 h 490"/>
                  <a:gd name="T104" fmla="*/ 433 w 493"/>
                  <a:gd name="T105" fmla="*/ 42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3" h="490">
                    <a:moveTo>
                      <a:pt x="88" y="271"/>
                    </a:moveTo>
                    <a:lnTo>
                      <a:pt x="88" y="271"/>
                    </a:lnTo>
                    <a:cubicBezTo>
                      <a:pt x="97" y="271"/>
                      <a:pt x="110" y="268"/>
                      <a:pt x="127" y="262"/>
                    </a:cubicBezTo>
                    <a:lnTo>
                      <a:pt x="127" y="422"/>
                    </a:lnTo>
                    <a:lnTo>
                      <a:pt x="219" y="422"/>
                    </a:lnTo>
                    <a:lnTo>
                      <a:pt x="219" y="262"/>
                    </a:lnTo>
                    <a:cubicBezTo>
                      <a:pt x="236" y="268"/>
                      <a:pt x="249" y="271"/>
                      <a:pt x="258" y="271"/>
                    </a:cubicBezTo>
                    <a:cubicBezTo>
                      <a:pt x="283" y="271"/>
                      <a:pt x="304" y="263"/>
                      <a:pt x="321" y="247"/>
                    </a:cubicBezTo>
                    <a:cubicBezTo>
                      <a:pt x="339" y="230"/>
                      <a:pt x="347" y="210"/>
                      <a:pt x="347" y="187"/>
                    </a:cubicBezTo>
                    <a:cubicBezTo>
                      <a:pt x="347" y="164"/>
                      <a:pt x="339" y="144"/>
                      <a:pt x="322" y="128"/>
                    </a:cubicBezTo>
                    <a:cubicBezTo>
                      <a:pt x="305" y="111"/>
                      <a:pt x="285" y="103"/>
                      <a:pt x="260" y="102"/>
                    </a:cubicBezTo>
                    <a:cubicBezTo>
                      <a:pt x="262" y="94"/>
                      <a:pt x="263" y="89"/>
                      <a:pt x="263" y="85"/>
                    </a:cubicBezTo>
                    <a:cubicBezTo>
                      <a:pt x="263" y="61"/>
                      <a:pt x="254" y="41"/>
                      <a:pt x="237" y="25"/>
                    </a:cubicBezTo>
                    <a:cubicBezTo>
                      <a:pt x="220" y="8"/>
                      <a:pt x="199" y="0"/>
                      <a:pt x="175" y="0"/>
                    </a:cubicBezTo>
                    <a:cubicBezTo>
                      <a:pt x="150" y="0"/>
                      <a:pt x="129" y="8"/>
                      <a:pt x="112" y="25"/>
                    </a:cubicBezTo>
                    <a:cubicBezTo>
                      <a:pt x="94" y="41"/>
                      <a:pt x="85" y="61"/>
                      <a:pt x="85" y="85"/>
                    </a:cubicBezTo>
                    <a:cubicBezTo>
                      <a:pt x="85" y="89"/>
                      <a:pt x="86" y="94"/>
                      <a:pt x="88" y="102"/>
                    </a:cubicBezTo>
                    <a:cubicBezTo>
                      <a:pt x="63" y="103"/>
                      <a:pt x="43" y="111"/>
                      <a:pt x="26" y="128"/>
                    </a:cubicBezTo>
                    <a:cubicBezTo>
                      <a:pt x="9" y="144"/>
                      <a:pt x="1" y="164"/>
                      <a:pt x="1" y="187"/>
                    </a:cubicBezTo>
                    <a:cubicBezTo>
                      <a:pt x="0" y="210"/>
                      <a:pt x="8" y="230"/>
                      <a:pt x="25" y="247"/>
                    </a:cubicBezTo>
                    <a:cubicBezTo>
                      <a:pt x="42" y="263"/>
                      <a:pt x="63" y="271"/>
                      <a:pt x="88" y="271"/>
                    </a:cubicBezTo>
                    <a:lnTo>
                      <a:pt x="88" y="271"/>
                    </a:lnTo>
                    <a:close/>
                    <a:moveTo>
                      <a:pt x="488" y="388"/>
                    </a:moveTo>
                    <a:lnTo>
                      <a:pt x="488" y="388"/>
                    </a:lnTo>
                    <a:lnTo>
                      <a:pt x="478" y="388"/>
                    </a:lnTo>
                    <a:cubicBezTo>
                      <a:pt x="474" y="386"/>
                      <a:pt x="472" y="384"/>
                      <a:pt x="472" y="380"/>
                    </a:cubicBezTo>
                    <a:cubicBezTo>
                      <a:pt x="472" y="378"/>
                      <a:pt x="473" y="376"/>
                      <a:pt x="474" y="371"/>
                    </a:cubicBezTo>
                    <a:cubicBezTo>
                      <a:pt x="476" y="367"/>
                      <a:pt x="477" y="364"/>
                      <a:pt x="476" y="362"/>
                    </a:cubicBezTo>
                    <a:cubicBezTo>
                      <a:pt x="476" y="359"/>
                      <a:pt x="474" y="358"/>
                      <a:pt x="470" y="358"/>
                    </a:cubicBezTo>
                    <a:cubicBezTo>
                      <a:pt x="466" y="357"/>
                      <a:pt x="461" y="358"/>
                      <a:pt x="454" y="361"/>
                    </a:cubicBezTo>
                    <a:cubicBezTo>
                      <a:pt x="448" y="364"/>
                      <a:pt x="443" y="365"/>
                      <a:pt x="440" y="365"/>
                    </a:cubicBezTo>
                    <a:cubicBezTo>
                      <a:pt x="437" y="365"/>
                      <a:pt x="435" y="365"/>
                      <a:pt x="434" y="363"/>
                    </a:cubicBezTo>
                    <a:cubicBezTo>
                      <a:pt x="434" y="362"/>
                      <a:pt x="434" y="361"/>
                      <a:pt x="434" y="359"/>
                    </a:cubicBezTo>
                    <a:cubicBezTo>
                      <a:pt x="435" y="357"/>
                      <a:pt x="436" y="355"/>
                      <a:pt x="437" y="353"/>
                    </a:cubicBezTo>
                    <a:cubicBezTo>
                      <a:pt x="437" y="350"/>
                      <a:pt x="438" y="348"/>
                      <a:pt x="439" y="346"/>
                    </a:cubicBezTo>
                    <a:cubicBezTo>
                      <a:pt x="440" y="343"/>
                      <a:pt x="439" y="341"/>
                      <a:pt x="438" y="340"/>
                    </a:cubicBezTo>
                    <a:cubicBezTo>
                      <a:pt x="436" y="338"/>
                      <a:pt x="434" y="336"/>
                      <a:pt x="430" y="336"/>
                    </a:cubicBezTo>
                    <a:cubicBezTo>
                      <a:pt x="426" y="336"/>
                      <a:pt x="423" y="336"/>
                      <a:pt x="420" y="337"/>
                    </a:cubicBezTo>
                    <a:lnTo>
                      <a:pt x="414" y="339"/>
                    </a:lnTo>
                    <a:cubicBezTo>
                      <a:pt x="415" y="337"/>
                      <a:pt x="415" y="336"/>
                      <a:pt x="416" y="334"/>
                    </a:cubicBezTo>
                    <a:cubicBezTo>
                      <a:pt x="417" y="332"/>
                      <a:pt x="418" y="328"/>
                      <a:pt x="420" y="323"/>
                    </a:cubicBezTo>
                    <a:cubicBezTo>
                      <a:pt x="422" y="317"/>
                      <a:pt x="422" y="314"/>
                      <a:pt x="420" y="311"/>
                    </a:cubicBezTo>
                    <a:cubicBezTo>
                      <a:pt x="411" y="299"/>
                      <a:pt x="399" y="295"/>
                      <a:pt x="384" y="300"/>
                    </a:cubicBezTo>
                    <a:cubicBezTo>
                      <a:pt x="378" y="301"/>
                      <a:pt x="373" y="304"/>
                      <a:pt x="369" y="309"/>
                    </a:cubicBezTo>
                    <a:cubicBezTo>
                      <a:pt x="364" y="314"/>
                      <a:pt x="362" y="317"/>
                      <a:pt x="361" y="320"/>
                    </a:cubicBezTo>
                    <a:lnTo>
                      <a:pt x="360" y="326"/>
                    </a:lnTo>
                    <a:cubicBezTo>
                      <a:pt x="359" y="324"/>
                      <a:pt x="358" y="321"/>
                      <a:pt x="355" y="318"/>
                    </a:cubicBezTo>
                    <a:cubicBezTo>
                      <a:pt x="353" y="315"/>
                      <a:pt x="349" y="311"/>
                      <a:pt x="342" y="306"/>
                    </a:cubicBezTo>
                    <a:cubicBezTo>
                      <a:pt x="335" y="301"/>
                      <a:pt x="328" y="302"/>
                      <a:pt x="321" y="308"/>
                    </a:cubicBezTo>
                    <a:cubicBezTo>
                      <a:pt x="318" y="310"/>
                      <a:pt x="315" y="312"/>
                      <a:pt x="313" y="315"/>
                    </a:cubicBezTo>
                    <a:cubicBezTo>
                      <a:pt x="311" y="317"/>
                      <a:pt x="309" y="319"/>
                      <a:pt x="308" y="322"/>
                    </a:cubicBezTo>
                    <a:cubicBezTo>
                      <a:pt x="308" y="324"/>
                      <a:pt x="307" y="326"/>
                      <a:pt x="307" y="328"/>
                    </a:cubicBezTo>
                    <a:cubicBezTo>
                      <a:pt x="306" y="331"/>
                      <a:pt x="306" y="333"/>
                      <a:pt x="307" y="335"/>
                    </a:cubicBezTo>
                    <a:cubicBezTo>
                      <a:pt x="307" y="337"/>
                      <a:pt x="308" y="338"/>
                      <a:pt x="308" y="339"/>
                    </a:cubicBezTo>
                    <a:cubicBezTo>
                      <a:pt x="308" y="341"/>
                      <a:pt x="309" y="342"/>
                      <a:pt x="310" y="343"/>
                    </a:cubicBezTo>
                    <a:lnTo>
                      <a:pt x="310" y="345"/>
                    </a:lnTo>
                    <a:cubicBezTo>
                      <a:pt x="307" y="339"/>
                      <a:pt x="300" y="338"/>
                      <a:pt x="290" y="340"/>
                    </a:cubicBezTo>
                    <a:cubicBezTo>
                      <a:pt x="273" y="341"/>
                      <a:pt x="261" y="352"/>
                      <a:pt x="255" y="371"/>
                    </a:cubicBezTo>
                    <a:cubicBezTo>
                      <a:pt x="249" y="391"/>
                      <a:pt x="254" y="404"/>
                      <a:pt x="271" y="412"/>
                    </a:cubicBezTo>
                    <a:cubicBezTo>
                      <a:pt x="281" y="419"/>
                      <a:pt x="291" y="421"/>
                      <a:pt x="299" y="419"/>
                    </a:cubicBezTo>
                    <a:cubicBezTo>
                      <a:pt x="302" y="418"/>
                      <a:pt x="306" y="415"/>
                      <a:pt x="311" y="410"/>
                    </a:cubicBezTo>
                    <a:cubicBezTo>
                      <a:pt x="316" y="405"/>
                      <a:pt x="321" y="402"/>
                      <a:pt x="325" y="401"/>
                    </a:cubicBezTo>
                    <a:lnTo>
                      <a:pt x="328" y="401"/>
                    </a:lnTo>
                    <a:cubicBezTo>
                      <a:pt x="330" y="401"/>
                      <a:pt x="332" y="401"/>
                      <a:pt x="334" y="403"/>
                    </a:cubicBezTo>
                    <a:cubicBezTo>
                      <a:pt x="336" y="404"/>
                      <a:pt x="338" y="407"/>
                      <a:pt x="341" y="409"/>
                    </a:cubicBezTo>
                    <a:cubicBezTo>
                      <a:pt x="344" y="412"/>
                      <a:pt x="346" y="414"/>
                      <a:pt x="347" y="414"/>
                    </a:cubicBezTo>
                    <a:cubicBezTo>
                      <a:pt x="362" y="426"/>
                      <a:pt x="375" y="427"/>
                      <a:pt x="386" y="418"/>
                    </a:cubicBezTo>
                    <a:cubicBezTo>
                      <a:pt x="396" y="408"/>
                      <a:pt x="402" y="403"/>
                      <a:pt x="403" y="402"/>
                    </a:cubicBezTo>
                    <a:cubicBezTo>
                      <a:pt x="411" y="396"/>
                      <a:pt x="420" y="396"/>
                      <a:pt x="429" y="399"/>
                    </a:cubicBezTo>
                    <a:cubicBezTo>
                      <a:pt x="431" y="401"/>
                      <a:pt x="433" y="403"/>
                      <a:pt x="436" y="407"/>
                    </a:cubicBezTo>
                    <a:cubicBezTo>
                      <a:pt x="439" y="410"/>
                      <a:pt x="441" y="413"/>
                      <a:pt x="442" y="414"/>
                    </a:cubicBezTo>
                    <a:cubicBezTo>
                      <a:pt x="448" y="420"/>
                      <a:pt x="456" y="423"/>
                      <a:pt x="467" y="422"/>
                    </a:cubicBezTo>
                    <a:cubicBezTo>
                      <a:pt x="478" y="421"/>
                      <a:pt x="486" y="416"/>
                      <a:pt x="490" y="409"/>
                    </a:cubicBezTo>
                    <a:cubicBezTo>
                      <a:pt x="493" y="396"/>
                      <a:pt x="492" y="390"/>
                      <a:pt x="488" y="388"/>
                    </a:cubicBezTo>
                    <a:lnTo>
                      <a:pt x="488" y="388"/>
                    </a:lnTo>
                    <a:close/>
                    <a:moveTo>
                      <a:pt x="433" y="427"/>
                    </a:moveTo>
                    <a:lnTo>
                      <a:pt x="433" y="427"/>
                    </a:lnTo>
                    <a:lnTo>
                      <a:pt x="413" y="462"/>
                    </a:lnTo>
                    <a:lnTo>
                      <a:pt x="394" y="436"/>
                    </a:lnTo>
                    <a:lnTo>
                      <a:pt x="375" y="462"/>
                    </a:lnTo>
                    <a:cubicBezTo>
                      <a:pt x="368" y="444"/>
                      <a:pt x="362" y="434"/>
                      <a:pt x="358" y="433"/>
                    </a:cubicBezTo>
                    <a:lnTo>
                      <a:pt x="334" y="461"/>
                    </a:lnTo>
                    <a:lnTo>
                      <a:pt x="300" y="435"/>
                    </a:lnTo>
                    <a:cubicBezTo>
                      <a:pt x="298" y="437"/>
                      <a:pt x="296" y="441"/>
                      <a:pt x="295" y="446"/>
                    </a:cubicBezTo>
                    <a:cubicBezTo>
                      <a:pt x="293" y="451"/>
                      <a:pt x="292" y="455"/>
                      <a:pt x="290" y="458"/>
                    </a:cubicBezTo>
                    <a:cubicBezTo>
                      <a:pt x="289" y="462"/>
                      <a:pt x="287" y="464"/>
                      <a:pt x="286" y="464"/>
                    </a:cubicBezTo>
                    <a:cubicBezTo>
                      <a:pt x="284" y="464"/>
                      <a:pt x="282" y="463"/>
                      <a:pt x="279" y="461"/>
                    </a:cubicBezTo>
                    <a:cubicBezTo>
                      <a:pt x="277" y="458"/>
                      <a:pt x="273" y="454"/>
                      <a:pt x="270" y="450"/>
                    </a:cubicBezTo>
                    <a:cubicBezTo>
                      <a:pt x="266" y="445"/>
                      <a:pt x="262" y="442"/>
                      <a:pt x="259" y="440"/>
                    </a:cubicBezTo>
                    <a:lnTo>
                      <a:pt x="235" y="466"/>
                    </a:lnTo>
                    <a:lnTo>
                      <a:pt x="218" y="432"/>
                    </a:lnTo>
                    <a:lnTo>
                      <a:pt x="203" y="467"/>
                    </a:lnTo>
                    <a:lnTo>
                      <a:pt x="186" y="442"/>
                    </a:lnTo>
                    <a:lnTo>
                      <a:pt x="161" y="460"/>
                    </a:lnTo>
                    <a:lnTo>
                      <a:pt x="145" y="427"/>
                    </a:lnTo>
                    <a:lnTo>
                      <a:pt x="122" y="462"/>
                    </a:lnTo>
                    <a:lnTo>
                      <a:pt x="96" y="438"/>
                    </a:lnTo>
                    <a:lnTo>
                      <a:pt x="82" y="461"/>
                    </a:lnTo>
                    <a:lnTo>
                      <a:pt x="61" y="440"/>
                    </a:lnTo>
                    <a:lnTo>
                      <a:pt x="48" y="466"/>
                    </a:lnTo>
                    <a:lnTo>
                      <a:pt x="17" y="433"/>
                    </a:lnTo>
                    <a:lnTo>
                      <a:pt x="22" y="490"/>
                    </a:lnTo>
                    <a:lnTo>
                      <a:pt x="480" y="490"/>
                    </a:lnTo>
                    <a:lnTo>
                      <a:pt x="487" y="438"/>
                    </a:lnTo>
                    <a:lnTo>
                      <a:pt x="458" y="456"/>
                    </a:lnTo>
                    <a:lnTo>
                      <a:pt x="433" y="427"/>
                    </a:lnTo>
                    <a:close/>
                  </a:path>
                </a:pathLst>
              </a:custGeom>
              <a:solidFill>
                <a:srgbClr val="125C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a:p>
            </p:txBody>
          </p:sp>
          <p:sp>
            <p:nvSpPr>
              <p:cNvPr id="38" name="Freeform 10"/>
              <p:cNvSpPr>
                <a:spLocks noEditPoints="1"/>
              </p:cNvSpPr>
              <p:nvPr/>
            </p:nvSpPr>
            <p:spPr bwMode="auto">
              <a:xfrm>
                <a:off x="6407943" y="6141720"/>
                <a:ext cx="376238" cy="401544"/>
              </a:xfrm>
              <a:custGeom>
                <a:avLst/>
                <a:gdLst>
                  <a:gd name="T0" fmla="*/ 262 w 518"/>
                  <a:gd name="T1" fmla="*/ 460 h 494"/>
                  <a:gd name="T2" fmla="*/ 195 w 518"/>
                  <a:gd name="T3" fmla="*/ 454 h 494"/>
                  <a:gd name="T4" fmla="*/ 238 w 518"/>
                  <a:gd name="T5" fmla="*/ 430 h 494"/>
                  <a:gd name="T6" fmla="*/ 266 w 518"/>
                  <a:gd name="T7" fmla="*/ 369 h 494"/>
                  <a:gd name="T8" fmla="*/ 243 w 518"/>
                  <a:gd name="T9" fmla="*/ 352 h 494"/>
                  <a:gd name="T10" fmla="*/ 177 w 518"/>
                  <a:gd name="T11" fmla="*/ 375 h 494"/>
                  <a:gd name="T12" fmla="*/ 147 w 518"/>
                  <a:gd name="T13" fmla="*/ 417 h 494"/>
                  <a:gd name="T14" fmla="*/ 97 w 518"/>
                  <a:gd name="T15" fmla="*/ 395 h 494"/>
                  <a:gd name="T16" fmla="*/ 105 w 518"/>
                  <a:gd name="T17" fmla="*/ 340 h 494"/>
                  <a:gd name="T18" fmla="*/ 138 w 518"/>
                  <a:gd name="T19" fmla="*/ 333 h 494"/>
                  <a:gd name="T20" fmla="*/ 221 w 518"/>
                  <a:gd name="T21" fmla="*/ 208 h 494"/>
                  <a:gd name="T22" fmla="*/ 186 w 518"/>
                  <a:gd name="T23" fmla="*/ 217 h 494"/>
                  <a:gd name="T24" fmla="*/ 154 w 518"/>
                  <a:gd name="T25" fmla="*/ 224 h 494"/>
                  <a:gd name="T26" fmla="*/ 154 w 518"/>
                  <a:gd name="T27" fmla="*/ 205 h 494"/>
                  <a:gd name="T28" fmla="*/ 159 w 518"/>
                  <a:gd name="T29" fmla="*/ 180 h 494"/>
                  <a:gd name="T30" fmla="*/ 147 w 518"/>
                  <a:gd name="T31" fmla="*/ 171 h 494"/>
                  <a:gd name="T32" fmla="*/ 124 w 518"/>
                  <a:gd name="T33" fmla="*/ 181 h 494"/>
                  <a:gd name="T34" fmla="*/ 113 w 518"/>
                  <a:gd name="T35" fmla="*/ 172 h 494"/>
                  <a:gd name="T36" fmla="*/ 130 w 518"/>
                  <a:gd name="T37" fmla="*/ 140 h 494"/>
                  <a:gd name="T38" fmla="*/ 129 w 518"/>
                  <a:gd name="T39" fmla="*/ 118 h 494"/>
                  <a:gd name="T40" fmla="*/ 103 w 518"/>
                  <a:gd name="T41" fmla="*/ 121 h 494"/>
                  <a:gd name="T42" fmla="*/ 11 w 518"/>
                  <a:gd name="T43" fmla="*/ 202 h 494"/>
                  <a:gd name="T44" fmla="*/ 1 w 518"/>
                  <a:gd name="T45" fmla="*/ 260 h 494"/>
                  <a:gd name="T46" fmla="*/ 16 w 518"/>
                  <a:gd name="T47" fmla="*/ 301 h 494"/>
                  <a:gd name="T48" fmla="*/ 33 w 518"/>
                  <a:gd name="T49" fmla="*/ 324 h 494"/>
                  <a:gd name="T50" fmla="*/ 36 w 518"/>
                  <a:gd name="T51" fmla="*/ 351 h 494"/>
                  <a:gd name="T52" fmla="*/ 170 w 518"/>
                  <a:gd name="T53" fmla="*/ 480 h 494"/>
                  <a:gd name="T54" fmla="*/ 304 w 518"/>
                  <a:gd name="T55" fmla="*/ 464 h 494"/>
                  <a:gd name="T56" fmla="*/ 262 w 518"/>
                  <a:gd name="T57" fmla="*/ 460 h 494"/>
                  <a:gd name="T58" fmla="*/ 440 w 518"/>
                  <a:gd name="T59" fmla="*/ 116 h 494"/>
                  <a:gd name="T60" fmla="*/ 499 w 518"/>
                  <a:gd name="T61" fmla="*/ 63 h 494"/>
                  <a:gd name="T62" fmla="*/ 516 w 518"/>
                  <a:gd name="T63" fmla="*/ 14 h 494"/>
                  <a:gd name="T64" fmla="*/ 399 w 518"/>
                  <a:gd name="T65" fmla="*/ 27 h 494"/>
                  <a:gd name="T66" fmla="*/ 358 w 518"/>
                  <a:gd name="T67" fmla="*/ 74 h 494"/>
                  <a:gd name="T68" fmla="*/ 342 w 518"/>
                  <a:gd name="T69" fmla="*/ 87 h 494"/>
                  <a:gd name="T70" fmla="*/ 325 w 518"/>
                  <a:gd name="T71" fmla="*/ 83 h 494"/>
                  <a:gd name="T72" fmla="*/ 322 w 518"/>
                  <a:gd name="T73" fmla="*/ 69 h 494"/>
                  <a:gd name="T74" fmla="*/ 282 w 518"/>
                  <a:gd name="T75" fmla="*/ 43 h 494"/>
                  <a:gd name="T76" fmla="*/ 259 w 518"/>
                  <a:gd name="T77" fmla="*/ 31 h 494"/>
                  <a:gd name="T78" fmla="*/ 241 w 518"/>
                  <a:gd name="T79" fmla="*/ 4 h 494"/>
                  <a:gd name="T80" fmla="*/ 191 w 518"/>
                  <a:gd name="T81" fmla="*/ 37 h 494"/>
                  <a:gd name="T82" fmla="*/ 241 w 518"/>
                  <a:gd name="T83" fmla="*/ 43 h 494"/>
                  <a:gd name="T84" fmla="*/ 225 w 518"/>
                  <a:gd name="T85" fmla="*/ 64 h 494"/>
                  <a:gd name="T86" fmla="*/ 193 w 518"/>
                  <a:gd name="T87" fmla="*/ 105 h 494"/>
                  <a:gd name="T88" fmla="*/ 217 w 518"/>
                  <a:gd name="T89" fmla="*/ 167 h 494"/>
                  <a:gd name="T90" fmla="*/ 263 w 518"/>
                  <a:gd name="T91" fmla="*/ 147 h 494"/>
                  <a:gd name="T92" fmla="*/ 298 w 518"/>
                  <a:gd name="T93" fmla="*/ 238 h 494"/>
                  <a:gd name="T94" fmla="*/ 419 w 518"/>
                  <a:gd name="T95" fmla="*/ 280 h 494"/>
                  <a:gd name="T96" fmla="*/ 486 w 518"/>
                  <a:gd name="T97" fmla="*/ 313 h 494"/>
                  <a:gd name="T98" fmla="*/ 462 w 518"/>
                  <a:gd name="T99" fmla="*/ 218 h 494"/>
                  <a:gd name="T100" fmla="*/ 423 w 518"/>
                  <a:gd name="T101" fmla="*/ 237 h 494"/>
                  <a:gd name="T102" fmla="*/ 442 w 518"/>
                  <a:gd name="T103" fmla="*/ 157 h 494"/>
                  <a:gd name="T104" fmla="*/ 427 w 518"/>
                  <a:gd name="T105" fmla="*/ 154 h 494"/>
                  <a:gd name="T106" fmla="*/ 412 w 518"/>
                  <a:gd name="T107" fmla="*/ 175 h 494"/>
                  <a:gd name="T108" fmla="*/ 373 w 518"/>
                  <a:gd name="T109" fmla="*/ 210 h 494"/>
                  <a:gd name="T110" fmla="*/ 357 w 518"/>
                  <a:gd name="T111" fmla="*/ 186 h 494"/>
                  <a:gd name="T112" fmla="*/ 405 w 518"/>
                  <a:gd name="T113" fmla="*/ 137 h 494"/>
                  <a:gd name="T114" fmla="*/ 397 w 518"/>
                  <a:gd name="T115" fmla="*/ 122 h 494"/>
                  <a:gd name="T116" fmla="*/ 440 w 518"/>
                  <a:gd name="T117" fmla="*/ 116 h 494"/>
                  <a:gd name="T118" fmla="*/ 232 w 518"/>
                  <a:gd name="T119" fmla="*/ 113 h 494"/>
                  <a:gd name="T120" fmla="*/ 232 w 518"/>
                  <a:gd name="T121" fmla="*/ 85 h 494"/>
                  <a:gd name="T122" fmla="*/ 232 w 518"/>
                  <a:gd name="T123" fmla="*/ 11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 h="494">
                    <a:moveTo>
                      <a:pt x="262" y="460"/>
                    </a:moveTo>
                    <a:lnTo>
                      <a:pt x="262" y="460"/>
                    </a:lnTo>
                    <a:cubicBezTo>
                      <a:pt x="245" y="464"/>
                      <a:pt x="231" y="464"/>
                      <a:pt x="221" y="462"/>
                    </a:cubicBezTo>
                    <a:cubicBezTo>
                      <a:pt x="210" y="460"/>
                      <a:pt x="202" y="457"/>
                      <a:pt x="195" y="454"/>
                    </a:cubicBezTo>
                    <a:lnTo>
                      <a:pt x="187" y="448"/>
                    </a:lnTo>
                    <a:cubicBezTo>
                      <a:pt x="210" y="443"/>
                      <a:pt x="226" y="436"/>
                      <a:pt x="238" y="430"/>
                    </a:cubicBezTo>
                    <a:cubicBezTo>
                      <a:pt x="246" y="424"/>
                      <a:pt x="253" y="415"/>
                      <a:pt x="259" y="403"/>
                    </a:cubicBezTo>
                    <a:cubicBezTo>
                      <a:pt x="265" y="390"/>
                      <a:pt x="267" y="379"/>
                      <a:pt x="266" y="369"/>
                    </a:cubicBezTo>
                    <a:cubicBezTo>
                      <a:pt x="266" y="358"/>
                      <a:pt x="263" y="351"/>
                      <a:pt x="258" y="347"/>
                    </a:cubicBezTo>
                    <a:cubicBezTo>
                      <a:pt x="257" y="349"/>
                      <a:pt x="252" y="350"/>
                      <a:pt x="243" y="352"/>
                    </a:cubicBezTo>
                    <a:cubicBezTo>
                      <a:pt x="234" y="353"/>
                      <a:pt x="223" y="356"/>
                      <a:pt x="210" y="360"/>
                    </a:cubicBezTo>
                    <a:cubicBezTo>
                      <a:pt x="197" y="364"/>
                      <a:pt x="186" y="369"/>
                      <a:pt x="177" y="375"/>
                    </a:cubicBezTo>
                    <a:cubicBezTo>
                      <a:pt x="168" y="381"/>
                      <a:pt x="161" y="388"/>
                      <a:pt x="156" y="396"/>
                    </a:cubicBezTo>
                    <a:cubicBezTo>
                      <a:pt x="151" y="405"/>
                      <a:pt x="148" y="412"/>
                      <a:pt x="147" y="417"/>
                    </a:cubicBezTo>
                    <a:lnTo>
                      <a:pt x="147" y="425"/>
                    </a:lnTo>
                    <a:cubicBezTo>
                      <a:pt x="132" y="429"/>
                      <a:pt x="115" y="419"/>
                      <a:pt x="97" y="395"/>
                    </a:cubicBezTo>
                    <a:cubicBezTo>
                      <a:pt x="79" y="374"/>
                      <a:pt x="77" y="358"/>
                      <a:pt x="91" y="347"/>
                    </a:cubicBezTo>
                    <a:cubicBezTo>
                      <a:pt x="95" y="344"/>
                      <a:pt x="100" y="342"/>
                      <a:pt x="105" y="340"/>
                    </a:cubicBezTo>
                    <a:cubicBezTo>
                      <a:pt x="110" y="339"/>
                      <a:pt x="116" y="337"/>
                      <a:pt x="123" y="336"/>
                    </a:cubicBezTo>
                    <a:cubicBezTo>
                      <a:pt x="129" y="335"/>
                      <a:pt x="134" y="334"/>
                      <a:pt x="138" y="333"/>
                    </a:cubicBezTo>
                    <a:cubicBezTo>
                      <a:pt x="163" y="327"/>
                      <a:pt x="184" y="310"/>
                      <a:pt x="203" y="285"/>
                    </a:cubicBezTo>
                    <a:cubicBezTo>
                      <a:pt x="222" y="259"/>
                      <a:pt x="227" y="233"/>
                      <a:pt x="221" y="208"/>
                    </a:cubicBezTo>
                    <a:cubicBezTo>
                      <a:pt x="218" y="204"/>
                      <a:pt x="214" y="203"/>
                      <a:pt x="209" y="205"/>
                    </a:cubicBezTo>
                    <a:cubicBezTo>
                      <a:pt x="204" y="208"/>
                      <a:pt x="196" y="211"/>
                      <a:pt x="186" y="217"/>
                    </a:cubicBezTo>
                    <a:cubicBezTo>
                      <a:pt x="176" y="222"/>
                      <a:pt x="168" y="225"/>
                      <a:pt x="162" y="225"/>
                    </a:cubicBezTo>
                    <a:cubicBezTo>
                      <a:pt x="158" y="225"/>
                      <a:pt x="156" y="225"/>
                      <a:pt x="154" y="224"/>
                    </a:cubicBezTo>
                    <a:cubicBezTo>
                      <a:pt x="152" y="222"/>
                      <a:pt x="151" y="220"/>
                      <a:pt x="152" y="216"/>
                    </a:cubicBezTo>
                    <a:cubicBezTo>
                      <a:pt x="153" y="213"/>
                      <a:pt x="153" y="209"/>
                      <a:pt x="154" y="205"/>
                    </a:cubicBezTo>
                    <a:cubicBezTo>
                      <a:pt x="155" y="201"/>
                      <a:pt x="156" y="197"/>
                      <a:pt x="157" y="193"/>
                    </a:cubicBezTo>
                    <a:cubicBezTo>
                      <a:pt x="158" y="188"/>
                      <a:pt x="159" y="184"/>
                      <a:pt x="159" y="180"/>
                    </a:cubicBezTo>
                    <a:cubicBezTo>
                      <a:pt x="158" y="176"/>
                      <a:pt x="157" y="174"/>
                      <a:pt x="155" y="172"/>
                    </a:cubicBezTo>
                    <a:cubicBezTo>
                      <a:pt x="153" y="171"/>
                      <a:pt x="150" y="170"/>
                      <a:pt x="147" y="171"/>
                    </a:cubicBezTo>
                    <a:cubicBezTo>
                      <a:pt x="143" y="172"/>
                      <a:pt x="140" y="173"/>
                      <a:pt x="136" y="175"/>
                    </a:cubicBezTo>
                    <a:cubicBezTo>
                      <a:pt x="133" y="177"/>
                      <a:pt x="129" y="179"/>
                      <a:pt x="124" y="181"/>
                    </a:cubicBezTo>
                    <a:cubicBezTo>
                      <a:pt x="120" y="183"/>
                      <a:pt x="116" y="185"/>
                      <a:pt x="114" y="186"/>
                    </a:cubicBezTo>
                    <a:cubicBezTo>
                      <a:pt x="108" y="188"/>
                      <a:pt x="108" y="183"/>
                      <a:pt x="113" y="172"/>
                    </a:cubicBezTo>
                    <a:cubicBezTo>
                      <a:pt x="115" y="167"/>
                      <a:pt x="119" y="161"/>
                      <a:pt x="123" y="151"/>
                    </a:cubicBezTo>
                    <a:cubicBezTo>
                      <a:pt x="127" y="145"/>
                      <a:pt x="129" y="142"/>
                      <a:pt x="130" y="140"/>
                    </a:cubicBezTo>
                    <a:cubicBezTo>
                      <a:pt x="131" y="136"/>
                      <a:pt x="131" y="132"/>
                      <a:pt x="131" y="129"/>
                    </a:cubicBezTo>
                    <a:cubicBezTo>
                      <a:pt x="130" y="125"/>
                      <a:pt x="130" y="121"/>
                      <a:pt x="129" y="118"/>
                    </a:cubicBezTo>
                    <a:lnTo>
                      <a:pt x="128" y="114"/>
                    </a:lnTo>
                    <a:cubicBezTo>
                      <a:pt x="122" y="115"/>
                      <a:pt x="114" y="117"/>
                      <a:pt x="103" y="121"/>
                    </a:cubicBezTo>
                    <a:cubicBezTo>
                      <a:pt x="93" y="124"/>
                      <a:pt x="77" y="133"/>
                      <a:pt x="56" y="147"/>
                    </a:cubicBezTo>
                    <a:cubicBezTo>
                      <a:pt x="35" y="162"/>
                      <a:pt x="20" y="180"/>
                      <a:pt x="11" y="202"/>
                    </a:cubicBezTo>
                    <a:cubicBezTo>
                      <a:pt x="7" y="212"/>
                      <a:pt x="4" y="222"/>
                      <a:pt x="2" y="232"/>
                    </a:cubicBezTo>
                    <a:cubicBezTo>
                      <a:pt x="0" y="242"/>
                      <a:pt x="0" y="252"/>
                      <a:pt x="1" y="260"/>
                    </a:cubicBezTo>
                    <a:cubicBezTo>
                      <a:pt x="3" y="268"/>
                      <a:pt x="4" y="275"/>
                      <a:pt x="7" y="282"/>
                    </a:cubicBezTo>
                    <a:cubicBezTo>
                      <a:pt x="10" y="290"/>
                      <a:pt x="13" y="296"/>
                      <a:pt x="16" y="301"/>
                    </a:cubicBezTo>
                    <a:cubicBezTo>
                      <a:pt x="20" y="307"/>
                      <a:pt x="23" y="311"/>
                      <a:pt x="26" y="315"/>
                    </a:cubicBezTo>
                    <a:cubicBezTo>
                      <a:pt x="29" y="319"/>
                      <a:pt x="31" y="322"/>
                      <a:pt x="33" y="324"/>
                    </a:cubicBezTo>
                    <a:lnTo>
                      <a:pt x="36" y="328"/>
                    </a:lnTo>
                    <a:lnTo>
                      <a:pt x="36" y="351"/>
                    </a:lnTo>
                    <a:cubicBezTo>
                      <a:pt x="38" y="368"/>
                      <a:pt x="46" y="388"/>
                      <a:pt x="60" y="409"/>
                    </a:cubicBezTo>
                    <a:cubicBezTo>
                      <a:pt x="83" y="443"/>
                      <a:pt x="120" y="466"/>
                      <a:pt x="170" y="480"/>
                    </a:cubicBezTo>
                    <a:cubicBezTo>
                      <a:pt x="220" y="494"/>
                      <a:pt x="262" y="493"/>
                      <a:pt x="297" y="476"/>
                    </a:cubicBezTo>
                    <a:cubicBezTo>
                      <a:pt x="306" y="473"/>
                      <a:pt x="309" y="468"/>
                      <a:pt x="304" y="464"/>
                    </a:cubicBezTo>
                    <a:cubicBezTo>
                      <a:pt x="299" y="457"/>
                      <a:pt x="285" y="456"/>
                      <a:pt x="262" y="460"/>
                    </a:cubicBezTo>
                    <a:lnTo>
                      <a:pt x="262" y="460"/>
                    </a:lnTo>
                    <a:close/>
                    <a:moveTo>
                      <a:pt x="440" y="116"/>
                    </a:moveTo>
                    <a:lnTo>
                      <a:pt x="440" y="116"/>
                    </a:lnTo>
                    <a:cubicBezTo>
                      <a:pt x="450" y="114"/>
                      <a:pt x="460" y="107"/>
                      <a:pt x="472" y="95"/>
                    </a:cubicBezTo>
                    <a:cubicBezTo>
                      <a:pt x="484" y="84"/>
                      <a:pt x="493" y="73"/>
                      <a:pt x="499" y="63"/>
                    </a:cubicBezTo>
                    <a:cubicBezTo>
                      <a:pt x="502" y="59"/>
                      <a:pt x="505" y="51"/>
                      <a:pt x="508" y="41"/>
                    </a:cubicBezTo>
                    <a:cubicBezTo>
                      <a:pt x="512" y="31"/>
                      <a:pt x="514" y="22"/>
                      <a:pt x="516" y="14"/>
                    </a:cubicBezTo>
                    <a:lnTo>
                      <a:pt x="518" y="3"/>
                    </a:lnTo>
                    <a:cubicBezTo>
                      <a:pt x="457" y="6"/>
                      <a:pt x="417" y="14"/>
                      <a:pt x="399" y="27"/>
                    </a:cubicBezTo>
                    <a:cubicBezTo>
                      <a:pt x="391" y="31"/>
                      <a:pt x="383" y="39"/>
                      <a:pt x="375" y="48"/>
                    </a:cubicBezTo>
                    <a:cubicBezTo>
                      <a:pt x="367" y="58"/>
                      <a:pt x="361" y="67"/>
                      <a:pt x="358" y="74"/>
                    </a:cubicBezTo>
                    <a:lnTo>
                      <a:pt x="352" y="85"/>
                    </a:lnTo>
                    <a:cubicBezTo>
                      <a:pt x="351" y="86"/>
                      <a:pt x="348" y="86"/>
                      <a:pt x="342" y="87"/>
                    </a:cubicBezTo>
                    <a:cubicBezTo>
                      <a:pt x="336" y="87"/>
                      <a:pt x="332" y="87"/>
                      <a:pt x="331" y="86"/>
                    </a:cubicBezTo>
                    <a:cubicBezTo>
                      <a:pt x="328" y="85"/>
                      <a:pt x="326" y="84"/>
                      <a:pt x="325" y="83"/>
                    </a:cubicBezTo>
                    <a:cubicBezTo>
                      <a:pt x="324" y="81"/>
                      <a:pt x="324" y="79"/>
                      <a:pt x="324" y="76"/>
                    </a:cubicBezTo>
                    <a:cubicBezTo>
                      <a:pt x="324" y="73"/>
                      <a:pt x="323" y="71"/>
                      <a:pt x="322" y="69"/>
                    </a:cubicBezTo>
                    <a:cubicBezTo>
                      <a:pt x="320" y="62"/>
                      <a:pt x="317" y="58"/>
                      <a:pt x="313" y="55"/>
                    </a:cubicBezTo>
                    <a:cubicBezTo>
                      <a:pt x="306" y="47"/>
                      <a:pt x="296" y="43"/>
                      <a:pt x="282" y="43"/>
                    </a:cubicBezTo>
                    <a:cubicBezTo>
                      <a:pt x="270" y="43"/>
                      <a:pt x="264" y="43"/>
                      <a:pt x="264" y="44"/>
                    </a:cubicBezTo>
                    <a:cubicBezTo>
                      <a:pt x="263" y="42"/>
                      <a:pt x="262" y="37"/>
                      <a:pt x="259" y="31"/>
                    </a:cubicBezTo>
                    <a:cubicBezTo>
                      <a:pt x="256" y="24"/>
                      <a:pt x="253" y="18"/>
                      <a:pt x="250" y="14"/>
                    </a:cubicBezTo>
                    <a:cubicBezTo>
                      <a:pt x="247" y="9"/>
                      <a:pt x="244" y="5"/>
                      <a:pt x="241" y="4"/>
                    </a:cubicBezTo>
                    <a:cubicBezTo>
                      <a:pt x="233" y="0"/>
                      <a:pt x="220" y="3"/>
                      <a:pt x="203" y="14"/>
                    </a:cubicBezTo>
                    <a:cubicBezTo>
                      <a:pt x="184" y="27"/>
                      <a:pt x="179" y="35"/>
                      <a:pt x="191" y="37"/>
                    </a:cubicBezTo>
                    <a:cubicBezTo>
                      <a:pt x="198" y="39"/>
                      <a:pt x="207" y="37"/>
                      <a:pt x="219" y="34"/>
                    </a:cubicBezTo>
                    <a:cubicBezTo>
                      <a:pt x="233" y="30"/>
                      <a:pt x="240" y="33"/>
                      <a:pt x="241" y="43"/>
                    </a:cubicBezTo>
                    <a:cubicBezTo>
                      <a:pt x="241" y="47"/>
                      <a:pt x="240" y="51"/>
                      <a:pt x="237" y="55"/>
                    </a:cubicBezTo>
                    <a:cubicBezTo>
                      <a:pt x="234" y="58"/>
                      <a:pt x="230" y="61"/>
                      <a:pt x="225" y="64"/>
                    </a:cubicBezTo>
                    <a:cubicBezTo>
                      <a:pt x="220" y="67"/>
                      <a:pt x="216" y="69"/>
                      <a:pt x="214" y="71"/>
                    </a:cubicBezTo>
                    <a:cubicBezTo>
                      <a:pt x="208" y="78"/>
                      <a:pt x="201" y="89"/>
                      <a:pt x="193" y="105"/>
                    </a:cubicBezTo>
                    <a:cubicBezTo>
                      <a:pt x="174" y="143"/>
                      <a:pt x="175" y="164"/>
                      <a:pt x="197" y="169"/>
                    </a:cubicBezTo>
                    <a:cubicBezTo>
                      <a:pt x="202" y="170"/>
                      <a:pt x="209" y="170"/>
                      <a:pt x="217" y="167"/>
                    </a:cubicBezTo>
                    <a:cubicBezTo>
                      <a:pt x="225" y="164"/>
                      <a:pt x="234" y="160"/>
                      <a:pt x="244" y="155"/>
                    </a:cubicBezTo>
                    <a:cubicBezTo>
                      <a:pt x="253" y="150"/>
                      <a:pt x="260" y="148"/>
                      <a:pt x="263" y="147"/>
                    </a:cubicBezTo>
                    <a:cubicBezTo>
                      <a:pt x="265" y="150"/>
                      <a:pt x="267" y="164"/>
                      <a:pt x="269" y="189"/>
                    </a:cubicBezTo>
                    <a:cubicBezTo>
                      <a:pt x="269" y="208"/>
                      <a:pt x="279" y="224"/>
                      <a:pt x="298" y="238"/>
                    </a:cubicBezTo>
                    <a:cubicBezTo>
                      <a:pt x="317" y="252"/>
                      <a:pt x="339" y="261"/>
                      <a:pt x="366" y="265"/>
                    </a:cubicBezTo>
                    <a:cubicBezTo>
                      <a:pt x="381" y="267"/>
                      <a:pt x="399" y="272"/>
                      <a:pt x="419" y="280"/>
                    </a:cubicBezTo>
                    <a:cubicBezTo>
                      <a:pt x="439" y="288"/>
                      <a:pt x="456" y="296"/>
                      <a:pt x="468" y="303"/>
                    </a:cubicBezTo>
                    <a:lnTo>
                      <a:pt x="486" y="313"/>
                    </a:lnTo>
                    <a:cubicBezTo>
                      <a:pt x="480" y="304"/>
                      <a:pt x="476" y="291"/>
                      <a:pt x="474" y="272"/>
                    </a:cubicBezTo>
                    <a:lnTo>
                      <a:pt x="462" y="218"/>
                    </a:lnTo>
                    <a:cubicBezTo>
                      <a:pt x="453" y="229"/>
                      <a:pt x="445" y="238"/>
                      <a:pt x="437" y="244"/>
                    </a:cubicBezTo>
                    <a:cubicBezTo>
                      <a:pt x="430" y="249"/>
                      <a:pt x="425" y="246"/>
                      <a:pt x="423" y="237"/>
                    </a:cubicBezTo>
                    <a:cubicBezTo>
                      <a:pt x="421" y="227"/>
                      <a:pt x="424" y="218"/>
                      <a:pt x="434" y="210"/>
                    </a:cubicBezTo>
                    <a:cubicBezTo>
                      <a:pt x="452" y="194"/>
                      <a:pt x="454" y="176"/>
                      <a:pt x="442" y="157"/>
                    </a:cubicBezTo>
                    <a:cubicBezTo>
                      <a:pt x="438" y="153"/>
                      <a:pt x="436" y="151"/>
                      <a:pt x="434" y="151"/>
                    </a:cubicBezTo>
                    <a:cubicBezTo>
                      <a:pt x="431" y="150"/>
                      <a:pt x="429" y="152"/>
                      <a:pt x="427" y="154"/>
                    </a:cubicBezTo>
                    <a:cubicBezTo>
                      <a:pt x="424" y="157"/>
                      <a:pt x="422" y="160"/>
                      <a:pt x="420" y="163"/>
                    </a:cubicBezTo>
                    <a:cubicBezTo>
                      <a:pt x="418" y="166"/>
                      <a:pt x="416" y="170"/>
                      <a:pt x="412" y="175"/>
                    </a:cubicBezTo>
                    <a:cubicBezTo>
                      <a:pt x="409" y="180"/>
                      <a:pt x="406" y="184"/>
                      <a:pt x="403" y="187"/>
                    </a:cubicBezTo>
                    <a:cubicBezTo>
                      <a:pt x="393" y="197"/>
                      <a:pt x="383" y="205"/>
                      <a:pt x="373" y="210"/>
                    </a:cubicBezTo>
                    <a:cubicBezTo>
                      <a:pt x="363" y="216"/>
                      <a:pt x="354" y="214"/>
                      <a:pt x="345" y="205"/>
                    </a:cubicBezTo>
                    <a:cubicBezTo>
                      <a:pt x="345" y="198"/>
                      <a:pt x="348" y="192"/>
                      <a:pt x="357" y="186"/>
                    </a:cubicBezTo>
                    <a:cubicBezTo>
                      <a:pt x="384" y="166"/>
                      <a:pt x="400" y="154"/>
                      <a:pt x="403" y="149"/>
                    </a:cubicBezTo>
                    <a:cubicBezTo>
                      <a:pt x="405" y="145"/>
                      <a:pt x="406" y="141"/>
                      <a:pt x="405" y="137"/>
                    </a:cubicBezTo>
                    <a:cubicBezTo>
                      <a:pt x="404" y="133"/>
                      <a:pt x="403" y="129"/>
                      <a:pt x="400" y="126"/>
                    </a:cubicBezTo>
                    <a:lnTo>
                      <a:pt x="397" y="122"/>
                    </a:lnTo>
                    <a:cubicBezTo>
                      <a:pt x="412" y="123"/>
                      <a:pt x="427" y="121"/>
                      <a:pt x="440" y="116"/>
                    </a:cubicBezTo>
                    <a:lnTo>
                      <a:pt x="440" y="116"/>
                    </a:lnTo>
                    <a:close/>
                    <a:moveTo>
                      <a:pt x="232" y="113"/>
                    </a:moveTo>
                    <a:lnTo>
                      <a:pt x="232" y="113"/>
                    </a:lnTo>
                    <a:cubicBezTo>
                      <a:pt x="223" y="113"/>
                      <a:pt x="218" y="108"/>
                      <a:pt x="218" y="99"/>
                    </a:cubicBezTo>
                    <a:cubicBezTo>
                      <a:pt x="218" y="90"/>
                      <a:pt x="223" y="85"/>
                      <a:pt x="232" y="85"/>
                    </a:cubicBezTo>
                    <a:cubicBezTo>
                      <a:pt x="242" y="85"/>
                      <a:pt x="247" y="90"/>
                      <a:pt x="247" y="99"/>
                    </a:cubicBezTo>
                    <a:cubicBezTo>
                      <a:pt x="245" y="108"/>
                      <a:pt x="240" y="113"/>
                      <a:pt x="232" y="113"/>
                    </a:cubicBezTo>
                    <a:lnTo>
                      <a:pt x="232" y="113"/>
                    </a:lnTo>
                    <a:close/>
                  </a:path>
                </a:pathLst>
              </a:custGeom>
              <a:solidFill>
                <a:srgbClr val="125C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a:p>
            </p:txBody>
          </p:sp>
        </p:grpSp>
      </p:grpSp>
      <p:sp>
        <p:nvSpPr>
          <p:cNvPr id="5" name="Right Brace 4"/>
          <p:cNvSpPr/>
          <p:nvPr/>
        </p:nvSpPr>
        <p:spPr>
          <a:xfrm>
            <a:off x="9038292" y="4638502"/>
            <a:ext cx="365760" cy="16791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9396451" y="5298902"/>
            <a:ext cx="2416046" cy="369332"/>
          </a:xfrm>
          <a:prstGeom prst="rect">
            <a:avLst/>
          </a:prstGeom>
          <a:noFill/>
        </p:spPr>
        <p:txBody>
          <a:bodyPr wrap="none" rtlCol="0">
            <a:spAutoFit/>
          </a:bodyPr>
          <a:lstStyle/>
          <a:p>
            <a:r>
              <a:rPr lang="en-US" dirty="0" smtClean="0"/>
              <a:t>EO: Core data source</a:t>
            </a:r>
            <a:endParaRPr lang="en-US" dirty="0"/>
          </a:p>
        </p:txBody>
      </p:sp>
      <p:sp>
        <p:nvSpPr>
          <p:cNvPr id="31" name="Right Brace 30"/>
          <p:cNvSpPr/>
          <p:nvPr/>
        </p:nvSpPr>
        <p:spPr>
          <a:xfrm>
            <a:off x="9020759" y="2573684"/>
            <a:ext cx="365760" cy="16791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TextBox 38"/>
          <p:cNvSpPr txBox="1"/>
          <p:nvPr/>
        </p:nvSpPr>
        <p:spPr>
          <a:xfrm>
            <a:off x="9378918" y="3234084"/>
            <a:ext cx="2890535" cy="369332"/>
          </a:xfrm>
          <a:prstGeom prst="rect">
            <a:avLst/>
          </a:prstGeom>
          <a:noFill/>
        </p:spPr>
        <p:txBody>
          <a:bodyPr wrap="none" rtlCol="0">
            <a:spAutoFit/>
          </a:bodyPr>
          <a:lstStyle/>
          <a:p>
            <a:r>
              <a:rPr lang="en-US" dirty="0" smtClean="0"/>
              <a:t>EO: Important data source</a:t>
            </a:r>
            <a:endParaRPr lang="en-US" dirty="0"/>
          </a:p>
        </p:txBody>
      </p:sp>
    </p:spTree>
    <p:extLst>
      <p:ext uri="{BB962C8B-B14F-4D97-AF65-F5344CB8AC3E}">
        <p14:creationId xmlns:p14="http://schemas.microsoft.com/office/powerpoint/2010/main" val="871279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National, Regional, Thematic</a:t>
            </a:r>
          </a:p>
          <a:p>
            <a:r>
              <a:rPr lang="en-US" dirty="0" smtClean="0"/>
              <a:t>Thematic</a:t>
            </a:r>
          </a:p>
          <a:p>
            <a:pPr lvl="1"/>
            <a:r>
              <a:rPr lang="en-US" dirty="0" smtClean="0"/>
              <a:t>Marine</a:t>
            </a:r>
          </a:p>
          <a:p>
            <a:pPr lvl="1"/>
            <a:r>
              <a:rPr lang="en-US" dirty="0" smtClean="0"/>
              <a:t>Freshwater</a:t>
            </a:r>
          </a:p>
          <a:p>
            <a:pPr lvl="1"/>
            <a:r>
              <a:rPr lang="en-US" dirty="0" smtClean="0"/>
              <a:t>Soil</a:t>
            </a:r>
          </a:p>
          <a:p>
            <a:r>
              <a:rPr lang="en-US" dirty="0" smtClean="0"/>
              <a:t>In situ data</a:t>
            </a:r>
          </a:p>
          <a:p>
            <a:pPr lvl="1"/>
            <a:r>
              <a:rPr lang="en-US" dirty="0" smtClean="0"/>
              <a:t>What to monitor</a:t>
            </a:r>
          </a:p>
          <a:p>
            <a:pPr lvl="1"/>
            <a:r>
              <a:rPr lang="en-US" dirty="0"/>
              <a:t>Standards: collection protocols &amp; data formats</a:t>
            </a:r>
          </a:p>
          <a:p>
            <a:pPr lvl="1"/>
            <a:r>
              <a:rPr lang="en-US" dirty="0" smtClean="0"/>
              <a:t>Coordination and knowledge sharing</a:t>
            </a:r>
          </a:p>
          <a:p>
            <a:r>
              <a:rPr lang="en-US" dirty="0" smtClean="0"/>
              <a:t>Remote sensing data</a:t>
            </a:r>
          </a:p>
          <a:p>
            <a:pPr lvl="1"/>
            <a:r>
              <a:rPr lang="en-US" dirty="0" smtClean="0"/>
              <a:t>Capacity building: where to find, how to use</a:t>
            </a:r>
          </a:p>
          <a:p>
            <a:endParaRPr lang="en-US" dirty="0"/>
          </a:p>
        </p:txBody>
      </p:sp>
      <p:sp>
        <p:nvSpPr>
          <p:cNvPr id="2" name="Title 1"/>
          <p:cNvSpPr>
            <a:spLocks noGrp="1"/>
          </p:cNvSpPr>
          <p:nvPr>
            <p:ph type="title"/>
          </p:nvPr>
        </p:nvSpPr>
        <p:spPr/>
        <p:txBody>
          <a:bodyPr/>
          <a:lstStyle/>
          <a:p>
            <a:r>
              <a:rPr lang="en-US" smtClean="0"/>
              <a:t>Biodiversity Observation Networks</a:t>
            </a:r>
            <a:endParaRPr lang="en-US" dirty="0"/>
          </a:p>
        </p:txBody>
      </p:sp>
    </p:spTree>
    <p:extLst>
      <p:ext uri="{BB962C8B-B14F-4D97-AF65-F5344CB8AC3E}">
        <p14:creationId xmlns:p14="http://schemas.microsoft.com/office/powerpoint/2010/main" val="458161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Thoughts on Biodiversity Role</a:t>
            </a:r>
            <a:br>
              <a:rPr lang="en-US" dirty="0" smtClean="0"/>
            </a:br>
            <a:r>
              <a:rPr lang="en-US" dirty="0"/>
              <a:t>&amp;</a:t>
            </a:r>
            <a:r>
              <a:rPr lang="en-US" dirty="0" smtClean="0"/>
              <a:t> Development in CEOS</a:t>
            </a:r>
            <a:endParaRPr lang="en-US" dirty="0"/>
          </a:p>
        </p:txBody>
      </p:sp>
    </p:spTree>
    <p:extLst>
      <p:ext uri="{BB962C8B-B14F-4D97-AF65-F5344CB8AC3E}">
        <p14:creationId xmlns:p14="http://schemas.microsoft.com/office/powerpoint/2010/main" val="363180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ts val="2400"/>
              </a:lnSpc>
            </a:pPr>
            <a:r>
              <a:rPr lang="en-US" sz="2800" b="0" dirty="0" smtClean="0"/>
              <a:t>GEO Societal Benefit Area</a:t>
            </a:r>
          </a:p>
          <a:p>
            <a:pPr>
              <a:lnSpc>
                <a:spcPts val="2400"/>
              </a:lnSpc>
            </a:pPr>
            <a:r>
              <a:rPr lang="en-US" sz="2800" b="0" dirty="0" smtClean="0"/>
              <a:t>GEO Biodiversity Observation Network (flagship)</a:t>
            </a:r>
          </a:p>
          <a:p>
            <a:pPr>
              <a:lnSpc>
                <a:spcPts val="2400"/>
              </a:lnSpc>
            </a:pPr>
            <a:r>
              <a:rPr lang="en-US" sz="2800" b="0" dirty="0" smtClean="0"/>
              <a:t>International Treaties</a:t>
            </a:r>
          </a:p>
          <a:p>
            <a:pPr lvl="1">
              <a:lnSpc>
                <a:spcPts val="2400"/>
              </a:lnSpc>
            </a:pPr>
            <a:r>
              <a:rPr lang="en-US" sz="2400" dirty="0" smtClean="0"/>
              <a:t>UN Convention on Biological Diversity</a:t>
            </a:r>
          </a:p>
          <a:p>
            <a:pPr lvl="1">
              <a:lnSpc>
                <a:spcPts val="2400"/>
              </a:lnSpc>
            </a:pPr>
            <a:r>
              <a:rPr lang="en-US" b="0" dirty="0" smtClean="0"/>
              <a:t>Intergovernmental Panel on Biodiversity and Ecosystem Services</a:t>
            </a:r>
          </a:p>
          <a:p>
            <a:pPr lvl="1">
              <a:lnSpc>
                <a:spcPts val="2400"/>
              </a:lnSpc>
            </a:pPr>
            <a:r>
              <a:rPr lang="en-US" sz="2400" dirty="0" smtClean="0"/>
              <a:t>Sustainable Development Goals</a:t>
            </a:r>
          </a:p>
          <a:p>
            <a:pPr lvl="1">
              <a:lnSpc>
                <a:spcPts val="2400"/>
              </a:lnSpc>
            </a:pPr>
            <a:r>
              <a:rPr lang="en-US" dirty="0" smtClean="0"/>
              <a:t>UN Convention to Combat Desertification</a:t>
            </a:r>
          </a:p>
          <a:p>
            <a:pPr lvl="1">
              <a:lnSpc>
                <a:spcPts val="2400"/>
              </a:lnSpc>
            </a:pPr>
            <a:r>
              <a:rPr lang="en-US" dirty="0" err="1" smtClean="0"/>
              <a:t>Ramsar</a:t>
            </a:r>
            <a:r>
              <a:rPr lang="en-US" dirty="0" smtClean="0"/>
              <a:t> Convention on Wetlands</a:t>
            </a:r>
          </a:p>
          <a:p>
            <a:pPr lvl="1">
              <a:lnSpc>
                <a:spcPts val="2400"/>
              </a:lnSpc>
            </a:pPr>
            <a:r>
              <a:rPr lang="en-US" dirty="0" smtClean="0"/>
              <a:t>Many others…</a:t>
            </a:r>
          </a:p>
          <a:p>
            <a:pPr>
              <a:lnSpc>
                <a:spcPts val="2400"/>
              </a:lnSpc>
            </a:pPr>
            <a:r>
              <a:rPr lang="en-US" dirty="0" smtClean="0"/>
              <a:t>National government needs &amp; obligations</a:t>
            </a:r>
          </a:p>
          <a:p>
            <a:pPr lvl="1">
              <a:lnSpc>
                <a:spcPts val="2400"/>
              </a:lnSpc>
            </a:pPr>
            <a:endParaRPr lang="en-US" sz="2400" dirty="0" smtClean="0"/>
          </a:p>
          <a:p>
            <a:pPr lvl="1">
              <a:lnSpc>
                <a:spcPts val="2400"/>
              </a:lnSpc>
            </a:pPr>
            <a:endParaRPr lang="en-US" sz="2400" b="0" dirty="0" smtClean="0"/>
          </a:p>
        </p:txBody>
      </p:sp>
      <p:sp>
        <p:nvSpPr>
          <p:cNvPr id="2" name="Title 1"/>
          <p:cNvSpPr>
            <a:spLocks noGrp="1"/>
          </p:cNvSpPr>
          <p:nvPr>
            <p:ph type="title"/>
          </p:nvPr>
        </p:nvSpPr>
        <p:spPr/>
        <p:txBody>
          <a:bodyPr/>
          <a:lstStyle/>
          <a:p>
            <a:r>
              <a:rPr lang="en-US" smtClean="0"/>
              <a:t>Biodiversity in the CEOS Context</a:t>
            </a:r>
            <a:endParaRPr lang="en-US" dirty="0"/>
          </a:p>
        </p:txBody>
      </p:sp>
    </p:spTree>
    <p:extLst>
      <p:ext uri="{BB962C8B-B14F-4D97-AF65-F5344CB8AC3E}">
        <p14:creationId xmlns:p14="http://schemas.microsoft.com/office/powerpoint/2010/main" val="661810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Develop Strategic Plan for Biodiversity Activity</a:t>
            </a:r>
          </a:p>
          <a:p>
            <a:r>
              <a:rPr lang="en-US" dirty="0" smtClean="0"/>
              <a:t>Assess how CEOS agencies can help address monitoring needs</a:t>
            </a:r>
          </a:p>
          <a:p>
            <a:r>
              <a:rPr lang="en-US" dirty="0" smtClean="0"/>
              <a:t>Coordinate </a:t>
            </a:r>
            <a:r>
              <a:rPr lang="en-US" dirty="0"/>
              <a:t>activities among space agencies for monitoring</a:t>
            </a:r>
          </a:p>
          <a:p>
            <a:r>
              <a:rPr lang="en-US" dirty="0"/>
              <a:t>Facilitate implementation &amp; utilization of EBVs, other EVs, &amp; derived products</a:t>
            </a:r>
          </a:p>
          <a:p>
            <a:pPr lvl="1"/>
            <a:r>
              <a:rPr lang="en-US" dirty="0"/>
              <a:t>Collaborate with CEOS WGs and </a:t>
            </a:r>
            <a:r>
              <a:rPr lang="en-US" dirty="0" smtClean="0"/>
              <a:t>VCs, GCOS, other groups</a:t>
            </a:r>
            <a:endParaRPr lang="en-US" dirty="0"/>
          </a:p>
          <a:p>
            <a:endParaRPr lang="en-US" sz="1800" dirty="0" smtClean="0"/>
          </a:p>
          <a:p>
            <a:r>
              <a:rPr lang="en-US" dirty="0" smtClean="0"/>
              <a:t>And, thinking Big…</a:t>
            </a:r>
          </a:p>
          <a:p>
            <a:pPr lvl="1"/>
            <a:r>
              <a:rPr lang="en-US" dirty="0" smtClean="0"/>
              <a:t>Assess pathways towards a global biodiversity monitoring system </a:t>
            </a:r>
          </a:p>
          <a:p>
            <a:pPr lvl="1"/>
            <a:r>
              <a:rPr lang="en-US" dirty="0" smtClean="0"/>
              <a:t>Observations</a:t>
            </a:r>
          </a:p>
          <a:p>
            <a:pPr lvl="1"/>
            <a:r>
              <a:rPr lang="en-US" dirty="0" smtClean="0"/>
              <a:t>Data processing, products, access</a:t>
            </a:r>
          </a:p>
          <a:p>
            <a:pPr lvl="1"/>
            <a:r>
              <a:rPr lang="en-US" dirty="0"/>
              <a:t>O</a:t>
            </a:r>
            <a:r>
              <a:rPr lang="en-US" dirty="0" smtClean="0"/>
              <a:t>pen science</a:t>
            </a:r>
          </a:p>
        </p:txBody>
      </p:sp>
      <p:sp>
        <p:nvSpPr>
          <p:cNvPr id="2" name="Title 1"/>
          <p:cNvSpPr>
            <a:spLocks noGrp="1"/>
          </p:cNvSpPr>
          <p:nvPr>
            <p:ph type="title"/>
          </p:nvPr>
        </p:nvSpPr>
        <p:spPr/>
        <p:txBody>
          <a:bodyPr/>
          <a:lstStyle/>
          <a:p>
            <a:r>
              <a:rPr lang="en-US" dirty="0" smtClean="0"/>
              <a:t>Activities to Consider</a:t>
            </a:r>
            <a:endParaRPr lang="en-US" dirty="0"/>
          </a:p>
        </p:txBody>
      </p:sp>
    </p:spTree>
    <p:extLst>
      <p:ext uri="{BB962C8B-B14F-4D97-AF65-F5344CB8AC3E}">
        <p14:creationId xmlns:p14="http://schemas.microsoft.com/office/powerpoint/2010/main" val="1891645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Challenges:</a:t>
            </a:r>
          </a:p>
          <a:p>
            <a:pPr lvl="1"/>
            <a:r>
              <a:rPr lang="en-US" dirty="0" smtClean="0"/>
              <a:t>Biodiversity community unfamiliar with CEOS and its activities</a:t>
            </a:r>
          </a:p>
          <a:p>
            <a:pPr lvl="2"/>
            <a:r>
              <a:rPr lang="en-US" dirty="0" smtClean="0"/>
              <a:t>Chicken &amp; egg issue: Helpful to foster engagement from both directions</a:t>
            </a:r>
          </a:p>
          <a:p>
            <a:pPr lvl="1"/>
            <a:r>
              <a:rPr lang="en-US" dirty="0" smtClean="0"/>
              <a:t>Resources: Biodiversity Activity is resource constrained</a:t>
            </a:r>
          </a:p>
          <a:p>
            <a:pPr lvl="0"/>
            <a:r>
              <a:rPr lang="en-US" dirty="0" smtClean="0"/>
              <a:t>Opportunities</a:t>
            </a:r>
          </a:p>
          <a:p>
            <a:pPr lvl="1"/>
            <a:r>
              <a:rPr lang="en-US" dirty="0" smtClean="0"/>
              <a:t>Find common ground (CEOS, biodiversity community)</a:t>
            </a:r>
          </a:p>
          <a:p>
            <a:pPr lvl="1"/>
            <a:r>
              <a:rPr lang="en-US" dirty="0" smtClean="0"/>
              <a:t>Demonstrate CEOS value to biodiversity stakeholders</a:t>
            </a:r>
          </a:p>
          <a:p>
            <a:pPr lvl="1"/>
            <a:r>
              <a:rPr lang="en-US" dirty="0" smtClean="0"/>
              <a:t>Develop shared Vision</a:t>
            </a:r>
          </a:p>
          <a:p>
            <a:pPr lvl="0"/>
            <a:r>
              <a:rPr lang="en-US" dirty="0" smtClean="0"/>
              <a:t>Good start: </a:t>
            </a:r>
          </a:p>
          <a:p>
            <a:pPr lvl="1"/>
            <a:r>
              <a:rPr lang="en-US" dirty="0" smtClean="0"/>
              <a:t>Provide additional co-lead</a:t>
            </a:r>
          </a:p>
          <a:p>
            <a:pPr lvl="1"/>
            <a:r>
              <a:rPr lang="en-US" dirty="0" smtClean="0"/>
              <a:t>Identify experts</a:t>
            </a:r>
          </a:p>
          <a:p>
            <a:pPr lvl="1"/>
            <a:r>
              <a:rPr lang="en-US" dirty="0" smtClean="0"/>
              <a:t>Host a meeting</a:t>
            </a:r>
          </a:p>
          <a:p>
            <a:endParaRPr lang="en-US" dirty="0"/>
          </a:p>
        </p:txBody>
      </p:sp>
      <p:sp>
        <p:nvSpPr>
          <p:cNvPr id="3" name="Title 2"/>
          <p:cNvSpPr>
            <a:spLocks noGrp="1"/>
          </p:cNvSpPr>
          <p:nvPr>
            <p:ph type="title"/>
          </p:nvPr>
        </p:nvSpPr>
        <p:spPr/>
        <p:txBody>
          <a:bodyPr/>
          <a:lstStyle/>
          <a:p>
            <a:r>
              <a:rPr lang="en-US" smtClean="0"/>
              <a:t>Challenges and Opportunities</a:t>
            </a:r>
            <a:endParaRPr lang="en-US" dirty="0"/>
          </a:p>
        </p:txBody>
      </p:sp>
    </p:spTree>
    <p:extLst>
      <p:ext uri="{BB962C8B-B14F-4D97-AF65-F5344CB8AC3E}">
        <p14:creationId xmlns:p14="http://schemas.microsoft.com/office/powerpoint/2010/main" val="2209318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Monitoring System: </a:t>
            </a:r>
            <a:br>
              <a:rPr lang="en-US" dirty="0" smtClean="0"/>
            </a:br>
            <a:r>
              <a:rPr lang="en-US" dirty="0" smtClean="0"/>
              <a:t>Some Thoughts on Thinking Big…</a:t>
            </a:r>
            <a:endParaRPr lang="en-US" dirty="0"/>
          </a:p>
        </p:txBody>
      </p:sp>
    </p:spTree>
    <p:extLst>
      <p:ext uri="{BB962C8B-B14F-4D97-AF65-F5344CB8AC3E}">
        <p14:creationId xmlns:p14="http://schemas.microsoft.com/office/powerpoint/2010/main" val="2198491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Weather and Climate (WMO) </a:t>
            </a:r>
          </a:p>
          <a:p>
            <a:pPr lvl="1"/>
            <a:r>
              <a:rPr lang="en-US" dirty="0"/>
              <a:t>Global Observing System (weather)</a:t>
            </a:r>
          </a:p>
          <a:p>
            <a:pPr lvl="1"/>
            <a:r>
              <a:rPr lang="en-US" dirty="0"/>
              <a:t>Global Framework for Climate Services</a:t>
            </a:r>
          </a:p>
          <a:p>
            <a:r>
              <a:rPr lang="en-US" dirty="0" smtClean="0"/>
              <a:t>Various systems for health</a:t>
            </a:r>
            <a:r>
              <a:rPr lang="en-US" dirty="0"/>
              <a:t>, agriculture, </a:t>
            </a:r>
            <a:r>
              <a:rPr lang="en-US" dirty="0" smtClean="0"/>
              <a:t>mercury, other areas…</a:t>
            </a:r>
          </a:p>
          <a:p>
            <a:r>
              <a:rPr lang="en-US" dirty="0" smtClean="0"/>
              <a:t>Biodiversity: lacking</a:t>
            </a:r>
          </a:p>
          <a:p>
            <a:pPr lvl="1"/>
            <a:r>
              <a:rPr lang="en-US" dirty="0" smtClean="0"/>
              <a:t>GEO BON: BONs are good start</a:t>
            </a:r>
          </a:p>
          <a:p>
            <a:pPr lvl="1"/>
            <a:r>
              <a:rPr lang="en-US" dirty="0" smtClean="0"/>
              <a:t>National systems still very limited, ad hoc</a:t>
            </a:r>
          </a:p>
          <a:p>
            <a:pPr lvl="1"/>
            <a:r>
              <a:rPr lang="en-US" dirty="0" smtClean="0"/>
              <a:t>But risks/impacts </a:t>
            </a:r>
            <a:r>
              <a:rPr lang="en-US" dirty="0"/>
              <a:t>similar to climate</a:t>
            </a:r>
          </a:p>
          <a:p>
            <a:endParaRPr lang="en-US" dirty="0"/>
          </a:p>
        </p:txBody>
      </p:sp>
      <p:sp>
        <p:nvSpPr>
          <p:cNvPr id="2" name="Title 1"/>
          <p:cNvSpPr>
            <a:spLocks noGrp="1"/>
          </p:cNvSpPr>
          <p:nvPr>
            <p:ph type="title"/>
          </p:nvPr>
        </p:nvSpPr>
        <p:spPr/>
        <p:txBody>
          <a:bodyPr/>
          <a:lstStyle/>
          <a:p>
            <a:r>
              <a:rPr lang="en-US" smtClean="0"/>
              <a:t>Global Monitoring Systems </a:t>
            </a:r>
            <a:endParaRPr lang="en-US" dirty="0"/>
          </a:p>
        </p:txBody>
      </p:sp>
      <p:grpSp>
        <p:nvGrpSpPr>
          <p:cNvPr id="4" name="Group 3"/>
          <p:cNvGrpSpPr/>
          <p:nvPr/>
        </p:nvGrpSpPr>
        <p:grpSpPr>
          <a:xfrm>
            <a:off x="7214438" y="3750057"/>
            <a:ext cx="4459116" cy="2043921"/>
            <a:chOff x="739833" y="4615831"/>
            <a:chExt cx="4118184" cy="1576552"/>
          </a:xfrm>
        </p:grpSpPr>
        <p:sp>
          <p:nvSpPr>
            <p:cNvPr id="9" name="TextBox 8"/>
            <p:cNvSpPr txBox="1"/>
            <p:nvPr/>
          </p:nvSpPr>
          <p:spPr>
            <a:xfrm>
              <a:off x="2995410" y="6014334"/>
              <a:ext cx="1862607" cy="178049"/>
            </a:xfrm>
            <a:prstGeom prst="rect">
              <a:avLst/>
            </a:prstGeom>
            <a:noFill/>
          </p:spPr>
          <p:txBody>
            <a:bodyPr wrap="square" rtlCol="0">
              <a:spAutoFit/>
            </a:bodyPr>
            <a:lstStyle/>
            <a:p>
              <a:r>
                <a:rPr lang="en-US" sz="900" b="0" dirty="0" smtClean="0">
                  <a:solidFill>
                    <a:srgbClr val="000000"/>
                  </a:solidFill>
                </a:rPr>
                <a:t>World Economic Forum 2021</a:t>
              </a:r>
              <a:endParaRPr lang="en-US" sz="1000" b="0" dirty="0">
                <a:solidFill>
                  <a:srgbClr val="000000"/>
                </a:solidFill>
              </a:endParaRPr>
            </a:p>
          </p:txBody>
        </p:sp>
        <p:pic>
          <p:nvPicPr>
            <p:cNvPr id="6" name="Picture 5"/>
            <p:cNvPicPr>
              <a:picLocks noChangeAspect="1"/>
            </p:cNvPicPr>
            <p:nvPr/>
          </p:nvPicPr>
          <p:blipFill rotWithShape="1">
            <a:blip r:embed="rId3"/>
            <a:srcRect l="817"/>
            <a:stretch/>
          </p:blipFill>
          <p:spPr>
            <a:xfrm>
              <a:off x="739833" y="4615831"/>
              <a:ext cx="3690850" cy="689879"/>
            </a:xfrm>
            <a:prstGeom prst="rect">
              <a:avLst/>
            </a:prstGeom>
          </p:spPr>
        </p:pic>
        <p:pic>
          <p:nvPicPr>
            <p:cNvPr id="7" name="Picture 6"/>
            <p:cNvPicPr>
              <a:picLocks noChangeAspect="1"/>
            </p:cNvPicPr>
            <p:nvPr/>
          </p:nvPicPr>
          <p:blipFill rotWithShape="1">
            <a:blip r:embed="rId4"/>
            <a:srcRect r="15869"/>
            <a:stretch/>
          </p:blipFill>
          <p:spPr>
            <a:xfrm>
              <a:off x="748467" y="5363243"/>
              <a:ext cx="3674405" cy="676540"/>
            </a:xfrm>
            <a:prstGeom prst="rect">
              <a:avLst/>
            </a:prstGeom>
          </p:spPr>
        </p:pic>
      </p:grpSp>
    </p:spTree>
    <p:extLst>
      <p:ext uri="{BB962C8B-B14F-4D97-AF65-F5344CB8AC3E}">
        <p14:creationId xmlns:p14="http://schemas.microsoft.com/office/powerpoint/2010/main" val="646023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Weather Monitoring System</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002" y="1233648"/>
            <a:ext cx="7249331" cy="5192090"/>
          </a:xfrm>
          <a:prstGeom prst="rect">
            <a:avLst/>
          </a:prstGeom>
        </p:spPr>
      </p:pic>
    </p:spTree>
    <p:extLst>
      <p:ext uri="{BB962C8B-B14F-4D97-AF65-F5344CB8AC3E}">
        <p14:creationId xmlns:p14="http://schemas.microsoft.com/office/powerpoint/2010/main" val="2718184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Biodiversity, ecosystems and their services are under threat</a:t>
            </a:r>
          </a:p>
          <a:p>
            <a:r>
              <a:rPr lang="en-US" dirty="0"/>
              <a:t>Biodiversity and climate are intertwined</a:t>
            </a:r>
          </a:p>
          <a:p>
            <a:r>
              <a:rPr lang="en-US" dirty="0" smtClean="0"/>
              <a:t>EO is essential for understanding, monitoring, and responding</a:t>
            </a:r>
          </a:p>
          <a:p>
            <a:r>
              <a:rPr lang="en-US" dirty="0" smtClean="0"/>
              <a:t>CEOS can play a key role </a:t>
            </a:r>
            <a:endParaRPr lang="en-US" dirty="0"/>
          </a:p>
        </p:txBody>
      </p:sp>
      <p:sp>
        <p:nvSpPr>
          <p:cNvPr id="3" name="Title 2"/>
          <p:cNvSpPr>
            <a:spLocks noGrp="1"/>
          </p:cNvSpPr>
          <p:nvPr>
            <p:ph type="title"/>
          </p:nvPr>
        </p:nvSpPr>
        <p:spPr/>
        <p:txBody>
          <a:bodyPr/>
          <a:lstStyle/>
          <a:p>
            <a:r>
              <a:rPr lang="en-US" dirty="0" smtClean="0"/>
              <a:t>Key Messages	</a:t>
            </a:r>
            <a:endParaRPr lang="en-US" dirty="0"/>
          </a:p>
        </p:txBody>
      </p:sp>
    </p:spTree>
    <p:extLst>
      <p:ext uri="{BB962C8B-B14F-4D97-AF65-F5344CB8AC3E}">
        <p14:creationId xmlns:p14="http://schemas.microsoft.com/office/powerpoint/2010/main" val="2734462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5" name="Text Placeholder 4"/>
          <p:cNvSpPr>
            <a:spLocks noGrp="1"/>
          </p:cNvSpPr>
          <p:nvPr>
            <p:ph type="body" sz="half" idx="2"/>
          </p:nvPr>
        </p:nvSpPr>
        <p:spPr>
          <a:xfrm>
            <a:off x="407526" y="1407103"/>
            <a:ext cx="3932237" cy="4630558"/>
          </a:xfrm>
        </p:spPr>
        <p:txBody>
          <a:bodyPr/>
          <a:lstStyle/>
          <a:p>
            <a:r>
              <a:rPr lang="en-US" dirty="0" smtClean="0"/>
              <a:t>Compared to Weather, still a lot of work to do to achieve a coordinated global monitoring system…</a:t>
            </a:r>
            <a:endParaRPr lang="en-US" dirty="0"/>
          </a:p>
        </p:txBody>
      </p:sp>
      <p:sp>
        <p:nvSpPr>
          <p:cNvPr id="3" name="Title 2"/>
          <p:cNvSpPr>
            <a:spLocks noGrp="1"/>
          </p:cNvSpPr>
          <p:nvPr>
            <p:ph type="title"/>
          </p:nvPr>
        </p:nvSpPr>
        <p:spPr/>
        <p:txBody>
          <a:bodyPr/>
          <a:lstStyle/>
          <a:p>
            <a:r>
              <a:rPr lang="en-US" smtClean="0"/>
              <a:t>Biodiversity Monitoring System</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3193" y="1064029"/>
            <a:ext cx="7117954" cy="5249488"/>
          </a:xfrm>
          <a:prstGeom prst="rect">
            <a:avLst/>
          </a:prstGeom>
        </p:spPr>
      </p:pic>
      <p:sp>
        <p:nvSpPr>
          <p:cNvPr id="6" name="TextBox 5"/>
          <p:cNvSpPr txBox="1"/>
          <p:nvPr/>
        </p:nvSpPr>
        <p:spPr>
          <a:xfrm>
            <a:off x="4641274" y="6290723"/>
            <a:ext cx="2154757" cy="276999"/>
          </a:xfrm>
          <a:prstGeom prst="rect">
            <a:avLst/>
          </a:prstGeom>
          <a:noFill/>
        </p:spPr>
        <p:txBody>
          <a:bodyPr wrap="none" rtlCol="0">
            <a:spAutoFit/>
          </a:bodyPr>
          <a:lstStyle/>
          <a:p>
            <a:r>
              <a:rPr lang="en-US" sz="1200" b="0" dirty="0" err="1"/>
              <a:t>Panek</a:t>
            </a:r>
            <a:r>
              <a:rPr lang="en-US" sz="1200" b="0" dirty="0"/>
              <a:t>, Wikimedia Commons</a:t>
            </a:r>
            <a:endParaRPr lang="en-US" sz="1200" dirty="0"/>
          </a:p>
        </p:txBody>
      </p:sp>
    </p:spTree>
    <p:extLst>
      <p:ext uri="{BB962C8B-B14F-4D97-AF65-F5344CB8AC3E}">
        <p14:creationId xmlns:p14="http://schemas.microsoft.com/office/powerpoint/2010/main" val="3969114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CBD &amp; IPBES have indicated this is needed</a:t>
            </a:r>
          </a:p>
          <a:p>
            <a:pPr lvl="0"/>
            <a:r>
              <a:rPr lang="en-US" dirty="0" smtClean="0"/>
              <a:t>Strong ties to GEO &amp; GEO BON</a:t>
            </a:r>
          </a:p>
          <a:p>
            <a:pPr lvl="1"/>
            <a:r>
              <a:rPr lang="en-US" dirty="0" smtClean="0"/>
              <a:t>GEO sponsored workshop (Feb 2020)</a:t>
            </a:r>
          </a:p>
          <a:p>
            <a:pPr lvl="0"/>
            <a:r>
              <a:rPr lang="en-US" dirty="0" smtClean="0"/>
              <a:t>Planned workshop: World Biodiversity Forum, 2022</a:t>
            </a:r>
          </a:p>
          <a:p>
            <a:r>
              <a:rPr lang="en-US" dirty="0"/>
              <a:t>EO is essential: Global, </a:t>
            </a:r>
            <a:r>
              <a:rPr lang="en-US" dirty="0" smtClean="0"/>
              <a:t>periodic, </a:t>
            </a:r>
            <a:r>
              <a:rPr lang="en-US" dirty="0"/>
              <a:t>perfect for monitoring</a:t>
            </a:r>
            <a:r>
              <a:rPr lang="en-US" dirty="0" smtClean="0"/>
              <a:t>…</a:t>
            </a:r>
          </a:p>
          <a:p>
            <a:pPr lvl="1"/>
            <a:r>
              <a:rPr lang="en-US" dirty="0" smtClean="0"/>
              <a:t>CEOS could play a key role</a:t>
            </a:r>
          </a:p>
          <a:p>
            <a:pPr lvl="1"/>
            <a:r>
              <a:rPr lang="en-US" dirty="0" smtClean="0"/>
              <a:t>Observations and products</a:t>
            </a:r>
          </a:p>
          <a:p>
            <a:endParaRPr lang="en-US" dirty="0"/>
          </a:p>
        </p:txBody>
      </p:sp>
      <p:sp>
        <p:nvSpPr>
          <p:cNvPr id="3" name="Title 2"/>
          <p:cNvSpPr>
            <a:spLocks noGrp="1"/>
          </p:cNvSpPr>
          <p:nvPr>
            <p:ph type="title"/>
          </p:nvPr>
        </p:nvSpPr>
        <p:spPr/>
        <p:txBody>
          <a:bodyPr/>
          <a:lstStyle/>
          <a:p>
            <a:r>
              <a:rPr lang="en-US" sz="4000" dirty="0" smtClean="0"/>
              <a:t>Global Biodiversity Monitoring System</a:t>
            </a:r>
            <a:endParaRPr lang="en-US" sz="4000" dirty="0"/>
          </a:p>
        </p:txBody>
      </p:sp>
    </p:spTree>
    <p:extLst>
      <p:ext uri="{BB962C8B-B14F-4D97-AF65-F5344CB8AC3E}">
        <p14:creationId xmlns:p14="http://schemas.microsoft.com/office/powerpoint/2010/main" val="4115127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Not </a:t>
            </a:r>
            <a:r>
              <a:rPr lang="en-US" dirty="0"/>
              <a:t>a </a:t>
            </a:r>
            <a:r>
              <a:rPr lang="en-US" dirty="0" smtClean="0"/>
              <a:t>“project”: too big to just “build”</a:t>
            </a:r>
          </a:p>
          <a:p>
            <a:pPr lvl="1"/>
            <a:r>
              <a:rPr lang="en-US" dirty="0" smtClean="0"/>
              <a:t>Long-term activity</a:t>
            </a:r>
          </a:p>
          <a:p>
            <a:pPr lvl="1"/>
            <a:r>
              <a:rPr lang="en-US" dirty="0"/>
              <a:t>G</a:t>
            </a:r>
            <a:r>
              <a:rPr lang="en-US" dirty="0" smtClean="0"/>
              <a:t>uided by shared vision among many stakeholders</a:t>
            </a:r>
          </a:p>
          <a:p>
            <a:pPr lvl="1"/>
            <a:r>
              <a:rPr lang="en-US" dirty="0" smtClean="0"/>
              <a:t>Approach: Grow a System of Systems for monitoring, largely from existing components</a:t>
            </a:r>
          </a:p>
          <a:p>
            <a:pPr lvl="0"/>
            <a:r>
              <a:rPr lang="en-US" dirty="0" smtClean="0"/>
              <a:t>Roles for both CEOS and biodiversity community</a:t>
            </a:r>
          </a:p>
          <a:p>
            <a:r>
              <a:rPr lang="en-US" dirty="0" smtClean="0"/>
              <a:t>Key stakeholders include </a:t>
            </a:r>
          </a:p>
          <a:p>
            <a:pPr lvl="1"/>
            <a:r>
              <a:rPr lang="en-US" dirty="0" smtClean="0"/>
              <a:t>CBD, SDGs, other IEAs, NGOs, national governments, private sector…</a:t>
            </a:r>
          </a:p>
          <a:p>
            <a:pPr lvl="1"/>
            <a:r>
              <a:rPr lang="en-US" dirty="0" smtClean="0"/>
              <a:t>Data product producers and distributors</a:t>
            </a:r>
          </a:p>
          <a:p>
            <a:endParaRPr lang="en-US" dirty="0"/>
          </a:p>
        </p:txBody>
      </p:sp>
      <p:sp>
        <p:nvSpPr>
          <p:cNvPr id="3" name="Title 2"/>
          <p:cNvSpPr>
            <a:spLocks noGrp="1"/>
          </p:cNvSpPr>
          <p:nvPr>
            <p:ph type="title"/>
          </p:nvPr>
        </p:nvSpPr>
        <p:spPr/>
        <p:txBody>
          <a:bodyPr/>
          <a:lstStyle/>
          <a:p>
            <a:r>
              <a:rPr lang="en-US" sz="4000" dirty="0" smtClean="0"/>
              <a:t>Global Biodiversity Monitoring System</a:t>
            </a:r>
            <a:endParaRPr lang="en-US" sz="4000" dirty="0"/>
          </a:p>
        </p:txBody>
      </p:sp>
    </p:spTree>
    <p:extLst>
      <p:ext uri="{BB962C8B-B14F-4D97-AF65-F5344CB8AC3E}">
        <p14:creationId xmlns:p14="http://schemas.microsoft.com/office/powerpoint/2010/main" val="792923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V="1">
            <a:off x="1219200" y="4191000"/>
            <a:ext cx="8686800" cy="67271"/>
          </a:xfrm>
          <a:prstGeom prst="straightConnector1">
            <a:avLst/>
          </a:prstGeom>
          <a:ln w="5715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723965" y="3236814"/>
            <a:ext cx="2082621" cy="923330"/>
          </a:xfrm>
          <a:prstGeom prst="rect">
            <a:avLst/>
          </a:prstGeom>
          <a:noFill/>
        </p:spPr>
        <p:txBody>
          <a:bodyPr wrap="none" rtlCol="0">
            <a:spAutoFit/>
          </a:bodyPr>
          <a:lstStyle/>
          <a:p>
            <a:pPr algn="ctr"/>
            <a:r>
              <a:rPr lang="en-US" dirty="0" smtClean="0"/>
              <a:t>Federated, </a:t>
            </a:r>
          </a:p>
          <a:p>
            <a:pPr algn="ctr"/>
            <a:r>
              <a:rPr lang="en-US" dirty="0" smtClean="0"/>
              <a:t>loosely coupled</a:t>
            </a:r>
          </a:p>
          <a:p>
            <a:pPr algn="ctr"/>
            <a:r>
              <a:rPr lang="en-US" dirty="0"/>
              <a:t>s</a:t>
            </a:r>
            <a:r>
              <a:rPr lang="en-US" dirty="0" smtClean="0"/>
              <a:t>ystem of systems</a:t>
            </a:r>
            <a:endParaRPr lang="en-US" dirty="0"/>
          </a:p>
        </p:txBody>
      </p:sp>
      <p:sp>
        <p:nvSpPr>
          <p:cNvPr id="13" name="TextBox 12"/>
          <p:cNvSpPr txBox="1"/>
          <p:nvPr/>
        </p:nvSpPr>
        <p:spPr>
          <a:xfrm>
            <a:off x="332545" y="3278623"/>
            <a:ext cx="1877437" cy="923330"/>
          </a:xfrm>
          <a:prstGeom prst="rect">
            <a:avLst/>
          </a:prstGeom>
          <a:noFill/>
        </p:spPr>
        <p:txBody>
          <a:bodyPr wrap="none" rtlCol="0">
            <a:spAutoFit/>
          </a:bodyPr>
          <a:lstStyle/>
          <a:p>
            <a:pPr algn="ctr"/>
            <a:r>
              <a:rPr lang="en-US" dirty="0" smtClean="0"/>
              <a:t>Single big,</a:t>
            </a:r>
          </a:p>
          <a:p>
            <a:pPr algn="ctr"/>
            <a:r>
              <a:rPr lang="en-US" dirty="0" smtClean="0"/>
              <a:t>highly integrated</a:t>
            </a:r>
          </a:p>
          <a:p>
            <a:pPr algn="ctr"/>
            <a:r>
              <a:rPr lang="en-US" dirty="0" smtClean="0"/>
              <a:t>system</a:t>
            </a:r>
            <a:endParaRPr lang="en-US" dirty="0"/>
          </a:p>
        </p:txBody>
      </p:sp>
      <p:sp>
        <p:nvSpPr>
          <p:cNvPr id="24" name="TextBox 23"/>
          <p:cNvSpPr txBox="1"/>
          <p:nvPr/>
        </p:nvSpPr>
        <p:spPr>
          <a:xfrm>
            <a:off x="947844" y="1353392"/>
            <a:ext cx="10251653" cy="369332"/>
          </a:xfrm>
          <a:prstGeom prst="rect">
            <a:avLst/>
          </a:prstGeom>
          <a:noFill/>
        </p:spPr>
        <p:txBody>
          <a:bodyPr wrap="none" rtlCol="0">
            <a:spAutoFit/>
          </a:bodyPr>
          <a:lstStyle/>
          <a:p>
            <a:pPr algn="ctr"/>
            <a:r>
              <a:rPr lang="en-US" dirty="0" smtClean="0"/>
              <a:t>Wikipedia: A federation often emerges from an initial agreement between several separate states</a:t>
            </a:r>
            <a:r>
              <a:rPr lang="en-US" smtClean="0"/>
              <a:t>.  </a:t>
            </a:r>
            <a:endParaRPr lang="en-US" dirty="0"/>
          </a:p>
        </p:txBody>
      </p:sp>
      <p:sp>
        <p:nvSpPr>
          <p:cNvPr id="25" name="TextBox 24"/>
          <p:cNvSpPr txBox="1"/>
          <p:nvPr/>
        </p:nvSpPr>
        <p:spPr>
          <a:xfrm>
            <a:off x="8077200" y="4343400"/>
            <a:ext cx="3986989" cy="2031325"/>
          </a:xfrm>
          <a:prstGeom prst="rect">
            <a:avLst/>
          </a:prstGeom>
          <a:noFill/>
        </p:spPr>
        <p:txBody>
          <a:bodyPr wrap="none" rtlCol="0">
            <a:spAutoFit/>
          </a:bodyPr>
          <a:lstStyle/>
          <a:p>
            <a:pPr marL="285750" indent="-285750">
              <a:buFont typeface="Arial" panose="020B0604020202020204" pitchFamily="34" charset="0"/>
              <a:buChar char="•"/>
            </a:pPr>
            <a:r>
              <a:rPr lang="en-US" dirty="0" smtClean="0"/>
              <a:t>Many organization develop</a:t>
            </a:r>
          </a:p>
          <a:p>
            <a:pPr marL="285750" indent="-285750">
              <a:buFont typeface="Arial" panose="020B0604020202020204" pitchFamily="34" charset="0"/>
              <a:buChar char="•"/>
            </a:pPr>
            <a:r>
              <a:rPr lang="en-US" dirty="0" smtClean="0"/>
              <a:t>Guided by shared vision</a:t>
            </a:r>
          </a:p>
          <a:p>
            <a:pPr marL="285750" indent="-285750">
              <a:buFont typeface="Arial" panose="020B0604020202020204" pitchFamily="34" charset="0"/>
              <a:buChar char="•"/>
            </a:pPr>
            <a:r>
              <a:rPr lang="en-US" dirty="0" smtClean="0"/>
              <a:t>Grow rather than build</a:t>
            </a:r>
          </a:p>
          <a:p>
            <a:pPr marL="285750" indent="-285750">
              <a:buFont typeface="Arial" panose="020B0604020202020204" pitchFamily="34" charset="0"/>
              <a:buChar char="•"/>
            </a:pPr>
            <a:r>
              <a:rPr lang="en-US" dirty="0" smtClean="0"/>
              <a:t>Externally exposed interfaces</a:t>
            </a:r>
          </a:p>
          <a:p>
            <a:pPr marL="285750" indent="-285750">
              <a:buFont typeface="Arial" panose="020B0604020202020204" pitchFamily="34" charset="0"/>
              <a:buChar char="•"/>
            </a:pPr>
            <a:r>
              <a:rPr lang="en-US" dirty="0" smtClean="0"/>
              <a:t>Manage the interfaces (standards)</a:t>
            </a:r>
          </a:p>
          <a:p>
            <a:pPr marL="285750" indent="-285750">
              <a:buFont typeface="Arial" panose="020B0604020202020204" pitchFamily="34" charset="0"/>
              <a:buChar char="•"/>
            </a:pPr>
            <a:r>
              <a:rPr lang="en-US" dirty="0" smtClean="0"/>
              <a:t>Low complexity</a:t>
            </a:r>
          </a:p>
          <a:p>
            <a:pPr marL="285750" indent="-285750">
              <a:buFont typeface="Arial" panose="020B0604020202020204" pitchFamily="34" charset="0"/>
              <a:buChar char="•"/>
            </a:pPr>
            <a:r>
              <a:rPr lang="en-US" dirty="0" smtClean="0"/>
              <a:t>Somewhat less control</a:t>
            </a:r>
          </a:p>
        </p:txBody>
      </p:sp>
      <p:sp>
        <p:nvSpPr>
          <p:cNvPr id="31" name="TextBox 30"/>
          <p:cNvSpPr txBox="1"/>
          <p:nvPr/>
        </p:nvSpPr>
        <p:spPr>
          <a:xfrm>
            <a:off x="1066800" y="4419600"/>
            <a:ext cx="4089581" cy="2031325"/>
          </a:xfrm>
          <a:prstGeom prst="rect">
            <a:avLst/>
          </a:prstGeom>
          <a:noFill/>
        </p:spPr>
        <p:txBody>
          <a:bodyPr wrap="none" rtlCol="0">
            <a:spAutoFit/>
          </a:bodyPr>
          <a:lstStyle/>
          <a:p>
            <a:pPr marL="285750" indent="-285750">
              <a:buFont typeface="Arial" panose="020B0604020202020204" pitchFamily="34" charset="0"/>
              <a:buChar char="•"/>
            </a:pPr>
            <a:r>
              <a:rPr lang="en-US" dirty="0" smtClean="0"/>
              <a:t>One developer</a:t>
            </a:r>
          </a:p>
          <a:p>
            <a:pPr marL="285750" indent="-285750">
              <a:buFont typeface="Arial" panose="020B0604020202020204" pitchFamily="34" charset="0"/>
              <a:buChar char="•"/>
            </a:pPr>
            <a:r>
              <a:rPr lang="en-US" dirty="0" smtClean="0"/>
              <a:t>Guided by sponsor(s) requirements</a:t>
            </a:r>
          </a:p>
          <a:p>
            <a:pPr marL="285750" indent="-285750">
              <a:buFont typeface="Arial" panose="020B0604020202020204" pitchFamily="34" charset="0"/>
              <a:buChar char="•"/>
            </a:pPr>
            <a:r>
              <a:rPr lang="en-US" dirty="0" smtClean="0"/>
              <a:t>Design &amp; build</a:t>
            </a:r>
          </a:p>
          <a:p>
            <a:pPr marL="285750" indent="-285750">
              <a:buFont typeface="Arial" panose="020B0604020202020204" pitchFamily="34" charset="0"/>
              <a:buChar char="•"/>
            </a:pPr>
            <a:r>
              <a:rPr lang="en-US" dirty="0" smtClean="0"/>
              <a:t>Internal interfaces</a:t>
            </a:r>
          </a:p>
          <a:p>
            <a:pPr marL="285750" indent="-285750">
              <a:buFont typeface="Arial" panose="020B0604020202020204" pitchFamily="34" charset="0"/>
              <a:buChar char="•"/>
            </a:pPr>
            <a:r>
              <a:rPr lang="en-US" dirty="0" smtClean="0"/>
              <a:t>Manage the system</a:t>
            </a:r>
          </a:p>
          <a:p>
            <a:pPr marL="285750" indent="-285750">
              <a:buFont typeface="Arial" panose="020B0604020202020204" pitchFamily="34" charset="0"/>
              <a:buChar char="•"/>
            </a:pPr>
            <a:r>
              <a:rPr lang="en-US" dirty="0" smtClean="0"/>
              <a:t>High complexity</a:t>
            </a:r>
          </a:p>
          <a:p>
            <a:pPr marL="285750" indent="-285750">
              <a:buFont typeface="Arial" panose="020B0604020202020204" pitchFamily="34" charset="0"/>
              <a:buChar char="•"/>
            </a:pPr>
            <a:r>
              <a:rPr lang="en-US" dirty="0" smtClean="0"/>
              <a:t>More control over outcome</a:t>
            </a:r>
          </a:p>
        </p:txBody>
      </p:sp>
      <p:sp>
        <p:nvSpPr>
          <p:cNvPr id="32" name="Title 31"/>
          <p:cNvSpPr>
            <a:spLocks noGrp="1"/>
          </p:cNvSpPr>
          <p:nvPr>
            <p:ph type="title"/>
          </p:nvPr>
        </p:nvSpPr>
        <p:spPr/>
        <p:txBody>
          <a:bodyPr/>
          <a:lstStyle/>
          <a:p>
            <a:r>
              <a:rPr lang="en-US" dirty="0" smtClean="0"/>
              <a:t>Federated Approach?</a:t>
            </a:r>
            <a:endParaRPr lang="en-US" dirty="0"/>
          </a:p>
        </p:txBody>
      </p:sp>
      <p:sp>
        <p:nvSpPr>
          <p:cNvPr id="9" name="TextBox 8"/>
          <p:cNvSpPr txBox="1"/>
          <p:nvPr/>
        </p:nvSpPr>
        <p:spPr>
          <a:xfrm>
            <a:off x="609600" y="2209800"/>
            <a:ext cx="11142602" cy="923330"/>
          </a:xfrm>
          <a:prstGeom prst="rect">
            <a:avLst/>
          </a:prstGeom>
          <a:noFill/>
        </p:spPr>
        <p:txBody>
          <a:bodyPr wrap="square" rtlCol="0">
            <a:spAutoFit/>
          </a:bodyPr>
          <a:lstStyle/>
          <a:p>
            <a:r>
              <a:rPr lang="en-US" dirty="0" smtClean="0"/>
              <a:t>A federated system could utilize the varied capabilities of its collaborators (EO, in situ, providers, distributors…), yet provide enough autonomy that each can still focus on its core mission. (Simplified autonomy continuum below…)</a:t>
            </a:r>
            <a:endParaRPr lang="en-US" dirty="0"/>
          </a:p>
        </p:txBody>
      </p:sp>
      <p:sp>
        <p:nvSpPr>
          <p:cNvPr id="10" name="TextBox 9"/>
          <p:cNvSpPr txBox="1"/>
          <p:nvPr/>
        </p:nvSpPr>
        <p:spPr>
          <a:xfrm>
            <a:off x="4123683" y="4013648"/>
            <a:ext cx="3339376" cy="369332"/>
          </a:xfrm>
          <a:prstGeom prst="rect">
            <a:avLst/>
          </a:prstGeom>
          <a:solidFill>
            <a:srgbClr val="FFFFFF">
              <a:alpha val="87843"/>
            </a:srgbClr>
          </a:solidFill>
        </p:spPr>
        <p:txBody>
          <a:bodyPr wrap="none" rtlCol="0">
            <a:spAutoFit/>
          </a:bodyPr>
          <a:lstStyle/>
          <a:p>
            <a:pPr algn="ctr"/>
            <a:r>
              <a:rPr lang="en-US" dirty="0" smtClean="0"/>
              <a:t>Level of collaborator autonomy</a:t>
            </a:r>
            <a:endParaRPr lang="en-US" dirty="0"/>
          </a:p>
        </p:txBody>
      </p:sp>
    </p:spTree>
    <p:extLst>
      <p:ext uri="{BB962C8B-B14F-4D97-AF65-F5344CB8AC3E}">
        <p14:creationId xmlns:p14="http://schemas.microsoft.com/office/powerpoint/2010/main" val="1601647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Adaptation</a:t>
            </a:r>
            <a:endParaRPr lang="en-US" dirty="0"/>
          </a:p>
        </p:txBody>
      </p:sp>
      <p:pic>
        <p:nvPicPr>
          <p:cNvPr id="3" name="Picture 2"/>
          <p:cNvPicPr>
            <a:picLocks noChangeAspect="1"/>
          </p:cNvPicPr>
          <p:nvPr/>
        </p:nvPicPr>
        <p:blipFill>
          <a:blip r:embed="rId2"/>
          <a:stretch>
            <a:fillRect/>
          </a:stretch>
        </p:blipFill>
        <p:spPr>
          <a:xfrm>
            <a:off x="1588215" y="2726911"/>
            <a:ext cx="8935852" cy="3127983"/>
          </a:xfrm>
          <a:prstGeom prst="rect">
            <a:avLst/>
          </a:prstGeom>
          <a:ln w="3175">
            <a:noFill/>
          </a:ln>
        </p:spPr>
      </p:pic>
      <p:sp>
        <p:nvSpPr>
          <p:cNvPr id="5" name="TextBox 4">
            <a:extLst>
              <a:ext uri="{FF2B5EF4-FFF2-40B4-BE49-F238E27FC236}">
                <a16:creationId xmlns="" xmlns:a16="http://schemas.microsoft.com/office/drawing/2014/main" id="{E65250BA-42FA-4D6C-9981-3CC41FEC29C2}"/>
              </a:ext>
            </a:extLst>
          </p:cNvPr>
          <p:cNvSpPr txBox="1"/>
          <p:nvPr/>
        </p:nvSpPr>
        <p:spPr>
          <a:xfrm>
            <a:off x="8874132" y="5572972"/>
            <a:ext cx="1609736" cy="297454"/>
          </a:xfrm>
          <a:prstGeom prst="rect">
            <a:avLst/>
          </a:prstGeom>
          <a:noFill/>
        </p:spPr>
        <p:txBody>
          <a:bodyPr wrap="none" rtlCol="0">
            <a:spAutoFit/>
          </a:bodyPr>
          <a:lstStyle/>
          <a:p>
            <a:r>
              <a:rPr lang="en-US" sz="1333" dirty="0">
                <a:latin typeface="Arial" panose="020B0604020202020204" pitchFamily="34" charset="0"/>
                <a:ea typeface="Helvetica Neue Light" panose="02000403000000020004" pitchFamily="2" charset="0"/>
                <a:cs typeface="Arial" panose="020B0604020202020204" pitchFamily="34" charset="0"/>
              </a:rPr>
              <a:t>Locatelli et al 2010</a:t>
            </a:r>
          </a:p>
        </p:txBody>
      </p:sp>
      <p:sp>
        <p:nvSpPr>
          <p:cNvPr id="7" name="Rectangle 6">
            <a:extLst>
              <a:ext uri="{FF2B5EF4-FFF2-40B4-BE49-F238E27FC236}">
                <a16:creationId xmlns="" xmlns:a16="http://schemas.microsoft.com/office/drawing/2014/main" id="{969BA0B4-3982-1A47-937D-44BCA12DDDB2}"/>
              </a:ext>
            </a:extLst>
          </p:cNvPr>
          <p:cNvSpPr/>
          <p:nvPr/>
        </p:nvSpPr>
        <p:spPr>
          <a:xfrm>
            <a:off x="290607" y="1964894"/>
            <a:ext cx="11619575" cy="502766"/>
          </a:xfrm>
          <a:prstGeom prst="rect">
            <a:avLst/>
          </a:prstGeom>
        </p:spPr>
        <p:txBody>
          <a:bodyPr wrap="square">
            <a:spAutoFit/>
          </a:bodyPr>
          <a:lstStyle/>
          <a:p>
            <a:pPr marL="152396" algn="ctr">
              <a:buClr>
                <a:schemeClr val="accent1">
                  <a:lumMod val="75000"/>
                </a:schemeClr>
              </a:buClr>
            </a:pPr>
            <a:r>
              <a:rPr lang="en-US" sz="2667" dirty="0">
                <a:solidFill>
                  <a:schemeClr val="accent1">
                    <a:lumMod val="75000"/>
                  </a:schemeClr>
                </a:solidFill>
              </a:rPr>
              <a:t>Adaptation for biodiversity…or biodiversity for societal adaptation?</a:t>
            </a:r>
          </a:p>
        </p:txBody>
      </p:sp>
    </p:spTree>
    <p:extLst>
      <p:ext uri="{BB962C8B-B14F-4D97-AF65-F5344CB8AC3E}">
        <p14:creationId xmlns:p14="http://schemas.microsoft.com/office/powerpoint/2010/main" val="1964709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0" y="175939"/>
            <a:ext cx="9562912" cy="779002"/>
          </a:xfrm>
        </p:spPr>
        <p:txBody>
          <a:bodyPr/>
          <a:lstStyle/>
          <a:p>
            <a:r>
              <a:rPr lang="en-US" dirty="0" smtClean="0"/>
              <a:t>Biodiversity &amp; Climate Commonalities </a:t>
            </a:r>
            <a:endParaRPr lang="en-US" dirty="0"/>
          </a:p>
        </p:txBody>
      </p:sp>
      <p:pic>
        <p:nvPicPr>
          <p:cNvPr id="4" name="Picture 3"/>
          <p:cNvPicPr>
            <a:picLocks noChangeAspect="1"/>
          </p:cNvPicPr>
          <p:nvPr/>
        </p:nvPicPr>
        <p:blipFill rotWithShape="1">
          <a:blip r:embed="rId3"/>
          <a:srcRect l="817"/>
          <a:stretch/>
        </p:blipFill>
        <p:spPr>
          <a:xfrm>
            <a:off x="440575" y="1899745"/>
            <a:ext cx="11373054" cy="2125806"/>
          </a:xfrm>
          <a:prstGeom prst="rect">
            <a:avLst/>
          </a:prstGeom>
        </p:spPr>
      </p:pic>
      <p:sp>
        <p:nvSpPr>
          <p:cNvPr id="5" name="TextBox 4"/>
          <p:cNvSpPr txBox="1"/>
          <p:nvPr/>
        </p:nvSpPr>
        <p:spPr>
          <a:xfrm>
            <a:off x="224240" y="1141552"/>
            <a:ext cx="8814656" cy="523220"/>
          </a:xfrm>
          <a:prstGeom prst="rect">
            <a:avLst/>
          </a:prstGeom>
          <a:noFill/>
        </p:spPr>
        <p:txBody>
          <a:bodyPr wrap="square" rtlCol="0">
            <a:spAutoFit/>
          </a:bodyPr>
          <a:lstStyle/>
          <a:p>
            <a:r>
              <a:rPr lang="en-US" sz="2800" b="1" dirty="0" smtClean="0">
                <a:solidFill>
                  <a:srgbClr val="000000"/>
                </a:solidFill>
              </a:rPr>
              <a:t>World Economic Forum Global Risks Report 2021</a:t>
            </a:r>
            <a:endParaRPr lang="en-US" sz="3200" b="1" dirty="0">
              <a:solidFill>
                <a:srgbClr val="000000"/>
              </a:solidFill>
            </a:endParaRPr>
          </a:p>
        </p:txBody>
      </p:sp>
      <p:pic>
        <p:nvPicPr>
          <p:cNvPr id="6" name="Picture 5"/>
          <p:cNvPicPr>
            <a:picLocks noChangeAspect="1"/>
          </p:cNvPicPr>
          <p:nvPr/>
        </p:nvPicPr>
        <p:blipFill rotWithShape="1">
          <a:blip r:embed="rId4"/>
          <a:srcRect r="15869"/>
          <a:stretch/>
        </p:blipFill>
        <p:spPr>
          <a:xfrm>
            <a:off x="449209" y="4287588"/>
            <a:ext cx="11322379" cy="2084704"/>
          </a:xfrm>
          <a:prstGeom prst="rect">
            <a:avLst/>
          </a:prstGeom>
        </p:spPr>
      </p:pic>
    </p:spTree>
    <p:extLst>
      <p:ext uri="{BB962C8B-B14F-4D97-AF65-F5344CB8AC3E}">
        <p14:creationId xmlns:p14="http://schemas.microsoft.com/office/powerpoint/2010/main" val="3229779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233" y="1290971"/>
            <a:ext cx="11495400" cy="5225142"/>
          </a:xfrm>
        </p:spPr>
        <p:txBody>
          <a:bodyPr/>
          <a:lstStyle/>
          <a:p>
            <a:r>
              <a:rPr lang="en-US" dirty="0" smtClean="0"/>
              <a:t>Biodiversity</a:t>
            </a:r>
          </a:p>
          <a:p>
            <a:pPr lvl="1"/>
            <a:r>
              <a:rPr lang="en-US" dirty="0" smtClean="0"/>
              <a:t>Variety of life on Earth, including genes, species, and ecosystems</a:t>
            </a:r>
          </a:p>
          <a:p>
            <a:r>
              <a:rPr lang="en-US" dirty="0" smtClean="0"/>
              <a:t>Ecosystem Services</a:t>
            </a:r>
          </a:p>
          <a:p>
            <a:pPr lvl="1"/>
            <a:r>
              <a:rPr lang="en-US" dirty="0" smtClean="0"/>
              <a:t>Food, Pollination, Carbon Sequestration, Water..., Fiber…., Erosion/Sediment Control, Climate Change adaptation….</a:t>
            </a:r>
          </a:p>
          <a:p>
            <a:r>
              <a:rPr lang="en-US" dirty="0" smtClean="0"/>
              <a:t>Earth Observation: Essential for understanding and monitoring</a:t>
            </a:r>
          </a:p>
          <a:p>
            <a:pPr lvl="1"/>
            <a:r>
              <a:rPr lang="en-US" dirty="0" smtClean="0"/>
              <a:t>Global and periodic</a:t>
            </a:r>
            <a:endParaRPr lang="en-US" dirty="0"/>
          </a:p>
        </p:txBody>
      </p:sp>
      <p:sp>
        <p:nvSpPr>
          <p:cNvPr id="2" name="Title 1"/>
          <p:cNvSpPr>
            <a:spLocks noGrp="1"/>
          </p:cNvSpPr>
          <p:nvPr>
            <p:ph type="title"/>
          </p:nvPr>
        </p:nvSpPr>
        <p:spPr/>
        <p:txBody>
          <a:bodyPr/>
          <a:lstStyle/>
          <a:p>
            <a:r>
              <a:rPr lang="en-US" dirty="0" smtClean="0"/>
              <a:t>Biodiversity and Ecosystem Services</a:t>
            </a:r>
            <a:endParaRPr lang="en-US" dirty="0"/>
          </a:p>
        </p:txBody>
      </p:sp>
    </p:spTree>
    <p:extLst>
      <p:ext uri="{BB962C8B-B14F-4D97-AF65-F5344CB8AC3E}">
        <p14:creationId xmlns:p14="http://schemas.microsoft.com/office/powerpoint/2010/main" val="3693812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EO Is Essential</a:t>
            </a:r>
            <a:endParaRPr lang="en-US" dirty="0"/>
          </a:p>
        </p:txBody>
      </p:sp>
      <p:grpSp>
        <p:nvGrpSpPr>
          <p:cNvPr id="4" name="Group 3"/>
          <p:cNvGrpSpPr/>
          <p:nvPr/>
        </p:nvGrpSpPr>
        <p:grpSpPr>
          <a:xfrm>
            <a:off x="6842239" y="1165909"/>
            <a:ext cx="4956750" cy="3164354"/>
            <a:chOff x="5347063" y="3979817"/>
            <a:chExt cx="3901440" cy="2490652"/>
          </a:xfrm>
        </p:grpSpPr>
        <p:grpSp>
          <p:nvGrpSpPr>
            <p:cNvPr id="5" name="Group 4"/>
            <p:cNvGrpSpPr/>
            <p:nvPr/>
          </p:nvGrpSpPr>
          <p:grpSpPr>
            <a:xfrm>
              <a:off x="5364479" y="3997234"/>
              <a:ext cx="3849190" cy="2473235"/>
              <a:chOff x="1393370" y="2307771"/>
              <a:chExt cx="5070306" cy="3570515"/>
            </a:xfrm>
          </p:grpSpPr>
          <p:pic>
            <p:nvPicPr>
              <p:cNvPr id="7" name="Picture 6">
                <a:extLst>
                  <a:ext uri="{FF2B5EF4-FFF2-40B4-BE49-F238E27FC236}">
                    <a16:creationId xmlns:a16="http://schemas.microsoft.com/office/drawing/2014/main" xmlns="" id="{79F0CBE1-A8EF-E84D-8E3D-5235EC6D7DB8}"/>
                  </a:ext>
                </a:extLst>
              </p:cNvPr>
              <p:cNvPicPr>
                <a:picLocks noChangeAspect="1"/>
              </p:cNvPicPr>
              <p:nvPr/>
            </p:nvPicPr>
            <p:blipFill rotWithShape="1">
              <a:blip r:embed="rId3"/>
              <a:srcRect l="3782" t="6144" r="8577" b="8334"/>
              <a:stretch/>
            </p:blipFill>
            <p:spPr>
              <a:xfrm>
                <a:off x="1393370" y="2307771"/>
                <a:ext cx="4894219" cy="3570515"/>
              </a:xfrm>
              <a:prstGeom prst="rect">
                <a:avLst/>
              </a:prstGeom>
            </p:spPr>
          </p:pic>
          <p:sp>
            <p:nvSpPr>
              <p:cNvPr id="8" name="TextBox 7"/>
              <p:cNvSpPr txBox="1"/>
              <p:nvPr/>
            </p:nvSpPr>
            <p:spPr>
              <a:xfrm rot="16200000">
                <a:off x="5660572" y="4084320"/>
                <a:ext cx="1329210" cy="276999"/>
              </a:xfrm>
              <a:prstGeom prst="rect">
                <a:avLst/>
              </a:prstGeom>
              <a:noFill/>
            </p:spPr>
            <p:txBody>
              <a:bodyPr wrap="none" rtlCol="0">
                <a:spAutoFit/>
              </a:bodyPr>
              <a:lstStyle/>
              <a:p>
                <a:r>
                  <a:rPr lang="en-US" sz="1200" dirty="0" smtClean="0"/>
                  <a:t>Ecosystem class</a:t>
                </a:r>
                <a:endParaRPr lang="en-US" sz="1200" dirty="0"/>
              </a:p>
            </p:txBody>
          </p:sp>
        </p:grpSp>
        <p:sp>
          <p:nvSpPr>
            <p:cNvPr id="6" name="Rectangle 5"/>
            <p:cNvSpPr/>
            <p:nvPr/>
          </p:nvSpPr>
          <p:spPr>
            <a:xfrm>
              <a:off x="5347063" y="3979817"/>
              <a:ext cx="3901440" cy="249065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0131976" y="4340135"/>
            <a:ext cx="1807345" cy="230832"/>
          </a:xfrm>
          <a:prstGeom prst="rect">
            <a:avLst/>
          </a:prstGeom>
          <a:noFill/>
        </p:spPr>
        <p:txBody>
          <a:bodyPr wrap="square" rtlCol="0">
            <a:spAutoFit/>
          </a:bodyPr>
          <a:lstStyle/>
          <a:p>
            <a:r>
              <a:rPr lang="en-US" sz="900" b="0" dirty="0" smtClean="0">
                <a:solidFill>
                  <a:srgbClr val="000000"/>
                </a:solidFill>
              </a:rPr>
              <a:t>Seascapes, NOAA </a:t>
            </a:r>
            <a:r>
              <a:rPr lang="en-US" sz="900" b="0" dirty="0" err="1" smtClean="0">
                <a:solidFill>
                  <a:srgbClr val="000000"/>
                </a:solidFill>
              </a:rPr>
              <a:t>CoastWatch</a:t>
            </a:r>
            <a:endParaRPr lang="en-US" sz="1000" b="0" dirty="0">
              <a:solidFill>
                <a:srgbClr val="000000"/>
              </a:solidFill>
            </a:endParaRPr>
          </a:p>
        </p:txBody>
      </p:sp>
      <p:pic>
        <p:nvPicPr>
          <p:cNvPr id="12" name="Picture 11"/>
          <p:cNvPicPr>
            <a:picLocks noChangeAspect="1"/>
          </p:cNvPicPr>
          <p:nvPr/>
        </p:nvPicPr>
        <p:blipFill>
          <a:blip r:embed="rId4"/>
          <a:stretch>
            <a:fillRect/>
          </a:stretch>
        </p:blipFill>
        <p:spPr>
          <a:xfrm>
            <a:off x="331021" y="1324303"/>
            <a:ext cx="3631379" cy="5136383"/>
          </a:xfrm>
          <a:prstGeom prst="rect">
            <a:avLst/>
          </a:prstGeom>
          <a:ln w="3175">
            <a:solidFill>
              <a:schemeClr val="tx1"/>
            </a:solidFill>
          </a:ln>
        </p:spPr>
      </p:pic>
      <p:sp>
        <p:nvSpPr>
          <p:cNvPr id="2" name="Content Placeholder 1"/>
          <p:cNvSpPr>
            <a:spLocks noGrp="1"/>
          </p:cNvSpPr>
          <p:nvPr>
            <p:ph idx="4294967295"/>
          </p:nvPr>
        </p:nvSpPr>
        <p:spPr>
          <a:xfrm>
            <a:off x="210206" y="1164075"/>
            <a:ext cx="5538953" cy="1705249"/>
          </a:xfrm>
          <a:prstGeom prst="rect">
            <a:avLst/>
          </a:prstGeom>
          <a:solidFill>
            <a:srgbClr val="FFFFFF">
              <a:alpha val="94118"/>
            </a:srgbClr>
          </a:solidFill>
        </p:spPr>
        <p:txBody>
          <a:bodyPr/>
          <a:lstStyle/>
          <a:p>
            <a:pPr marL="0" indent="0">
              <a:buNone/>
            </a:pPr>
            <a:r>
              <a:rPr lang="en-US" sz="3600" b="1" dirty="0" smtClean="0"/>
              <a:t>Ex: Ecosystem mapping &amp; monitoring… and its applications…</a:t>
            </a:r>
          </a:p>
        </p:txBody>
      </p:sp>
      <p:sp>
        <p:nvSpPr>
          <p:cNvPr id="17" name="TextBox 16"/>
          <p:cNvSpPr txBox="1"/>
          <p:nvPr/>
        </p:nvSpPr>
        <p:spPr>
          <a:xfrm>
            <a:off x="3978163" y="3147209"/>
            <a:ext cx="1424155" cy="584775"/>
          </a:xfrm>
          <a:prstGeom prst="rect">
            <a:avLst/>
          </a:prstGeom>
          <a:noFill/>
        </p:spPr>
        <p:txBody>
          <a:bodyPr wrap="square" rtlCol="0">
            <a:spAutoFit/>
          </a:bodyPr>
          <a:lstStyle/>
          <a:p>
            <a:r>
              <a:rPr lang="en-US" sz="1600" b="0" dirty="0" smtClean="0">
                <a:solidFill>
                  <a:srgbClr val="000000"/>
                </a:solidFill>
              </a:rPr>
              <a:t>Terrestrial</a:t>
            </a:r>
          </a:p>
          <a:p>
            <a:r>
              <a:rPr lang="en-US" sz="1600" dirty="0" smtClean="0">
                <a:solidFill>
                  <a:srgbClr val="000000"/>
                </a:solidFill>
              </a:rPr>
              <a:t>Ecosystems</a:t>
            </a:r>
            <a:endParaRPr lang="en-US" sz="1600" b="0" dirty="0">
              <a:solidFill>
                <a:srgbClr val="000000"/>
              </a:solidFill>
            </a:endParaRPr>
          </a:p>
        </p:txBody>
      </p:sp>
      <p:sp>
        <p:nvSpPr>
          <p:cNvPr id="18" name="TextBox 17"/>
          <p:cNvSpPr txBox="1"/>
          <p:nvPr/>
        </p:nvSpPr>
        <p:spPr>
          <a:xfrm>
            <a:off x="5465375" y="3131444"/>
            <a:ext cx="1424155" cy="584775"/>
          </a:xfrm>
          <a:prstGeom prst="rect">
            <a:avLst/>
          </a:prstGeom>
          <a:noFill/>
        </p:spPr>
        <p:txBody>
          <a:bodyPr wrap="square" rtlCol="0">
            <a:spAutoFit/>
          </a:bodyPr>
          <a:lstStyle/>
          <a:p>
            <a:pPr algn="r"/>
            <a:r>
              <a:rPr lang="en-US" sz="1600" b="0" dirty="0" smtClean="0">
                <a:solidFill>
                  <a:srgbClr val="000000"/>
                </a:solidFill>
              </a:rPr>
              <a:t>Marine</a:t>
            </a:r>
          </a:p>
          <a:p>
            <a:pPr algn="r"/>
            <a:r>
              <a:rPr lang="en-US" sz="1600" dirty="0" smtClean="0">
                <a:solidFill>
                  <a:srgbClr val="000000"/>
                </a:solidFill>
              </a:rPr>
              <a:t>Ecosystems</a:t>
            </a:r>
            <a:endParaRPr lang="en-US" sz="1600" b="0" dirty="0">
              <a:solidFill>
                <a:srgbClr val="000000"/>
              </a:solidFill>
            </a:endParaRPr>
          </a:p>
        </p:txBody>
      </p:sp>
      <p:grpSp>
        <p:nvGrpSpPr>
          <p:cNvPr id="21" name="Group 20"/>
          <p:cNvGrpSpPr/>
          <p:nvPr/>
        </p:nvGrpSpPr>
        <p:grpSpPr>
          <a:xfrm>
            <a:off x="4519451" y="4361153"/>
            <a:ext cx="6363582" cy="2127951"/>
            <a:chOff x="4519451" y="4361153"/>
            <a:chExt cx="6363582" cy="2127951"/>
          </a:xfrm>
        </p:grpSpPr>
        <p:grpSp>
          <p:nvGrpSpPr>
            <p:cNvPr id="20" name="Group 19"/>
            <p:cNvGrpSpPr/>
            <p:nvPr/>
          </p:nvGrpSpPr>
          <p:grpSpPr>
            <a:xfrm>
              <a:off x="4519451" y="4361153"/>
              <a:ext cx="6363582" cy="2127951"/>
              <a:chOff x="4330259" y="4361153"/>
              <a:chExt cx="6363582" cy="2127951"/>
            </a:xfrm>
          </p:grpSpPr>
          <p:pic>
            <p:nvPicPr>
              <p:cNvPr id="10" name="Picture 9"/>
              <p:cNvPicPr>
                <a:picLocks noChangeAspect="1"/>
              </p:cNvPicPr>
              <p:nvPr/>
            </p:nvPicPr>
            <p:blipFill>
              <a:blip r:embed="rId5"/>
              <a:stretch>
                <a:fillRect/>
              </a:stretch>
            </p:blipFill>
            <p:spPr>
              <a:xfrm>
                <a:off x="4426239" y="4698125"/>
                <a:ext cx="4518067" cy="1768028"/>
              </a:xfrm>
              <a:prstGeom prst="rect">
                <a:avLst/>
              </a:prstGeom>
              <a:ln w="3175">
                <a:solidFill>
                  <a:schemeClr val="tx1"/>
                </a:solidFill>
              </a:ln>
            </p:spPr>
          </p:pic>
          <p:sp>
            <p:nvSpPr>
              <p:cNvPr id="13" name="TextBox 12"/>
              <p:cNvSpPr txBox="1"/>
              <p:nvPr/>
            </p:nvSpPr>
            <p:spPr>
              <a:xfrm>
                <a:off x="8886496" y="6258272"/>
                <a:ext cx="1807345" cy="230832"/>
              </a:xfrm>
              <a:prstGeom prst="rect">
                <a:avLst/>
              </a:prstGeom>
              <a:noFill/>
            </p:spPr>
            <p:txBody>
              <a:bodyPr wrap="square" rtlCol="0">
                <a:spAutoFit/>
              </a:bodyPr>
              <a:lstStyle/>
              <a:p>
                <a:r>
                  <a:rPr lang="en-US" sz="900" b="0" dirty="0" err="1" smtClean="0">
                    <a:solidFill>
                      <a:srgbClr val="000000"/>
                    </a:solidFill>
                  </a:rPr>
                  <a:t>Fois</a:t>
                </a:r>
                <a:r>
                  <a:rPr lang="en-US" sz="900" b="0" dirty="0" smtClean="0">
                    <a:solidFill>
                      <a:srgbClr val="000000"/>
                    </a:solidFill>
                  </a:rPr>
                  <a:t> et al 2010, </a:t>
                </a:r>
                <a:r>
                  <a:rPr lang="en-US" sz="900" b="0" dirty="0" err="1" smtClean="0">
                    <a:solidFill>
                      <a:srgbClr val="000000"/>
                    </a:solidFill>
                  </a:rPr>
                  <a:t>Ecol</a:t>
                </a:r>
                <a:r>
                  <a:rPr lang="en-US" sz="900" b="0" dirty="0" smtClean="0">
                    <a:solidFill>
                      <a:srgbClr val="000000"/>
                    </a:solidFill>
                  </a:rPr>
                  <a:t> Mod</a:t>
                </a:r>
                <a:endParaRPr lang="en-US" sz="1000" b="0" dirty="0">
                  <a:solidFill>
                    <a:srgbClr val="000000"/>
                  </a:solidFill>
                </a:endParaRPr>
              </a:p>
            </p:txBody>
          </p:sp>
          <p:sp>
            <p:nvSpPr>
              <p:cNvPr id="16" name="TextBox 15"/>
              <p:cNvSpPr txBox="1"/>
              <p:nvPr/>
            </p:nvSpPr>
            <p:spPr>
              <a:xfrm>
                <a:off x="4330259" y="4361153"/>
                <a:ext cx="2590799" cy="338554"/>
              </a:xfrm>
              <a:prstGeom prst="rect">
                <a:avLst/>
              </a:prstGeom>
              <a:noFill/>
            </p:spPr>
            <p:txBody>
              <a:bodyPr wrap="square" rtlCol="0">
                <a:spAutoFit/>
              </a:bodyPr>
              <a:lstStyle/>
              <a:p>
                <a:r>
                  <a:rPr lang="en-US" sz="1600" b="0" dirty="0" smtClean="0">
                    <a:solidFill>
                      <a:srgbClr val="000000"/>
                    </a:solidFill>
                  </a:rPr>
                  <a:t>Species level information</a:t>
                </a:r>
                <a:endParaRPr lang="en-US" b="0" dirty="0">
                  <a:solidFill>
                    <a:srgbClr val="000000"/>
                  </a:solidFill>
                </a:endParaRPr>
              </a:p>
            </p:txBody>
          </p:sp>
        </p:grpSp>
        <p:sp>
          <p:nvSpPr>
            <p:cNvPr id="19" name="TextBox 18"/>
            <p:cNvSpPr txBox="1"/>
            <p:nvPr/>
          </p:nvSpPr>
          <p:spPr>
            <a:xfrm>
              <a:off x="6222118" y="6179445"/>
              <a:ext cx="840829" cy="307777"/>
            </a:xfrm>
            <a:prstGeom prst="rect">
              <a:avLst/>
            </a:prstGeom>
            <a:noFill/>
          </p:spPr>
          <p:txBody>
            <a:bodyPr wrap="square" rtlCol="0">
              <a:spAutoFit/>
            </a:bodyPr>
            <a:lstStyle/>
            <a:p>
              <a:r>
                <a:rPr lang="en-US" sz="700" b="0" dirty="0" smtClean="0">
                  <a:solidFill>
                    <a:srgbClr val="000000"/>
                  </a:solidFill>
                </a:rPr>
                <a:t>Including Land Cover</a:t>
              </a:r>
              <a:endParaRPr lang="en-US" sz="700" b="0" dirty="0">
                <a:solidFill>
                  <a:srgbClr val="000000"/>
                </a:solidFill>
              </a:endParaRPr>
            </a:p>
          </p:txBody>
        </p:sp>
      </p:grpSp>
    </p:spTree>
    <p:extLst>
      <p:ext uri="{BB962C8B-B14F-4D97-AF65-F5344CB8AC3E}">
        <p14:creationId xmlns:p14="http://schemas.microsoft.com/office/powerpoint/2010/main" val="3049315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to support Biodiversity Activity</a:t>
            </a:r>
          </a:p>
          <a:p>
            <a:pPr lvl="1"/>
            <a:r>
              <a:rPr lang="en-US" dirty="0" smtClean="0"/>
              <a:t>Experts’ time</a:t>
            </a:r>
          </a:p>
          <a:p>
            <a:pPr lvl="1"/>
            <a:r>
              <a:rPr lang="en-US" dirty="0"/>
              <a:t>Provide another co-lead (1/10</a:t>
            </a:r>
            <a:r>
              <a:rPr lang="en-US" baseline="30000" dirty="0"/>
              <a:t>th</a:t>
            </a:r>
            <a:r>
              <a:rPr lang="en-US" dirty="0"/>
              <a:t> time)</a:t>
            </a:r>
          </a:p>
          <a:p>
            <a:pPr lvl="1"/>
            <a:r>
              <a:rPr lang="en-US" dirty="0" smtClean="0"/>
              <a:t>Host a meeting</a:t>
            </a:r>
          </a:p>
          <a:p>
            <a:endParaRPr lang="en-US" dirty="0"/>
          </a:p>
          <a:p>
            <a:r>
              <a:rPr lang="en-US" dirty="0" smtClean="0"/>
              <a:t>Possible activities</a:t>
            </a:r>
          </a:p>
          <a:p>
            <a:pPr lvl="1"/>
            <a:r>
              <a:rPr lang="en-US" dirty="0" smtClean="0"/>
              <a:t>Develop a CEOS Strategic Plan for Biodiversity</a:t>
            </a:r>
          </a:p>
          <a:p>
            <a:pPr lvl="1"/>
            <a:r>
              <a:rPr lang="en-US" dirty="0" smtClean="0"/>
              <a:t>Identify practical activities for engagement &amp; collaboration</a:t>
            </a:r>
          </a:p>
          <a:p>
            <a:pPr lvl="1"/>
            <a:r>
              <a:rPr lang="en-US" dirty="0" smtClean="0"/>
              <a:t>Explore pathways towards a Global Biodiversity Monitoring System</a:t>
            </a:r>
            <a:endParaRPr lang="en-US" dirty="0"/>
          </a:p>
        </p:txBody>
      </p:sp>
      <p:sp>
        <p:nvSpPr>
          <p:cNvPr id="3" name="Title 2"/>
          <p:cNvSpPr>
            <a:spLocks noGrp="1"/>
          </p:cNvSpPr>
          <p:nvPr>
            <p:ph type="title"/>
          </p:nvPr>
        </p:nvSpPr>
        <p:spPr/>
        <p:txBody>
          <a:bodyPr/>
          <a:lstStyle/>
          <a:p>
            <a:r>
              <a:rPr lang="en-US" dirty="0" smtClean="0"/>
              <a:t>Considerations for CEOS Members</a:t>
            </a:r>
            <a:endParaRPr lang="en-US" dirty="0"/>
          </a:p>
        </p:txBody>
      </p:sp>
    </p:spTree>
    <p:extLst>
      <p:ext uri="{BB962C8B-B14F-4D97-AF65-F5344CB8AC3E}">
        <p14:creationId xmlns:p14="http://schemas.microsoft.com/office/powerpoint/2010/main" val="1673356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Backup Material</a:t>
            </a:r>
          </a:p>
        </p:txBody>
      </p:sp>
    </p:spTree>
    <p:extLst>
      <p:ext uri="{BB962C8B-B14F-4D97-AF65-F5344CB8AC3E}">
        <p14:creationId xmlns:p14="http://schemas.microsoft.com/office/powerpoint/2010/main" val="16210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a:t>GEO BON </a:t>
            </a:r>
            <a:r>
              <a:rPr lang="en-US" sz="1800" dirty="0" smtClean="0">
                <a:hlinkClick r:id="rId2"/>
              </a:rPr>
              <a:t>website</a:t>
            </a:r>
            <a:r>
              <a:rPr lang="en-US" sz="1800" dirty="0" smtClean="0"/>
              <a:t>, and overview </a:t>
            </a:r>
            <a:r>
              <a:rPr lang="en-US" sz="1800" dirty="0"/>
              <a:t>(</a:t>
            </a:r>
            <a:r>
              <a:rPr lang="en-US" sz="1800" dirty="0">
                <a:hlinkClick r:id="rId3"/>
              </a:rPr>
              <a:t>slides</a:t>
            </a:r>
            <a:r>
              <a:rPr lang="en-US" sz="1800" dirty="0"/>
              <a:t> and </a:t>
            </a:r>
            <a:r>
              <a:rPr lang="en-US" sz="1800" dirty="0">
                <a:hlinkClick r:id="rId4"/>
              </a:rPr>
              <a:t>video</a:t>
            </a:r>
            <a:r>
              <a:rPr lang="en-US" sz="1800" dirty="0"/>
              <a:t>)</a:t>
            </a:r>
          </a:p>
          <a:p>
            <a:r>
              <a:rPr lang="en-US" sz="1800" dirty="0" smtClean="0"/>
              <a:t>Ecosystem Extent and Integrity (</a:t>
            </a:r>
            <a:r>
              <a:rPr lang="en-US" sz="1800" dirty="0" smtClean="0">
                <a:hlinkClick r:id="rId2"/>
              </a:rPr>
              <a:t>slides</a:t>
            </a:r>
            <a:r>
              <a:rPr lang="en-US" sz="1800" dirty="0" smtClean="0"/>
              <a:t> and </a:t>
            </a:r>
            <a:r>
              <a:rPr lang="en-US" sz="1800" dirty="0" smtClean="0">
                <a:hlinkClick r:id="rId5"/>
              </a:rPr>
              <a:t>video</a:t>
            </a:r>
            <a:r>
              <a:rPr lang="en-US" sz="1800" dirty="0" smtClean="0"/>
              <a:t>): key variables for which satellite EO is essential</a:t>
            </a:r>
          </a:p>
          <a:p>
            <a:r>
              <a:rPr lang="en-US" sz="1800" dirty="0" smtClean="0"/>
              <a:t>UN SEEA: ecosystem accounting </a:t>
            </a:r>
            <a:r>
              <a:rPr lang="en-US" sz="1800" dirty="0" smtClean="0">
                <a:hlinkClick r:id="rId6"/>
              </a:rPr>
              <a:t>variables </a:t>
            </a:r>
            <a:r>
              <a:rPr lang="en-US" sz="1800" dirty="0" smtClean="0"/>
              <a:t>(extent, condition, services…)</a:t>
            </a:r>
          </a:p>
          <a:p>
            <a:r>
              <a:rPr lang="en-US" sz="1800" dirty="0">
                <a:hlinkClick r:id="rId7"/>
              </a:rPr>
              <a:t>Workshop </a:t>
            </a:r>
            <a:r>
              <a:rPr lang="en-US" sz="1800" dirty="0"/>
              <a:t>linking EO and in situ for a global system</a:t>
            </a:r>
          </a:p>
          <a:p>
            <a:r>
              <a:rPr lang="en-US" sz="1800" dirty="0"/>
              <a:t>Example </a:t>
            </a:r>
            <a:r>
              <a:rPr lang="en-US" sz="1800" dirty="0" smtClean="0"/>
              <a:t>dashboard highlighting products </a:t>
            </a:r>
            <a:r>
              <a:rPr lang="en-US" sz="1800" dirty="0">
                <a:hlinkClick r:id="rId8"/>
              </a:rPr>
              <a:t>ASEAN Biodiversity Dashboard </a:t>
            </a:r>
            <a:endParaRPr lang="en-US" sz="1800" dirty="0"/>
          </a:p>
          <a:p>
            <a:r>
              <a:rPr lang="en-US" sz="1800" dirty="0" smtClean="0"/>
              <a:t>World Economic Forum </a:t>
            </a:r>
            <a:r>
              <a:rPr lang="en-US" sz="1800" dirty="0" smtClean="0">
                <a:hlinkClick r:id="rId9"/>
              </a:rPr>
              <a:t>Global Risks Report 2021</a:t>
            </a:r>
          </a:p>
        </p:txBody>
      </p:sp>
      <p:sp>
        <p:nvSpPr>
          <p:cNvPr id="3" name="Title 2"/>
          <p:cNvSpPr>
            <a:spLocks noGrp="1"/>
          </p:cNvSpPr>
          <p:nvPr>
            <p:ph type="title"/>
          </p:nvPr>
        </p:nvSpPr>
        <p:spPr/>
        <p:txBody>
          <a:bodyPr/>
          <a:lstStyle/>
          <a:p>
            <a:r>
              <a:rPr lang="en-US" dirty="0" smtClean="0"/>
              <a:t>Additional Resources</a:t>
            </a:r>
            <a:endParaRPr lang="en-US" dirty="0"/>
          </a:p>
        </p:txBody>
      </p:sp>
      <p:grpSp>
        <p:nvGrpSpPr>
          <p:cNvPr id="6" name="Group 5"/>
          <p:cNvGrpSpPr/>
          <p:nvPr/>
        </p:nvGrpSpPr>
        <p:grpSpPr>
          <a:xfrm>
            <a:off x="689957" y="4000689"/>
            <a:ext cx="4438996" cy="1760031"/>
            <a:chOff x="739833" y="4615831"/>
            <a:chExt cx="4118185" cy="1589783"/>
          </a:xfrm>
        </p:grpSpPr>
        <p:sp>
          <p:nvSpPr>
            <p:cNvPr id="7" name="TextBox 6"/>
            <p:cNvSpPr txBox="1"/>
            <p:nvPr/>
          </p:nvSpPr>
          <p:spPr>
            <a:xfrm>
              <a:off x="2888517" y="5974782"/>
              <a:ext cx="1969501" cy="230832"/>
            </a:xfrm>
            <a:prstGeom prst="rect">
              <a:avLst/>
            </a:prstGeom>
            <a:noFill/>
          </p:spPr>
          <p:txBody>
            <a:bodyPr wrap="square" rtlCol="0">
              <a:spAutoFit/>
            </a:bodyPr>
            <a:lstStyle/>
            <a:p>
              <a:r>
                <a:rPr lang="en-US" sz="900" b="0" dirty="0" smtClean="0">
                  <a:solidFill>
                    <a:srgbClr val="000000"/>
                  </a:solidFill>
                </a:rPr>
                <a:t>World Economic Forum 2021</a:t>
              </a:r>
              <a:endParaRPr lang="en-US" sz="1000" b="0" dirty="0">
                <a:solidFill>
                  <a:srgbClr val="000000"/>
                </a:solidFill>
              </a:endParaRPr>
            </a:p>
          </p:txBody>
        </p:sp>
        <p:pic>
          <p:nvPicPr>
            <p:cNvPr id="8" name="Picture 7"/>
            <p:cNvPicPr>
              <a:picLocks noChangeAspect="1"/>
            </p:cNvPicPr>
            <p:nvPr/>
          </p:nvPicPr>
          <p:blipFill rotWithShape="1">
            <a:blip r:embed="rId10"/>
            <a:srcRect l="817"/>
            <a:stretch/>
          </p:blipFill>
          <p:spPr>
            <a:xfrm>
              <a:off x="739833" y="4615831"/>
              <a:ext cx="3690850" cy="689879"/>
            </a:xfrm>
            <a:prstGeom prst="rect">
              <a:avLst/>
            </a:prstGeom>
          </p:spPr>
        </p:pic>
        <p:pic>
          <p:nvPicPr>
            <p:cNvPr id="9" name="Picture 8"/>
            <p:cNvPicPr>
              <a:picLocks noChangeAspect="1"/>
            </p:cNvPicPr>
            <p:nvPr/>
          </p:nvPicPr>
          <p:blipFill rotWithShape="1">
            <a:blip r:embed="rId11"/>
            <a:srcRect r="15869"/>
            <a:stretch/>
          </p:blipFill>
          <p:spPr>
            <a:xfrm>
              <a:off x="748467" y="5363243"/>
              <a:ext cx="3674405" cy="676540"/>
            </a:xfrm>
            <a:prstGeom prst="rect">
              <a:avLst/>
            </a:prstGeom>
          </p:spPr>
        </p:pic>
      </p:grpSp>
    </p:spTree>
    <p:extLst>
      <p:ext uri="{BB962C8B-B14F-4D97-AF65-F5344CB8AC3E}">
        <p14:creationId xmlns:p14="http://schemas.microsoft.com/office/powerpoint/2010/main" val="3323853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 BON</a:t>
            </a:r>
            <a:endParaRPr lang="en-US" dirty="0"/>
          </a:p>
        </p:txBody>
      </p:sp>
    </p:spTree>
    <p:extLst>
      <p:ext uri="{BB962C8B-B14F-4D97-AF65-F5344CB8AC3E}">
        <p14:creationId xmlns:p14="http://schemas.microsoft.com/office/powerpoint/2010/main" val="382902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ceos">
  <a:themeElements>
    <a:clrScheme name="Custom 2">
      <a:dk1>
        <a:sysClr val="windowText" lastClr="000000"/>
      </a:dk1>
      <a:lt1>
        <a:sysClr val="window" lastClr="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CEOS">
      <a:majorFont>
        <a:latin typeface="Quire Sans"/>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os" id="{E7D9A4C2-EA9B-46A3-AF73-4DA54540FCD7}" vid="{58CD55DC-BA9F-4DF6-8B47-4DD589337F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ceos</Template>
  <TotalTime>1069</TotalTime>
  <Words>1426</Words>
  <Application>Microsoft Office PowerPoint</Application>
  <PresentationFormat>Widescreen</PresentationFormat>
  <Paragraphs>228</Paragraphs>
  <Slides>24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Bold</vt:lpstr>
      <vt:lpstr>Calibri</vt:lpstr>
      <vt:lpstr>Courier New</vt:lpstr>
      <vt:lpstr>Helvetica Neue Condensed</vt:lpstr>
      <vt:lpstr>Helvetica Neue Light</vt:lpstr>
      <vt:lpstr>Quire Sans</vt:lpstr>
      <vt:lpstr>Wingdings</vt:lpstr>
      <vt:lpstr>ceos</vt:lpstr>
      <vt:lpstr>CEOS Biodiversity Activity:  Opportunities for More Robust CEOS Engagement</vt:lpstr>
      <vt:lpstr>Key Messages </vt:lpstr>
      <vt:lpstr>Biodiversity &amp; Climate Commonalities </vt:lpstr>
      <vt:lpstr>Biodiversity and Ecosystem Services</vt:lpstr>
      <vt:lpstr>EO Is Essential</vt:lpstr>
      <vt:lpstr>Considerations for CEOS Members</vt:lpstr>
      <vt:lpstr>Backup Material</vt:lpstr>
      <vt:lpstr>Additional Resources</vt:lpstr>
      <vt:lpstr>GEO BON</vt:lpstr>
      <vt:lpstr>GEO BON Overview</vt:lpstr>
      <vt:lpstr>Essential Biodiversity Variables</vt:lpstr>
      <vt:lpstr>Biodiversity Observation Networks</vt:lpstr>
      <vt:lpstr>Thoughts on Biodiversity Role &amp; Development in CEOS</vt:lpstr>
      <vt:lpstr>Biodiversity in the CEOS Context</vt:lpstr>
      <vt:lpstr>Activities to Consider</vt:lpstr>
      <vt:lpstr>Challenges and Opportunities</vt:lpstr>
      <vt:lpstr>Global Monitoring System:  Some Thoughts on Thinking Big…</vt:lpstr>
      <vt:lpstr>Global Monitoring Systems </vt:lpstr>
      <vt:lpstr>Weather Monitoring System</vt:lpstr>
      <vt:lpstr>Biodiversity Monitoring System</vt:lpstr>
      <vt:lpstr>Global Biodiversity Monitoring System</vt:lpstr>
      <vt:lpstr>Global Biodiversity Monitoring System</vt:lpstr>
      <vt:lpstr>Federated Approach?</vt:lpstr>
      <vt:lpstr>Climate Change Adaptation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Marion Rose</dc:creator>
  <cp:lastModifiedBy>Gary</cp:lastModifiedBy>
  <cp:revision>131</cp:revision>
  <dcterms:created xsi:type="dcterms:W3CDTF">2021-10-07T09:33:41Z</dcterms:created>
  <dcterms:modified xsi:type="dcterms:W3CDTF">2021-10-21T20:27:46Z</dcterms:modified>
</cp:coreProperties>
</file>