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0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Marion Rose" initials="EMR" lastIdx="1" clrIdx="0">
    <p:extLst>
      <p:ext uri="{19B8F6BF-5375-455C-9EA6-DF929625EA0E}">
        <p15:presenceInfo xmlns:p15="http://schemas.microsoft.com/office/powerpoint/2012/main" userId="Elizabeth Marion Ro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ECB"/>
    <a:srgbClr val="0D5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15" autoAdjust="0"/>
    <p:restoredTop sz="95270" autoAdjust="0"/>
  </p:normalViewPr>
  <p:slideViewPr>
    <p:cSldViewPr snapToGrid="0">
      <p:cViewPr varScale="1">
        <p:scale>
          <a:sx n="86" d="100"/>
          <a:sy n="86" d="100"/>
        </p:scale>
        <p:origin x="67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AD8E1C4-9A15-4764-86FE-E1C0275FBC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250A59-E31B-4002-83F5-2CA0F10DD4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 flipV="1">
            <a:off x="2824280" y="4824248"/>
            <a:ext cx="5391556" cy="2038097"/>
          </a:xfrm>
          <a:prstGeom prst="rect">
            <a:avLst/>
          </a:prstGeom>
        </p:spPr>
      </p:pic>
      <p:pic>
        <p:nvPicPr>
          <p:cNvPr id="19" name="Picture 18" descr="A picture containing nature&#10;&#10;Description automatically generated">
            <a:extLst>
              <a:ext uri="{FF2B5EF4-FFF2-40B4-BE49-F238E27FC236}">
                <a16:creationId xmlns:a16="http://schemas.microsoft.com/office/drawing/2014/main" id="{9A5D0622-33ED-4EB7-96FB-4585BC471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</p:spPr>
      </p:pic>
      <p:sp>
        <p:nvSpPr>
          <p:cNvPr id="20" name="Hexagon 3">
            <a:extLst>
              <a:ext uri="{FF2B5EF4-FFF2-40B4-BE49-F238E27FC236}">
                <a16:creationId xmlns:a16="http://schemas.microsoft.com/office/drawing/2014/main" id="{6D2DF6DF-5332-4778-ABD2-C77C32E47F0B}"/>
              </a:ext>
            </a:extLst>
          </p:cNvPr>
          <p:cNvSpPr/>
          <p:nvPr userDrawn="1"/>
        </p:nvSpPr>
        <p:spPr>
          <a:xfrm rot="10800000" flipV="1">
            <a:off x="5456394" y="1968439"/>
            <a:ext cx="6751471" cy="4901119"/>
          </a:xfrm>
          <a:custGeom>
            <a:avLst/>
            <a:gdLst>
              <a:gd name="connsiteX0" fmla="*/ 0 w 6765758"/>
              <a:gd name="connsiteY0" fmla="*/ 4848732 h 4848732"/>
              <a:gd name="connsiteX1" fmla="*/ 0 w 6765758"/>
              <a:gd name="connsiteY1" fmla="*/ 0 h 4848732"/>
              <a:gd name="connsiteX2" fmla="*/ 6765758 w 6765758"/>
              <a:gd name="connsiteY2" fmla="*/ 4848732 h 4848732"/>
              <a:gd name="connsiteX3" fmla="*/ 0 w 6765758"/>
              <a:gd name="connsiteY3" fmla="*/ 4848732 h 4848732"/>
              <a:gd name="connsiteX0" fmla="*/ 0 w 6765758"/>
              <a:gd name="connsiteY0" fmla="*/ 4941601 h 4941601"/>
              <a:gd name="connsiteX1" fmla="*/ 0 w 6765758"/>
              <a:gd name="connsiteY1" fmla="*/ 0 h 4941601"/>
              <a:gd name="connsiteX2" fmla="*/ 6765758 w 6765758"/>
              <a:gd name="connsiteY2" fmla="*/ 4941601 h 4941601"/>
              <a:gd name="connsiteX3" fmla="*/ 0 w 6765758"/>
              <a:gd name="connsiteY3" fmla="*/ 4941601 h 4941601"/>
              <a:gd name="connsiteX0" fmla="*/ 0 w 6765758"/>
              <a:gd name="connsiteY0" fmla="*/ 4920169 h 4920169"/>
              <a:gd name="connsiteX1" fmla="*/ 2381 w 6765758"/>
              <a:gd name="connsiteY1" fmla="*/ 0 h 4920169"/>
              <a:gd name="connsiteX2" fmla="*/ 6765758 w 6765758"/>
              <a:gd name="connsiteY2" fmla="*/ 4920169 h 4920169"/>
              <a:gd name="connsiteX3" fmla="*/ 0 w 6765758"/>
              <a:gd name="connsiteY3" fmla="*/ 4920169 h 4920169"/>
              <a:gd name="connsiteX0" fmla="*/ 0 w 6751470"/>
              <a:gd name="connsiteY0" fmla="*/ 4920169 h 4920169"/>
              <a:gd name="connsiteX1" fmla="*/ 2381 w 6751470"/>
              <a:gd name="connsiteY1" fmla="*/ 0 h 4920169"/>
              <a:gd name="connsiteX2" fmla="*/ 6751470 w 6751470"/>
              <a:gd name="connsiteY2" fmla="*/ 4901119 h 4920169"/>
              <a:gd name="connsiteX3" fmla="*/ 0 w 6751470"/>
              <a:gd name="connsiteY3" fmla="*/ 4920169 h 4920169"/>
              <a:gd name="connsiteX0" fmla="*/ 26211 w 6749106"/>
              <a:gd name="connsiteY0" fmla="*/ 4891594 h 4901119"/>
              <a:gd name="connsiteX1" fmla="*/ 17 w 6749106"/>
              <a:gd name="connsiteY1" fmla="*/ 0 h 4901119"/>
              <a:gd name="connsiteX2" fmla="*/ 6749106 w 6749106"/>
              <a:gd name="connsiteY2" fmla="*/ 4901119 h 4901119"/>
              <a:gd name="connsiteX3" fmla="*/ 26211 w 6749106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11939 w 6749122"/>
              <a:gd name="connsiteY0" fmla="*/ 4891594 h 4901119"/>
              <a:gd name="connsiteX1" fmla="*/ 33 w 6749122"/>
              <a:gd name="connsiteY1" fmla="*/ 0 h 4901119"/>
              <a:gd name="connsiteX2" fmla="*/ 6749122 w 6749122"/>
              <a:gd name="connsiteY2" fmla="*/ 4901119 h 4901119"/>
              <a:gd name="connsiteX3" fmla="*/ 11939 w 6749122"/>
              <a:gd name="connsiteY3" fmla="*/ 4891594 h 4901119"/>
              <a:gd name="connsiteX0" fmla="*/ 0 w 6756233"/>
              <a:gd name="connsiteY0" fmla="*/ 4877306 h 4901119"/>
              <a:gd name="connsiteX1" fmla="*/ 7144 w 6756233"/>
              <a:gd name="connsiteY1" fmla="*/ 0 h 4901119"/>
              <a:gd name="connsiteX2" fmla="*/ 6756233 w 6756233"/>
              <a:gd name="connsiteY2" fmla="*/ 4901119 h 4901119"/>
              <a:gd name="connsiteX3" fmla="*/ 0 w 6756233"/>
              <a:gd name="connsiteY3" fmla="*/ 4877306 h 4901119"/>
              <a:gd name="connsiteX0" fmla="*/ 2487 w 6749195"/>
              <a:gd name="connsiteY0" fmla="*/ 4896356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6356 h 4901119"/>
              <a:gd name="connsiteX0" fmla="*/ 2487 w 6749195"/>
              <a:gd name="connsiteY0" fmla="*/ 4898738 h 4901119"/>
              <a:gd name="connsiteX1" fmla="*/ 106 w 6749195"/>
              <a:gd name="connsiteY1" fmla="*/ 0 h 4901119"/>
              <a:gd name="connsiteX2" fmla="*/ 6749195 w 6749195"/>
              <a:gd name="connsiteY2" fmla="*/ 4901119 h 4901119"/>
              <a:gd name="connsiteX3" fmla="*/ 2487 w 6749195"/>
              <a:gd name="connsiteY3" fmla="*/ 4898738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  <a:gd name="connsiteX0" fmla="*/ 0 w 6751471"/>
              <a:gd name="connsiteY0" fmla="*/ 4901119 h 4901119"/>
              <a:gd name="connsiteX1" fmla="*/ 2382 w 6751471"/>
              <a:gd name="connsiteY1" fmla="*/ 0 h 4901119"/>
              <a:gd name="connsiteX2" fmla="*/ 6751471 w 6751471"/>
              <a:gd name="connsiteY2" fmla="*/ 4901119 h 4901119"/>
              <a:gd name="connsiteX3" fmla="*/ 0 w 6751471"/>
              <a:gd name="connsiteY3" fmla="*/ 4901119 h 490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1471" h="4901119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Hexagon 3">
            <a:extLst>
              <a:ext uri="{FF2B5EF4-FFF2-40B4-BE49-F238E27FC236}">
                <a16:creationId xmlns:a16="http://schemas.microsoft.com/office/drawing/2014/main" id="{ED1323B1-25AD-4D68-9935-331D79B300CE}"/>
              </a:ext>
            </a:extLst>
          </p:cNvPr>
          <p:cNvSpPr/>
          <p:nvPr userDrawn="1"/>
        </p:nvSpPr>
        <p:spPr>
          <a:xfrm flipH="1">
            <a:off x="-4784" y="-14542"/>
            <a:ext cx="12199164" cy="6874921"/>
          </a:xfrm>
          <a:custGeom>
            <a:avLst/>
            <a:gdLst>
              <a:gd name="connsiteX0" fmla="*/ 0 w 12192000"/>
              <a:gd name="connsiteY0" fmla="*/ 3429000 h 6858000"/>
              <a:gd name="connsiteX1" fmla="*/ 1714500 w 12192000"/>
              <a:gd name="connsiteY1" fmla="*/ 2 h 6858000"/>
              <a:gd name="connsiteX2" fmla="*/ 10477500 w 12192000"/>
              <a:gd name="connsiteY2" fmla="*/ 2 h 6858000"/>
              <a:gd name="connsiteX3" fmla="*/ 12192000 w 12192000"/>
              <a:gd name="connsiteY3" fmla="*/ 3429000 h 6858000"/>
              <a:gd name="connsiteX4" fmla="*/ 10477500 w 12192000"/>
              <a:gd name="connsiteY4" fmla="*/ 6857998 h 6858000"/>
              <a:gd name="connsiteX5" fmla="*/ 1714500 w 12192000"/>
              <a:gd name="connsiteY5" fmla="*/ 6857998 h 6858000"/>
              <a:gd name="connsiteX6" fmla="*/ 0 w 12192000"/>
              <a:gd name="connsiteY6" fmla="*/ 3429000 h 6858000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0483516 w 12198016"/>
              <a:gd name="connsiteY2" fmla="*/ 12032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0483516 w 12198016"/>
              <a:gd name="connsiteY4" fmla="*/ 6870028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70028"/>
              <a:gd name="connsiteX1" fmla="*/ 0 w 12198016"/>
              <a:gd name="connsiteY1" fmla="*/ 0 h 6870028"/>
              <a:gd name="connsiteX2" fmla="*/ 12192000 w 12198016"/>
              <a:gd name="connsiteY2" fmla="*/ 24063 h 6870028"/>
              <a:gd name="connsiteX3" fmla="*/ 12198016 w 12198016"/>
              <a:gd name="connsiteY3" fmla="*/ 3441030 h 6870028"/>
              <a:gd name="connsiteX4" fmla="*/ 12179968 w 12198016"/>
              <a:gd name="connsiteY4" fmla="*/ 6845965 h 6870028"/>
              <a:gd name="connsiteX5" fmla="*/ 1720516 w 12198016"/>
              <a:gd name="connsiteY5" fmla="*/ 6870028 h 6870028"/>
              <a:gd name="connsiteX6" fmla="*/ 6016 w 12198016"/>
              <a:gd name="connsiteY6" fmla="*/ 3441030 h 6870028"/>
              <a:gd name="connsiteX0" fmla="*/ 6016 w 12198016"/>
              <a:gd name="connsiteY0" fmla="*/ 3441030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6016 w 12198016"/>
              <a:gd name="connsiteY6" fmla="*/ 3441030 h 6857997"/>
              <a:gd name="connsiteX0" fmla="*/ 266 w 12204298"/>
              <a:gd name="connsiteY0" fmla="*/ 2045367 h 6857997"/>
              <a:gd name="connsiteX1" fmla="*/ 6282 w 12204298"/>
              <a:gd name="connsiteY1" fmla="*/ 0 h 6857997"/>
              <a:gd name="connsiteX2" fmla="*/ 12198282 w 12204298"/>
              <a:gd name="connsiteY2" fmla="*/ 24063 h 6857997"/>
              <a:gd name="connsiteX3" fmla="*/ 12204298 w 12204298"/>
              <a:gd name="connsiteY3" fmla="*/ 3441030 h 6857997"/>
              <a:gd name="connsiteX4" fmla="*/ 12186250 w 12204298"/>
              <a:gd name="connsiteY4" fmla="*/ 6845965 h 6857997"/>
              <a:gd name="connsiteX5" fmla="*/ 7128976 w 12204298"/>
              <a:gd name="connsiteY5" fmla="*/ 6857997 h 6857997"/>
              <a:gd name="connsiteX6" fmla="*/ 266 w 12204298"/>
              <a:gd name="connsiteY6" fmla="*/ 2045367 h 6857997"/>
              <a:gd name="connsiteX0" fmla="*/ 980573 w 12198016"/>
              <a:gd name="connsiteY0" fmla="*/ 1792704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6" fmla="*/ 980573 w 12198016"/>
              <a:gd name="connsiteY6" fmla="*/ 1792704 h 6857997"/>
              <a:gd name="connsiteX0" fmla="*/ 266 w 12204299"/>
              <a:gd name="connsiteY0" fmla="*/ 1840831 h 6857997"/>
              <a:gd name="connsiteX1" fmla="*/ 6283 w 12204299"/>
              <a:gd name="connsiteY1" fmla="*/ 0 h 6857997"/>
              <a:gd name="connsiteX2" fmla="*/ 12198283 w 12204299"/>
              <a:gd name="connsiteY2" fmla="*/ 24063 h 6857997"/>
              <a:gd name="connsiteX3" fmla="*/ 12204299 w 12204299"/>
              <a:gd name="connsiteY3" fmla="*/ 3441030 h 6857997"/>
              <a:gd name="connsiteX4" fmla="*/ 12186251 w 12204299"/>
              <a:gd name="connsiteY4" fmla="*/ 6845965 h 6857997"/>
              <a:gd name="connsiteX5" fmla="*/ 7128977 w 12204299"/>
              <a:gd name="connsiteY5" fmla="*/ 6857997 h 6857997"/>
              <a:gd name="connsiteX6" fmla="*/ 266 w 12204299"/>
              <a:gd name="connsiteY6" fmla="*/ 1840831 h 6857997"/>
              <a:gd name="connsiteX0" fmla="*/ 7122694 w 12198016"/>
              <a:gd name="connsiteY0" fmla="*/ 6857997 h 6857997"/>
              <a:gd name="connsiteX1" fmla="*/ 0 w 12198016"/>
              <a:gd name="connsiteY1" fmla="*/ 0 h 6857997"/>
              <a:gd name="connsiteX2" fmla="*/ 12192000 w 12198016"/>
              <a:gd name="connsiteY2" fmla="*/ 24063 h 6857997"/>
              <a:gd name="connsiteX3" fmla="*/ 12198016 w 12198016"/>
              <a:gd name="connsiteY3" fmla="*/ 3441030 h 6857997"/>
              <a:gd name="connsiteX4" fmla="*/ 12179968 w 12198016"/>
              <a:gd name="connsiteY4" fmla="*/ 6845965 h 6857997"/>
              <a:gd name="connsiteX5" fmla="*/ 7122694 w 12198016"/>
              <a:gd name="connsiteY5" fmla="*/ 6857997 h 6857997"/>
              <a:gd name="connsiteX0" fmla="*/ 4818648 w 12198016"/>
              <a:gd name="connsiteY0" fmla="*/ 6870031 h 6870031"/>
              <a:gd name="connsiteX1" fmla="*/ 0 w 12198016"/>
              <a:gd name="connsiteY1" fmla="*/ 0 h 6870031"/>
              <a:gd name="connsiteX2" fmla="*/ 12192000 w 12198016"/>
              <a:gd name="connsiteY2" fmla="*/ 24063 h 6870031"/>
              <a:gd name="connsiteX3" fmla="*/ 12198016 w 12198016"/>
              <a:gd name="connsiteY3" fmla="*/ 3441030 h 6870031"/>
              <a:gd name="connsiteX4" fmla="*/ 12179968 w 12198016"/>
              <a:gd name="connsiteY4" fmla="*/ 6845965 h 6870031"/>
              <a:gd name="connsiteX5" fmla="*/ 4818648 w 12198016"/>
              <a:gd name="connsiteY5" fmla="*/ 6870031 h 6870031"/>
              <a:gd name="connsiteX0" fmla="*/ 2713121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2713121 w 10092489"/>
              <a:gd name="connsiteY5" fmla="*/ 6870031 h 6870031"/>
              <a:gd name="connsiteX0" fmla="*/ 3230479 w 10092489"/>
              <a:gd name="connsiteY0" fmla="*/ 6870031 h 6870031"/>
              <a:gd name="connsiteX1" fmla="*/ 0 w 10092489"/>
              <a:gd name="connsiteY1" fmla="*/ 0 h 6870031"/>
              <a:gd name="connsiteX2" fmla="*/ 10086473 w 10092489"/>
              <a:gd name="connsiteY2" fmla="*/ 24063 h 6870031"/>
              <a:gd name="connsiteX3" fmla="*/ 10092489 w 10092489"/>
              <a:gd name="connsiteY3" fmla="*/ 3441030 h 6870031"/>
              <a:gd name="connsiteX4" fmla="*/ 10074441 w 10092489"/>
              <a:gd name="connsiteY4" fmla="*/ 6845965 h 6870031"/>
              <a:gd name="connsiteX5" fmla="*/ 3230479 w 10092489"/>
              <a:gd name="connsiteY5" fmla="*/ 6870031 h 6870031"/>
              <a:gd name="connsiteX0" fmla="*/ 5526973 w 12388983"/>
              <a:gd name="connsiteY0" fmla="*/ 6870031 h 6870031"/>
              <a:gd name="connsiteX1" fmla="*/ 0 w 12388983"/>
              <a:gd name="connsiteY1" fmla="*/ 0 h 6870031"/>
              <a:gd name="connsiteX2" fmla="*/ 12382967 w 12388983"/>
              <a:gd name="connsiteY2" fmla="*/ 24063 h 6870031"/>
              <a:gd name="connsiteX3" fmla="*/ 12388983 w 12388983"/>
              <a:gd name="connsiteY3" fmla="*/ 3441030 h 6870031"/>
              <a:gd name="connsiteX4" fmla="*/ 12370935 w 12388983"/>
              <a:gd name="connsiteY4" fmla="*/ 6845965 h 6870031"/>
              <a:gd name="connsiteX5" fmla="*/ 5526973 w 12388983"/>
              <a:gd name="connsiteY5" fmla="*/ 6870031 h 6870031"/>
              <a:gd name="connsiteX0" fmla="*/ 7840359 w 14702369"/>
              <a:gd name="connsiteY0" fmla="*/ 6845968 h 6845968"/>
              <a:gd name="connsiteX1" fmla="*/ 0 w 14702369"/>
              <a:gd name="connsiteY1" fmla="*/ 0 h 6845968"/>
              <a:gd name="connsiteX2" fmla="*/ 14696353 w 14702369"/>
              <a:gd name="connsiteY2" fmla="*/ 0 h 6845968"/>
              <a:gd name="connsiteX3" fmla="*/ 14702369 w 14702369"/>
              <a:gd name="connsiteY3" fmla="*/ 3416967 h 6845968"/>
              <a:gd name="connsiteX4" fmla="*/ 14684321 w 14702369"/>
              <a:gd name="connsiteY4" fmla="*/ 6821902 h 6845968"/>
              <a:gd name="connsiteX5" fmla="*/ 7840359 w 14702369"/>
              <a:gd name="connsiteY5" fmla="*/ 6845968 h 6845968"/>
              <a:gd name="connsiteX0" fmla="*/ 11914246 w 14702369"/>
              <a:gd name="connsiteY0" fmla="*/ 6821904 h 6821904"/>
              <a:gd name="connsiteX1" fmla="*/ 0 w 14702369"/>
              <a:gd name="connsiteY1" fmla="*/ 0 h 6821904"/>
              <a:gd name="connsiteX2" fmla="*/ 14696353 w 14702369"/>
              <a:gd name="connsiteY2" fmla="*/ 0 h 6821904"/>
              <a:gd name="connsiteX3" fmla="*/ 14702369 w 14702369"/>
              <a:gd name="connsiteY3" fmla="*/ 3416967 h 6821904"/>
              <a:gd name="connsiteX4" fmla="*/ 14684321 w 14702369"/>
              <a:gd name="connsiteY4" fmla="*/ 6821902 h 6821904"/>
              <a:gd name="connsiteX5" fmla="*/ 11914246 w 14702369"/>
              <a:gd name="connsiteY5" fmla="*/ 6821904 h 6821904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84321 w 14702369"/>
              <a:gd name="connsiteY4" fmla="*/ 6821902 h 6833935"/>
              <a:gd name="connsiteX5" fmla="*/ 11303164 w 14702369"/>
              <a:gd name="connsiteY5" fmla="*/ 6833935 h 6833935"/>
              <a:gd name="connsiteX0" fmla="*/ 11303164 w 14702369"/>
              <a:gd name="connsiteY0" fmla="*/ 6833935 h 6833935"/>
              <a:gd name="connsiteX1" fmla="*/ 0 w 14702369"/>
              <a:gd name="connsiteY1" fmla="*/ 0 h 6833935"/>
              <a:gd name="connsiteX2" fmla="*/ 14696353 w 14702369"/>
              <a:gd name="connsiteY2" fmla="*/ 0 h 6833935"/>
              <a:gd name="connsiteX3" fmla="*/ 14702369 w 14702369"/>
              <a:gd name="connsiteY3" fmla="*/ 3416967 h 6833935"/>
              <a:gd name="connsiteX4" fmla="*/ 14698869 w 14702369"/>
              <a:gd name="connsiteY4" fmla="*/ 6833934 h 6833935"/>
              <a:gd name="connsiteX5" fmla="*/ 11303164 w 14702369"/>
              <a:gd name="connsiteY5" fmla="*/ 6833935 h 6833935"/>
              <a:gd name="connsiteX0" fmla="*/ 11356917 w 14756122"/>
              <a:gd name="connsiteY0" fmla="*/ 6833935 h 6833935"/>
              <a:gd name="connsiteX1" fmla="*/ 0 w 14756122"/>
              <a:gd name="connsiteY1" fmla="*/ 12611 h 6833935"/>
              <a:gd name="connsiteX2" fmla="*/ 14750106 w 14756122"/>
              <a:gd name="connsiteY2" fmla="*/ 0 h 6833935"/>
              <a:gd name="connsiteX3" fmla="*/ 14756122 w 14756122"/>
              <a:gd name="connsiteY3" fmla="*/ 3416967 h 6833935"/>
              <a:gd name="connsiteX4" fmla="*/ 14752622 w 14756122"/>
              <a:gd name="connsiteY4" fmla="*/ 6833934 h 6833935"/>
              <a:gd name="connsiteX5" fmla="*/ 11356917 w 14756122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2622 w 14761910"/>
              <a:gd name="connsiteY4" fmla="*/ 6833934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3935"/>
              <a:gd name="connsiteX1" fmla="*/ 0 w 14761910"/>
              <a:gd name="connsiteY1" fmla="*/ 12611 h 6833935"/>
              <a:gd name="connsiteX2" fmla="*/ 14761631 w 14761910"/>
              <a:gd name="connsiteY2" fmla="*/ 0 h 6833935"/>
              <a:gd name="connsiteX3" fmla="*/ 14756122 w 14761910"/>
              <a:gd name="connsiteY3" fmla="*/ 3416967 h 6833935"/>
              <a:gd name="connsiteX4" fmla="*/ 14758385 w 14761910"/>
              <a:gd name="connsiteY4" fmla="*/ 6829198 h 6833935"/>
              <a:gd name="connsiteX5" fmla="*/ 11356917 w 14761910"/>
              <a:gd name="connsiteY5" fmla="*/ 6833935 h 6833935"/>
              <a:gd name="connsiteX0" fmla="*/ 11356917 w 14761910"/>
              <a:gd name="connsiteY0" fmla="*/ 6833935 h 6836301"/>
              <a:gd name="connsiteX1" fmla="*/ 0 w 14761910"/>
              <a:gd name="connsiteY1" fmla="*/ 12611 h 6836301"/>
              <a:gd name="connsiteX2" fmla="*/ 14761631 w 14761910"/>
              <a:gd name="connsiteY2" fmla="*/ 0 h 6836301"/>
              <a:gd name="connsiteX3" fmla="*/ 14756122 w 14761910"/>
              <a:gd name="connsiteY3" fmla="*/ 3416967 h 6836301"/>
              <a:gd name="connsiteX4" fmla="*/ 14758385 w 14761910"/>
              <a:gd name="connsiteY4" fmla="*/ 6836301 h 6836301"/>
              <a:gd name="connsiteX5" fmla="*/ 11356917 w 14761910"/>
              <a:gd name="connsiteY5" fmla="*/ 6833935 h 683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1910" h="6836301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7A6DEE9-0B4F-409A-B59F-325723A101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8431" y="5311498"/>
            <a:ext cx="2738896" cy="15085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0B31207-9C3D-4B5C-B57B-2FE4DBE21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4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5335CF-157D-43AA-8855-D3BF724DF9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3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7" t="36082" r="11355" b="674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</p:spPr>
      </p:pic>
      <p:sp>
        <p:nvSpPr>
          <p:cNvPr id="11" name="Title 15">
            <a:extLst>
              <a:ext uri="{FF2B5EF4-FFF2-40B4-BE49-F238E27FC236}">
                <a16:creationId xmlns:a16="http://schemas.microsoft.com/office/drawing/2014/main" id="{6D87AD77-E89F-4705-AA0A-8032DAD1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01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C6441F9-A2B1-4BFB-87F7-B505A10AE26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801E7-BC54-4FD1-B398-A5A22D7A98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5B944D-04FC-4DF5-9BF7-3BCE88FF1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524ECA-AF0A-4822-81E8-1224A9767F2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5CD593-1634-4207-94B8-040A8F75CE1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7198A-4F93-4BB0-B3E6-6EC9C206038D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052B9-215F-4A65-B5BF-D9EA0B79D5DB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9B9A96-3603-43F8-A8A8-E7ECA8F1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23802C6-2AE7-4143-9A89-2B465ADB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393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ED4F45A-79C4-451D-B770-5D9EB63F4CE9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50AF94-A7F3-4BBE-BA31-C4E95B643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F3D092-5D49-4AFB-AF3E-73F362A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1A52C8-AC58-4F93-9B83-CF6340B35704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8C269A-31A7-4C30-A379-B1AF6E6AC07E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DE49C7-19A1-444C-9825-1EA2A4CF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544BA0-E96C-45E5-845D-0572CB6E19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28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A363F-DA93-49E9-B2AA-8F807FE83C45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87570EC9-0DBC-4BD7-95AA-6C73B6CD9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CA0F7-C63D-4300-8BAD-A29E1BDF3EF2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9129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E8A8A5-B83C-452F-9ACA-4A3279DC36AF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9B4D16-20B9-4380-8EB6-9F8F7A81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FE8BF3-E40B-493A-9AE5-A62B25D4F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ACCEF1-20EC-4A52-A7A1-15EEEB87FBB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6BB852-D706-4A9C-8904-87AD81B3C355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E3A92-47B8-4167-85B4-4C55CAFC49AB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9" name="Title 15">
            <a:extLst>
              <a:ext uri="{FF2B5EF4-FFF2-40B4-BE49-F238E27FC236}">
                <a16:creationId xmlns:a16="http://schemas.microsoft.com/office/drawing/2014/main" id="{80E5D011-DA18-4024-AF86-86894ACB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933C90-27D3-4335-96E2-DF82191298C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112926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EBEE52-12B2-4089-AD9F-FE36914DD282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315F3E-F0DF-4865-AC4F-47E0A13B2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6593D5-A5A7-4DB6-A71A-5D767C08A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C563EC-D185-47AB-844E-F7F56F0C4870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2A08C-D712-41B9-8B6D-63E085A5C203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F12C-5B09-41F4-BF5A-B51056894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Courier New" panose="02070309020205020404" pitchFamily="49" charset="0"/>
              <a:buChar char="o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816F0-FF8F-4A31-8300-9ACA6B57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088C0-51B0-4546-B072-388AE9218637}"/>
              </a:ext>
            </a:extLst>
          </p:cNvPr>
          <p:cNvSpPr txBox="1"/>
          <p:nvPr userDrawn="1"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‹#›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52871787-E01A-4060-A748-A06B353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93411-C6A7-4058-A682-89D0693D66D9}"/>
              </a:ext>
            </a:extLst>
          </p:cNvPr>
          <p:cNvSpPr txBox="1"/>
          <p:nvPr userDrawn="1"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solidFill>
                  <a:schemeClr val="accent1"/>
                </a:solidFill>
              </a:rPr>
              <a:t>CEOS Plenary, 1-4  November 2021</a:t>
            </a:r>
          </a:p>
        </p:txBody>
      </p:sp>
    </p:spTree>
    <p:extLst>
      <p:ext uri="{BB962C8B-B14F-4D97-AF65-F5344CB8AC3E}">
        <p14:creationId xmlns:p14="http://schemas.microsoft.com/office/powerpoint/2010/main" val="34589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B3F54E-9A4B-4920-8D77-4695B8ABE8DC}"/>
              </a:ext>
            </a:extLst>
          </p:cNvPr>
          <p:cNvSpPr/>
          <p:nvPr userDrawn="1"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2C5D0-A59F-4D59-9AE0-98B49D48F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F94B4-13EA-4151-AFBF-F80C398EB1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0AD3EB-C7FF-4C12-981F-BF2C7DE74266}"/>
              </a:ext>
            </a:extLst>
          </p:cNvPr>
          <p:cNvSpPr/>
          <p:nvPr userDrawn="1"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223A0C-8F12-4568-8E11-A3F2ECF21C84}"/>
              </a:ext>
            </a:extLst>
          </p:cNvPr>
          <p:cNvSpPr/>
          <p:nvPr userDrawn="1"/>
        </p:nvSpPr>
        <p:spPr>
          <a:xfrm flipV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8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31/MTSJ.55.3.4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">
            <a:extLst>
              <a:ext uri="{FF2B5EF4-FFF2-40B4-BE49-F238E27FC236}">
                <a16:creationId xmlns:a16="http://schemas.microsoft.com/office/drawing/2014/main" id="{75A0D59D-8C5C-48CF-A49D-9DE235F8CED6}"/>
              </a:ext>
            </a:extLst>
          </p:cNvPr>
          <p:cNvSpPr/>
          <p:nvPr/>
        </p:nvSpPr>
        <p:spPr>
          <a:xfrm>
            <a:off x="7359057" y="4252682"/>
            <a:ext cx="4832943" cy="260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Vardis Tsontos, NASA</a:t>
            </a: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Conference Agenda Item </a:t>
            </a:r>
            <a:r>
              <a:rPr lang="en-US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24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2021 CEOS Plenary 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Virtual Meeting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  <a:p>
            <a:pPr lvl="0" algn="r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200" b="1" dirty="0">
                <a:solidFill>
                  <a:schemeClr val="accent1"/>
                </a:solidFill>
                <a:latin typeface="Quire Sans" panose="020B0502040400020003" pitchFamily="34" charset="0"/>
                <a:ea typeface="Arial Bold"/>
                <a:cs typeface="Quire Sans" panose="020B0502040400020003" pitchFamily="34" charset="0"/>
                <a:sym typeface="Arial Bold"/>
              </a:rPr>
              <a:t>1-4 November 2021</a:t>
            </a:r>
            <a:endParaRPr sz="2200" b="1" dirty="0">
              <a:solidFill>
                <a:schemeClr val="accent1"/>
              </a:solidFill>
              <a:latin typeface="Quire Sans" panose="020B0502040400020003" pitchFamily="34" charset="0"/>
              <a:ea typeface="Arial Bold"/>
              <a:cs typeface="Quire Sans" panose="020B0502040400020003" pitchFamily="34" charset="0"/>
              <a:sym typeface="Arial 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7A34D7-4D8C-4493-AA77-CCC19E30A27A}"/>
              </a:ext>
            </a:extLst>
          </p:cNvPr>
          <p:cNvGrpSpPr/>
          <p:nvPr/>
        </p:nvGrpSpPr>
        <p:grpSpPr>
          <a:xfrm>
            <a:off x="559214" y="1442711"/>
            <a:ext cx="7867156" cy="1044287"/>
            <a:chOff x="825431" y="2025304"/>
            <a:chExt cx="7867156" cy="104428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CD773D-4FCD-4A26-AF1E-93D44209A989}"/>
                </a:ext>
              </a:extLst>
            </p:cNvPr>
            <p:cNvGrpSpPr/>
            <p:nvPr/>
          </p:nvGrpSpPr>
          <p:grpSpPr>
            <a:xfrm>
              <a:off x="825431" y="2025304"/>
              <a:ext cx="7867156" cy="1044287"/>
              <a:chOff x="384394" y="1997427"/>
              <a:chExt cx="7867156" cy="104428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3670415-6D99-41F8-9559-E2764296E7D3}"/>
                  </a:ext>
                </a:extLst>
              </p:cNvPr>
              <p:cNvGrpSpPr/>
              <p:nvPr/>
            </p:nvGrpSpPr>
            <p:grpSpPr>
              <a:xfrm>
                <a:off x="1590727" y="2152820"/>
                <a:ext cx="6660823" cy="691031"/>
                <a:chOff x="927965" y="1922263"/>
                <a:chExt cx="6660823" cy="691031"/>
              </a:xfrm>
            </p:grpSpPr>
            <p:sp>
              <p:nvSpPr>
                <p:cNvPr id="9" name="Shape 10">
                  <a:extLst>
                    <a:ext uri="{FF2B5EF4-FFF2-40B4-BE49-F238E27FC236}">
                      <a16:creationId xmlns:a16="http://schemas.microsoft.com/office/drawing/2014/main" id="{D875A95D-1423-44F4-83E0-A654BE6F66B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7965" y="1922263"/>
                  <a:ext cx="3065827" cy="627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0" tIns="0" rIns="0" bIns="0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4200" b="1" i="0" u="none" strike="noStrike" cap="none">
                      <a:solidFill>
                        <a:srgbClr val="000000"/>
                      </a:solidFill>
                      <a:latin typeface="Droid Serif"/>
                      <a:ea typeface="Droid Serif"/>
                      <a:cs typeface="Droid Serif"/>
                      <a:sym typeface="Droid Serif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4000" dirty="0">
                      <a:solidFill>
                        <a:srgbClr val="FFFFFF"/>
                      </a:solidFill>
                      <a:latin typeface="+mj-lt"/>
                    </a:rPr>
                    <a:t>COVERAGE</a:t>
                  </a:r>
                </a:p>
              </p:txBody>
            </p:sp>
            <p:sp>
              <p:nvSpPr>
                <p:cNvPr id="10" name="Shape 10">
                  <a:extLst>
                    <a:ext uri="{FF2B5EF4-FFF2-40B4-BE49-F238E27FC236}">
                      <a16:creationId xmlns:a16="http://schemas.microsoft.com/office/drawing/2014/main" id="{5E89E6E8-2E0D-4670-961B-14C6D9F7BE0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24684" y="1985878"/>
                  <a:ext cx="3764104" cy="627416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lIns="0" tIns="0" rIns="0" bIns="0"/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4200" b="1" i="0" u="none" strike="noStrike" cap="none">
                      <a:solidFill>
                        <a:srgbClr val="000000"/>
                      </a:solidFill>
                      <a:latin typeface="Droid Serif"/>
                      <a:ea typeface="Droid Serif"/>
                      <a:cs typeface="Droid Serif"/>
                      <a:sym typeface="Droid Serif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1800" dirty="0">
                      <a:solidFill>
                        <a:srgbClr val="FFFFFF"/>
                      </a:solidFill>
                      <a:latin typeface="+mj-lt"/>
                    </a:rPr>
                    <a:t>CEOS Ocean Variables Enabling</a:t>
                  </a:r>
                </a:p>
                <a:p>
                  <a:pPr algn="ctr">
                    <a:defRPr sz="1800" b="0">
                      <a:solidFill>
                        <a:srgbClr val="000000"/>
                      </a:solidFill>
                    </a:defRPr>
                  </a:pPr>
                  <a:r>
                    <a:rPr lang="en-US" sz="1800" dirty="0">
                      <a:solidFill>
                        <a:srgbClr val="FFFFFF"/>
                      </a:solidFill>
                      <a:latin typeface="+mj-lt"/>
                    </a:rPr>
                    <a:t>Research &amp; Applications for GEO</a:t>
                  </a:r>
                </a:p>
              </p:txBody>
            </p:sp>
          </p:grp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27329FD-61C3-40D3-A174-BA6272DEA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394" y="1997427"/>
                <a:ext cx="1206333" cy="1044287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6F20DC-0587-4C2B-8E38-88B492D2AA45}"/>
                </a:ext>
              </a:extLst>
            </p:cNvPr>
            <p:cNvSpPr txBox="1"/>
            <p:nvPr/>
          </p:nvSpPr>
          <p:spPr>
            <a:xfrm>
              <a:off x="2238866" y="2700259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https://coverage.ceos.org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7369BAE-1A68-41C2-BFAB-C717981A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00" y="2915505"/>
            <a:ext cx="7176303" cy="553266"/>
          </a:xfrm>
        </p:spPr>
        <p:txBody>
          <a:bodyPr/>
          <a:lstStyle/>
          <a:p>
            <a:r>
              <a:rPr lang="en-AU" sz="2600" dirty="0"/>
              <a:t>Support for Key Stakeholders &amp; Global Agendas</a:t>
            </a:r>
          </a:p>
        </p:txBody>
      </p:sp>
    </p:spTree>
    <p:extLst>
      <p:ext uri="{BB962C8B-B14F-4D97-AF65-F5344CB8AC3E}">
        <p14:creationId xmlns:p14="http://schemas.microsoft.com/office/powerpoint/2010/main" val="39195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2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5B454-5F0A-4DA8-B555-511C331938D7}"/>
              </a:ext>
            </a:extLst>
          </p:cNvPr>
          <p:cNvGrpSpPr/>
          <p:nvPr/>
        </p:nvGrpSpPr>
        <p:grpSpPr>
          <a:xfrm>
            <a:off x="38583" y="1120255"/>
            <a:ext cx="12056073" cy="5701561"/>
            <a:chOff x="135038" y="1115780"/>
            <a:chExt cx="12056073" cy="57015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1DDF19-E446-485A-A2F6-3D8878A1180F}"/>
                </a:ext>
              </a:extLst>
            </p:cNvPr>
            <p:cNvSpPr txBox="1"/>
            <p:nvPr/>
          </p:nvSpPr>
          <p:spPr>
            <a:xfrm>
              <a:off x="135038" y="1115780"/>
              <a:ext cx="12056073" cy="570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</a:rPr>
                <a:t>CEOS COVERAGE Initiative</a:t>
              </a:r>
            </a:p>
            <a:p>
              <a:pPr>
                <a:spcAft>
                  <a:spcPts val="300"/>
                </a:spcAft>
              </a:pPr>
              <a:br>
                <a:rPr lang="en-US" sz="800" u="sng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600" u="sng" dirty="0">
                  <a:solidFill>
                    <a:schemeClr val="accent1">
                      <a:lumMod val="50000"/>
                    </a:schemeClr>
                  </a:solidFill>
                </a:rPr>
                <a:t>Cross-cutting, interagency collaboration involving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: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Ocean VCs, GEO-MBON, GEO-Blue Planet and Intergovernmental agency stakeholders (Sargasso Sea Commission, Inter-American Tropical Tuna Commission)</a:t>
              </a:r>
              <a:b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Governance: Interagency Advisory board</a:t>
              </a:r>
            </a:p>
            <a:p>
              <a:pPr>
                <a:spcAft>
                  <a:spcPts val="300"/>
                </a:spcAft>
              </a:pP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Participation in the UN Decade of Ocean Science for Sustainable Development on behalf of CEOS</a:t>
              </a:r>
            </a:p>
            <a:p>
              <a:pPr lvl="1">
                <a:spcAft>
                  <a:spcPts val="300"/>
                </a:spcAft>
              </a:pP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600" u="sng" dirty="0">
                  <a:solidFill>
                    <a:schemeClr val="accent1">
                      <a:lumMod val="50000"/>
                    </a:schemeClr>
                  </a:solidFill>
                </a:rPr>
                <a:t>Motivation &amp; Goals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Enable more widespread, synergistic use of interagency satellite data for the oceans in support of Open Science &amp; applications for societal benefit, particularly among emerging user communities.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Technology platform implementation providing access to complementary satellite &amp; in-situ datasets from distributed sources via value-added data services</a:t>
              </a:r>
            </a:p>
            <a:p>
              <a:pPr marL="285750" indent="-285750" algn="just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Demonstrate utility of the approach in the context of pilot thematic ecosystem applications defined jointly with partnering stakeholders</a:t>
              </a:r>
            </a:p>
            <a:p>
              <a:pPr algn="just">
                <a:spcAft>
                  <a:spcPts val="600"/>
                </a:spcAft>
              </a:pPr>
              <a:endParaRPr lang="en-US" sz="8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just">
                <a:spcAft>
                  <a:spcPts val="600"/>
                </a:spcAft>
              </a:pPr>
              <a:r>
                <a:rPr lang="en-US" sz="1600" u="sng" dirty="0">
                  <a:solidFill>
                    <a:schemeClr val="accent1">
                      <a:lumMod val="50000"/>
                    </a:schemeClr>
                  </a:solidFill>
                </a:rPr>
                <a:t>Phased Development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Phase-C project: 	regional spin-off applications</a:t>
              </a:r>
              <a:b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		continued UN Ocean Decade support</a:t>
              </a:r>
            </a:p>
            <a:p>
              <a:pPr algn="just">
                <a:spcAft>
                  <a:spcPts val="600"/>
                </a:spcAft>
              </a:pPr>
              <a:endParaRPr lang="en-US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468AF2-BEBC-4E08-B9D6-59E2044A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1065" y="2380197"/>
              <a:ext cx="5383235" cy="46943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0780B7F-FCFD-4B94-B577-76B5BB4B0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FCC654-9100-4D1A-84DB-926D8AECD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529" y="5436739"/>
            <a:ext cx="6835503" cy="87675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7426DAB-7DBB-44EE-9427-B832850EB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" y="151667"/>
            <a:ext cx="11859303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00C45FC-FC28-42AA-9091-77A6A4D8CCFA}"/>
              </a:ext>
            </a:extLst>
          </p:cNvPr>
          <p:cNvSpPr txBox="1">
            <a:spLocks/>
          </p:cNvSpPr>
          <p:nvPr/>
        </p:nvSpPr>
        <p:spPr>
          <a:xfrm>
            <a:off x="7729" y="652556"/>
            <a:ext cx="11859303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COVERAGE Overview</a:t>
            </a:r>
          </a:p>
        </p:txBody>
      </p:sp>
    </p:spTree>
    <p:extLst>
      <p:ext uri="{BB962C8B-B14F-4D97-AF65-F5344CB8AC3E}">
        <p14:creationId xmlns:p14="http://schemas.microsoft.com/office/powerpoint/2010/main" val="426634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3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667"/>
            <a:ext cx="12191111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60441-A28D-49C2-A9B1-870793EB706B}"/>
              </a:ext>
            </a:extLst>
          </p:cNvPr>
          <p:cNvSpPr txBox="1">
            <a:spLocks/>
          </p:cNvSpPr>
          <p:nvPr/>
        </p:nvSpPr>
        <p:spPr>
          <a:xfrm>
            <a:off x="889" y="603577"/>
            <a:ext cx="12191111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UN Decade of Ocean Science for Sustainable Development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EC1F7-0D6C-40FE-88FD-86DFD72339CD}"/>
              </a:ext>
            </a:extLst>
          </p:cNvPr>
          <p:cNvSpPr txBox="1"/>
          <p:nvPr/>
        </p:nvSpPr>
        <p:spPr>
          <a:xfrm>
            <a:off x="571018" y="1035919"/>
            <a:ext cx="1125356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COVERAGE Involvement in the UN Decade of the Oceans on Behalf of CEOS</a:t>
            </a:r>
          </a:p>
          <a:p>
            <a:pPr>
              <a:spcAft>
                <a:spcPts val="300"/>
              </a:spcAft>
            </a:pPr>
            <a:endParaRPr lang="en-US" sz="800" u="sng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Serving as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Cumulative CEOS contribution to the UN Decade of the Ocean for Sustainable Development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Joint CEOS liaison points with the IOC on the UN Decade Process</a:t>
            </a:r>
          </a:p>
          <a:p>
            <a:pPr>
              <a:spcAft>
                <a:spcPts val="300"/>
              </a:spcAf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COVERAGE “</a:t>
            </a:r>
            <a:r>
              <a:rPr lang="en-US" sz="1600" i="1" u="sng" dirty="0">
                <a:solidFill>
                  <a:schemeClr val="accent1">
                    <a:lumMod val="50000"/>
                  </a:schemeClr>
                </a:solidFill>
              </a:rPr>
              <a:t>Ocean Shot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” Concept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Concept proposal submitted to Ocean Decade U.S. (National Academy of Science committee) in December 2020</a:t>
            </a:r>
          </a:p>
          <a:p>
            <a:pPr algn="ctr">
              <a:spcAft>
                <a:spcPts val="300"/>
              </a:spcAft>
            </a:pPr>
            <a:r>
              <a:rPr lang="en-US" sz="1600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“</a:t>
            </a:r>
            <a:r>
              <a:rPr lang="en-US" sz="1600" i="1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Next Generation Data Service Infrastructure for a Digitally Integrated Ocean Observing System</a:t>
            </a:r>
            <a:br>
              <a:rPr lang="en-US" sz="1600" i="1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en-US" sz="1600" i="1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 in Support of Marine Science and Ecosystem-Based Management</a:t>
            </a:r>
            <a:r>
              <a:rPr lang="en-US" sz="1600" kern="1600" dirty="0">
                <a:solidFill>
                  <a:schemeClr val="accent1">
                    <a:lumMod val="50000"/>
                  </a:schemeClr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”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Linkage to UN-SDG 14: “life below water”, emphasizing  the role of Earth Observations and improved data infrastructures in supporting ecosystem-based management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Presented at Ocean Decade U.S. launch meeting in February 2021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Published in special edition of Marine Technology Society Journal (June 2021)	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u="sng" kern="1600" dirty="0">
                <a:solidFill>
                  <a:srgbClr val="0563C1"/>
                </a:solidFill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https://doi.org/10.4031/MTSJ.55.3.45</a:t>
            </a:r>
            <a:endParaRPr lang="en-US" sz="1400" u="sng" kern="1600" dirty="0">
              <a:solidFill>
                <a:srgbClr val="0563C1"/>
              </a:solidFill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Collaborative advancement of COVERAGE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Ocean Shot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during Phase-C</a:t>
            </a:r>
          </a:p>
          <a:p>
            <a:pPr>
              <a:spcAft>
                <a:spcPts val="300"/>
              </a:spcAft>
              <a:tabLst>
                <a:tab pos="457200" algn="l"/>
              </a:tabLs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  <a:tabLst>
                <a:tab pos="457200" algn="l"/>
              </a:tabLs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Alignment &amp; Coordination with relevant Decade U.S. and IOC efforts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Open Ocean Cloud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Digital Twins of the Oceans (DITTO)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Marine Life 2030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COAST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B22E6C-C3C7-4A21-9745-2117657DC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475" y="5934634"/>
            <a:ext cx="3392646" cy="6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4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667"/>
            <a:ext cx="12191111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60441-A28D-49C2-A9B1-870793EB706B}"/>
              </a:ext>
            </a:extLst>
          </p:cNvPr>
          <p:cNvSpPr txBox="1">
            <a:spLocks/>
          </p:cNvSpPr>
          <p:nvPr/>
        </p:nvSpPr>
        <p:spPr>
          <a:xfrm>
            <a:off x="-65589" y="588390"/>
            <a:ext cx="12191111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Sargasso Sea Commission GEF Project Partnership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EC1F7-0D6C-40FE-88FD-86DFD72339CD}"/>
              </a:ext>
            </a:extLst>
          </p:cNvPr>
          <p:cNvSpPr txBox="1"/>
          <p:nvPr/>
        </p:nvSpPr>
        <p:spPr>
          <a:xfrm>
            <a:off x="112385" y="958536"/>
            <a:ext cx="924817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Sargasso Sea Commission (SSC)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Established by the 2014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Hamilton Declaration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for conservation of the Sargasso Sea area of collaboration by 10 signatory nations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Promote stewardship of the Sargasso ecosystem via work program and action plan development for this high seas area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Multiple institutional partners, including NASA via COVERAGE since 2016</a:t>
            </a:r>
          </a:p>
          <a:p>
            <a:pPr>
              <a:spcAft>
                <a:spcPts val="300"/>
              </a:spcAft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SSC multi-year, Global Environmental Facility (GEF) funded project</a:t>
            </a:r>
          </a:p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    “</a:t>
            </a:r>
            <a:r>
              <a:rPr lang="en-US" sz="1600" i="1" dirty="0"/>
              <a:t>Strengthening the Stewardship of an Economically and Biologically High Seas Area – The Sargasso Sea</a:t>
            </a:r>
            <a:r>
              <a:rPr lang="en-US" sz="1600" dirty="0"/>
              <a:t>”</a:t>
            </a:r>
          </a:p>
          <a:p>
            <a:endParaRPr lang="en-US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Part of an overall global GEF Programmatic Approach entitled Common Oceans – Sustainable utilization and conservation of biodiversity in areas beyond national jurisdiction involving 4 child projects under UN agency oversight (FAO, UNEP, UNDP) and linked to UN BBNJ treaty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UNDP and IOC-UNESCO oversight roles (implementing and executing UN agencies)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Future instrument supporting UN BBNJ Treaty (under negotiation)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Complex, multi-faceted project involving: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and adoption ecosystem-based stewardship approach for the Sargasso Sea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Ecosystem Diagnostic Analysis, identifying trends and impacts from available environmental, biological and socio-economic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COVERAGE collaboration on SSC GEF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Regional spin-off application focusing on the Sargasso during Phase-C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Integrative data system enabling the production and communication of ecosystem indicators for scientific and policy assessments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6E4F35-1A11-4994-BBB2-38F61E49C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478" y="4620745"/>
            <a:ext cx="2881137" cy="17531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73C9C5E-8FDE-412A-A67C-8AFDDC211A34}"/>
              </a:ext>
            </a:extLst>
          </p:cNvPr>
          <p:cNvGrpSpPr/>
          <p:nvPr/>
        </p:nvGrpSpPr>
        <p:grpSpPr>
          <a:xfrm>
            <a:off x="9766184" y="1241301"/>
            <a:ext cx="2424927" cy="1573392"/>
            <a:chOff x="9895450" y="1139299"/>
            <a:chExt cx="2424927" cy="1573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5F1B6C-BF7B-4930-81DB-55FDCAAA4A3B}"/>
                </a:ext>
              </a:extLst>
            </p:cNvPr>
            <p:cNvSpPr/>
            <p:nvPr/>
          </p:nvSpPr>
          <p:spPr>
            <a:xfrm>
              <a:off x="9895450" y="1697028"/>
              <a:ext cx="24249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u="sng" dirty="0">
                  <a:solidFill>
                    <a:srgbClr val="0D536C"/>
                  </a:solidFill>
                </a:rPr>
                <a:t>Signatories</a:t>
              </a:r>
              <a:r>
                <a:rPr lang="en-US" sz="1200" dirty="0">
                  <a:solidFill>
                    <a:srgbClr val="0D536C"/>
                  </a:solidFill>
                </a:rPr>
                <a:t>: Azores, Bermuda, Monaco, United Kingdom, United States, British Virgin Islands, Bahamas, Canada, Cayman Islands, Dominican Republic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0FE112-8926-4F10-8EC9-8691EE0B6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5450" y="1139299"/>
              <a:ext cx="1930922" cy="5352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0D452A-61BF-4CB9-BB3C-23DAD8F3EE8B}"/>
              </a:ext>
            </a:extLst>
          </p:cNvPr>
          <p:cNvGrpSpPr/>
          <p:nvPr/>
        </p:nvGrpSpPr>
        <p:grpSpPr>
          <a:xfrm>
            <a:off x="9830624" y="3116571"/>
            <a:ext cx="1709444" cy="1202296"/>
            <a:chOff x="9849915" y="3217762"/>
            <a:chExt cx="1709444" cy="12022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385D29-AD52-4E47-AE98-00A536DF2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5475"/>
            <a:stretch/>
          </p:blipFill>
          <p:spPr>
            <a:xfrm>
              <a:off x="9890277" y="3217762"/>
              <a:ext cx="1580630" cy="64134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D6015D-A164-445B-AFA1-86770A9F0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544"/>
            <a:stretch/>
          </p:blipFill>
          <p:spPr>
            <a:xfrm>
              <a:off x="9849915" y="3831313"/>
              <a:ext cx="1709444" cy="588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54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5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667"/>
            <a:ext cx="12191111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7060441-A28D-49C2-A9B1-870793EB706B}"/>
              </a:ext>
            </a:extLst>
          </p:cNvPr>
          <p:cNvSpPr txBox="1">
            <a:spLocks/>
          </p:cNvSpPr>
          <p:nvPr/>
        </p:nvSpPr>
        <p:spPr>
          <a:xfrm>
            <a:off x="-65589" y="588390"/>
            <a:ext cx="12191111" cy="397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i="1" dirty="0"/>
              <a:t>Inter-American Tropical Tuna Commission Partnership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" y="76770"/>
            <a:ext cx="971299" cy="8408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1EC1F7-0D6C-40FE-88FD-86DFD72339CD}"/>
              </a:ext>
            </a:extLst>
          </p:cNvPr>
          <p:cNvSpPr txBox="1"/>
          <p:nvPr/>
        </p:nvSpPr>
        <p:spPr>
          <a:xfrm>
            <a:off x="112384" y="1012325"/>
            <a:ext cx="8599494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</a:rPr>
              <a:t>Inter-American Tropical Tuna Commission (IATTC)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21 Nation Intergovernmental Regional Fisheries Management Organization (RFMO)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Responsible for the scientific assessment and management of Tuna and large pelagic fisheries in the Eastern Tropical Pacific (ETP)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Potential applications of remote sensing data in fisheries investigations in support of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Dynamic Ocean Management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Habitat analyses and changes in resource distributions under environmental regime shifts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Spatial catch forecasting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Fishery closed areas &amp; Marine Protected Areas (MPAs)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By-catch mitigation (protected/vulnerable species)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76D435-8B61-4647-91C9-A950D7A2B35D}"/>
              </a:ext>
            </a:extLst>
          </p:cNvPr>
          <p:cNvGrpSpPr/>
          <p:nvPr/>
        </p:nvGrpSpPr>
        <p:grpSpPr>
          <a:xfrm>
            <a:off x="8742744" y="3757559"/>
            <a:ext cx="3503272" cy="2457155"/>
            <a:chOff x="8711878" y="1123544"/>
            <a:chExt cx="3503272" cy="24571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E019BE-BC21-4564-A31C-D9FE991BA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731"/>
            <a:stretch/>
          </p:blipFill>
          <p:spPr>
            <a:xfrm>
              <a:off x="8741393" y="1123544"/>
              <a:ext cx="3384129" cy="18048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C48876-5653-4523-BC74-F4F1492E5BAF}"/>
                </a:ext>
              </a:extLst>
            </p:cNvPr>
            <p:cNvSpPr txBox="1"/>
            <p:nvPr/>
          </p:nvSpPr>
          <p:spPr>
            <a:xfrm>
              <a:off x="8711878" y="2934368"/>
              <a:ext cx="3503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i="1" dirty="0">
                  <a:solidFill>
                    <a:prstClr val="black"/>
                  </a:solidFill>
                  <a:latin typeface="Calibri Light" panose="020F0302020204030204"/>
                </a:rPr>
                <a:t>IATTC Bigeye Tuna archival tag &amp; spatial catch distribution data relative to AVISO-SSHA and animal telemetry environmental measurements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81708E5-7DE1-4D79-A2E8-A4B13018FD27}"/>
              </a:ext>
            </a:extLst>
          </p:cNvPr>
          <p:cNvSpPr txBox="1"/>
          <p:nvPr/>
        </p:nvSpPr>
        <p:spPr>
          <a:xfrm>
            <a:off x="143251" y="4053217"/>
            <a:ext cx="859949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COVERAGE collaboration with IATTC during Phase-C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MOU signed between IATTC and NASA/JPL for a collaborative activity under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Spin-off application for the Eastern Tropical Pacific to be developed during Phase-C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Build upon prototype (Phase B) demonstration application based on publicly accessible RFMO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Augment with detailed Fisheries observer datasets and higher resolution remote sensing datasets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IATTC quantitative statistical analysis workflows via COVERAGE analytics capabilities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Recreate a published analysis use case to demonstrate end-t0-end utility of COVERAGE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66DE7-0AF9-452E-876E-FA4C1678B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088" y="1092653"/>
            <a:ext cx="3194434" cy="24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F5B438-112E-4A4C-865C-78D791EE0E8E}"/>
              </a:ext>
            </a:extLst>
          </p:cNvPr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b="1" dirty="0">
                <a:solidFill>
                  <a:schemeClr val="accent1"/>
                </a:solidFill>
              </a:rPr>
              <a:t>Slide </a:t>
            </a:r>
            <a:fld id="{F7E43D5E-19EF-489C-A403-232B1D029F8F}" type="slidenum">
              <a:rPr lang="en-AU" sz="1400" b="1" smtClean="0">
                <a:solidFill>
                  <a:schemeClr val="accent1"/>
                </a:solidFill>
              </a:rPr>
              <a:t>6</a:t>
            </a:fld>
            <a:endParaRPr lang="en-AU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179D-6239-4241-8FED-04230029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995" y="346976"/>
            <a:ext cx="7562414" cy="446358"/>
          </a:xfrm>
        </p:spPr>
        <p:txBody>
          <a:bodyPr/>
          <a:lstStyle/>
          <a:p>
            <a:pPr algn="ctr"/>
            <a:r>
              <a:rPr lang="en-AU" sz="2600" dirty="0"/>
              <a:t>Support for Key Stakeholders &amp; Global Agendas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718EDD-12BE-49AE-9EC6-E4F81BE9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" y="30503"/>
            <a:ext cx="826204" cy="715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AD410-25C0-4370-A601-F77F7C267A41}"/>
              </a:ext>
            </a:extLst>
          </p:cNvPr>
          <p:cNvSpPr txBox="1"/>
          <p:nvPr/>
        </p:nvSpPr>
        <p:spPr>
          <a:xfrm>
            <a:off x="270769" y="745723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79ECB"/>
                </a:solidFill>
              </a:rPr>
              <a:t>COVERAGE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9AD0E2-47A8-4DBF-8A7F-96EBDAFD3CE5}"/>
              </a:ext>
            </a:extLst>
          </p:cNvPr>
          <p:cNvSpPr txBox="1"/>
          <p:nvPr/>
        </p:nvSpPr>
        <p:spPr>
          <a:xfrm>
            <a:off x="0" y="2962013"/>
            <a:ext cx="1219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79ECB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9321698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CEOS">
      <a:majorFont>
        <a:latin typeface="Quire Sans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s" id="{E7D9A4C2-EA9B-46A3-AF73-4DA54540FCD7}" vid="{58CD55DC-BA9F-4DF6-8B47-4DD589337F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</Template>
  <TotalTime>481</TotalTime>
  <Words>859</Words>
  <Application>Microsoft Office PowerPoint</Application>
  <PresentationFormat>Widescreen</PresentationFormat>
  <Paragraphs>93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Batang</vt:lpstr>
      <vt:lpstr>Arial</vt:lpstr>
      <vt:lpstr>Arial Bold</vt:lpstr>
      <vt:lpstr>Calibri Light</vt:lpstr>
      <vt:lpstr>Courier New</vt:lpstr>
      <vt:lpstr>Droid Serif</vt:lpstr>
      <vt:lpstr>Quire Sans</vt:lpstr>
      <vt:lpstr>Times New Roman</vt:lpstr>
      <vt:lpstr>Wingdings</vt:lpstr>
      <vt:lpstr>ceos</vt:lpstr>
      <vt:lpstr>Support for Key Stakeholders &amp; Global Agendas</vt:lpstr>
      <vt:lpstr>Support for Key Stakeholders &amp; Global Agendas</vt:lpstr>
      <vt:lpstr>Support for Key Stakeholders &amp; Global Agendas</vt:lpstr>
      <vt:lpstr>Support for Key Stakeholders &amp; Global Agendas</vt:lpstr>
      <vt:lpstr>Support for Key Stakeholders &amp; Global Agendas</vt:lpstr>
      <vt:lpstr>Support for Key Stakeholders &amp; Global Agendas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Marion Rose</dc:creator>
  <cp:lastModifiedBy>Tsontos, Vardis M (398G)</cp:lastModifiedBy>
  <cp:revision>68</cp:revision>
  <dcterms:created xsi:type="dcterms:W3CDTF">2021-10-07T09:33:41Z</dcterms:created>
  <dcterms:modified xsi:type="dcterms:W3CDTF">2021-10-30T00:29:39Z</dcterms:modified>
</cp:coreProperties>
</file>