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64" r:id="rId2"/>
    <p:sldId id="263" r:id="rId3"/>
    <p:sldId id="274" r:id="rId4"/>
    <p:sldId id="262" r:id="rId5"/>
    <p:sldId id="275" r:id="rId6"/>
    <p:sldId id="276" r:id="rId7"/>
    <p:sldId id="266" r:id="rId8"/>
    <p:sldId id="277" r:id="rId9"/>
    <p:sldId id="278" r:id="rId10"/>
    <p:sldId id="283" r:id="rId11"/>
    <p:sldId id="273" r:id="rId12"/>
    <p:sldId id="281" r:id="rId13"/>
    <p:sldId id="282" r:id="rId14"/>
    <p:sldId id="279" r:id="rId15"/>
    <p:sldId id="280" r:id="rId16"/>
    <p:sldId id="267" r:id="rId17"/>
    <p:sldId id="268"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 id="2" name="Kerblat, Flora (S&amp;A, Waite Campu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FB0EC-B25B-4AB5-A511-F59B4BDABB6C}" v="40" dt="2021-11-01T23:29:24.233"/>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94660"/>
  </p:normalViewPr>
  <p:slideViewPr>
    <p:cSldViewPr snapToGrid="0">
      <p:cViewPr varScale="1">
        <p:scale>
          <a:sx n="122" d="100"/>
          <a:sy n="122" d="100"/>
        </p:scale>
        <p:origin x="114" y="144"/>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blat, Flora (S&amp;A, Waite Campus)" userId="d4f307d0-f5ef-4a3c-974a-d0e65c1b99ee" providerId="ADAL" clId="{255FB0EC-B25B-4AB5-A511-F59B4BDABB6C}"/>
    <pc:docChg chg="undo custSel addSld delSld modSld">
      <pc:chgData name="Kerblat, Flora (S&amp;A, Waite Campus)" userId="d4f307d0-f5ef-4a3c-974a-d0e65c1b99ee" providerId="ADAL" clId="{255FB0EC-B25B-4AB5-A511-F59B4BDABB6C}" dt="2021-11-01T23:29:38.959" v="1009" actId="1076"/>
      <pc:docMkLst>
        <pc:docMk/>
      </pc:docMkLst>
      <pc:sldChg chg="modSp add del mod">
        <pc:chgData name="Kerblat, Flora (S&amp;A, Waite Campus)" userId="d4f307d0-f5ef-4a3c-974a-d0e65c1b99ee" providerId="ADAL" clId="{255FB0EC-B25B-4AB5-A511-F59B4BDABB6C}" dt="2021-11-01T23:16:24.867" v="630" actId="47"/>
        <pc:sldMkLst>
          <pc:docMk/>
          <pc:sldMk cId="0" sldId="262"/>
        </pc:sldMkLst>
        <pc:spChg chg="mod">
          <ac:chgData name="Kerblat, Flora (S&amp;A, Waite Campus)" userId="d4f307d0-f5ef-4a3c-974a-d0e65c1b99ee" providerId="ADAL" clId="{255FB0EC-B25B-4AB5-A511-F59B4BDABB6C}" dt="2021-11-01T23:15:39.528" v="626" actId="20577"/>
          <ac:spMkLst>
            <pc:docMk/>
            <pc:sldMk cId="0" sldId="262"/>
            <ac:spMk id="90" creationId="{00000000-0000-0000-0000-000000000000}"/>
          </ac:spMkLst>
        </pc:spChg>
      </pc:sldChg>
      <pc:sldChg chg="modSp mod">
        <pc:chgData name="Kerblat, Flora (S&amp;A, Waite Campus)" userId="d4f307d0-f5ef-4a3c-974a-d0e65c1b99ee" providerId="ADAL" clId="{255FB0EC-B25B-4AB5-A511-F59B4BDABB6C}" dt="2021-11-01T23:11:34.774" v="420" actId="20577"/>
        <pc:sldMkLst>
          <pc:docMk/>
          <pc:sldMk cId="3394989577" sldId="266"/>
        </pc:sldMkLst>
        <pc:spChg chg="mod">
          <ac:chgData name="Kerblat, Flora (S&amp;A, Waite Campus)" userId="d4f307d0-f5ef-4a3c-974a-d0e65c1b99ee" providerId="ADAL" clId="{255FB0EC-B25B-4AB5-A511-F59B4BDABB6C}" dt="2021-11-01T23:11:34.774" v="420" actId="20577"/>
          <ac:spMkLst>
            <pc:docMk/>
            <pc:sldMk cId="3394989577" sldId="266"/>
            <ac:spMk id="2" creationId="{0532ABF6-C4F7-4837-A57F-EB7657C52652}"/>
          </ac:spMkLst>
        </pc:spChg>
      </pc:sldChg>
      <pc:sldChg chg="modSp mod">
        <pc:chgData name="Kerblat, Flora (S&amp;A, Waite Campus)" userId="d4f307d0-f5ef-4a3c-974a-d0e65c1b99ee" providerId="ADAL" clId="{255FB0EC-B25B-4AB5-A511-F59B4BDABB6C}" dt="2021-11-01T23:03:25.762" v="9" actId="207"/>
        <pc:sldMkLst>
          <pc:docMk/>
          <pc:sldMk cId="0" sldId="274"/>
        </pc:sldMkLst>
        <pc:graphicFrameChg chg="modGraphic">
          <ac:chgData name="Kerblat, Flora (S&amp;A, Waite Campus)" userId="d4f307d0-f5ef-4a3c-974a-d0e65c1b99ee" providerId="ADAL" clId="{255FB0EC-B25B-4AB5-A511-F59B4BDABB6C}" dt="2021-11-01T23:03:25.762" v="9" actId="207"/>
          <ac:graphicFrameMkLst>
            <pc:docMk/>
            <pc:sldMk cId="0" sldId="274"/>
            <ac:graphicFrameMk id="83" creationId="{00000000-0000-0000-0000-000000000000}"/>
          </ac:graphicFrameMkLst>
        </pc:graphicFrameChg>
      </pc:sldChg>
      <pc:sldChg chg="modSp add del mod">
        <pc:chgData name="Kerblat, Flora (S&amp;A, Waite Campus)" userId="d4f307d0-f5ef-4a3c-974a-d0e65c1b99ee" providerId="ADAL" clId="{255FB0EC-B25B-4AB5-A511-F59B4BDABB6C}" dt="2021-11-01T23:16:24.332" v="629" actId="47"/>
        <pc:sldMkLst>
          <pc:docMk/>
          <pc:sldMk cId="0" sldId="275"/>
        </pc:sldMkLst>
        <pc:graphicFrameChg chg="mod modGraphic">
          <ac:chgData name="Kerblat, Flora (S&amp;A, Waite Campus)" userId="d4f307d0-f5ef-4a3c-974a-d0e65c1b99ee" providerId="ADAL" clId="{255FB0EC-B25B-4AB5-A511-F59B4BDABB6C}" dt="2021-11-01T23:15:06.066" v="605"/>
          <ac:graphicFrameMkLst>
            <pc:docMk/>
            <pc:sldMk cId="0" sldId="275"/>
            <ac:graphicFrameMk id="98" creationId="{00000000-0000-0000-0000-000000000000}"/>
          </ac:graphicFrameMkLst>
        </pc:graphicFrameChg>
      </pc:sldChg>
      <pc:sldChg chg="modSp mod">
        <pc:chgData name="Kerblat, Flora (S&amp;A, Waite Campus)" userId="d4f307d0-f5ef-4a3c-974a-d0e65c1b99ee" providerId="ADAL" clId="{255FB0EC-B25B-4AB5-A511-F59B4BDABB6C}" dt="2021-11-01T23:15:23.367" v="624" actId="20577"/>
        <pc:sldMkLst>
          <pc:docMk/>
          <pc:sldMk cId="0" sldId="276"/>
        </pc:sldMkLst>
        <pc:graphicFrameChg chg="mod modGraphic">
          <ac:chgData name="Kerblat, Flora (S&amp;A, Waite Campus)" userId="d4f307d0-f5ef-4a3c-974a-d0e65c1b99ee" providerId="ADAL" clId="{255FB0EC-B25B-4AB5-A511-F59B4BDABB6C}" dt="2021-11-01T23:15:23.367" v="624" actId="20577"/>
          <ac:graphicFrameMkLst>
            <pc:docMk/>
            <pc:sldMk cId="0" sldId="276"/>
            <ac:graphicFrameMk id="107" creationId="{00000000-0000-0000-0000-000000000000}"/>
          </ac:graphicFrameMkLst>
        </pc:graphicFrameChg>
      </pc:sldChg>
      <pc:sldChg chg="modSp mod">
        <pc:chgData name="Kerblat, Flora (S&amp;A, Waite Campus)" userId="d4f307d0-f5ef-4a3c-974a-d0e65c1b99ee" providerId="ADAL" clId="{255FB0EC-B25B-4AB5-A511-F59B4BDABB6C}" dt="2021-11-01T23:13:30.669" v="604" actId="20577"/>
        <pc:sldMkLst>
          <pc:docMk/>
          <pc:sldMk cId="565809026" sldId="277"/>
        </pc:sldMkLst>
        <pc:spChg chg="mod">
          <ac:chgData name="Kerblat, Flora (S&amp;A, Waite Campus)" userId="d4f307d0-f5ef-4a3c-974a-d0e65c1b99ee" providerId="ADAL" clId="{255FB0EC-B25B-4AB5-A511-F59B4BDABB6C}" dt="2021-11-01T23:13:30.669" v="604" actId="20577"/>
          <ac:spMkLst>
            <pc:docMk/>
            <pc:sldMk cId="565809026" sldId="277"/>
            <ac:spMk id="2" creationId="{2D8EF014-56C2-4CF9-945B-1344391B0F41}"/>
          </ac:spMkLst>
        </pc:spChg>
      </pc:sldChg>
      <pc:sldChg chg="addSp delSp modSp mod modClrScheme chgLayout">
        <pc:chgData name="Kerblat, Flora (S&amp;A, Waite Campus)" userId="d4f307d0-f5ef-4a3c-974a-d0e65c1b99ee" providerId="ADAL" clId="{255FB0EC-B25B-4AB5-A511-F59B4BDABB6C}" dt="2021-11-01T23:29:38.959" v="1009" actId="1076"/>
        <pc:sldMkLst>
          <pc:docMk/>
          <pc:sldMk cId="3954013121" sldId="283"/>
        </pc:sldMkLst>
        <pc:spChg chg="add del mod ord">
          <ac:chgData name="Kerblat, Flora (S&amp;A, Waite Campus)" userId="d4f307d0-f5ef-4a3c-974a-d0e65c1b99ee" providerId="ADAL" clId="{255FB0EC-B25B-4AB5-A511-F59B4BDABB6C}" dt="2021-11-01T23:23:48.023" v="862" actId="1076"/>
          <ac:spMkLst>
            <pc:docMk/>
            <pc:sldMk cId="3954013121" sldId="283"/>
            <ac:spMk id="2" creationId="{8EAC44CF-67D4-4061-ABD5-19911C40ED05}"/>
          </ac:spMkLst>
        </pc:spChg>
        <pc:spChg chg="mod ord">
          <ac:chgData name="Kerblat, Flora (S&amp;A, Waite Campus)" userId="d4f307d0-f5ef-4a3c-974a-d0e65c1b99ee" providerId="ADAL" clId="{255FB0EC-B25B-4AB5-A511-F59B4BDABB6C}" dt="2021-11-01T23:19:11.798" v="638" actId="26606"/>
          <ac:spMkLst>
            <pc:docMk/>
            <pc:sldMk cId="3954013121" sldId="283"/>
            <ac:spMk id="3" creationId="{1812891A-DE81-446F-B1A4-8FE77D637310}"/>
          </ac:spMkLst>
        </pc:spChg>
        <pc:spChg chg="add del mod ord">
          <ac:chgData name="Kerblat, Flora (S&amp;A, Waite Campus)" userId="d4f307d0-f5ef-4a3c-974a-d0e65c1b99ee" providerId="ADAL" clId="{255FB0EC-B25B-4AB5-A511-F59B4BDABB6C}" dt="2021-11-01T23:29:31.374" v="1007" actId="122"/>
          <ac:spMkLst>
            <pc:docMk/>
            <pc:sldMk cId="3954013121" sldId="283"/>
            <ac:spMk id="4" creationId="{23C943AE-DF32-44AB-90A9-64E662190814}"/>
          </ac:spMkLst>
        </pc:spChg>
        <pc:spChg chg="add del mod">
          <ac:chgData name="Kerblat, Flora (S&amp;A, Waite Campus)" userId="d4f307d0-f5ef-4a3c-974a-d0e65c1b99ee" providerId="ADAL" clId="{255FB0EC-B25B-4AB5-A511-F59B4BDABB6C}" dt="2021-11-01T23:19:11.798" v="638" actId="26606"/>
          <ac:spMkLst>
            <pc:docMk/>
            <pc:sldMk cId="3954013121" sldId="283"/>
            <ac:spMk id="10" creationId="{0741BEDA-14ED-40BC-9EA8-E3EA46584F84}"/>
          </ac:spMkLst>
        </pc:spChg>
        <pc:spChg chg="add mod">
          <ac:chgData name="Kerblat, Flora (S&amp;A, Waite Campus)" userId="d4f307d0-f5ef-4a3c-974a-d0e65c1b99ee" providerId="ADAL" clId="{255FB0EC-B25B-4AB5-A511-F59B4BDABB6C}" dt="2021-11-01T23:29:38.959" v="1009" actId="1076"/>
          <ac:spMkLst>
            <pc:docMk/>
            <pc:sldMk cId="3954013121" sldId="283"/>
            <ac:spMk id="14" creationId="{0C82CC0B-B6E7-4A7D-A41F-7D78397AB544}"/>
          </ac:spMkLst>
        </pc:spChg>
        <pc:graphicFrameChg chg="add del mod">
          <ac:chgData name="Kerblat, Flora (S&amp;A, Waite Campus)" userId="d4f307d0-f5ef-4a3c-974a-d0e65c1b99ee" providerId="ADAL" clId="{255FB0EC-B25B-4AB5-A511-F59B4BDABB6C}" dt="2021-11-01T23:19:11.798" v="638" actId="26606"/>
          <ac:graphicFrameMkLst>
            <pc:docMk/>
            <pc:sldMk cId="3954013121" sldId="283"/>
            <ac:graphicFrameMk id="6" creationId="{42AEBD91-0944-44AA-802A-DF5B4DD3F0D3}"/>
          </ac:graphicFrameMkLst>
        </pc:graphicFrameChg>
        <pc:picChg chg="add mod modCrop">
          <ac:chgData name="Kerblat, Flora (S&amp;A, Waite Campus)" userId="d4f307d0-f5ef-4a3c-974a-d0e65c1b99ee" providerId="ADAL" clId="{255FB0EC-B25B-4AB5-A511-F59B4BDABB6C}" dt="2021-11-01T23:29:35.335" v="1008" actId="1076"/>
          <ac:picMkLst>
            <pc:docMk/>
            <pc:sldMk cId="3954013121" sldId="283"/>
            <ac:picMk id="9" creationId="{0322DACE-06DB-4960-BC51-D1E573BAE6EC}"/>
          </ac:picMkLst>
        </pc:picChg>
        <pc:picChg chg="add mod">
          <ac:chgData name="Kerblat, Flora (S&amp;A, Waite Campus)" userId="d4f307d0-f5ef-4a3c-974a-d0e65c1b99ee" providerId="ADAL" clId="{255FB0EC-B25B-4AB5-A511-F59B4BDABB6C}" dt="2021-11-01T23:26:52.959" v="966" actId="1076"/>
          <ac:picMkLst>
            <pc:docMk/>
            <pc:sldMk cId="3954013121" sldId="283"/>
            <ac:picMk id="1026" creationId="{1A54BB64-1076-456E-8E9B-7E50BB61402F}"/>
          </ac:picMkLst>
        </pc:picChg>
        <pc:picChg chg="add mod">
          <ac:chgData name="Kerblat, Flora (S&amp;A, Waite Campus)" userId="d4f307d0-f5ef-4a3c-974a-d0e65c1b99ee" providerId="ADAL" clId="{255FB0EC-B25B-4AB5-A511-F59B4BDABB6C}" dt="2021-11-01T23:26:55.975" v="967" actId="1076"/>
          <ac:picMkLst>
            <pc:docMk/>
            <pc:sldMk cId="3954013121" sldId="283"/>
            <ac:picMk id="1028" creationId="{89C6B0F2-BC28-454B-AE53-EFB7A33CB9A5}"/>
          </ac:picMkLst>
        </pc:picChg>
        <pc:picChg chg="add mod">
          <ac:chgData name="Kerblat, Flora (S&amp;A, Waite Campus)" userId="d4f307d0-f5ef-4a3c-974a-d0e65c1b99ee" providerId="ADAL" clId="{255FB0EC-B25B-4AB5-A511-F59B4BDABB6C}" dt="2021-11-01T23:29:24.215" v="1006" actId="732"/>
          <ac:picMkLst>
            <pc:docMk/>
            <pc:sldMk cId="3954013121" sldId="283"/>
            <ac:picMk id="1030" creationId="{63C9BE22-0EBB-4500-804C-BF610EC0F308}"/>
          </ac:picMkLst>
        </pc:picChg>
        <pc:cxnChg chg="add mod">
          <ac:chgData name="Kerblat, Flora (S&amp;A, Waite Campus)" userId="d4f307d0-f5ef-4a3c-974a-d0e65c1b99ee" providerId="ADAL" clId="{255FB0EC-B25B-4AB5-A511-F59B4BDABB6C}" dt="2021-11-01T23:24:44.515" v="867" actId="693"/>
          <ac:cxnSpMkLst>
            <pc:docMk/>
            <pc:sldMk cId="3954013121" sldId="283"/>
            <ac:cxnSpMk id="7" creationId="{DA30338C-CFDE-4AE6-AC70-CBC3D751C1B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A752E-3C9B-4C10-B3AA-FB91EA1CC58C}" type="datetimeFigureOut">
              <a:rPr lang="en-AU" smtClean="0"/>
              <a:t>2/11/2021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39006-F9A1-46A4-9741-9F071648C54C}" type="slidenum">
              <a:rPr lang="en-AU" smtClean="0"/>
              <a:t>‹#›</a:t>
            </a:fld>
            <a:endParaRPr lang="en-AU"/>
          </a:p>
        </p:txBody>
      </p:sp>
    </p:spTree>
    <p:extLst>
      <p:ext uri="{BB962C8B-B14F-4D97-AF65-F5344CB8AC3E}">
        <p14:creationId xmlns:p14="http://schemas.microsoft.com/office/powerpoint/2010/main" val="111949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25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AU"/>
              <a:t> (1 expert_</a:t>
            </a:r>
            <a:endParaRPr/>
          </a:p>
        </p:txBody>
      </p:sp>
      <p:sp>
        <p:nvSpPr>
          <p:cNvPr id="130" name="Google Shape;1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bb6cfe62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bb6cfe628_2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25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25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18" name="Google Shape;11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78" name="Google Shape;1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AU"/>
              <a:t> (1 expert_</a:t>
            </a:r>
            <a:endParaRPr/>
          </a:p>
        </p:txBody>
      </p:sp>
      <p:sp>
        <p:nvSpPr>
          <p:cNvPr id="121" name="Google Shape;1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0" name="Content Placeholder 2">
            <a:extLst>
              <a:ext uri="{FF2B5EF4-FFF2-40B4-BE49-F238E27FC236}">
                <a16:creationId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D750AF94-A7F3-4BBE-BA31-C4E95B643892}"/>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B9F3D092-5D49-4AFB-AF3E-73F362AFFC85}"/>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Content Placeholder 2">
            <a:extLst>
              <a:ext uri="{FF2B5EF4-FFF2-40B4-BE49-F238E27FC236}">
                <a16:creationId xmlns:a16="http://schemas.microsoft.com/office/drawing/2014/main"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a16="http://schemas.microsoft.com/office/drawing/2014/main"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a16="http://schemas.microsoft.com/office/drawing/2014/main"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5" name="Title 15">
            <a:extLst>
              <a:ext uri="{FF2B5EF4-FFF2-40B4-BE49-F238E27FC236}">
                <a16:creationId xmlns:a16="http://schemas.microsoft.com/office/drawing/2014/main"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6" name="TextBox 15">
            <a:extLst>
              <a:ext uri="{FF2B5EF4-FFF2-40B4-BE49-F238E27FC236}">
                <a16:creationId xmlns:a16="http://schemas.microsoft.com/office/drawing/2014/main" id="{347CA0F7-C63D-4300-8BAD-A29E1BDF3EF2}"/>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2" name="Picture 11">
            <a:extLst>
              <a:ext uri="{FF2B5EF4-FFF2-40B4-BE49-F238E27FC236}">
                <a16:creationId xmlns:a16="http://schemas.microsoft.com/office/drawing/2014/main"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a16="http://schemas.microsoft.com/office/drawing/2014/main"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a16="http://schemas.microsoft.com/office/drawing/2014/main"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itle 15">
            <a:extLst>
              <a:ext uri="{FF2B5EF4-FFF2-40B4-BE49-F238E27FC236}">
                <a16:creationId xmlns:a16="http://schemas.microsoft.com/office/drawing/2014/main"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0" name="TextBox 9">
            <a:extLst>
              <a:ext uri="{FF2B5EF4-FFF2-40B4-BE49-F238E27FC236}">
                <a16:creationId xmlns:a16="http://schemas.microsoft.com/office/drawing/2014/main"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12926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4" name="Picture 13">
            <a:extLst>
              <a:ext uri="{FF2B5EF4-FFF2-40B4-BE49-F238E27FC236}">
                <a16:creationId xmlns:a16="http://schemas.microsoft.com/office/drawing/2014/main" id="{2D315F3E-F0DF-4865-AC4F-47E0A13B27C7}"/>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5" name="Picture 14">
            <a:extLst>
              <a:ext uri="{FF2B5EF4-FFF2-40B4-BE49-F238E27FC236}">
                <a16:creationId xmlns:a16="http://schemas.microsoft.com/office/drawing/2014/main" id="{FB6593D5-A5A7-4DB6-A71A-5D767C08A473}"/>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7" name="Rectangle 16">
            <a:extLst>
              <a:ext uri="{FF2B5EF4-FFF2-40B4-BE49-F238E27FC236}">
                <a16:creationId xmlns:a16="http://schemas.microsoft.com/office/drawing/2014/main"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3" name="Content Placeholder 2">
            <a:extLst>
              <a:ext uri="{FF2B5EF4-FFF2-40B4-BE49-F238E27FC236}">
                <a16:creationId xmlns:a16="http://schemas.microsoft.com/office/drawing/2014/main"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1" name="Title 15">
            <a:extLst>
              <a:ext uri="{FF2B5EF4-FFF2-40B4-BE49-F238E27FC236}">
                <a16:creationId xmlns:a16="http://schemas.microsoft.com/office/drawing/2014/main"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2" name="TextBox 11">
            <a:extLst>
              <a:ext uri="{FF2B5EF4-FFF2-40B4-BE49-F238E27FC236}">
                <a16:creationId xmlns:a16="http://schemas.microsoft.com/office/drawing/2014/main" id="{1AB93411-C6A7-4058-A682-89D0693D66D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345898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6"/>
          <p:cNvSpPr>
            <a:spLocks noGrp="1"/>
          </p:cNvSpPr>
          <p:nvPr>
            <p:ph type="sldNum" idx="12"/>
          </p:nvPr>
        </p:nvSpPr>
        <p:spPr>
          <a:xfrm>
            <a:off x="11684000" y="6629401"/>
            <a:ext cx="406400" cy="18728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AU" smtClean="0"/>
              <a:pPr/>
              <a:t>‹#›</a:t>
            </a:fld>
            <a:endParaRPr lang="en-AU"/>
          </a:p>
        </p:txBody>
      </p:sp>
      <p:sp>
        <p:nvSpPr>
          <p:cNvPr id="10" name="Google Shape;10;p36"/>
          <p:cNvSpPr txBox="1">
            <a:spLocks noGrp="1"/>
          </p:cNvSpPr>
          <p:nvPr>
            <p:ph type="body" idx="1"/>
          </p:nvPr>
        </p:nvSpPr>
        <p:spPr>
          <a:xfrm>
            <a:off x="101600" y="1219200"/>
            <a:ext cx="11988800" cy="5257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11" name="Google Shape;11;p36"/>
          <p:cNvSpPr/>
          <p:nvPr/>
        </p:nvSpPr>
        <p:spPr>
          <a:xfrm>
            <a:off x="101600" y="6629400"/>
            <a:ext cx="3622000" cy="187200"/>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AU" sz="1100" b="0" i="1" u="none" strike="noStrike" cap="none">
                <a:solidFill>
                  <a:schemeClr val="dk2"/>
                </a:solidFill>
                <a:latin typeface="Helvetica Neue"/>
                <a:ea typeface="Helvetica Neue"/>
                <a:cs typeface="Helvetica Neue"/>
                <a:sym typeface="Helvetica Neue"/>
              </a:rPr>
              <a:t>SIT TW 2021 7-9 / 14-16 Sept 2021</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6"/>
          <p:cNvSpPr txBox="1">
            <a:spLocks noGrp="1"/>
          </p:cNvSpPr>
          <p:nvPr>
            <p:ph type="body" idx="2"/>
          </p:nvPr>
        </p:nvSpPr>
        <p:spPr>
          <a:xfrm>
            <a:off x="2641600" y="76200"/>
            <a:ext cx="6604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115991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
        <p:cNvGrpSpPr/>
        <p:nvPr/>
      </p:nvGrpSpPr>
      <p:grpSpPr>
        <a:xfrm>
          <a:off x="0" y="0"/>
          <a:ext cx="0" cy="0"/>
          <a:chOff x="0" y="0"/>
          <a:chExt cx="0" cy="0"/>
        </a:xfrm>
      </p:grpSpPr>
      <p:sp>
        <p:nvSpPr>
          <p:cNvPr id="14" name="Google Shape;14;p37"/>
          <p:cNvSpPr txBox="1">
            <a:spLocks noGrp="1"/>
          </p:cNvSpPr>
          <p:nvPr>
            <p:ph type="body" idx="1"/>
          </p:nvPr>
        </p:nvSpPr>
        <p:spPr>
          <a:xfrm>
            <a:off x="913773" y="2367094"/>
            <a:ext cx="10363827" cy="342410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37"/>
          <p:cNvSpPr txBox="1">
            <a:spLocks noGrp="1"/>
          </p:cNvSpPr>
          <p:nvPr>
            <p:ph type="dt" idx="10"/>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37"/>
          <p:cNvSpPr txBox="1">
            <a:spLocks noGrp="1"/>
          </p:cNvSpPr>
          <p:nvPr>
            <p:ph type="ftr" idx="11"/>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7"/>
          <p:cNvSpPr txBox="1">
            <a:spLocks noGrp="1"/>
          </p:cNvSpPr>
          <p:nvPr>
            <p:ph type="sldNum" idx="12"/>
          </p:nvPr>
        </p:nvSpPr>
        <p:spPr>
          <a:xfrm>
            <a:off x="9652000" y="6546850"/>
            <a:ext cx="2540000" cy="256540"/>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fld id="{00000000-1234-1234-1234-123412341234}" type="slidenum">
              <a:rPr lang="en-AU" smtClean="0"/>
              <a:pPr/>
              <a:t>‹#›</a:t>
            </a:fld>
            <a:endParaRPr lang="en-AU"/>
          </a:p>
        </p:txBody>
      </p:sp>
      <p:sp>
        <p:nvSpPr>
          <p:cNvPr id="18" name="Google Shape;18;p37"/>
          <p:cNvSpPr txBox="1">
            <a:spLocks noGrp="1"/>
          </p:cNvSpPr>
          <p:nvPr>
            <p:ph type="title"/>
          </p:nvPr>
        </p:nvSpPr>
        <p:spPr>
          <a:xfrm>
            <a:off x="913776" y="618519"/>
            <a:ext cx="10364451" cy="159617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3272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id="{8A22C5D0-A59F-4D59-9AE0-98B49D48F724}"/>
              </a:ext>
            </a:extLst>
          </p:cNvPr>
          <p:cNvPicPr>
            <a:picLocks noChangeAspect="1"/>
          </p:cNvPicPr>
          <p:nvPr userDrawn="1"/>
        </p:nvPicPr>
        <p:blipFill rotWithShape="1">
          <a:blip r:embed="rId9"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id="{D83F94B4-13EA-4151-AFBF-F80C398EB193}"/>
              </a:ext>
            </a:extLst>
          </p:cNvPr>
          <p:cNvPicPr>
            <a:picLocks noChangeAspect="1"/>
          </p:cNvPicPr>
          <p:nvPr userDrawn="1"/>
        </p:nvPicPr>
        <p:blipFill>
          <a:blip r:embed="rId10"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80" r:id="rId5"/>
    <p:sldLayoutId id="2147483681" r:id="rId6"/>
    <p:sldLayoutId id="214748368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otoolkit.unhabitat.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chrome-extension://efaidnbmnnnibpcajpcglclefindmkaj/viewer.html?pdfurl=https%3A%2F%2Fwww.unccd.int%2Fsites%2Fdefault%2Ffiles%2Frelevant-links%2F2021-03%2FIndicator_15.3.1_GPG_v2_29Mar_Advanced-version.pdf&amp;clen=5563468&amp;chunk=tru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catalogue.unccd.int/1768_UNCCD_GPG_SDG-Indicator-15.3.1_version2_202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hyperlink" Target="https://ceos.org/document_management/Meetings/SIT/SIT-36/Documents/SDG%20AHT%20Future%20Options%20-%20Synthesis%20Paper%20v1.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eos.org/meetings/35th-ceos-plena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7" y="175938"/>
            <a:ext cx="9059393" cy="3972645"/>
          </a:xfrm>
        </p:spPr>
        <p:txBody>
          <a:bodyPr/>
          <a:lstStyle/>
          <a:p>
            <a:r>
              <a:rPr lang="en-AU" dirty="0"/>
              <a:t>CEOS Ad Hoc Team on the Sustainable Development Goals (SDG-AHT)</a:t>
            </a:r>
          </a:p>
        </p:txBody>
      </p:sp>
      <p:sp>
        <p:nvSpPr>
          <p:cNvPr id="6" name="Shape 11">
            <a:extLst>
              <a:ext uri="{FF2B5EF4-FFF2-40B4-BE49-F238E27FC236}">
                <a16:creationId xmlns:a16="http://schemas.microsoft.com/office/drawing/2014/main" id="{75A0D59D-8C5C-48CF-A49D-9DE235F8CED6}"/>
              </a:ext>
            </a:extLst>
          </p:cNvPr>
          <p:cNvSpPr/>
          <p:nvPr/>
        </p:nvSpPr>
        <p:spPr>
          <a:xfrm>
            <a:off x="7222284" y="4252682"/>
            <a:ext cx="4832943" cy="2605318"/>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A. Held, (CSIRO)</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&amp; M. Paganini (ESA) </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Conference Agenda Item #23</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2021 CEOS Plenary </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Virtual Meeting</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1-4 November 2021</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39195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C44CF-67D4-4061-ABD5-19911C40ED05}"/>
              </a:ext>
            </a:extLst>
          </p:cNvPr>
          <p:cNvSpPr>
            <a:spLocks noGrp="1"/>
          </p:cNvSpPr>
          <p:nvPr>
            <p:ph idx="1"/>
          </p:nvPr>
        </p:nvSpPr>
        <p:spPr>
          <a:xfrm>
            <a:off x="135803" y="1182469"/>
            <a:ext cx="6828486" cy="4694402"/>
          </a:xfrm>
        </p:spPr>
        <p:txBody>
          <a:bodyPr/>
          <a:lstStyle/>
          <a:p>
            <a:r>
              <a:rPr lang="en-AU" sz="2200" b="1" dirty="0">
                <a:solidFill>
                  <a:schemeClr val="accent6"/>
                </a:solidFill>
              </a:rPr>
              <a:t> The CEOS SDG AHT is seeking CEOS Principals’ endorsement of the Federated approach which is described in the CEOS SDG Strategy Implementation. </a:t>
            </a:r>
            <a:r>
              <a:rPr lang="en-AU" sz="2200" dirty="0"/>
              <a:t>The CEOS SDG AHT will thus be dismantled this year.</a:t>
            </a:r>
          </a:p>
          <a:p>
            <a:r>
              <a:rPr lang="en-AU" sz="2200" dirty="0"/>
              <a:t> All current activities &amp; deliverables will be transferred to the new SDG Coordination group – available resources will be reassessed after Plenary</a:t>
            </a:r>
          </a:p>
          <a:p>
            <a:r>
              <a:rPr lang="en-AU" sz="2200" dirty="0"/>
              <a:t>The last 5-years activities &amp; related documentations will remain available on the CEOS website (new section)</a:t>
            </a:r>
            <a:endParaRPr lang="en-AU" sz="2200" dirty="0">
              <a:solidFill>
                <a:schemeClr val="accent6"/>
              </a:solidFill>
            </a:endParaRPr>
          </a:p>
          <a:p>
            <a:r>
              <a:rPr lang="en-AU" sz="2200" dirty="0"/>
              <a:t>Discussion: </a:t>
            </a:r>
          </a:p>
          <a:p>
            <a:pPr lvl="1"/>
            <a:r>
              <a:rPr lang="en-AU" sz="2200" dirty="0"/>
              <a:t>on the proposed federated approach</a:t>
            </a:r>
          </a:p>
          <a:p>
            <a:pPr lvl="1"/>
            <a:r>
              <a:rPr lang="en-AU" sz="2200" dirty="0"/>
              <a:t>Comments &amp; suggestions welcome on the Strategy Implementation</a:t>
            </a:r>
            <a:endParaRPr lang="en-AU" sz="2200" b="1" dirty="0">
              <a:solidFill>
                <a:schemeClr val="accent6"/>
              </a:solidFill>
            </a:endParaRPr>
          </a:p>
        </p:txBody>
      </p:sp>
      <p:sp>
        <p:nvSpPr>
          <p:cNvPr id="4" name="Text Placeholder 3">
            <a:extLst>
              <a:ext uri="{FF2B5EF4-FFF2-40B4-BE49-F238E27FC236}">
                <a16:creationId xmlns:a16="http://schemas.microsoft.com/office/drawing/2014/main" id="{23C943AE-DF32-44AB-90A9-64E662190814}"/>
              </a:ext>
            </a:extLst>
          </p:cNvPr>
          <p:cNvSpPr>
            <a:spLocks noGrp="1"/>
          </p:cNvSpPr>
          <p:nvPr>
            <p:ph type="body" sz="half" idx="2"/>
          </p:nvPr>
        </p:nvSpPr>
        <p:spPr>
          <a:xfrm>
            <a:off x="7585797" y="1142730"/>
            <a:ext cx="4470400" cy="4630558"/>
          </a:xfrm>
        </p:spPr>
        <p:txBody>
          <a:bodyPr/>
          <a:lstStyle/>
          <a:p>
            <a:r>
              <a:rPr lang="en-AU" sz="2200" b="1" dirty="0">
                <a:solidFill>
                  <a:schemeClr val="accent2"/>
                </a:solidFill>
              </a:rPr>
              <a:t>THANK YOU FOR YOUR SUPPORT </a:t>
            </a:r>
          </a:p>
          <a:p>
            <a:r>
              <a:rPr lang="en-AU" sz="2200" b="1" dirty="0">
                <a:solidFill>
                  <a:schemeClr val="accent2"/>
                </a:solidFill>
              </a:rPr>
              <a:t>SINCE 2016 (30th Plenary) !</a:t>
            </a:r>
          </a:p>
          <a:p>
            <a:endParaRPr lang="en-AU" sz="2200" b="1" dirty="0">
              <a:solidFill>
                <a:schemeClr val="accent2"/>
              </a:solidFill>
            </a:endParaRPr>
          </a:p>
          <a:p>
            <a:r>
              <a:rPr lang="en-AU" sz="2200" b="1" dirty="0">
                <a:solidFill>
                  <a:schemeClr val="accent2"/>
                </a:solidFill>
              </a:rPr>
              <a:t>	     </a:t>
            </a:r>
          </a:p>
          <a:p>
            <a:endParaRPr lang="en-AU" sz="2200" b="1" dirty="0">
              <a:solidFill>
                <a:schemeClr val="accent2"/>
              </a:solidFill>
            </a:endParaRPr>
          </a:p>
          <a:p>
            <a:r>
              <a:rPr lang="en-AU" sz="1500" dirty="0"/>
              <a:t>Marc Paganini (ESA)		Alex Held (CSIRO)</a:t>
            </a:r>
          </a:p>
          <a:p>
            <a:endParaRPr lang="en-AU" sz="1500" dirty="0"/>
          </a:p>
          <a:p>
            <a:pPr algn="ctr"/>
            <a:r>
              <a:rPr lang="en-AU" sz="1500" dirty="0"/>
              <a:t>With the support of Flora Kerblat (CSIRO) and all our AHT members!</a:t>
            </a:r>
          </a:p>
          <a:p>
            <a:endParaRPr lang="en-AU" sz="1500" dirty="0"/>
          </a:p>
          <a:p>
            <a:endParaRPr lang="en-AU" dirty="0"/>
          </a:p>
        </p:txBody>
      </p:sp>
      <p:sp>
        <p:nvSpPr>
          <p:cNvPr id="3" name="Title 2">
            <a:extLst>
              <a:ext uri="{FF2B5EF4-FFF2-40B4-BE49-F238E27FC236}">
                <a16:creationId xmlns:a16="http://schemas.microsoft.com/office/drawing/2014/main" id="{1812891A-DE81-446F-B1A4-8FE77D637310}"/>
              </a:ext>
            </a:extLst>
          </p:cNvPr>
          <p:cNvSpPr>
            <a:spLocks noGrp="1"/>
          </p:cNvSpPr>
          <p:nvPr>
            <p:ph type="title"/>
          </p:nvPr>
        </p:nvSpPr>
        <p:spPr/>
        <p:txBody>
          <a:bodyPr/>
          <a:lstStyle/>
          <a:p>
            <a:r>
              <a:rPr lang="en-AU" dirty="0"/>
              <a:t>Discussion &amp; conclusion</a:t>
            </a:r>
          </a:p>
        </p:txBody>
      </p:sp>
      <p:pic>
        <p:nvPicPr>
          <p:cNvPr id="1026" name="Picture 2" descr="UNWDF 2018 Media">
            <a:extLst>
              <a:ext uri="{FF2B5EF4-FFF2-40B4-BE49-F238E27FC236}">
                <a16:creationId xmlns:a16="http://schemas.microsoft.com/office/drawing/2014/main" id="{1A54BB64-1076-456E-8E9B-7E50BB614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390" y="2584009"/>
            <a:ext cx="910894" cy="9456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ce capability strengthens with new Earth observation centre - CSIRO">
            <a:extLst>
              <a:ext uri="{FF2B5EF4-FFF2-40B4-BE49-F238E27FC236}">
                <a16:creationId xmlns:a16="http://schemas.microsoft.com/office/drawing/2014/main" id="{89C6B0F2-BC28-454B-AE53-EFB7A33CB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55" r="7259" b="3127"/>
          <a:stretch/>
        </p:blipFill>
        <p:spPr bwMode="auto">
          <a:xfrm>
            <a:off x="10601602" y="2584009"/>
            <a:ext cx="1090301" cy="9456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A30338C-CFDE-4AE6-AC70-CBC3D751C1B3}"/>
              </a:ext>
            </a:extLst>
          </p:cNvPr>
          <p:cNvCxnSpPr/>
          <p:nvPr/>
        </p:nvCxnSpPr>
        <p:spPr>
          <a:xfrm>
            <a:off x="7135446" y="1182469"/>
            <a:ext cx="0" cy="5017477"/>
          </a:xfrm>
          <a:prstGeom prst="line">
            <a:avLst/>
          </a:prstGeom>
          <a:ln>
            <a:prstDash val="lgDash"/>
          </a:ln>
        </p:spPr>
        <p:style>
          <a:lnRef idx="1">
            <a:schemeClr val="accent2"/>
          </a:lnRef>
          <a:fillRef idx="0">
            <a:schemeClr val="accent2"/>
          </a:fillRef>
          <a:effectRef idx="0">
            <a:schemeClr val="accent2"/>
          </a:effectRef>
          <a:fontRef idx="minor">
            <a:schemeClr val="tx1"/>
          </a:fontRef>
        </p:style>
      </p:cxnSp>
      <p:pic>
        <p:nvPicPr>
          <p:cNvPr id="9" name="Picture 8" descr="CEOS SDG AHT in Washington, 2017">
            <a:extLst>
              <a:ext uri="{FF2B5EF4-FFF2-40B4-BE49-F238E27FC236}">
                <a16:creationId xmlns:a16="http://schemas.microsoft.com/office/drawing/2014/main" id="{0322DACE-06DB-4960-BC51-D1E573BAE6EC}"/>
              </a:ext>
            </a:extLst>
          </p:cNvPr>
          <p:cNvPicPr>
            <a:picLocks noChangeAspect="1"/>
          </p:cNvPicPr>
          <p:nvPr/>
        </p:nvPicPr>
        <p:blipFill rotWithShape="1">
          <a:blip r:embed="rId4">
            <a:extLst>
              <a:ext uri="{28A0092B-C50C-407E-A947-70E740481C1C}">
                <a14:useLocalDpi xmlns:a14="http://schemas.microsoft.com/office/drawing/2010/main" val="0"/>
              </a:ext>
            </a:extLst>
          </a:blip>
          <a:srcRect l="3644" t="33757" r="2695" b="9613"/>
          <a:stretch/>
        </p:blipFill>
        <p:spPr>
          <a:xfrm>
            <a:off x="8347983" y="4741689"/>
            <a:ext cx="2946028" cy="1335931"/>
          </a:xfrm>
          <a:prstGeom prst="rect">
            <a:avLst/>
          </a:prstGeom>
        </p:spPr>
      </p:pic>
      <p:sp>
        <p:nvSpPr>
          <p:cNvPr id="14" name="TextBox 13">
            <a:extLst>
              <a:ext uri="{FF2B5EF4-FFF2-40B4-BE49-F238E27FC236}">
                <a16:creationId xmlns:a16="http://schemas.microsoft.com/office/drawing/2014/main" id="{0C82CC0B-B6E7-4A7D-A41F-7D78397AB544}"/>
              </a:ext>
            </a:extLst>
          </p:cNvPr>
          <p:cNvSpPr txBox="1"/>
          <p:nvPr/>
        </p:nvSpPr>
        <p:spPr>
          <a:xfrm>
            <a:off x="8347983" y="6077620"/>
            <a:ext cx="4173409" cy="307777"/>
          </a:xfrm>
          <a:prstGeom prst="rect">
            <a:avLst/>
          </a:prstGeom>
          <a:noFill/>
        </p:spPr>
        <p:txBody>
          <a:bodyPr wrap="square">
            <a:spAutoFit/>
          </a:bodyPr>
          <a:lstStyle/>
          <a:p>
            <a:r>
              <a:rPr lang="en-AU" sz="1400" i="1" dirty="0"/>
              <a:t>CEOS SDG AHT in Washington, 2017</a:t>
            </a:r>
          </a:p>
        </p:txBody>
      </p:sp>
      <p:pic>
        <p:nvPicPr>
          <p:cNvPr id="1030" name="Picture 6" descr="Sustainable Development Goals | International Partnerships">
            <a:extLst>
              <a:ext uri="{FF2B5EF4-FFF2-40B4-BE49-F238E27FC236}">
                <a16:creationId xmlns:a16="http://schemas.microsoft.com/office/drawing/2014/main" id="{63C9BE22-0EBB-4500-804C-BF610EC0F3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630" t="9014" r="12962" b="14642"/>
          <a:stretch/>
        </p:blipFill>
        <p:spPr bwMode="auto">
          <a:xfrm>
            <a:off x="9307877" y="2508737"/>
            <a:ext cx="1008431" cy="102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1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DEE829-588C-4529-8012-1AE47FA3ACB8}"/>
              </a:ext>
            </a:extLst>
          </p:cNvPr>
          <p:cNvSpPr>
            <a:spLocks noGrp="1"/>
          </p:cNvSpPr>
          <p:nvPr>
            <p:ph type="title"/>
          </p:nvPr>
        </p:nvSpPr>
        <p:spPr>
          <a:xfrm>
            <a:off x="145567" y="1059858"/>
            <a:ext cx="6157185" cy="3972645"/>
          </a:xfrm>
        </p:spPr>
        <p:txBody>
          <a:bodyPr>
            <a:normAutofit/>
          </a:bodyPr>
          <a:lstStyle/>
          <a:p>
            <a:r>
              <a:rPr lang="en-AU" sz="6800" dirty="0"/>
              <a:t>BACKGROUND INFORMATION</a:t>
            </a:r>
          </a:p>
        </p:txBody>
      </p:sp>
    </p:spTree>
    <p:extLst>
      <p:ext uri="{BB962C8B-B14F-4D97-AF65-F5344CB8AC3E}">
        <p14:creationId xmlns:p14="http://schemas.microsoft.com/office/powerpoint/2010/main" val="233358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p:nvPr/>
        </p:nvSpPr>
        <p:spPr>
          <a:xfrm>
            <a:off x="741680" y="2661138"/>
            <a:ext cx="11155680" cy="3282462"/>
          </a:xfrm>
          <a:prstGeom prst="rect">
            <a:avLst/>
          </a:prstGeom>
          <a:noFill/>
          <a:ln>
            <a:noFill/>
          </a:ln>
        </p:spPr>
        <p:txBody>
          <a:bodyPr spcFirstLastPara="1" wrap="square" lIns="68575" tIns="34275" rIns="68575" bIns="34275" anchor="t" anchorCtr="0">
            <a:noAutofit/>
          </a:bodyPr>
          <a:lstStyle/>
          <a:p>
            <a:pPr marL="228600" indent="-228600">
              <a:buClr>
                <a:schemeClr val="dk1"/>
              </a:buClr>
              <a:buSzPts val="1600"/>
              <a:buFont typeface="Arial"/>
              <a:buChar char="•"/>
            </a:pPr>
            <a:r>
              <a:rPr lang="en-AU" sz="1600" dirty="0">
                <a:solidFill>
                  <a:srgbClr val="002060"/>
                </a:solidFill>
                <a:latin typeface="+mj-lt"/>
                <a:ea typeface="Helvetica Neue"/>
                <a:cs typeface="Helvetica Neue"/>
                <a:sym typeface="Helvetica Neue"/>
              </a:rPr>
              <a:t>Support GEO efforts to advance the uptake of EO in the implementation of the 2030 Agenda on Sustainable Development, acting as a “Space Enabler” to facilitate access and use of satellite data.</a:t>
            </a:r>
            <a:endParaRPr sz="1400" dirty="0">
              <a:solidFill>
                <a:srgbClr val="000000"/>
              </a:solidFill>
              <a:latin typeface="+mj-lt"/>
              <a:ea typeface="Arial"/>
              <a:cs typeface="Arial"/>
              <a:sym typeface="Arial"/>
            </a:endParaRPr>
          </a:p>
          <a:p>
            <a:pPr marL="228600" indent="-228600">
              <a:spcBef>
                <a:spcPts val="600"/>
              </a:spcBef>
              <a:buClr>
                <a:schemeClr val="dk1"/>
              </a:buClr>
              <a:buSzPts val="1600"/>
              <a:buFont typeface="Arial"/>
              <a:buChar char="•"/>
            </a:pPr>
            <a:r>
              <a:rPr lang="en-AU" sz="1600" dirty="0">
                <a:solidFill>
                  <a:srgbClr val="002060"/>
                </a:solidFill>
                <a:latin typeface="+mj-lt"/>
                <a:ea typeface="Helvetica Neue"/>
                <a:cs typeface="Helvetica Neue"/>
                <a:sym typeface="Helvetica Neue"/>
              </a:rPr>
              <a:t>Participate to the GEO federated approach on SDGs that aims at harnessing all expertise inside and outside GEO Work Programme (including CEOS) in order to maximize impact.</a:t>
            </a:r>
            <a:endParaRPr sz="1400" dirty="0">
              <a:solidFill>
                <a:srgbClr val="000000"/>
              </a:solidFill>
              <a:latin typeface="+mj-lt"/>
              <a:ea typeface="Arial"/>
              <a:cs typeface="Arial"/>
              <a:sym typeface="Arial"/>
            </a:endParaRPr>
          </a:p>
          <a:p>
            <a:pPr marL="228600" indent="-228600">
              <a:spcBef>
                <a:spcPts val="600"/>
              </a:spcBef>
              <a:buClr>
                <a:schemeClr val="dk1"/>
              </a:buClr>
              <a:buSzPts val="1600"/>
              <a:buFont typeface="Arial"/>
              <a:buChar char="•"/>
            </a:pPr>
            <a:r>
              <a:rPr lang="en-AU" sz="1600" dirty="0">
                <a:solidFill>
                  <a:srgbClr val="002060"/>
                </a:solidFill>
                <a:latin typeface="+mj-lt"/>
                <a:ea typeface="Helvetica Neue"/>
                <a:cs typeface="Helvetica Neue"/>
                <a:sym typeface="Helvetica Neue"/>
              </a:rPr>
              <a:t>Contribute to the development of the GEO Toolkits on SDGs coordinated by GEO EO4SDG, which will package all available EO assets in practical guidelines for easy appropriation by countries.</a:t>
            </a:r>
            <a:endParaRPr sz="1400" dirty="0">
              <a:solidFill>
                <a:srgbClr val="000000"/>
              </a:solidFill>
              <a:latin typeface="+mj-lt"/>
              <a:ea typeface="Arial"/>
              <a:cs typeface="Arial"/>
              <a:sym typeface="Arial"/>
            </a:endParaRPr>
          </a:p>
          <a:p>
            <a:pPr marL="228600" indent="-228600">
              <a:spcBef>
                <a:spcPts val="600"/>
              </a:spcBef>
              <a:buClr>
                <a:schemeClr val="dk1"/>
              </a:buClr>
              <a:buSzPts val="1600"/>
              <a:buFont typeface="Arial"/>
              <a:buChar char="•"/>
            </a:pPr>
            <a:r>
              <a:rPr lang="en-AU" sz="1600" dirty="0">
                <a:solidFill>
                  <a:srgbClr val="002060"/>
                </a:solidFill>
                <a:latin typeface="+mj-lt"/>
                <a:ea typeface="Helvetica Neue"/>
                <a:cs typeface="Helvetica Neue"/>
                <a:sym typeface="Helvetica Neue"/>
              </a:rPr>
              <a:t>Analyse, in cooperation with GEO, the “satellite data needs” for four selected SDG indicators: 6.6.1 on water-related ecosystems; 11.3.1 on urban land consumption, 14.1.1 on coastal eutrophication, and 15.3.1 on land degradation.</a:t>
            </a:r>
            <a:endParaRPr sz="1400" dirty="0">
              <a:solidFill>
                <a:srgbClr val="000000"/>
              </a:solidFill>
              <a:latin typeface="+mj-lt"/>
              <a:ea typeface="Arial"/>
              <a:cs typeface="Arial"/>
              <a:sym typeface="Arial"/>
            </a:endParaRPr>
          </a:p>
          <a:p>
            <a:pPr marL="228600" indent="-228600">
              <a:spcBef>
                <a:spcPts val="600"/>
              </a:spcBef>
              <a:buClr>
                <a:schemeClr val="dk1"/>
              </a:buClr>
              <a:buSzPts val="1600"/>
              <a:buFont typeface="Arial"/>
              <a:buChar char="•"/>
            </a:pPr>
            <a:r>
              <a:rPr lang="en-AU" sz="1600" dirty="0">
                <a:solidFill>
                  <a:srgbClr val="002060"/>
                </a:solidFill>
                <a:latin typeface="+mj-lt"/>
                <a:ea typeface="Helvetica Neue"/>
                <a:cs typeface="Helvetica Neue"/>
                <a:sym typeface="Helvetica Neue"/>
              </a:rPr>
              <a:t>Liaise with other CEOS entities (VCs, WGs, SEO) to harness CEOS collective expertise and maximize benefits.</a:t>
            </a:r>
            <a:endParaRPr sz="1400" dirty="0">
              <a:solidFill>
                <a:srgbClr val="002060"/>
              </a:solidFill>
              <a:latin typeface="+mj-lt"/>
              <a:ea typeface="Helvetica Neue"/>
              <a:cs typeface="Helvetica Neue"/>
              <a:sym typeface="Helvetica Neue"/>
            </a:endParaRPr>
          </a:p>
        </p:txBody>
      </p:sp>
      <p:sp>
        <p:nvSpPr>
          <p:cNvPr id="295" name="Google Shape;295;p30"/>
          <p:cNvSpPr/>
          <p:nvPr/>
        </p:nvSpPr>
        <p:spPr>
          <a:xfrm>
            <a:off x="741680" y="1160091"/>
            <a:ext cx="10922000" cy="1179156"/>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algn="ctr">
              <a:buClr>
                <a:srgbClr val="000000"/>
              </a:buClr>
              <a:buSzPts val="2000"/>
            </a:pPr>
            <a:r>
              <a:rPr lang="en-AU" sz="2000" dirty="0">
                <a:solidFill>
                  <a:schemeClr val="lt1"/>
                </a:solidFill>
                <a:latin typeface="+mj-lt"/>
                <a:ea typeface="Helvetica Neue"/>
                <a:cs typeface="Helvetica Neue"/>
                <a:sym typeface="Helvetica Neue"/>
              </a:rPr>
              <a:t>Coordinate the efforts of the CEOS agencies </a:t>
            </a:r>
            <a:br>
              <a:rPr lang="en-AU" sz="2000" dirty="0">
                <a:solidFill>
                  <a:schemeClr val="lt1"/>
                </a:solidFill>
                <a:latin typeface="+mj-lt"/>
                <a:ea typeface="Helvetica Neue"/>
                <a:cs typeface="Helvetica Neue"/>
                <a:sym typeface="Helvetica Neue"/>
              </a:rPr>
            </a:br>
            <a:r>
              <a:rPr lang="en-AU" sz="2000" dirty="0">
                <a:solidFill>
                  <a:schemeClr val="lt1"/>
                </a:solidFill>
                <a:latin typeface="+mj-lt"/>
                <a:ea typeface="Helvetica Neue"/>
                <a:cs typeface="Helvetica Neue"/>
                <a:sym typeface="Helvetica Neue"/>
              </a:rPr>
              <a:t>to facilitate the use of satellite data in the implementation of </a:t>
            </a:r>
            <a:br>
              <a:rPr lang="en-AU" sz="2000" dirty="0">
                <a:solidFill>
                  <a:schemeClr val="lt1"/>
                </a:solidFill>
                <a:latin typeface="+mj-lt"/>
                <a:ea typeface="Helvetica Neue"/>
                <a:cs typeface="Helvetica Neue"/>
                <a:sym typeface="Helvetica Neue"/>
              </a:rPr>
            </a:br>
            <a:r>
              <a:rPr lang="en-AU" sz="2000" dirty="0">
                <a:solidFill>
                  <a:schemeClr val="lt1"/>
                </a:solidFill>
                <a:latin typeface="+mj-lt"/>
                <a:ea typeface="Helvetica Neue"/>
                <a:cs typeface="Helvetica Neue"/>
                <a:sym typeface="Helvetica Neue"/>
              </a:rPr>
              <a:t>the 2030 Agenda on sustainable development.</a:t>
            </a:r>
            <a:endParaRPr sz="2000" dirty="0">
              <a:solidFill>
                <a:schemeClr val="lt1"/>
              </a:solidFill>
              <a:latin typeface="+mj-lt"/>
              <a:ea typeface="Helvetica Neue"/>
              <a:cs typeface="Helvetica Neue"/>
              <a:sym typeface="Helvetica Neue"/>
            </a:endParaRPr>
          </a:p>
        </p:txBody>
      </p:sp>
      <p:sp>
        <p:nvSpPr>
          <p:cNvPr id="296" name="Google Shape;296;p30"/>
          <p:cNvSpPr txBox="1"/>
          <p:nvPr/>
        </p:nvSpPr>
        <p:spPr>
          <a:xfrm>
            <a:off x="3581400" y="304800"/>
            <a:ext cx="4953000" cy="533400"/>
          </a:xfrm>
          <a:prstGeom prst="rect">
            <a:avLst/>
          </a:prstGeom>
          <a:noFill/>
          <a:ln>
            <a:noFill/>
          </a:ln>
        </p:spPr>
        <p:txBody>
          <a:bodyPr spcFirstLastPara="1" wrap="square" lIns="91425" tIns="45700" rIns="91425" bIns="45700" anchor="ctr" anchorCtr="0">
            <a:noAutofit/>
          </a:bodyPr>
          <a:lstStyle/>
          <a:p>
            <a:pPr algn="ctr">
              <a:buClr>
                <a:srgbClr val="000000"/>
              </a:buClr>
              <a:buSzPts val="2400"/>
            </a:pPr>
            <a:r>
              <a:rPr lang="en-AU" sz="2400" b="1">
                <a:solidFill>
                  <a:schemeClr val="lt1"/>
                </a:solidFill>
                <a:latin typeface="Helvetica Neue"/>
                <a:ea typeface="Helvetica Neue"/>
                <a:cs typeface="Helvetica Neue"/>
                <a:sym typeface="Helvetica Neue"/>
              </a:rPr>
              <a:t>SDG AHT Work Plan 2020-2021</a:t>
            </a:r>
            <a:endParaRPr sz="1400">
              <a:solidFill>
                <a:srgbClr val="000000"/>
              </a:solidFill>
              <a:latin typeface="Arial"/>
              <a:ea typeface="Arial"/>
              <a:cs typeface="Arial"/>
              <a:sym typeface="Arial"/>
            </a:endParaRPr>
          </a:p>
          <a:p>
            <a:pPr algn="ctr">
              <a:buClr>
                <a:srgbClr val="000000"/>
              </a:buClr>
              <a:buSzPts val="2400"/>
            </a:pPr>
            <a:r>
              <a:rPr lang="en-AU" sz="2400" i="1">
                <a:solidFill>
                  <a:schemeClr val="lt1"/>
                </a:solidFill>
                <a:latin typeface="Helvetica Neue"/>
                <a:ea typeface="Helvetica Neue"/>
                <a:cs typeface="Helvetica Neue"/>
                <a:sym typeface="Helvetica Neue"/>
              </a:rPr>
              <a:t>Objectives</a:t>
            </a:r>
            <a:endParaRPr sz="2400" i="1">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01600" indent="0">
              <a:buNone/>
            </a:pPr>
            <a:r>
              <a:rPr lang="en-AU" sz="1800"/>
              <a:t> 		</a:t>
            </a:r>
            <a:endParaRPr/>
          </a:p>
        </p:txBody>
      </p:sp>
      <p:sp>
        <p:nvSpPr>
          <p:cNvPr id="2" name="Title 1">
            <a:extLst>
              <a:ext uri="{FF2B5EF4-FFF2-40B4-BE49-F238E27FC236}">
                <a16:creationId xmlns:a16="http://schemas.microsoft.com/office/drawing/2014/main" id="{8B3AFE23-9DFB-4AAE-8FA3-36BEACBCDCFF}"/>
              </a:ext>
            </a:extLst>
          </p:cNvPr>
          <p:cNvSpPr>
            <a:spLocks noGrp="1"/>
          </p:cNvSpPr>
          <p:nvPr>
            <p:ph type="title"/>
          </p:nvPr>
        </p:nvSpPr>
        <p:spPr/>
        <p:txBody>
          <a:bodyPr/>
          <a:lstStyle/>
          <a:p>
            <a:r>
              <a:rPr lang="en-AU" sz="4400" dirty="0"/>
              <a:t>34th CEOS Plenary </a:t>
            </a:r>
            <a:r>
              <a:rPr lang="en-AU" sz="4400" b="0" i="1" dirty="0"/>
              <a:t>Outcome</a:t>
            </a:r>
            <a:r>
              <a:rPr lang="en-AU" sz="4400" i="1" dirty="0"/>
              <a:t> </a:t>
            </a:r>
            <a:br>
              <a:rPr lang="en-AU" dirty="0"/>
            </a:br>
            <a:endParaRPr lang="en-AU" dirty="0"/>
          </a:p>
        </p:txBody>
      </p:sp>
      <p:graphicFrame>
        <p:nvGraphicFramePr>
          <p:cNvPr id="303" name="Google Shape;303;p31"/>
          <p:cNvGraphicFramePr/>
          <p:nvPr>
            <p:extLst>
              <p:ext uri="{D42A27DB-BD31-4B8C-83A1-F6EECF244321}">
                <p14:modId xmlns:p14="http://schemas.microsoft.com/office/powerpoint/2010/main" val="951183606"/>
              </p:ext>
            </p:extLst>
          </p:nvPr>
        </p:nvGraphicFramePr>
        <p:xfrm>
          <a:off x="772160" y="1849120"/>
          <a:ext cx="10535920" cy="3550283"/>
        </p:xfrm>
        <a:graphic>
          <a:graphicData uri="http://schemas.openxmlformats.org/drawingml/2006/table">
            <a:tbl>
              <a:tblPr>
                <a:noFill/>
              </a:tblPr>
              <a:tblGrid>
                <a:gridCol w="2238951">
                  <a:extLst>
                    <a:ext uri="{9D8B030D-6E8A-4147-A177-3AD203B41FA5}">
                      <a16:colId xmlns:a16="http://schemas.microsoft.com/office/drawing/2014/main" val="20000"/>
                    </a:ext>
                  </a:extLst>
                </a:gridCol>
                <a:gridCol w="5749277">
                  <a:extLst>
                    <a:ext uri="{9D8B030D-6E8A-4147-A177-3AD203B41FA5}">
                      <a16:colId xmlns:a16="http://schemas.microsoft.com/office/drawing/2014/main" val="20001"/>
                    </a:ext>
                  </a:extLst>
                </a:gridCol>
                <a:gridCol w="2547692">
                  <a:extLst>
                    <a:ext uri="{9D8B030D-6E8A-4147-A177-3AD203B41FA5}">
                      <a16:colId xmlns:a16="http://schemas.microsoft.com/office/drawing/2014/main" val="20002"/>
                    </a:ext>
                  </a:extLst>
                </a:gridCol>
              </a:tblGrid>
              <a:tr h="1824045">
                <a:tc>
                  <a:txBody>
                    <a:bodyPr/>
                    <a:lstStyle/>
                    <a:p>
                      <a:pPr marL="0" marR="0" lvl="0" indent="0" algn="l" rtl="0">
                        <a:lnSpc>
                          <a:spcPct val="100000"/>
                        </a:lnSpc>
                        <a:spcBef>
                          <a:spcPts val="0"/>
                        </a:spcBef>
                        <a:spcAft>
                          <a:spcPts val="0"/>
                        </a:spcAft>
                        <a:buClr>
                          <a:srgbClr val="000000"/>
                        </a:buClr>
                        <a:buSzPts val="1600"/>
                        <a:buFont typeface="Arial"/>
                        <a:buNone/>
                      </a:pPr>
                      <a:r>
                        <a:rPr lang="en-AU" sz="1600" b="1" u="none" strike="noStrike" cap="none" dirty="0">
                          <a:solidFill>
                            <a:schemeClr val="lt1"/>
                          </a:solidFill>
                          <a:latin typeface="+mj-lt"/>
                          <a:ea typeface="Helvetica Neue"/>
                          <a:cs typeface="Helvetica Neue"/>
                          <a:sym typeface="Helvetica Neue"/>
                        </a:rPr>
                        <a:t>Decision 34-15</a:t>
                      </a:r>
                      <a:endParaRPr sz="1600" b="1" u="none" strike="noStrike" cap="none" dirty="0">
                        <a:solidFill>
                          <a:schemeClr val="lt1"/>
                        </a:solidFill>
                        <a:latin typeface="+mj-lt"/>
                        <a:ea typeface="Helvetica Neue"/>
                        <a:cs typeface="Helvetica Neue"/>
                        <a:sym typeface="Helvetica Neue"/>
                      </a:endParaRPr>
                    </a:p>
                  </a:txBody>
                  <a:tcPr marL="91450" marR="91450" marT="45725" marB="45725">
                    <a:solidFill>
                      <a:schemeClr val="accent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AU" sz="1600" b="0" u="none" strike="noStrike" cap="none" dirty="0">
                          <a:solidFill>
                            <a:schemeClr val="dk1"/>
                          </a:solidFill>
                          <a:latin typeface="+mj-lt"/>
                          <a:ea typeface="Helvetica Neue"/>
                          <a:cs typeface="Helvetica Neue"/>
                          <a:sym typeface="Helvetica Neue"/>
                        </a:rPr>
                        <a:t>Plenary agreed to extend the SDG-AHT for one year, with direction for the SDG-AHT to plan a transition of SDG activities to internal (within CEOS) and/or external entities by the 2021 CEOS Plenary.</a:t>
                      </a:r>
                      <a:endParaRPr sz="1400" u="none" strike="noStrike" cap="none" dirty="0">
                        <a:latin typeface="+mj-lt"/>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dirty="0">
                        <a:latin typeface="+mj-lt"/>
                        <a:ea typeface="Helvetica Neue"/>
                        <a:cs typeface="Helvetica Neue"/>
                        <a:sym typeface="Helvetica Neue"/>
                      </a:endParaRPr>
                    </a:p>
                  </a:txBody>
                  <a:tcPr marL="91450" marR="91450" marT="45725" marB="45725">
                    <a:solidFill>
                      <a:srgbClr val="C5D8F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mj-lt"/>
                        <a:ea typeface="Helvetica Neue"/>
                        <a:cs typeface="Helvetica Neue"/>
                        <a:sym typeface="Helvetica Neue"/>
                      </a:endParaRPr>
                    </a:p>
                  </a:txBody>
                  <a:tcPr marL="0" marR="0" marT="45725" marB="45725">
                    <a:solidFill>
                      <a:srgbClr val="C5D8F1"/>
                    </a:solidFill>
                  </a:tcPr>
                </a:tc>
                <a:extLst>
                  <a:ext uri="{0D108BD9-81ED-4DB2-BD59-A6C34878D82A}">
                    <a16:rowId xmlns:a16="http://schemas.microsoft.com/office/drawing/2014/main" val="10000"/>
                  </a:ext>
                </a:extLst>
              </a:tr>
              <a:tr h="1726238">
                <a:tc>
                  <a:txBody>
                    <a:bodyPr/>
                    <a:lstStyle/>
                    <a:p>
                      <a:pPr marL="0" marR="0" lvl="0" indent="0" algn="l" rtl="0">
                        <a:lnSpc>
                          <a:spcPct val="100000"/>
                        </a:lnSpc>
                        <a:spcBef>
                          <a:spcPts val="0"/>
                        </a:spcBef>
                        <a:spcAft>
                          <a:spcPts val="0"/>
                        </a:spcAft>
                        <a:buClr>
                          <a:srgbClr val="000000"/>
                        </a:buClr>
                        <a:buSzPts val="1600"/>
                        <a:buFont typeface="Arial"/>
                        <a:buNone/>
                      </a:pPr>
                      <a:r>
                        <a:rPr lang="en-AU" sz="1600" b="1" i="0" u="none" strike="noStrike" cap="none" dirty="0">
                          <a:solidFill>
                            <a:schemeClr val="lt1"/>
                          </a:solidFill>
                          <a:latin typeface="+mj-lt"/>
                          <a:ea typeface="Helvetica Neue"/>
                          <a:cs typeface="Helvetica Neue"/>
                          <a:sym typeface="Helvetica Neue"/>
                        </a:rPr>
                        <a:t>CEOS-34-16</a:t>
                      </a:r>
                      <a:r>
                        <a:rPr lang="en-AU" sz="1600" u="none" strike="noStrike" cap="none" dirty="0">
                          <a:solidFill>
                            <a:schemeClr val="lt1"/>
                          </a:solidFill>
                          <a:latin typeface="+mj-lt"/>
                          <a:ea typeface="Helvetica Neue"/>
                          <a:cs typeface="Helvetica Neue"/>
                          <a:sym typeface="Helvetica Neue"/>
                        </a:rPr>
                        <a:t> </a:t>
                      </a:r>
                      <a:endParaRPr sz="1600" u="none" strike="noStrike" cap="none" dirty="0">
                        <a:solidFill>
                          <a:schemeClr val="lt1"/>
                        </a:solidFill>
                        <a:latin typeface="+mj-lt"/>
                        <a:ea typeface="Helvetica Neue"/>
                        <a:cs typeface="Helvetica Neue"/>
                        <a:sym typeface="Helvetica Neue"/>
                      </a:endParaRPr>
                    </a:p>
                  </a:txBody>
                  <a:tcPr marL="91450" marR="91450" marT="45725" marB="45725">
                    <a:solidFill>
                      <a:srgbClr val="0F243E"/>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AU" sz="1600" u="none" strike="noStrike" cap="none" dirty="0">
                          <a:latin typeface="+mj-lt"/>
                          <a:ea typeface="Helvetica Neue"/>
                          <a:cs typeface="Helvetica Neue"/>
                          <a:sym typeface="Helvetica Neue"/>
                        </a:rPr>
                        <a:t>CEOS Sustainable Development Goals Ad Hoc Team (SDG-AHT) to prepare inputs (according to the Roadmap proposed) to the 2021 CEOS Plenary outlining the proposed new permanent mechanism.</a:t>
                      </a:r>
                      <a:endParaRPr sz="1600" u="none" strike="noStrike" cap="none" dirty="0">
                        <a:latin typeface="+mj-lt"/>
                        <a:ea typeface="Helvetica Neue"/>
                        <a:cs typeface="Helvetica Neue"/>
                        <a:sym typeface="Helvetica Neue"/>
                      </a:endParaRPr>
                    </a:p>
                  </a:txBody>
                  <a:tcPr marL="91450" marR="91450" marT="45725" marB="45725">
                    <a:solidFill>
                      <a:srgbClr val="C5D8F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AU" sz="1600" u="none" strike="noStrike" cap="none" dirty="0">
                          <a:latin typeface="+mj-lt"/>
                          <a:ea typeface="Helvetica Neue"/>
                          <a:cs typeface="Helvetica Neue"/>
                          <a:sym typeface="Helvetica Neue"/>
                        </a:rPr>
                        <a:t>CEOS Plenary 2021</a:t>
                      </a:r>
                      <a:endParaRPr sz="1600" u="none" strike="noStrike" cap="none" dirty="0">
                        <a:latin typeface="+mj-lt"/>
                        <a:ea typeface="Helvetica Neue"/>
                        <a:cs typeface="Helvetica Neue"/>
                        <a:sym typeface="Helvetica Neue"/>
                      </a:endParaRPr>
                    </a:p>
                  </a:txBody>
                  <a:tcPr marL="0" marR="0" marT="45725" marB="45725">
                    <a:solidFill>
                      <a:srgbClr val="C5D8F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A2A26717-E819-4224-9AD6-A8A425D39000}"/>
              </a:ext>
            </a:extLst>
          </p:cNvPr>
          <p:cNvSpPr>
            <a:spLocks noGrp="1"/>
          </p:cNvSpPr>
          <p:nvPr>
            <p:ph type="title"/>
          </p:nvPr>
        </p:nvSpPr>
        <p:spPr>
          <a:xfrm>
            <a:off x="176048" y="175939"/>
            <a:ext cx="11294592" cy="779002"/>
          </a:xfrm>
        </p:spPr>
        <p:txBody>
          <a:bodyPr/>
          <a:lstStyle/>
          <a:p>
            <a:r>
              <a:rPr lang="en-AU" sz="4400" dirty="0"/>
              <a:t>Transition Roadmap </a:t>
            </a:r>
            <a:r>
              <a:rPr lang="en-AU" sz="3000" b="0" i="1" dirty="0"/>
              <a:t>from Plenary to Plenary</a:t>
            </a:r>
            <a:br>
              <a:rPr lang="en-AU" sz="4400" b="0" i="1" dirty="0"/>
            </a:br>
            <a:endParaRPr lang="en-AU" dirty="0"/>
          </a:p>
        </p:txBody>
      </p:sp>
      <p:sp>
        <p:nvSpPr>
          <p:cNvPr id="121" name="Google Shape;121;p18"/>
          <p:cNvSpPr>
            <a:spLocks noGrp="1"/>
          </p:cNvSpPr>
          <p:nvPr>
            <p:ph type="sldNum" idx="4294967295"/>
          </p:nvPr>
        </p:nvSpPr>
        <p:spPr>
          <a:xfrm>
            <a:off x="11887200" y="6629400"/>
            <a:ext cx="304800" cy="187325"/>
          </a:xfrm>
          <a:prstGeom prst="roundRect">
            <a:avLst>
              <a:gd name="adj" fmla="val 16667"/>
            </a:avLst>
          </a:prstGeom>
          <a:solidFill>
            <a:schemeClr val="lt1">
              <a:alpha val="46274"/>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a:buSzPts val="1000"/>
            </a:pPr>
            <a:fld id="{00000000-1234-1234-1234-123412341234}" type="slidenum">
              <a:rPr lang="en-AU" sz="1000" i="0">
                <a:solidFill>
                  <a:srgbClr val="000000"/>
                </a:solidFill>
                <a:latin typeface="Calibri"/>
                <a:ea typeface="Calibri"/>
                <a:cs typeface="Calibri"/>
                <a:sym typeface="Calibri"/>
              </a:rPr>
              <a:pPr>
                <a:buSzPts val="1000"/>
              </a:pPr>
              <a:t>14</a:t>
            </a:fld>
            <a:endParaRPr sz="1000" i="0">
              <a:solidFill>
                <a:srgbClr val="000000"/>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A71C8C90-968C-493F-956D-B1A246741831}"/>
              </a:ext>
            </a:extLst>
          </p:cNvPr>
          <p:cNvGrpSpPr/>
          <p:nvPr/>
        </p:nvGrpSpPr>
        <p:grpSpPr>
          <a:xfrm>
            <a:off x="1165571" y="1210500"/>
            <a:ext cx="10061229" cy="5220780"/>
            <a:chOff x="1608375" y="1738820"/>
            <a:chExt cx="9007417" cy="4814380"/>
          </a:xfrm>
        </p:grpSpPr>
        <p:sp>
          <p:nvSpPr>
            <p:cNvPr id="120" name="Google Shape;120;p18"/>
            <p:cNvSpPr/>
            <p:nvPr/>
          </p:nvSpPr>
          <p:spPr>
            <a:xfrm>
              <a:off x="1663203" y="3048407"/>
              <a:ext cx="8952589" cy="1644316"/>
            </a:xfrm>
            <a:prstGeom prst="rightArrow">
              <a:avLst>
                <a:gd name="adj1" fmla="val 50000"/>
                <a:gd name="adj2" fmla="val 50000"/>
              </a:avLst>
            </a:prstGeom>
            <a:solidFill>
              <a:schemeClr val="accent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000"/>
              </a:pPr>
              <a:endParaRPr sz="1000">
                <a:solidFill>
                  <a:srgbClr val="FFFFFF"/>
                </a:solidFill>
                <a:latin typeface="Calibri"/>
                <a:ea typeface="Calibri"/>
                <a:cs typeface="Calibri"/>
                <a:sym typeface="Calibri"/>
              </a:endParaRPr>
            </a:p>
          </p:txBody>
        </p:sp>
        <p:sp>
          <p:nvSpPr>
            <p:cNvPr id="123" name="Google Shape;123;p18"/>
            <p:cNvSpPr/>
            <p:nvPr/>
          </p:nvSpPr>
          <p:spPr>
            <a:xfrm>
              <a:off x="2399476"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000000"/>
                </a:solidFill>
                <a:latin typeface="Calibri"/>
                <a:ea typeface="Calibri"/>
                <a:cs typeface="Calibri"/>
                <a:sym typeface="Calibri"/>
              </a:endParaRPr>
            </a:p>
          </p:txBody>
        </p:sp>
        <p:sp>
          <p:nvSpPr>
            <p:cNvPr id="124" name="Google Shape;124;p18"/>
            <p:cNvSpPr/>
            <p:nvPr/>
          </p:nvSpPr>
          <p:spPr>
            <a:xfrm>
              <a:off x="2976994"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5" name="Google Shape;125;p18"/>
            <p:cNvSpPr/>
            <p:nvPr/>
          </p:nvSpPr>
          <p:spPr>
            <a:xfrm>
              <a:off x="4729599"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6" name="Google Shape;126;p18"/>
            <p:cNvSpPr/>
            <p:nvPr/>
          </p:nvSpPr>
          <p:spPr>
            <a:xfrm>
              <a:off x="5924737" y="3645975"/>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7" name="Google Shape;127;p18"/>
            <p:cNvSpPr/>
            <p:nvPr/>
          </p:nvSpPr>
          <p:spPr>
            <a:xfrm>
              <a:off x="7717417" y="362592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8" name="Google Shape;128;p18"/>
            <p:cNvSpPr/>
            <p:nvPr/>
          </p:nvSpPr>
          <p:spPr>
            <a:xfrm>
              <a:off x="4132030"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9" name="Google Shape;129;p18"/>
            <p:cNvSpPr/>
            <p:nvPr/>
          </p:nvSpPr>
          <p:spPr>
            <a:xfrm>
              <a:off x="3554512" y="3645975"/>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0" name="Google Shape;130;p18"/>
            <p:cNvSpPr/>
            <p:nvPr/>
          </p:nvSpPr>
          <p:spPr>
            <a:xfrm>
              <a:off x="5327168" y="3645975"/>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1" name="Google Shape;131;p18"/>
            <p:cNvSpPr/>
            <p:nvPr/>
          </p:nvSpPr>
          <p:spPr>
            <a:xfrm>
              <a:off x="7119857" y="362592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2" name="Google Shape;132;p18"/>
            <p:cNvSpPr/>
            <p:nvPr/>
          </p:nvSpPr>
          <p:spPr>
            <a:xfrm>
              <a:off x="6522297" y="3645975"/>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3" name="Google Shape;133;p18"/>
            <p:cNvSpPr/>
            <p:nvPr/>
          </p:nvSpPr>
          <p:spPr>
            <a:xfrm>
              <a:off x="8912537" y="362592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4" name="Google Shape;134;p18"/>
            <p:cNvSpPr/>
            <p:nvPr/>
          </p:nvSpPr>
          <p:spPr>
            <a:xfrm>
              <a:off x="8314977" y="362592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5" name="Google Shape;135;p18"/>
            <p:cNvSpPr txBox="1"/>
            <p:nvPr/>
          </p:nvSpPr>
          <p:spPr>
            <a:xfrm>
              <a:off x="2378193" y="3718166"/>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NOV</a:t>
              </a:r>
              <a:endParaRPr sz="1400">
                <a:solidFill>
                  <a:srgbClr val="000000"/>
                </a:solidFill>
                <a:latin typeface="Arial"/>
                <a:ea typeface="Arial"/>
                <a:cs typeface="Arial"/>
                <a:sym typeface="Arial"/>
              </a:endParaRPr>
            </a:p>
          </p:txBody>
        </p:sp>
        <p:sp>
          <p:nvSpPr>
            <p:cNvPr id="136" name="Google Shape;136;p18"/>
            <p:cNvSpPr txBox="1"/>
            <p:nvPr/>
          </p:nvSpPr>
          <p:spPr>
            <a:xfrm>
              <a:off x="2953700" y="3725807"/>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DEC</a:t>
              </a:r>
              <a:endParaRPr sz="1400">
                <a:solidFill>
                  <a:srgbClr val="000000"/>
                </a:solidFill>
                <a:latin typeface="Arial"/>
                <a:ea typeface="Arial"/>
                <a:cs typeface="Arial"/>
                <a:sym typeface="Arial"/>
              </a:endParaRPr>
            </a:p>
          </p:txBody>
        </p:sp>
        <p:sp>
          <p:nvSpPr>
            <p:cNvPr id="137" name="Google Shape;137;p18"/>
            <p:cNvSpPr txBox="1"/>
            <p:nvPr/>
          </p:nvSpPr>
          <p:spPr>
            <a:xfrm>
              <a:off x="3561276" y="3712340"/>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JAN</a:t>
              </a:r>
              <a:endParaRPr sz="1400">
                <a:solidFill>
                  <a:srgbClr val="000000"/>
                </a:solidFill>
                <a:latin typeface="Arial"/>
                <a:ea typeface="Arial"/>
                <a:cs typeface="Arial"/>
                <a:sym typeface="Arial"/>
              </a:endParaRPr>
            </a:p>
          </p:txBody>
        </p:sp>
        <p:sp>
          <p:nvSpPr>
            <p:cNvPr id="138" name="Google Shape;138;p18"/>
            <p:cNvSpPr txBox="1"/>
            <p:nvPr/>
          </p:nvSpPr>
          <p:spPr>
            <a:xfrm>
              <a:off x="4128762" y="3729438"/>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FEB</a:t>
              </a:r>
              <a:endParaRPr sz="1400">
                <a:solidFill>
                  <a:srgbClr val="000000"/>
                </a:solidFill>
                <a:latin typeface="Arial"/>
                <a:ea typeface="Arial"/>
                <a:cs typeface="Arial"/>
                <a:sym typeface="Arial"/>
              </a:endParaRPr>
            </a:p>
          </p:txBody>
        </p:sp>
        <p:sp>
          <p:nvSpPr>
            <p:cNvPr id="139" name="Google Shape;139;p18"/>
            <p:cNvSpPr txBox="1"/>
            <p:nvPr/>
          </p:nvSpPr>
          <p:spPr>
            <a:xfrm>
              <a:off x="4714299" y="3727622"/>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MAR</a:t>
              </a:r>
              <a:endParaRPr sz="1400">
                <a:solidFill>
                  <a:srgbClr val="000000"/>
                </a:solidFill>
                <a:latin typeface="Arial"/>
                <a:ea typeface="Arial"/>
                <a:cs typeface="Arial"/>
                <a:sym typeface="Arial"/>
              </a:endParaRPr>
            </a:p>
          </p:txBody>
        </p:sp>
        <p:sp>
          <p:nvSpPr>
            <p:cNvPr id="140" name="Google Shape;140;p18"/>
            <p:cNvSpPr txBox="1"/>
            <p:nvPr/>
          </p:nvSpPr>
          <p:spPr>
            <a:xfrm>
              <a:off x="5329950" y="3712340"/>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APR</a:t>
              </a:r>
              <a:endParaRPr sz="1400">
                <a:solidFill>
                  <a:srgbClr val="000000"/>
                </a:solidFill>
                <a:latin typeface="Arial"/>
                <a:ea typeface="Arial"/>
                <a:cs typeface="Arial"/>
                <a:sym typeface="Arial"/>
              </a:endParaRPr>
            </a:p>
          </p:txBody>
        </p:sp>
        <p:sp>
          <p:nvSpPr>
            <p:cNvPr id="141" name="Google Shape;141;p18"/>
            <p:cNvSpPr txBox="1"/>
            <p:nvPr/>
          </p:nvSpPr>
          <p:spPr>
            <a:xfrm>
              <a:off x="5915487" y="3725807"/>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MAY</a:t>
              </a:r>
              <a:endParaRPr sz="1400">
                <a:solidFill>
                  <a:srgbClr val="000000"/>
                </a:solidFill>
                <a:latin typeface="Arial"/>
                <a:ea typeface="Arial"/>
                <a:cs typeface="Arial"/>
                <a:sym typeface="Arial"/>
              </a:endParaRPr>
            </a:p>
          </p:txBody>
        </p:sp>
        <p:sp>
          <p:nvSpPr>
            <p:cNvPr id="142" name="Google Shape;142;p18"/>
            <p:cNvSpPr txBox="1"/>
            <p:nvPr/>
          </p:nvSpPr>
          <p:spPr>
            <a:xfrm>
              <a:off x="6540809" y="3725807"/>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JUN</a:t>
              </a:r>
              <a:endParaRPr sz="1400">
                <a:solidFill>
                  <a:srgbClr val="000000"/>
                </a:solidFill>
                <a:latin typeface="Arial"/>
                <a:ea typeface="Arial"/>
                <a:cs typeface="Arial"/>
                <a:sym typeface="Arial"/>
              </a:endParaRPr>
            </a:p>
          </p:txBody>
        </p:sp>
        <p:sp>
          <p:nvSpPr>
            <p:cNvPr id="143" name="Google Shape;143;p18"/>
            <p:cNvSpPr txBox="1"/>
            <p:nvPr/>
          </p:nvSpPr>
          <p:spPr>
            <a:xfrm>
              <a:off x="7155069" y="3700151"/>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JUL</a:t>
              </a:r>
              <a:endParaRPr sz="1400">
                <a:solidFill>
                  <a:srgbClr val="000000"/>
                </a:solidFill>
                <a:latin typeface="Arial"/>
                <a:ea typeface="Arial"/>
                <a:cs typeface="Arial"/>
                <a:sym typeface="Arial"/>
              </a:endParaRPr>
            </a:p>
          </p:txBody>
        </p:sp>
        <p:sp>
          <p:nvSpPr>
            <p:cNvPr id="144" name="Google Shape;144;p18"/>
            <p:cNvSpPr txBox="1"/>
            <p:nvPr/>
          </p:nvSpPr>
          <p:spPr>
            <a:xfrm>
              <a:off x="7712101" y="3713776"/>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AUG</a:t>
              </a:r>
              <a:endParaRPr sz="1400">
                <a:solidFill>
                  <a:srgbClr val="000000"/>
                </a:solidFill>
                <a:latin typeface="Arial"/>
                <a:ea typeface="Arial"/>
                <a:cs typeface="Arial"/>
                <a:sym typeface="Arial"/>
              </a:endParaRPr>
            </a:p>
          </p:txBody>
        </p:sp>
        <p:sp>
          <p:nvSpPr>
            <p:cNvPr id="145" name="Google Shape;145;p18"/>
            <p:cNvSpPr txBox="1"/>
            <p:nvPr/>
          </p:nvSpPr>
          <p:spPr>
            <a:xfrm>
              <a:off x="8323636" y="3707949"/>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SEP</a:t>
              </a:r>
              <a:endParaRPr sz="1400">
                <a:solidFill>
                  <a:srgbClr val="000000"/>
                </a:solidFill>
                <a:latin typeface="Arial"/>
                <a:ea typeface="Arial"/>
                <a:cs typeface="Arial"/>
                <a:sym typeface="Arial"/>
              </a:endParaRPr>
            </a:p>
          </p:txBody>
        </p:sp>
        <p:sp>
          <p:nvSpPr>
            <p:cNvPr id="146" name="Google Shape;146;p18"/>
            <p:cNvSpPr txBox="1"/>
            <p:nvPr/>
          </p:nvSpPr>
          <p:spPr>
            <a:xfrm>
              <a:off x="8909173" y="3707949"/>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OCT</a:t>
              </a:r>
              <a:endParaRPr sz="1400">
                <a:solidFill>
                  <a:srgbClr val="000000"/>
                </a:solidFill>
                <a:latin typeface="Arial"/>
                <a:ea typeface="Arial"/>
                <a:cs typeface="Arial"/>
                <a:sym typeface="Arial"/>
              </a:endParaRPr>
            </a:p>
          </p:txBody>
        </p:sp>
        <p:sp>
          <p:nvSpPr>
            <p:cNvPr id="147" name="Google Shape;147;p18"/>
            <p:cNvSpPr/>
            <p:nvPr/>
          </p:nvSpPr>
          <p:spPr>
            <a:xfrm>
              <a:off x="9484113" y="362993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48" name="Google Shape;148;p18"/>
            <p:cNvSpPr txBox="1"/>
            <p:nvPr/>
          </p:nvSpPr>
          <p:spPr>
            <a:xfrm>
              <a:off x="9460705" y="3703939"/>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NOV</a:t>
              </a:r>
              <a:endParaRPr sz="1400">
                <a:solidFill>
                  <a:srgbClr val="000000"/>
                </a:solidFill>
                <a:latin typeface="Arial"/>
                <a:ea typeface="Arial"/>
                <a:cs typeface="Arial"/>
                <a:sym typeface="Arial"/>
              </a:endParaRPr>
            </a:p>
          </p:txBody>
        </p:sp>
        <p:sp>
          <p:nvSpPr>
            <p:cNvPr id="149" name="Google Shape;149;p18"/>
            <p:cNvSpPr/>
            <p:nvPr/>
          </p:nvSpPr>
          <p:spPr>
            <a:xfrm>
              <a:off x="1608375" y="1960532"/>
              <a:ext cx="1200209" cy="1228422"/>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34</a:t>
              </a:r>
              <a:r>
                <a:rPr lang="en-AU" sz="1000" b="1" baseline="30000">
                  <a:solidFill>
                    <a:srgbClr val="000000"/>
                  </a:solidFill>
                  <a:latin typeface="Calibri"/>
                  <a:ea typeface="Calibri"/>
                  <a:cs typeface="Calibri"/>
                  <a:sym typeface="Calibri"/>
                </a:rPr>
                <a:t>th</a:t>
              </a:r>
              <a:r>
                <a:rPr lang="en-AU" sz="1000" b="1">
                  <a:solidFill>
                    <a:srgbClr val="000000"/>
                  </a:solidFill>
                  <a:latin typeface="Calibri"/>
                  <a:ea typeface="Calibri"/>
                  <a:cs typeface="Calibri"/>
                  <a:sym typeface="Calibri"/>
                </a:rPr>
                <a:t> Plenary</a:t>
              </a:r>
              <a:br>
                <a:rPr lang="en-AU" sz="1000" b="1">
                  <a:solidFill>
                    <a:srgbClr val="000000"/>
                  </a:solidFill>
                  <a:latin typeface="Calibri"/>
                  <a:ea typeface="Calibri"/>
                  <a:cs typeface="Calibri"/>
                  <a:sym typeface="Calibri"/>
                </a:rPr>
              </a:br>
              <a:r>
                <a:rPr lang="en-AU" sz="1000" b="1">
                  <a:solidFill>
                    <a:srgbClr val="000000"/>
                  </a:solidFill>
                  <a:latin typeface="Calibri"/>
                  <a:ea typeface="Calibri"/>
                  <a:cs typeface="Calibri"/>
                  <a:sym typeface="Calibri"/>
                </a:rPr>
                <a:t> </a:t>
              </a:r>
              <a:r>
                <a:rPr lang="en-AU" sz="1000">
                  <a:solidFill>
                    <a:srgbClr val="000000"/>
                  </a:solidFill>
                  <a:latin typeface="Calibri"/>
                  <a:ea typeface="Calibri"/>
                  <a:cs typeface="Calibri"/>
                  <a:sym typeface="Calibri"/>
                </a:rPr>
                <a:t>Approval of </a:t>
              </a:r>
              <a:br>
                <a:rPr lang="en-AU" sz="1000">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SDG AHT extension until end 2021 </a:t>
              </a:r>
              <a:br>
                <a:rPr lang="en-AU" sz="1000">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(with Transition Roadmap) </a:t>
              </a:r>
              <a:br>
                <a:rPr lang="en-AU" sz="1000">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by CEOS Principals</a:t>
              </a:r>
              <a:endParaRPr sz="1000">
                <a:solidFill>
                  <a:srgbClr val="000000"/>
                </a:solidFill>
                <a:latin typeface="Calibri"/>
                <a:ea typeface="Calibri"/>
                <a:cs typeface="Calibri"/>
                <a:sym typeface="Calibri"/>
              </a:endParaRPr>
            </a:p>
          </p:txBody>
        </p:sp>
        <p:sp>
          <p:nvSpPr>
            <p:cNvPr id="150" name="Google Shape;150;p18"/>
            <p:cNvSpPr/>
            <p:nvPr/>
          </p:nvSpPr>
          <p:spPr>
            <a:xfrm>
              <a:off x="1951273" y="4526580"/>
              <a:ext cx="1308054" cy="1451431"/>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Synthesis Paper V1 </a:t>
              </a:r>
              <a:r>
                <a:rPr lang="en-AU" sz="1000">
                  <a:solidFill>
                    <a:srgbClr val="000000"/>
                  </a:solidFill>
                  <a:latin typeface="Calibri"/>
                  <a:ea typeface="Calibri"/>
                  <a:cs typeface="Calibri"/>
                  <a:sym typeface="Calibri"/>
                </a:rPr>
                <a:t>substantive analysis of the pros and cons of the different future options (at least 4 options), recalling the results of the AHT survey (Sept. 2020)</a:t>
              </a:r>
              <a:endParaRPr sz="1400">
                <a:solidFill>
                  <a:srgbClr val="000000"/>
                </a:solidFill>
                <a:latin typeface="Arial"/>
                <a:ea typeface="Arial"/>
                <a:cs typeface="Arial"/>
                <a:sym typeface="Arial"/>
              </a:endParaRPr>
            </a:p>
          </p:txBody>
        </p:sp>
        <p:sp>
          <p:nvSpPr>
            <p:cNvPr id="151" name="Google Shape;151;p18"/>
            <p:cNvSpPr/>
            <p:nvPr/>
          </p:nvSpPr>
          <p:spPr>
            <a:xfrm>
              <a:off x="3426588" y="1738820"/>
              <a:ext cx="1149600" cy="1425900"/>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dirty="0">
                  <a:solidFill>
                    <a:srgbClr val="C0504D"/>
                  </a:solidFill>
                  <a:latin typeface="Calibri"/>
                  <a:ea typeface="Calibri"/>
                  <a:cs typeface="Calibri"/>
                  <a:sym typeface="Calibri"/>
                </a:rPr>
                <a:t>SDG AHT Future Workshop </a:t>
              </a:r>
              <a:br>
                <a:rPr lang="en-AU" sz="1000" b="1" dirty="0">
                  <a:solidFill>
                    <a:srgbClr val="C0504D"/>
                  </a:solidFill>
                  <a:latin typeface="Calibri"/>
                  <a:ea typeface="Calibri"/>
                  <a:cs typeface="Calibri"/>
                  <a:sym typeface="Calibri"/>
                </a:rPr>
              </a:br>
              <a:r>
                <a:rPr lang="en-AU" sz="1000" b="1" dirty="0">
                  <a:solidFill>
                    <a:srgbClr val="C0504D"/>
                  </a:solidFill>
                  <a:latin typeface="Calibri"/>
                  <a:ea typeface="Calibri"/>
                  <a:cs typeface="Calibri"/>
                  <a:sym typeface="Calibri"/>
                </a:rPr>
                <a:t>(1/2 day) </a:t>
              </a:r>
              <a:endParaRPr sz="1400" dirty="0">
                <a:solidFill>
                  <a:srgbClr val="000000"/>
                </a:solidFill>
                <a:latin typeface="Arial"/>
                <a:ea typeface="Arial"/>
                <a:cs typeface="Arial"/>
                <a:sym typeface="Arial"/>
              </a:endParaRPr>
            </a:p>
            <a:p>
              <a:pPr algn="ctr">
                <a:buClr>
                  <a:srgbClr val="000000"/>
                </a:buClr>
                <a:buSzPts val="1000"/>
              </a:pPr>
              <a:r>
                <a:rPr lang="en-AU" sz="1000" dirty="0">
                  <a:solidFill>
                    <a:srgbClr val="C0504D"/>
                  </a:solidFill>
                  <a:latin typeface="Calibri"/>
                  <a:ea typeface="Calibri"/>
                  <a:cs typeface="Calibri"/>
                  <a:sym typeface="Calibri"/>
                </a:rPr>
                <a:t>Review and discuss the future options, reduce to 2 scenarios (including variants if needed)</a:t>
              </a:r>
              <a:endParaRPr sz="1000" dirty="0">
                <a:solidFill>
                  <a:srgbClr val="C0504D"/>
                </a:solidFill>
                <a:latin typeface="Calibri"/>
                <a:ea typeface="Calibri"/>
                <a:cs typeface="Calibri"/>
                <a:sym typeface="Calibri"/>
              </a:endParaRPr>
            </a:p>
          </p:txBody>
        </p:sp>
        <p:sp>
          <p:nvSpPr>
            <p:cNvPr id="152" name="Google Shape;152;p18"/>
            <p:cNvSpPr/>
            <p:nvPr/>
          </p:nvSpPr>
          <p:spPr>
            <a:xfrm>
              <a:off x="3312825" y="4555623"/>
              <a:ext cx="1143430" cy="953453"/>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Synthesis Paper V2 </a:t>
              </a:r>
              <a:br>
                <a:rPr lang="en-AU" sz="1000" b="1">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incl. compelling justifications for the selection of the 2 best scenarios</a:t>
              </a:r>
              <a:endParaRPr sz="1000">
                <a:solidFill>
                  <a:srgbClr val="000000"/>
                </a:solidFill>
                <a:latin typeface="Calibri"/>
                <a:ea typeface="Calibri"/>
                <a:cs typeface="Calibri"/>
                <a:sym typeface="Calibri"/>
              </a:endParaRPr>
            </a:p>
          </p:txBody>
        </p:sp>
        <p:sp>
          <p:nvSpPr>
            <p:cNvPr id="153" name="Google Shape;153;p18"/>
            <p:cNvSpPr/>
            <p:nvPr/>
          </p:nvSpPr>
          <p:spPr>
            <a:xfrm>
              <a:off x="4693643" y="1750982"/>
              <a:ext cx="1091387" cy="1425833"/>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Extended discussions in CEOS and GEO</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Develop the 2 scenarios in the synthesis paper, identifying resources</a:t>
              </a:r>
              <a:endParaRPr sz="1000">
                <a:solidFill>
                  <a:srgbClr val="000000"/>
                </a:solidFill>
                <a:latin typeface="Calibri"/>
                <a:ea typeface="Calibri"/>
                <a:cs typeface="Calibri"/>
                <a:sym typeface="Calibri"/>
              </a:endParaRPr>
            </a:p>
          </p:txBody>
        </p:sp>
        <p:sp>
          <p:nvSpPr>
            <p:cNvPr id="154" name="Google Shape;154;p18"/>
            <p:cNvSpPr/>
            <p:nvPr/>
          </p:nvSpPr>
          <p:spPr>
            <a:xfrm>
              <a:off x="4498788" y="4540145"/>
              <a:ext cx="1403751" cy="1240454"/>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C0504D"/>
                  </a:solidFill>
                  <a:latin typeface="Calibri"/>
                  <a:ea typeface="Calibri"/>
                  <a:cs typeface="Calibri"/>
                  <a:sym typeface="Calibri"/>
                </a:rPr>
                <a:t>SIT-36</a:t>
              </a:r>
              <a:endParaRPr sz="1400">
                <a:solidFill>
                  <a:srgbClr val="000000"/>
                </a:solidFill>
                <a:latin typeface="Arial"/>
                <a:ea typeface="Arial"/>
                <a:cs typeface="Arial"/>
                <a:sym typeface="Arial"/>
              </a:endParaRPr>
            </a:p>
            <a:p>
              <a:pPr algn="ctr">
                <a:buClr>
                  <a:srgbClr val="000000"/>
                </a:buClr>
                <a:buSzPts val="1000"/>
              </a:pPr>
              <a:r>
                <a:rPr lang="en-AU" sz="1000" b="1">
                  <a:solidFill>
                    <a:srgbClr val="C0504D"/>
                  </a:solidFill>
                  <a:latin typeface="Calibri"/>
                  <a:ea typeface="Calibri"/>
                  <a:cs typeface="Calibri"/>
                  <a:sym typeface="Calibri"/>
                </a:rPr>
                <a:t>SDG AHT side meeting</a:t>
              </a:r>
              <a:endParaRPr sz="1400">
                <a:solidFill>
                  <a:srgbClr val="000000"/>
                </a:solidFill>
                <a:latin typeface="Arial"/>
                <a:ea typeface="Arial"/>
                <a:cs typeface="Arial"/>
                <a:sym typeface="Arial"/>
              </a:endParaRPr>
            </a:p>
            <a:p>
              <a:pPr algn="ctr">
                <a:buClr>
                  <a:srgbClr val="000000"/>
                </a:buClr>
                <a:buSzPts val="1000"/>
              </a:pPr>
              <a:r>
                <a:rPr lang="en-AU" sz="1000">
                  <a:solidFill>
                    <a:srgbClr val="C0504D"/>
                  </a:solidFill>
                  <a:latin typeface="Calibri"/>
                  <a:ea typeface="Calibri"/>
                  <a:cs typeface="Calibri"/>
                  <a:sym typeface="Calibri"/>
                </a:rPr>
                <a:t> Present conclusions of the extended discussions and choose the best scenario to be recommended to SIT-36</a:t>
              </a:r>
              <a:endParaRPr sz="1400">
                <a:solidFill>
                  <a:srgbClr val="000000"/>
                </a:solidFill>
                <a:latin typeface="Arial"/>
                <a:ea typeface="Arial"/>
                <a:cs typeface="Arial"/>
                <a:sym typeface="Arial"/>
              </a:endParaRPr>
            </a:p>
          </p:txBody>
        </p:sp>
        <p:sp>
          <p:nvSpPr>
            <p:cNvPr id="155" name="Google Shape;155;p18"/>
            <p:cNvSpPr/>
            <p:nvPr/>
          </p:nvSpPr>
          <p:spPr>
            <a:xfrm>
              <a:off x="5923440" y="2122302"/>
              <a:ext cx="1571354" cy="1067991"/>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Transfer Documentation V1</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Draft the documentation </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for the transfer to the permanent structure  </a:t>
              </a:r>
              <a:br>
                <a:rPr lang="en-AU" sz="1000">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(ToRs, work plan and strategy outline) </a:t>
              </a:r>
              <a:endParaRPr sz="1000">
                <a:solidFill>
                  <a:srgbClr val="000000"/>
                </a:solidFill>
                <a:latin typeface="Calibri"/>
                <a:ea typeface="Calibri"/>
                <a:cs typeface="Calibri"/>
                <a:sym typeface="Calibri"/>
              </a:endParaRPr>
            </a:p>
          </p:txBody>
        </p:sp>
        <p:sp>
          <p:nvSpPr>
            <p:cNvPr id="156" name="Google Shape;156;p18"/>
            <p:cNvSpPr/>
            <p:nvPr/>
          </p:nvSpPr>
          <p:spPr>
            <a:xfrm>
              <a:off x="7151002" y="4506226"/>
              <a:ext cx="1109235" cy="1274372"/>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Transfer Documentation V2</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Develop a V2 documentation on the future permanent structure</a:t>
              </a:r>
              <a:endParaRPr sz="1000">
                <a:solidFill>
                  <a:srgbClr val="000000"/>
                </a:solidFill>
                <a:latin typeface="Calibri"/>
                <a:ea typeface="Calibri"/>
                <a:cs typeface="Calibri"/>
                <a:sym typeface="Calibri"/>
              </a:endParaRPr>
            </a:p>
          </p:txBody>
        </p:sp>
        <p:sp>
          <p:nvSpPr>
            <p:cNvPr id="157" name="Google Shape;157;p18"/>
            <p:cNvSpPr/>
            <p:nvPr/>
          </p:nvSpPr>
          <p:spPr>
            <a:xfrm>
              <a:off x="7532801" y="2329994"/>
              <a:ext cx="1219465" cy="851104"/>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a:solidFill>
                    <a:srgbClr val="000000"/>
                  </a:solidFill>
                  <a:latin typeface="Calibri"/>
                  <a:ea typeface="Calibri"/>
                  <a:cs typeface="Calibri"/>
                  <a:sym typeface="Calibri"/>
                </a:rPr>
                <a:t>Final round for comments + consolidation of the V2 documentation</a:t>
              </a:r>
              <a:endParaRPr sz="1000">
                <a:solidFill>
                  <a:srgbClr val="000000"/>
                </a:solidFill>
                <a:latin typeface="Calibri"/>
                <a:ea typeface="Calibri"/>
                <a:cs typeface="Calibri"/>
                <a:sym typeface="Calibri"/>
              </a:endParaRPr>
            </a:p>
          </p:txBody>
        </p:sp>
        <p:sp>
          <p:nvSpPr>
            <p:cNvPr id="158" name="Google Shape;158;p18"/>
            <p:cNvSpPr/>
            <p:nvPr/>
          </p:nvSpPr>
          <p:spPr>
            <a:xfrm>
              <a:off x="8324365" y="4518112"/>
              <a:ext cx="1172796" cy="1262487"/>
            </a:xfrm>
            <a:prstGeom prst="roundRect">
              <a:avLst>
                <a:gd name="adj" fmla="val 16667"/>
              </a:avLst>
            </a:prstGeom>
            <a:solidFill>
              <a:srgbClr val="F2DADA"/>
            </a:solidFill>
            <a:ln w="38100" cap="flat" cmpd="sng">
              <a:solidFill>
                <a:srgbClr val="C0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C0504D"/>
                  </a:solidFill>
                  <a:latin typeface="Calibri"/>
                  <a:ea typeface="Calibri"/>
                  <a:cs typeface="Calibri"/>
                  <a:sym typeface="Calibri"/>
                </a:rPr>
                <a:t>SIT TW</a:t>
              </a:r>
              <a:endParaRPr sz="1400">
                <a:solidFill>
                  <a:srgbClr val="000000"/>
                </a:solidFill>
                <a:latin typeface="Arial"/>
                <a:ea typeface="Arial"/>
                <a:cs typeface="Arial"/>
                <a:sym typeface="Arial"/>
              </a:endParaRPr>
            </a:p>
            <a:p>
              <a:pPr algn="ctr">
                <a:buClr>
                  <a:srgbClr val="000000"/>
                </a:buClr>
                <a:buSzPts val="1000"/>
              </a:pPr>
              <a:r>
                <a:rPr lang="en-AU" sz="1000">
                  <a:solidFill>
                    <a:srgbClr val="C0504D"/>
                  </a:solidFill>
                  <a:latin typeface="Calibri"/>
                  <a:ea typeface="Calibri"/>
                  <a:cs typeface="Calibri"/>
                  <a:sym typeface="Calibri"/>
                </a:rPr>
                <a:t>Present and review details of the recommended option and relevant documentation</a:t>
              </a:r>
              <a:endParaRPr sz="1000" b="1">
                <a:solidFill>
                  <a:srgbClr val="C0504D"/>
                </a:solidFill>
                <a:latin typeface="Calibri"/>
                <a:ea typeface="Calibri"/>
                <a:cs typeface="Calibri"/>
                <a:sym typeface="Calibri"/>
              </a:endParaRPr>
            </a:p>
          </p:txBody>
        </p:sp>
        <p:sp>
          <p:nvSpPr>
            <p:cNvPr id="159" name="Google Shape;159;p18"/>
            <p:cNvSpPr/>
            <p:nvPr/>
          </p:nvSpPr>
          <p:spPr>
            <a:xfrm>
              <a:off x="8879162" y="1953036"/>
              <a:ext cx="1163085" cy="1228421"/>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C0504D"/>
                  </a:solidFill>
                  <a:latin typeface="Calibri"/>
                  <a:ea typeface="Calibri"/>
                  <a:cs typeface="Calibri"/>
                  <a:sym typeface="Calibri"/>
                </a:rPr>
                <a:t>35</a:t>
              </a:r>
              <a:r>
                <a:rPr lang="en-AU" sz="1000" b="1" baseline="30000">
                  <a:solidFill>
                    <a:srgbClr val="C0504D"/>
                  </a:solidFill>
                  <a:latin typeface="Calibri"/>
                  <a:ea typeface="Calibri"/>
                  <a:cs typeface="Calibri"/>
                  <a:sym typeface="Calibri"/>
                </a:rPr>
                <a:t>th</a:t>
              </a:r>
              <a:r>
                <a:rPr lang="en-AU" sz="1000" b="1">
                  <a:solidFill>
                    <a:srgbClr val="C0504D"/>
                  </a:solidFill>
                  <a:latin typeface="Calibri"/>
                  <a:ea typeface="Calibri"/>
                  <a:cs typeface="Calibri"/>
                  <a:sym typeface="Calibri"/>
                </a:rPr>
                <a:t> Plenary </a:t>
              </a:r>
              <a:endParaRPr sz="1400">
                <a:solidFill>
                  <a:srgbClr val="000000"/>
                </a:solidFill>
                <a:latin typeface="Arial"/>
                <a:ea typeface="Arial"/>
                <a:cs typeface="Arial"/>
                <a:sym typeface="Arial"/>
              </a:endParaRPr>
            </a:p>
            <a:p>
              <a:pPr algn="ctr">
                <a:buClr>
                  <a:srgbClr val="000000"/>
                </a:buClr>
                <a:buSzPts val="1000"/>
              </a:pPr>
              <a:r>
                <a:rPr lang="en-AU" sz="1000">
                  <a:solidFill>
                    <a:srgbClr val="C0504D"/>
                  </a:solidFill>
                  <a:latin typeface="Calibri"/>
                  <a:ea typeface="Calibri"/>
                  <a:cs typeface="Calibri"/>
                  <a:sym typeface="Calibri"/>
                </a:rPr>
                <a:t>Seek CEOS Principals endorsement of the recommended permanent mechanism</a:t>
              </a:r>
              <a:endParaRPr sz="1400">
                <a:solidFill>
                  <a:srgbClr val="000000"/>
                </a:solidFill>
                <a:latin typeface="Arial"/>
                <a:ea typeface="Arial"/>
                <a:cs typeface="Arial"/>
                <a:sym typeface="Arial"/>
              </a:endParaRPr>
            </a:p>
          </p:txBody>
        </p:sp>
        <p:cxnSp>
          <p:nvCxnSpPr>
            <p:cNvPr id="160" name="Google Shape;160;p18"/>
            <p:cNvCxnSpPr/>
            <p:nvPr/>
          </p:nvCxnSpPr>
          <p:spPr>
            <a:xfrm rot="10800000">
              <a:off x="4340169" y="3178309"/>
              <a:ext cx="6300" cy="456900"/>
            </a:xfrm>
            <a:prstGeom prst="straightConnector1">
              <a:avLst/>
            </a:prstGeom>
            <a:noFill/>
            <a:ln w="25400" cap="flat" cmpd="sng">
              <a:solidFill>
                <a:srgbClr val="C00000"/>
              </a:solidFill>
              <a:prstDash val="solid"/>
              <a:round/>
              <a:headEnd type="none" w="sm" len="sm"/>
              <a:tailEnd type="none" w="sm" len="sm"/>
            </a:ln>
          </p:spPr>
        </p:cxnSp>
        <p:cxnSp>
          <p:nvCxnSpPr>
            <p:cNvPr id="161" name="Google Shape;161;p18"/>
            <p:cNvCxnSpPr/>
            <p:nvPr/>
          </p:nvCxnSpPr>
          <p:spPr>
            <a:xfrm rot="10800000">
              <a:off x="4945450" y="4083125"/>
              <a:ext cx="0" cy="450642"/>
            </a:xfrm>
            <a:prstGeom prst="straightConnector1">
              <a:avLst/>
            </a:prstGeom>
            <a:noFill/>
            <a:ln w="25400" cap="flat" cmpd="sng">
              <a:solidFill>
                <a:srgbClr val="C00000"/>
              </a:solidFill>
              <a:prstDash val="solid"/>
              <a:round/>
              <a:headEnd type="none" w="sm" len="sm"/>
              <a:tailEnd type="none" w="sm" len="sm"/>
            </a:ln>
          </p:spPr>
        </p:cxnSp>
        <p:cxnSp>
          <p:nvCxnSpPr>
            <p:cNvPr id="162" name="Google Shape;162;p18"/>
            <p:cNvCxnSpPr>
              <a:endCxn id="134" idx="4"/>
            </p:cNvCxnSpPr>
            <p:nvPr/>
          </p:nvCxnSpPr>
          <p:spPr>
            <a:xfrm rot="10800000">
              <a:off x="8527535" y="4051038"/>
              <a:ext cx="0" cy="474900"/>
            </a:xfrm>
            <a:prstGeom prst="straightConnector1">
              <a:avLst/>
            </a:prstGeom>
            <a:noFill/>
            <a:ln w="25400" cap="flat" cmpd="sng">
              <a:solidFill>
                <a:srgbClr val="C00000"/>
              </a:solidFill>
              <a:prstDash val="solid"/>
              <a:round/>
              <a:headEnd type="none" w="sm" len="sm"/>
              <a:tailEnd type="none" w="sm" len="sm"/>
            </a:ln>
          </p:spPr>
        </p:cxnSp>
        <p:sp>
          <p:nvSpPr>
            <p:cNvPr id="163" name="Google Shape;163;p18"/>
            <p:cNvSpPr/>
            <p:nvPr/>
          </p:nvSpPr>
          <p:spPr>
            <a:xfrm>
              <a:off x="1823159"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000000"/>
                </a:solidFill>
                <a:latin typeface="Calibri"/>
                <a:ea typeface="Calibri"/>
                <a:cs typeface="Calibri"/>
                <a:sym typeface="Calibri"/>
              </a:endParaRPr>
            </a:p>
          </p:txBody>
        </p:sp>
        <p:sp>
          <p:nvSpPr>
            <p:cNvPr id="164" name="Google Shape;164;p18"/>
            <p:cNvSpPr txBox="1"/>
            <p:nvPr/>
          </p:nvSpPr>
          <p:spPr>
            <a:xfrm>
              <a:off x="1819795" y="3723841"/>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OCT</a:t>
              </a:r>
              <a:endParaRPr sz="1400">
                <a:solidFill>
                  <a:srgbClr val="000000"/>
                </a:solidFill>
                <a:latin typeface="Arial"/>
                <a:ea typeface="Arial"/>
                <a:cs typeface="Arial"/>
                <a:sym typeface="Arial"/>
              </a:endParaRPr>
            </a:p>
          </p:txBody>
        </p:sp>
        <p:cxnSp>
          <p:nvCxnSpPr>
            <p:cNvPr id="165" name="Google Shape;165;p18"/>
            <p:cNvCxnSpPr/>
            <p:nvPr/>
          </p:nvCxnSpPr>
          <p:spPr>
            <a:xfrm rot="10800000">
              <a:off x="2035717" y="3188953"/>
              <a:ext cx="0" cy="470146"/>
            </a:xfrm>
            <a:prstGeom prst="straightConnector1">
              <a:avLst/>
            </a:prstGeom>
            <a:noFill/>
            <a:ln w="25400" cap="flat" cmpd="sng">
              <a:solidFill>
                <a:srgbClr val="C00000"/>
              </a:solidFill>
              <a:prstDash val="solid"/>
              <a:round/>
              <a:headEnd type="none" w="sm" len="sm"/>
              <a:tailEnd type="none" w="sm" len="sm"/>
            </a:ln>
          </p:spPr>
        </p:cxnSp>
        <p:cxnSp>
          <p:nvCxnSpPr>
            <p:cNvPr id="166" name="Google Shape;166;p18"/>
            <p:cNvCxnSpPr/>
            <p:nvPr/>
          </p:nvCxnSpPr>
          <p:spPr>
            <a:xfrm rot="10800000">
              <a:off x="2871744" y="4290969"/>
              <a:ext cx="0" cy="242798"/>
            </a:xfrm>
            <a:prstGeom prst="straightConnector1">
              <a:avLst/>
            </a:prstGeom>
            <a:noFill/>
            <a:ln w="25400" cap="flat" cmpd="sng">
              <a:solidFill>
                <a:srgbClr val="7F7F7F"/>
              </a:solidFill>
              <a:prstDash val="solid"/>
              <a:round/>
              <a:headEnd type="none" w="sm" len="sm"/>
              <a:tailEnd type="none" w="sm" len="sm"/>
            </a:ln>
          </p:spPr>
        </p:cxnSp>
        <p:cxnSp>
          <p:nvCxnSpPr>
            <p:cNvPr id="167" name="Google Shape;167;p18"/>
            <p:cNvCxnSpPr/>
            <p:nvPr/>
          </p:nvCxnSpPr>
          <p:spPr>
            <a:xfrm rot="10800000">
              <a:off x="4121538" y="4290969"/>
              <a:ext cx="0" cy="227142"/>
            </a:xfrm>
            <a:prstGeom prst="straightConnector1">
              <a:avLst/>
            </a:prstGeom>
            <a:noFill/>
            <a:ln w="25400" cap="flat" cmpd="sng">
              <a:solidFill>
                <a:srgbClr val="7F7F7F"/>
              </a:solidFill>
              <a:prstDash val="solid"/>
              <a:round/>
              <a:headEnd type="none" w="sm" len="sm"/>
              <a:tailEnd type="none" w="sm" len="sm"/>
            </a:ln>
          </p:spPr>
        </p:cxnSp>
        <p:cxnSp>
          <p:nvCxnSpPr>
            <p:cNvPr id="168" name="Google Shape;168;p18"/>
            <p:cNvCxnSpPr/>
            <p:nvPr/>
          </p:nvCxnSpPr>
          <p:spPr>
            <a:xfrm rot="10800000">
              <a:off x="4911310" y="3188002"/>
              <a:ext cx="0" cy="258601"/>
            </a:xfrm>
            <a:prstGeom prst="straightConnector1">
              <a:avLst/>
            </a:prstGeom>
            <a:noFill/>
            <a:ln w="25400" cap="flat" cmpd="sng">
              <a:solidFill>
                <a:srgbClr val="7F7F7F"/>
              </a:solidFill>
              <a:prstDash val="solid"/>
              <a:round/>
              <a:headEnd type="none" w="sm" len="sm"/>
              <a:tailEnd type="none" w="sm" len="sm"/>
            </a:ln>
          </p:spPr>
        </p:cxnSp>
        <p:cxnSp>
          <p:nvCxnSpPr>
            <p:cNvPr id="169" name="Google Shape;169;p18"/>
            <p:cNvCxnSpPr/>
            <p:nvPr/>
          </p:nvCxnSpPr>
          <p:spPr>
            <a:xfrm rot="10800000">
              <a:off x="6349853" y="3188954"/>
              <a:ext cx="0" cy="258601"/>
            </a:xfrm>
            <a:prstGeom prst="straightConnector1">
              <a:avLst/>
            </a:prstGeom>
            <a:noFill/>
            <a:ln w="25400" cap="flat" cmpd="sng">
              <a:solidFill>
                <a:srgbClr val="7F7F7F"/>
              </a:solidFill>
              <a:prstDash val="solid"/>
              <a:round/>
              <a:headEnd type="none" w="sm" len="sm"/>
              <a:tailEnd type="none" w="sm" len="sm"/>
            </a:ln>
          </p:spPr>
        </p:cxnSp>
        <p:cxnSp>
          <p:nvCxnSpPr>
            <p:cNvPr id="170" name="Google Shape;170;p18"/>
            <p:cNvCxnSpPr/>
            <p:nvPr/>
          </p:nvCxnSpPr>
          <p:spPr>
            <a:xfrm rot="10800000">
              <a:off x="7925802" y="3188954"/>
              <a:ext cx="0" cy="258601"/>
            </a:xfrm>
            <a:prstGeom prst="straightConnector1">
              <a:avLst/>
            </a:prstGeom>
            <a:noFill/>
            <a:ln w="25400" cap="flat" cmpd="sng">
              <a:solidFill>
                <a:srgbClr val="7F7F7F"/>
              </a:solidFill>
              <a:prstDash val="solid"/>
              <a:round/>
              <a:headEnd type="none" w="sm" len="sm"/>
              <a:tailEnd type="none" w="sm" len="sm"/>
            </a:ln>
          </p:spPr>
        </p:cxnSp>
        <p:cxnSp>
          <p:nvCxnSpPr>
            <p:cNvPr id="171" name="Google Shape;171;p18"/>
            <p:cNvCxnSpPr/>
            <p:nvPr/>
          </p:nvCxnSpPr>
          <p:spPr>
            <a:xfrm rot="10800000">
              <a:off x="9125095" y="3188954"/>
              <a:ext cx="0" cy="419447"/>
            </a:xfrm>
            <a:prstGeom prst="straightConnector1">
              <a:avLst/>
            </a:prstGeom>
            <a:noFill/>
            <a:ln w="25400" cap="flat" cmpd="sng">
              <a:solidFill>
                <a:srgbClr val="C00000"/>
              </a:solidFill>
              <a:prstDash val="solid"/>
              <a:round/>
              <a:headEnd type="none" w="sm" len="sm"/>
              <a:tailEnd type="none" w="sm" len="sm"/>
            </a:ln>
          </p:spPr>
        </p:cxnSp>
        <p:cxnSp>
          <p:nvCxnSpPr>
            <p:cNvPr id="172" name="Google Shape;172;p18"/>
            <p:cNvCxnSpPr/>
            <p:nvPr/>
          </p:nvCxnSpPr>
          <p:spPr>
            <a:xfrm rot="10800000">
              <a:off x="7610714" y="4274526"/>
              <a:ext cx="0" cy="231700"/>
            </a:xfrm>
            <a:prstGeom prst="straightConnector1">
              <a:avLst/>
            </a:prstGeom>
            <a:noFill/>
            <a:ln w="25400" cap="flat" cmpd="sng">
              <a:solidFill>
                <a:srgbClr val="7F7F7F"/>
              </a:solidFill>
              <a:prstDash val="solid"/>
              <a:round/>
              <a:headEnd type="none" w="sm" len="sm"/>
              <a:tailEnd type="none" w="sm" len="sm"/>
            </a:ln>
          </p:spPr>
        </p:cxnSp>
        <p:cxnSp>
          <p:nvCxnSpPr>
            <p:cNvPr id="173" name="Google Shape;173;p18"/>
            <p:cNvCxnSpPr/>
            <p:nvPr/>
          </p:nvCxnSpPr>
          <p:spPr>
            <a:xfrm rot="10800000">
              <a:off x="6653328" y="4279085"/>
              <a:ext cx="0" cy="258601"/>
            </a:xfrm>
            <a:prstGeom prst="straightConnector1">
              <a:avLst/>
            </a:prstGeom>
            <a:noFill/>
            <a:ln w="25400" cap="flat" cmpd="sng">
              <a:solidFill>
                <a:srgbClr val="7F7F7F"/>
              </a:solidFill>
              <a:prstDash val="solid"/>
              <a:round/>
              <a:headEnd type="none" w="sm" len="sm"/>
              <a:tailEnd type="none" w="sm" len="sm"/>
            </a:ln>
          </p:spPr>
        </p:cxnSp>
        <p:sp>
          <p:nvSpPr>
            <p:cNvPr id="174" name="Google Shape;174;p18"/>
            <p:cNvSpPr/>
            <p:nvPr/>
          </p:nvSpPr>
          <p:spPr>
            <a:xfrm>
              <a:off x="5977636" y="4552178"/>
              <a:ext cx="1109235" cy="1123712"/>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a:solidFill>
                    <a:srgbClr val="000000"/>
                  </a:solidFill>
                  <a:latin typeface="Calibri"/>
                  <a:ea typeface="Calibri"/>
                  <a:cs typeface="Calibri"/>
                  <a:sym typeface="Calibri"/>
                </a:rPr>
                <a:t>Liaise with relevant CEOS/GEO entities to finalize arrangements for</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 the recommended option </a:t>
              </a:r>
              <a:endParaRPr sz="1000">
                <a:solidFill>
                  <a:srgbClr val="000000"/>
                </a:solidFill>
                <a:latin typeface="Calibri"/>
                <a:ea typeface="Calibri"/>
                <a:cs typeface="Calibri"/>
                <a:sym typeface="Calibri"/>
              </a:endParaRPr>
            </a:p>
          </p:txBody>
        </p:sp>
        <p:sp>
          <p:nvSpPr>
            <p:cNvPr id="175" name="Google Shape;175;p18"/>
            <p:cNvSpPr/>
            <p:nvPr/>
          </p:nvSpPr>
          <p:spPr>
            <a:xfrm>
              <a:off x="4498787" y="5853060"/>
              <a:ext cx="1427332" cy="700140"/>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C0504D"/>
                  </a:solidFill>
                  <a:latin typeface="Calibri"/>
                  <a:ea typeface="Calibri"/>
                  <a:cs typeface="Calibri"/>
                  <a:sym typeface="Calibri"/>
                </a:rPr>
                <a:t>SIT-36 SDG session </a:t>
              </a:r>
              <a:endParaRPr sz="1400">
                <a:solidFill>
                  <a:srgbClr val="000000"/>
                </a:solidFill>
                <a:latin typeface="Arial"/>
                <a:ea typeface="Arial"/>
                <a:cs typeface="Arial"/>
                <a:sym typeface="Arial"/>
              </a:endParaRPr>
            </a:p>
            <a:p>
              <a:pPr algn="ctr">
                <a:buClr>
                  <a:srgbClr val="000000"/>
                </a:buClr>
                <a:buSzPts val="1000"/>
              </a:pPr>
              <a:r>
                <a:rPr lang="en-AU" sz="1000">
                  <a:solidFill>
                    <a:srgbClr val="C0504D"/>
                  </a:solidFill>
                  <a:latin typeface="Calibri"/>
                  <a:ea typeface="Calibri"/>
                  <a:cs typeface="Calibri"/>
                  <a:sym typeface="Calibri"/>
                </a:rPr>
                <a:t>seek CEOS Principals recommendation to Plenary</a:t>
              </a:r>
              <a:endParaRPr sz="1000" b="1">
                <a:solidFill>
                  <a:srgbClr val="C0504D"/>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a:extLst>
              <a:ext uri="{FF2B5EF4-FFF2-40B4-BE49-F238E27FC236}">
                <a16:creationId xmlns:a16="http://schemas.microsoft.com/office/drawing/2014/main" id="{0E82C8E2-9D83-40F3-A927-1547EB5B406B}"/>
              </a:ext>
            </a:extLst>
          </p:cNvPr>
          <p:cNvSpPr>
            <a:spLocks noGrp="1"/>
          </p:cNvSpPr>
          <p:nvPr>
            <p:ph type="title"/>
          </p:nvPr>
        </p:nvSpPr>
        <p:spPr/>
        <p:txBody>
          <a:bodyPr/>
          <a:lstStyle/>
          <a:p>
            <a:r>
              <a:rPr lang="en-AU" dirty="0"/>
              <a:t>Options explored</a:t>
            </a:r>
          </a:p>
        </p:txBody>
      </p:sp>
      <p:graphicFrame>
        <p:nvGraphicFramePr>
          <p:cNvPr id="181" name="Google Shape;181;p19"/>
          <p:cNvGraphicFramePr/>
          <p:nvPr>
            <p:extLst>
              <p:ext uri="{D42A27DB-BD31-4B8C-83A1-F6EECF244321}">
                <p14:modId xmlns:p14="http://schemas.microsoft.com/office/powerpoint/2010/main" val="1464181353"/>
              </p:ext>
            </p:extLst>
          </p:nvPr>
        </p:nvGraphicFramePr>
        <p:xfrm>
          <a:off x="320038" y="1060866"/>
          <a:ext cx="11551921" cy="5550075"/>
        </p:xfrm>
        <a:graphic>
          <a:graphicData uri="http://schemas.openxmlformats.org/drawingml/2006/table">
            <a:tbl>
              <a:tblPr>
                <a:noFill/>
              </a:tblPr>
              <a:tblGrid>
                <a:gridCol w="1044205">
                  <a:extLst>
                    <a:ext uri="{9D8B030D-6E8A-4147-A177-3AD203B41FA5}">
                      <a16:colId xmlns:a16="http://schemas.microsoft.com/office/drawing/2014/main" val="20000"/>
                    </a:ext>
                  </a:extLst>
                </a:gridCol>
                <a:gridCol w="1341183">
                  <a:extLst>
                    <a:ext uri="{9D8B030D-6E8A-4147-A177-3AD203B41FA5}">
                      <a16:colId xmlns:a16="http://schemas.microsoft.com/office/drawing/2014/main" val="20001"/>
                    </a:ext>
                  </a:extLst>
                </a:gridCol>
                <a:gridCol w="3135522">
                  <a:extLst>
                    <a:ext uri="{9D8B030D-6E8A-4147-A177-3AD203B41FA5}">
                      <a16:colId xmlns:a16="http://schemas.microsoft.com/office/drawing/2014/main" val="20002"/>
                    </a:ext>
                  </a:extLst>
                </a:gridCol>
                <a:gridCol w="2895489">
                  <a:extLst>
                    <a:ext uri="{9D8B030D-6E8A-4147-A177-3AD203B41FA5}">
                      <a16:colId xmlns:a16="http://schemas.microsoft.com/office/drawing/2014/main" val="20003"/>
                    </a:ext>
                  </a:extLst>
                </a:gridCol>
                <a:gridCol w="3135522">
                  <a:extLst>
                    <a:ext uri="{9D8B030D-6E8A-4147-A177-3AD203B41FA5}">
                      <a16:colId xmlns:a16="http://schemas.microsoft.com/office/drawing/2014/main" val="20004"/>
                    </a:ext>
                  </a:extLst>
                </a:gridCol>
              </a:tblGrid>
              <a:tr h="558550">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rPr>
                        <a:t>#</a:t>
                      </a:r>
                      <a:endParaRPr sz="1300" b="1" u="none" strike="noStrike" cap="none" dirty="0">
                        <a:latin typeface="Arial"/>
                        <a:ea typeface="Arial"/>
                        <a:cs typeface="Arial"/>
                        <a:sym typeface="Aria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rPr>
                        <a:t>Future Options </a:t>
                      </a:r>
                      <a:endParaRPr sz="1300" b="1" u="none" strike="noStrike" cap="none" dirty="0">
                        <a:latin typeface="Arial"/>
                        <a:ea typeface="Arial"/>
                        <a:cs typeface="Arial"/>
                        <a:sym typeface="Aria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latin typeface="Arial"/>
                          <a:ea typeface="Arial"/>
                          <a:cs typeface="Arial"/>
                          <a:sym typeface="Arial"/>
                        </a:rPr>
                        <a:t>Description</a:t>
                      </a:r>
                      <a:endParaRPr sz="1400" u="none" strike="noStrike" cap="none"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latin typeface="Arial"/>
                          <a:ea typeface="Arial"/>
                          <a:cs typeface="Arial"/>
                          <a:sym typeface="Arial"/>
                        </a:rPr>
                        <a:t>Coordination</a:t>
                      </a:r>
                      <a:endParaRPr sz="1400" u="none" strike="noStrike" cap="none"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rPr>
                        <a:t>Work</a:t>
                      </a:r>
                      <a:endParaRPr sz="1300" b="1" u="none" strike="noStrike" cap="none" dirty="0">
                        <a:solidFill>
                          <a:srgbClr val="FFFFFF"/>
                        </a:solidFill>
                        <a:latin typeface="Arial"/>
                        <a:ea typeface="Arial"/>
                        <a:cs typeface="Arial"/>
                        <a:sym typeface="Aria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884900">
                <a:tc>
                  <a:txBody>
                    <a:bodyPr/>
                    <a:lstStyle/>
                    <a:p>
                      <a:pPr marL="0" marR="0" lvl="0" indent="0" algn="ctr"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OPTION 1</a:t>
                      </a:r>
                      <a:endParaRPr sz="1400" u="none" strike="noStrike" cap="none"/>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latin typeface="Arial"/>
                          <a:ea typeface="Arial"/>
                          <a:cs typeface="Arial"/>
                          <a:sym typeface="Arial"/>
                        </a:rPr>
                        <a:t>Full-scale option</a:t>
                      </a:r>
                      <a:endParaRPr sz="1300" b="1" u="none" strike="noStrike" cap="none" dirty="0">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u="none" strike="noStrike" cap="none" dirty="0">
                          <a:latin typeface="Arial"/>
                          <a:ea typeface="Arial"/>
                          <a:cs typeface="Arial"/>
                          <a:sym typeface="Arial"/>
                        </a:rPr>
                        <a:t>Create a </a:t>
                      </a:r>
                      <a:r>
                        <a:rPr lang="en-AU" sz="1300" b="1" u="none" strike="noStrike" cap="none" dirty="0">
                          <a:latin typeface="Arial"/>
                          <a:ea typeface="Arial"/>
                          <a:cs typeface="Arial"/>
                          <a:sym typeface="Arial"/>
                        </a:rPr>
                        <a:t>new CEOS Working Group </a:t>
                      </a:r>
                      <a:r>
                        <a:rPr lang="en-AU" sz="1300" b="0" u="none" strike="noStrike" cap="none" dirty="0">
                          <a:latin typeface="Arial"/>
                          <a:ea typeface="Arial"/>
                          <a:cs typeface="Arial"/>
                          <a:sym typeface="Arial"/>
                        </a:rPr>
                        <a:t>on SDGs.</a:t>
                      </a:r>
                      <a:endParaRPr sz="1300" b="0" u="none" strike="noStrike" cap="none" dirty="0">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i="1" u="none" strike="noStrike" cap="none" dirty="0">
                          <a:solidFill>
                            <a:schemeClr val="dk1"/>
                          </a:solidFill>
                          <a:latin typeface="Arial"/>
                          <a:ea typeface="Arial"/>
                          <a:cs typeface="Arial"/>
                          <a:sym typeface="Arial"/>
                        </a:rPr>
                        <a:t>The Working Group would perform the full coordination function for CEOS support to GEO on SDGs, including the supervision of the CEOS Work Plan Deliverables and the detailed work plans of the new Working Group</a:t>
                      </a:r>
                      <a:endParaRPr sz="1300" b="0" i="1" u="none" strike="noStrike" cap="none" dirty="0">
                        <a:solidFill>
                          <a:schemeClr val="dk1"/>
                        </a:solidFill>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i="1" u="none" strike="noStrike" cap="none" dirty="0">
                          <a:solidFill>
                            <a:schemeClr val="dk1"/>
                          </a:solidFill>
                          <a:latin typeface="Arial"/>
                          <a:ea typeface="Arial"/>
                          <a:cs typeface="Arial"/>
                          <a:sym typeface="Arial"/>
                        </a:rPr>
                        <a:t>The new Working Group would have its own capacity and resources to perform SDG tasks, in coordination with other CEOS bodies when specific competencies are required and available.</a:t>
                      </a:r>
                      <a:endParaRPr sz="1300" b="0" i="1" u="none" strike="noStrike" cap="none" dirty="0">
                        <a:solidFill>
                          <a:schemeClr val="dk1"/>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300"/>
                        <a:buFont typeface="Arial"/>
                        <a:buNone/>
                      </a:pPr>
                      <a:endParaRPr sz="1300" i="1" u="none" strike="noStrike" cap="none" dirty="0">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3850">
                <a:tc>
                  <a:txBody>
                    <a:bodyPr/>
                    <a:lstStyle/>
                    <a:p>
                      <a:pPr marL="0" marR="0" lvl="0" indent="0" algn="ctr"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OPTION 2</a:t>
                      </a:r>
                      <a:endParaRPr sz="1400" u="none" strike="noStrike" cap="none"/>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a:latin typeface="Arial"/>
                          <a:ea typeface="Arial"/>
                          <a:cs typeface="Arial"/>
                          <a:sym typeface="Arial"/>
                        </a:rPr>
                        <a:t>Federated option</a:t>
                      </a:r>
                      <a:endParaRPr sz="1300" b="1"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Transfer the CEOS work on SDGs into </a:t>
                      </a:r>
                      <a:r>
                        <a:rPr lang="en-AU" sz="1300" b="1" u="none" strike="noStrike" cap="none">
                          <a:latin typeface="Arial"/>
                          <a:ea typeface="Arial"/>
                          <a:cs typeface="Arial"/>
                          <a:sym typeface="Arial"/>
                        </a:rPr>
                        <a:t>existing CEOS entities</a:t>
                      </a:r>
                      <a:r>
                        <a:rPr lang="en-AU" sz="1300" b="0" u="none" strike="noStrike" cap="none">
                          <a:latin typeface="Arial"/>
                          <a:ea typeface="Arial"/>
                          <a:cs typeface="Arial"/>
                          <a:sym typeface="Arial"/>
                        </a:rPr>
                        <a:t> under an internal CEOS coordination mechanism.</a:t>
                      </a:r>
                      <a:endParaRPr sz="1300" b="0"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i="1" u="none" strike="noStrike" cap="none" dirty="0">
                          <a:solidFill>
                            <a:schemeClr val="dk1"/>
                          </a:solidFill>
                          <a:latin typeface="Arial"/>
                          <a:ea typeface="Arial"/>
                          <a:cs typeface="Arial"/>
                          <a:sym typeface="Arial"/>
                        </a:rPr>
                        <a:t>There would be an identified SDG Coordinator or Coordination Team (single individual or group of persons) to which the CEOS coordination role on SDGs would be delegated.</a:t>
                      </a:r>
                      <a:endParaRPr sz="1300" b="0" i="1" u="none" strike="noStrike" cap="none" dirty="0">
                        <a:solidFill>
                          <a:schemeClr val="dk1"/>
                        </a:solidFill>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i="1" u="none" strike="noStrike" cap="none" dirty="0">
                          <a:solidFill>
                            <a:schemeClr val="dk1"/>
                          </a:solidFill>
                          <a:latin typeface="Arial"/>
                          <a:ea typeface="Arial"/>
                          <a:cs typeface="Arial"/>
                          <a:sym typeface="Arial"/>
                        </a:rPr>
                        <a:t>CEOS work in support of the SDGs would be fully decentralised and performed across existing CEOS working teams and entities.</a:t>
                      </a:r>
                      <a:endParaRPr sz="1300" b="0" i="1" u="none" strike="noStrike" cap="none" dirty="0">
                        <a:solidFill>
                          <a:schemeClr val="dk1"/>
                        </a:solidFill>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42775">
                <a:tc>
                  <a:txBody>
                    <a:bodyPr/>
                    <a:lstStyle/>
                    <a:p>
                      <a:pPr marL="0" marR="0" lvl="0" indent="0" algn="ctr"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OPTION 3</a:t>
                      </a:r>
                      <a:endParaRPr sz="1400" u="none" strike="noStrike" cap="none"/>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a:latin typeface="Arial"/>
                          <a:ea typeface="Arial"/>
                          <a:cs typeface="Arial"/>
                          <a:sym typeface="Arial"/>
                        </a:rPr>
                        <a:t>On-demand option</a:t>
                      </a:r>
                      <a:endParaRPr sz="1300" b="1"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Reduce the scope of CEOS support to GEO on SDGs to a </a:t>
                      </a:r>
                      <a:r>
                        <a:rPr lang="en-AU" sz="1300" b="1" u="none" strike="noStrike" cap="none">
                          <a:latin typeface="Arial"/>
                          <a:ea typeface="Arial"/>
                          <a:cs typeface="Arial"/>
                          <a:sym typeface="Arial"/>
                        </a:rPr>
                        <a:t>responsive model</a:t>
                      </a:r>
                      <a:r>
                        <a:rPr lang="en-AU" sz="1300" b="0" u="none" strike="noStrike" cap="none">
                          <a:latin typeface="Arial"/>
                          <a:ea typeface="Arial"/>
                          <a:cs typeface="Arial"/>
                          <a:sym typeface="Arial"/>
                        </a:rPr>
                        <a:t>, in line with CEOS External Request process.</a:t>
                      </a:r>
                      <a:endParaRPr sz="1300" b="0"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i="1" u="none" strike="noStrike" cap="none">
                          <a:latin typeface="Arial"/>
                          <a:ea typeface="Arial"/>
                          <a:cs typeface="Arial"/>
                          <a:sym typeface="Arial"/>
                        </a:rPr>
                        <a:t>The response coordination will be provided by CEOS, in accordance with the CEOS External Request Process Paper.</a:t>
                      </a:r>
                      <a:endParaRPr sz="1300" i="1"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i="1" u="none" strike="noStrike" cap="none" dirty="0">
                          <a:latin typeface="Arial"/>
                          <a:ea typeface="Arial"/>
                          <a:cs typeface="Arial"/>
                          <a:sym typeface="Arial"/>
                        </a:rPr>
                        <a:t>CEOS would only take action if requested by GEO or by the SDG community (e.g. UN agencies) and essentially for activities in line with the work plans of existing CEOS entities.</a:t>
                      </a:r>
                      <a:endParaRPr sz="1300" i="1" u="none" strike="noStrike" cap="none" dirty="0">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3" name="Google Shape;183;p19"/>
          <p:cNvSpPr/>
          <p:nvPr/>
        </p:nvSpPr>
        <p:spPr>
          <a:xfrm>
            <a:off x="1351280" y="3508248"/>
            <a:ext cx="10520679" cy="1691640"/>
          </a:xfrm>
          <a:prstGeom prst="roundRect">
            <a:avLst>
              <a:gd name="adj" fmla="val 16667"/>
            </a:avLst>
          </a:prstGeom>
          <a:noFill/>
          <a:ln w="508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p:nvPr/>
        </p:nvSpPr>
        <p:spPr>
          <a:xfrm>
            <a:off x="0" y="1321966"/>
            <a:ext cx="10680398" cy="425554"/>
          </a:xfrm>
          <a:prstGeom prst="rect">
            <a:avLst/>
          </a:prstGeom>
          <a:solidFill>
            <a:srgbClr val="00AED9"/>
          </a:solidFill>
          <a:ln>
            <a:noFill/>
          </a:ln>
        </p:spPr>
        <p:txBody>
          <a:bodyPr spcFirstLastPara="1" wrap="square" lIns="91425" tIns="45700" rIns="91425" bIns="45700"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pic>
        <p:nvPicPr>
          <p:cNvPr id="124" name="Google Shape;124;p12" descr="Goal 6 | Department of Economic and Social Affairs"/>
          <p:cNvPicPr preferRelativeResize="0"/>
          <p:nvPr/>
        </p:nvPicPr>
        <p:blipFill rotWithShape="1">
          <a:blip r:embed="rId3">
            <a:alphaModFix/>
          </a:blip>
          <a:srcRect/>
          <a:stretch/>
        </p:blipFill>
        <p:spPr>
          <a:xfrm>
            <a:off x="10675319" y="1321966"/>
            <a:ext cx="991205" cy="991205"/>
          </a:xfrm>
          <a:prstGeom prst="rect">
            <a:avLst/>
          </a:prstGeom>
          <a:noFill/>
          <a:ln>
            <a:noFill/>
          </a:ln>
        </p:spPr>
      </p:pic>
      <p:sp>
        <p:nvSpPr>
          <p:cNvPr id="2" name="Title 1">
            <a:extLst>
              <a:ext uri="{FF2B5EF4-FFF2-40B4-BE49-F238E27FC236}">
                <a16:creationId xmlns:a16="http://schemas.microsoft.com/office/drawing/2014/main" id="{91DA72BE-3D55-407F-927B-1D5B0A055DC2}"/>
              </a:ext>
            </a:extLst>
          </p:cNvPr>
          <p:cNvSpPr>
            <a:spLocks noGrp="1"/>
          </p:cNvSpPr>
          <p:nvPr>
            <p:ph type="title"/>
          </p:nvPr>
        </p:nvSpPr>
        <p:spPr/>
        <p:txBody>
          <a:bodyPr/>
          <a:lstStyle/>
          <a:p>
            <a:r>
              <a:rPr lang="en-AU" dirty="0"/>
              <a:t>Water sub-team</a:t>
            </a:r>
          </a:p>
        </p:txBody>
      </p:sp>
      <p:sp>
        <p:nvSpPr>
          <p:cNvPr id="125" name="Google Shape;125;p12"/>
          <p:cNvSpPr>
            <a:spLocks noGrp="1"/>
          </p:cNvSpPr>
          <p:nvPr>
            <p:ph type="sldNum" idx="4294967295"/>
          </p:nvPr>
        </p:nvSpPr>
        <p:spPr>
          <a:xfrm>
            <a:off x="10287000" y="6546850"/>
            <a:ext cx="1905000" cy="25717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pPr algn="ctr">
              <a:buSzPts val="1100"/>
            </a:pPr>
            <a:fld id="{00000000-1234-1234-1234-123412341234}" type="slidenum">
              <a:rPr lang="en-AU" smtClean="0"/>
              <a:pPr algn="ctr">
                <a:buSzPts val="1100"/>
              </a:pPr>
              <a:t>16</a:t>
            </a:fld>
            <a:endParaRPr/>
          </a:p>
        </p:txBody>
      </p:sp>
      <p:sp>
        <p:nvSpPr>
          <p:cNvPr id="127" name="Google Shape;127;p12"/>
          <p:cNvSpPr txBox="1"/>
          <p:nvPr/>
        </p:nvSpPr>
        <p:spPr>
          <a:xfrm>
            <a:off x="368301" y="1321966"/>
            <a:ext cx="11488419" cy="4936593"/>
          </a:xfrm>
          <a:prstGeom prst="rect">
            <a:avLst/>
          </a:prstGeom>
          <a:noFill/>
          <a:ln>
            <a:noFill/>
          </a:ln>
        </p:spPr>
        <p:txBody>
          <a:bodyPr spcFirstLastPara="1" wrap="square" lIns="91425" tIns="45700" rIns="91425" bIns="45700" anchor="t" anchorCtr="0">
            <a:noAutofit/>
          </a:bodyPr>
          <a:lstStyle/>
          <a:p>
            <a:pPr marL="101600">
              <a:buClr>
                <a:srgbClr val="002569"/>
              </a:buClr>
              <a:buSzPts val="2000"/>
            </a:pPr>
            <a:r>
              <a:rPr lang="en-AU" b="1" dirty="0">
                <a:solidFill>
                  <a:schemeClr val="lt1"/>
                </a:solidFill>
                <a:latin typeface="+mj-lt"/>
                <a:ea typeface="Helvetica Neue"/>
                <a:cs typeface="Helvetica Neue"/>
                <a:sym typeface="Helvetica Neue"/>
              </a:rPr>
              <a:t>Water-related ecosystems (6.6.1): </a:t>
            </a:r>
            <a:r>
              <a:rPr lang="en-AU" dirty="0">
                <a:solidFill>
                  <a:schemeClr val="lt1"/>
                </a:solidFill>
                <a:latin typeface="+mj-lt"/>
                <a:ea typeface="Helvetica Neue"/>
                <a:cs typeface="Helvetica Neue"/>
                <a:sym typeface="Helvetica Neue"/>
              </a:rPr>
              <a:t>M. Paganini/ESA, A. Carbonniere/CNES</a:t>
            </a:r>
            <a:endParaRPr b="1" dirty="0">
              <a:solidFill>
                <a:schemeClr val="accent6"/>
              </a:solidFill>
              <a:latin typeface="+mj-lt"/>
              <a:ea typeface="Helvetica Neue"/>
              <a:cs typeface="Helvetica Neue"/>
              <a:sym typeface="Helvetica Neue"/>
            </a:endParaRPr>
          </a:p>
          <a:p>
            <a:pPr marL="101600">
              <a:spcBef>
                <a:spcPts val="1500"/>
              </a:spcBef>
              <a:buClr>
                <a:srgbClr val="002569"/>
              </a:buClr>
              <a:buSzPts val="2000"/>
            </a:pPr>
            <a:r>
              <a:rPr lang="en-AU" b="1" dirty="0">
                <a:solidFill>
                  <a:schemeClr val="accent6"/>
                </a:solidFill>
                <a:latin typeface="+mj-lt"/>
                <a:ea typeface="Helvetica Neue"/>
                <a:cs typeface="Helvetica Neue"/>
                <a:sym typeface="Helvetica Neue"/>
              </a:rPr>
              <a:t>Sub-Team members: </a:t>
            </a:r>
            <a:br>
              <a:rPr lang="en-AU" b="1" dirty="0">
                <a:solidFill>
                  <a:schemeClr val="accent6"/>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M. Paganini/ESA, A. </a:t>
            </a:r>
            <a:r>
              <a:rPr lang="en-AU" sz="1600" dirty="0" err="1">
                <a:solidFill>
                  <a:srgbClr val="002569"/>
                </a:solidFill>
                <a:latin typeface="+mj-lt"/>
                <a:ea typeface="Helvetica Neue"/>
                <a:cs typeface="Helvetica Neue"/>
                <a:sym typeface="Helvetica Neue"/>
              </a:rPr>
              <a:t>Carbonnière</a:t>
            </a:r>
            <a:r>
              <a:rPr lang="en-AU" sz="1600" dirty="0">
                <a:solidFill>
                  <a:srgbClr val="002569"/>
                </a:solidFill>
                <a:latin typeface="+mj-lt"/>
                <a:ea typeface="Helvetica Neue"/>
                <a:cs typeface="Helvetica Neue"/>
                <a:sym typeface="Helvetica Neue"/>
              </a:rPr>
              <a:t>/CNES, </a:t>
            </a:r>
            <a:br>
              <a:rPr lang="en-AU" sz="1600" dirty="0">
                <a:solidFill>
                  <a:srgbClr val="002569"/>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Alice </a:t>
            </a:r>
            <a:r>
              <a:rPr lang="en-AU" sz="1600" dirty="0" err="1">
                <a:solidFill>
                  <a:srgbClr val="002569"/>
                </a:solidFill>
                <a:latin typeface="+mj-lt"/>
                <a:ea typeface="Helvetica Neue"/>
                <a:cs typeface="Helvetica Neue"/>
                <a:sym typeface="Helvetica Neue"/>
              </a:rPr>
              <a:t>Andral</a:t>
            </a:r>
            <a:r>
              <a:rPr lang="en-AU" sz="1600" dirty="0">
                <a:solidFill>
                  <a:srgbClr val="002569"/>
                </a:solidFill>
                <a:latin typeface="+mj-lt"/>
                <a:ea typeface="Helvetica Neue"/>
                <a:cs typeface="Helvetica Neue"/>
                <a:sym typeface="Helvetica Neue"/>
              </a:rPr>
              <a:t>/CNES, A. </a:t>
            </a:r>
            <a:r>
              <a:rPr lang="en-AU" sz="1600" dirty="0">
                <a:solidFill>
                  <a:srgbClr val="002569"/>
                </a:solidFill>
                <a:latin typeface="+mj-lt"/>
                <a:sym typeface="Helvetica Neue"/>
              </a:rPr>
              <a:t>Kavvada</a:t>
            </a:r>
            <a:r>
              <a:rPr lang="en-AU" sz="1600" dirty="0">
                <a:solidFill>
                  <a:srgbClr val="002569"/>
                </a:solidFill>
                <a:latin typeface="+mj-lt"/>
                <a:ea typeface="Helvetica Neue"/>
                <a:cs typeface="Helvetica Neue"/>
                <a:sym typeface="Helvetica Neue"/>
              </a:rPr>
              <a:t>/NASA, </a:t>
            </a:r>
            <a:r>
              <a:rPr lang="en-AU" sz="1600" dirty="0" err="1">
                <a:solidFill>
                  <a:srgbClr val="002569"/>
                </a:solidFill>
                <a:latin typeface="+mj-lt"/>
                <a:ea typeface="Helvetica Neue"/>
                <a:cs typeface="Helvetica Neue"/>
                <a:sym typeface="Helvetica Neue"/>
              </a:rPr>
              <a:t>Nima</a:t>
            </a:r>
            <a:r>
              <a:rPr lang="en-AU" sz="1600" dirty="0">
                <a:solidFill>
                  <a:srgbClr val="002569"/>
                </a:solidFill>
                <a:latin typeface="+mj-lt"/>
                <a:ea typeface="Helvetica Neue"/>
                <a:cs typeface="Helvetica Neue"/>
                <a:sym typeface="Helvetica Neue"/>
              </a:rPr>
              <a:t> </a:t>
            </a:r>
            <a:r>
              <a:rPr lang="en-AU" sz="1600" dirty="0" err="1">
                <a:solidFill>
                  <a:srgbClr val="002569"/>
                </a:solidFill>
                <a:latin typeface="+mj-lt"/>
                <a:ea typeface="Helvetica Neue"/>
                <a:cs typeface="Helvetica Neue"/>
                <a:sym typeface="Helvetica Neue"/>
              </a:rPr>
              <a:t>Pahlevan</a:t>
            </a:r>
            <a:r>
              <a:rPr lang="en-AU" sz="1600" dirty="0">
                <a:solidFill>
                  <a:srgbClr val="002569"/>
                </a:solidFill>
                <a:latin typeface="+mj-lt"/>
                <a:ea typeface="Helvetica Neue"/>
                <a:cs typeface="Helvetica Neue"/>
                <a:sym typeface="Helvetica Neue"/>
              </a:rPr>
              <a:t>/NASA, B. Killough/NASA, </a:t>
            </a:r>
            <a:br>
              <a:rPr lang="en-AU" sz="1600" dirty="0">
                <a:solidFill>
                  <a:srgbClr val="002569"/>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Luca De Felice/COM JRC, C. Ishida/JAXA, K. </a:t>
            </a:r>
            <a:r>
              <a:rPr lang="en-AU" sz="1600" dirty="0" err="1">
                <a:solidFill>
                  <a:srgbClr val="002569"/>
                </a:solidFill>
                <a:latin typeface="+mj-lt"/>
                <a:ea typeface="Helvetica Neue"/>
                <a:cs typeface="Helvetica Neue"/>
                <a:sym typeface="Helvetica Neue"/>
              </a:rPr>
              <a:t>Hamamoto</a:t>
            </a:r>
            <a:r>
              <a:rPr lang="en-AU" sz="1600" dirty="0">
                <a:solidFill>
                  <a:srgbClr val="002569"/>
                </a:solidFill>
                <a:latin typeface="+mj-lt"/>
                <a:ea typeface="Helvetica Neue"/>
                <a:cs typeface="Helvetica Neue"/>
                <a:sym typeface="Helvetica Neue"/>
              </a:rPr>
              <a:t>/ JAXA, </a:t>
            </a:r>
            <a:br>
              <a:rPr lang="en-AU" sz="1600" dirty="0">
                <a:solidFill>
                  <a:srgbClr val="002569"/>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Norman Muller/GA, F. Kerblat/CSIRO, E. Smail/NOAA, H. Kim/WMO, D. Cripe/GEO, </a:t>
            </a:r>
          </a:p>
          <a:p>
            <a:pPr marL="101600">
              <a:spcBef>
                <a:spcPts val="1500"/>
              </a:spcBef>
              <a:buClr>
                <a:srgbClr val="002569"/>
              </a:buClr>
              <a:buSzPts val="2000"/>
            </a:pPr>
            <a:r>
              <a:rPr lang="en-AU" sz="1600" dirty="0">
                <a:solidFill>
                  <a:srgbClr val="002569"/>
                </a:solidFill>
                <a:latin typeface="+mj-lt"/>
                <a:sym typeface="Helvetica Neue"/>
              </a:rPr>
              <a:t>in partnership with GEO Wetlands, GEO AquaWatch and GEO GLOWS and collaboration with </a:t>
            </a:r>
            <a:r>
              <a:rPr lang="en-AU" sz="1600" dirty="0">
                <a:solidFill>
                  <a:srgbClr val="002569"/>
                </a:solidFill>
                <a:latin typeface="+mj-lt"/>
                <a:ea typeface="Helvetica Neue"/>
                <a:cs typeface="Helvetica Neue"/>
                <a:sym typeface="Helvetica Neue"/>
              </a:rPr>
              <a:t>SDG 6.6.1 co-custodian agencies: </a:t>
            </a:r>
            <a:r>
              <a:rPr lang="en-AU" sz="1600" b="1" dirty="0">
                <a:solidFill>
                  <a:srgbClr val="002569"/>
                </a:solidFill>
                <a:latin typeface="+mj-lt"/>
                <a:ea typeface="Helvetica Neue"/>
                <a:cs typeface="Helvetica Neue"/>
                <a:sym typeface="Helvetica Neue"/>
              </a:rPr>
              <a:t>UNEP</a:t>
            </a:r>
            <a:r>
              <a:rPr lang="en-AU" sz="1600" dirty="0">
                <a:solidFill>
                  <a:srgbClr val="002569"/>
                </a:solidFill>
                <a:latin typeface="+mj-lt"/>
                <a:ea typeface="Helvetica Neue"/>
                <a:cs typeface="Helvetica Neue"/>
                <a:sym typeface="Helvetica Neue"/>
              </a:rPr>
              <a:t> and </a:t>
            </a:r>
            <a:r>
              <a:rPr lang="en-AU" sz="1600" b="1" dirty="0">
                <a:solidFill>
                  <a:srgbClr val="002569"/>
                </a:solidFill>
                <a:latin typeface="+mj-lt"/>
                <a:ea typeface="Helvetica Neue"/>
                <a:cs typeface="Helvetica Neue"/>
                <a:sym typeface="Helvetica Neue"/>
              </a:rPr>
              <a:t>Ramsar; Countries</a:t>
            </a:r>
            <a:r>
              <a:rPr lang="en-AU" sz="1600" dirty="0">
                <a:solidFill>
                  <a:srgbClr val="002569"/>
                </a:solidFill>
                <a:latin typeface="+mj-lt"/>
                <a:ea typeface="Helvetica Neue"/>
                <a:cs typeface="Helvetica Neue"/>
                <a:sym typeface="Helvetica Neue"/>
              </a:rPr>
              <a:t> (NSOs and line ministries and support agencies in charge of water-related ecosystems)</a:t>
            </a:r>
            <a:endParaRPr dirty="0">
              <a:latin typeface="+mj-lt"/>
            </a:endParaRPr>
          </a:p>
          <a:p>
            <a:pPr marL="101600">
              <a:spcBef>
                <a:spcPts val="600"/>
              </a:spcBef>
              <a:buClr>
                <a:srgbClr val="002569"/>
              </a:buClr>
              <a:buSzPts val="2000"/>
            </a:pPr>
            <a:r>
              <a:rPr lang="en-AU" b="1" dirty="0">
                <a:solidFill>
                  <a:schemeClr val="accent6"/>
                </a:solidFill>
                <a:latin typeface="+mj-lt"/>
                <a:ea typeface="Helvetica Neue"/>
                <a:cs typeface="Helvetica Neue"/>
                <a:sym typeface="Helvetica Neue"/>
              </a:rPr>
              <a:t>Deliverable Status</a:t>
            </a:r>
          </a:p>
          <a:p>
            <a:pPr marL="101600">
              <a:spcBef>
                <a:spcPts val="600"/>
              </a:spcBef>
              <a:buClr>
                <a:srgbClr val="002569"/>
              </a:buClr>
              <a:buSzPts val="2000"/>
            </a:pPr>
            <a:r>
              <a:rPr lang="en-AU" sz="1600" dirty="0">
                <a:solidFill>
                  <a:srgbClr val="002569"/>
                </a:solidFill>
                <a:latin typeface="+mj-lt"/>
                <a:ea typeface="Helvetica Neue"/>
                <a:cs typeface="Helvetica Neue"/>
                <a:sym typeface="Helvetica Neue"/>
              </a:rPr>
              <a:t>“Satellite data for SDG 6.6.1” Technical Report with outreach to custodian agencies (UNEP and Ramsar).</a:t>
            </a:r>
            <a:br>
              <a:rPr lang="en-AU" dirty="0">
                <a:solidFill>
                  <a:srgbClr val="002569"/>
                </a:solidFill>
                <a:latin typeface="+mj-lt"/>
                <a:ea typeface="Helvetica Neue"/>
                <a:cs typeface="Helvetica Neue"/>
                <a:sym typeface="Helvetica Neue"/>
              </a:rPr>
            </a:br>
            <a:r>
              <a:rPr lang="en-AU" b="1" dirty="0">
                <a:solidFill>
                  <a:srgbClr val="002569"/>
                </a:solidFill>
                <a:latin typeface="+mj-lt"/>
                <a:ea typeface="Helvetica Neue"/>
                <a:cs typeface="Helvetica Neue"/>
                <a:sym typeface="Helvetica Neue"/>
              </a:rPr>
              <a:t>In progress – Ongoing analysis, and Report to be finalised in 2022</a:t>
            </a:r>
          </a:p>
          <a:p>
            <a:pPr marL="101600">
              <a:spcBef>
                <a:spcPts val="600"/>
              </a:spcBef>
              <a:buClr>
                <a:srgbClr val="002569"/>
              </a:buClr>
              <a:buSzPts val="2000"/>
            </a:pPr>
            <a:r>
              <a:rPr lang="en-AU" b="1" dirty="0">
                <a:solidFill>
                  <a:schemeClr val="accent6"/>
                </a:solidFill>
                <a:latin typeface="+mj-lt"/>
                <a:sym typeface="Helvetica Neue"/>
              </a:rPr>
              <a:t>2021 Highlights</a:t>
            </a:r>
          </a:p>
          <a:p>
            <a:pPr marL="555625" indent="-285750">
              <a:spcBef>
                <a:spcPts val="300"/>
              </a:spcBef>
              <a:buClr>
                <a:srgbClr val="002569"/>
              </a:buClr>
              <a:buSzPts val="2000"/>
              <a:buFont typeface="Arial"/>
              <a:buChar char="•"/>
            </a:pPr>
            <a:r>
              <a:rPr lang="en-AU" sz="1600" b="1" dirty="0">
                <a:solidFill>
                  <a:srgbClr val="002569"/>
                </a:solidFill>
                <a:latin typeface="+mj-lt"/>
                <a:sym typeface="Helvetica Neue"/>
              </a:rPr>
              <a:t>Review of the UNEP 6.6.1 monitoring methodology </a:t>
            </a:r>
            <a:r>
              <a:rPr lang="en-AU" sz="1600" dirty="0">
                <a:solidFill>
                  <a:srgbClr val="002569"/>
                </a:solidFill>
                <a:latin typeface="+mj-lt"/>
                <a:sym typeface="Helvetica Neue"/>
              </a:rPr>
              <a:t>and Freshwater Ecosystems </a:t>
            </a:r>
            <a:br>
              <a:rPr lang="en-AU" sz="1600" dirty="0">
                <a:solidFill>
                  <a:srgbClr val="002569"/>
                </a:solidFill>
                <a:latin typeface="+mj-lt"/>
                <a:sym typeface="Helvetica Neue"/>
              </a:rPr>
            </a:br>
            <a:r>
              <a:rPr lang="en-AU" sz="1600" dirty="0">
                <a:solidFill>
                  <a:srgbClr val="002569"/>
                </a:solidFill>
                <a:latin typeface="+mj-lt"/>
                <a:sym typeface="Helvetica Neue"/>
              </a:rPr>
              <a:t>Explorer and associated methodologies, as a basis to identify areas of use and </a:t>
            </a:r>
            <a:br>
              <a:rPr lang="en-AU" sz="1600" dirty="0">
                <a:solidFill>
                  <a:srgbClr val="002569"/>
                </a:solidFill>
                <a:latin typeface="+mj-lt"/>
                <a:sym typeface="Helvetica Neue"/>
              </a:rPr>
            </a:br>
            <a:r>
              <a:rPr lang="en-AU" sz="1600" dirty="0">
                <a:solidFill>
                  <a:srgbClr val="002569"/>
                </a:solidFill>
                <a:latin typeface="+mj-lt"/>
                <a:sym typeface="Helvetica Neue"/>
              </a:rPr>
              <a:t>better uptake of satellite observations within current methodologies.</a:t>
            </a:r>
            <a:endParaRPr lang="en-AU" sz="1600" dirty="0">
              <a:solidFill>
                <a:srgbClr val="002569"/>
              </a:solidFill>
              <a:latin typeface="+mj-lt"/>
            </a:endParaRPr>
          </a:p>
          <a:p>
            <a:pPr marL="555625" indent="-285750">
              <a:spcBef>
                <a:spcPts val="300"/>
              </a:spcBef>
              <a:buClr>
                <a:srgbClr val="002569"/>
              </a:buClr>
              <a:buSzPts val="2000"/>
              <a:buFont typeface="Arial"/>
              <a:buChar char="•"/>
            </a:pPr>
            <a:r>
              <a:rPr lang="en-AU" sz="1600" dirty="0">
                <a:solidFill>
                  <a:srgbClr val="002569"/>
                </a:solidFill>
                <a:latin typeface="+mj-lt"/>
                <a:sym typeface="Helvetica Neue"/>
              </a:rPr>
              <a:t>Discussions with Ramsar on EO approaches to wetland inventories and EO inclusion in the Ramsar Toolkit for National Wetlands Inventories.</a:t>
            </a:r>
          </a:p>
          <a:p>
            <a:pPr marL="387350" indent="-285750">
              <a:spcBef>
                <a:spcPts val="600"/>
              </a:spcBef>
              <a:buClr>
                <a:srgbClr val="002569"/>
              </a:buClr>
              <a:buSzPts val="2000"/>
              <a:buFont typeface="Arial" panose="020B0604020202020204" pitchFamily="34" charset="0"/>
              <a:buChar char="•"/>
            </a:pPr>
            <a:endParaRPr dirty="0">
              <a:solidFill>
                <a:srgbClr val="002569"/>
              </a:solidFill>
              <a:highlight>
                <a:srgbClr val="F99D26"/>
              </a:highlight>
              <a:latin typeface="+mj-lt"/>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p:nvPr/>
        </p:nvSpPr>
        <p:spPr>
          <a:xfrm>
            <a:off x="0" y="1116629"/>
            <a:ext cx="10956779" cy="476352"/>
          </a:xfrm>
          <a:prstGeom prst="rect">
            <a:avLst/>
          </a:prstGeom>
          <a:solidFill>
            <a:srgbClr val="00AED9"/>
          </a:solidFill>
          <a:ln>
            <a:noFill/>
          </a:ln>
        </p:spPr>
        <p:txBody>
          <a:bodyPr spcFirstLastPara="1" wrap="square" lIns="91425" tIns="45700" rIns="91425" bIns="45700" anchor="ctr" anchorCtr="0">
            <a:noAutofit/>
          </a:bodyPr>
          <a:lstStyle/>
          <a:p>
            <a:pPr>
              <a:buClr>
                <a:srgbClr val="000000"/>
              </a:buClr>
              <a:buSzPts val="1400"/>
            </a:pPr>
            <a:endParaRPr sz="1400" dirty="0">
              <a:solidFill>
                <a:schemeClr val="lt1"/>
              </a:solidFill>
              <a:latin typeface="Arial"/>
              <a:ea typeface="Arial"/>
              <a:cs typeface="Arial"/>
              <a:sym typeface="Arial"/>
            </a:endParaRPr>
          </a:p>
        </p:txBody>
      </p:sp>
      <p:pic>
        <p:nvPicPr>
          <p:cNvPr id="133" name="Google Shape;133;p13" descr="Goal 6 | Department of Economic and Social Affairs"/>
          <p:cNvPicPr preferRelativeResize="0"/>
          <p:nvPr/>
        </p:nvPicPr>
        <p:blipFill rotWithShape="1">
          <a:blip r:embed="rId3">
            <a:alphaModFix/>
          </a:blip>
          <a:srcRect/>
          <a:stretch/>
        </p:blipFill>
        <p:spPr>
          <a:xfrm>
            <a:off x="10956779" y="1116629"/>
            <a:ext cx="991205" cy="991205"/>
          </a:xfrm>
          <a:prstGeom prst="rect">
            <a:avLst/>
          </a:prstGeom>
          <a:noFill/>
          <a:ln>
            <a:noFill/>
          </a:ln>
        </p:spPr>
      </p:pic>
      <p:sp>
        <p:nvSpPr>
          <p:cNvPr id="2" name="Title 1">
            <a:extLst>
              <a:ext uri="{FF2B5EF4-FFF2-40B4-BE49-F238E27FC236}">
                <a16:creationId xmlns:a16="http://schemas.microsoft.com/office/drawing/2014/main" id="{76D21517-5C61-430C-8881-4609F2E57DF2}"/>
              </a:ext>
            </a:extLst>
          </p:cNvPr>
          <p:cNvSpPr>
            <a:spLocks noGrp="1"/>
          </p:cNvSpPr>
          <p:nvPr>
            <p:ph type="title"/>
          </p:nvPr>
        </p:nvSpPr>
        <p:spPr/>
        <p:txBody>
          <a:bodyPr/>
          <a:lstStyle/>
          <a:p>
            <a:r>
              <a:rPr lang="en-AU" dirty="0"/>
              <a:t>Water sub-team</a:t>
            </a:r>
          </a:p>
        </p:txBody>
      </p:sp>
      <p:sp>
        <p:nvSpPr>
          <p:cNvPr id="134" name="Google Shape;134;p13"/>
          <p:cNvSpPr>
            <a:spLocks noGrp="1"/>
          </p:cNvSpPr>
          <p:nvPr>
            <p:ph type="sldNum" idx="4294967295"/>
          </p:nvPr>
        </p:nvSpPr>
        <p:spPr>
          <a:xfrm>
            <a:off x="10287000" y="6546850"/>
            <a:ext cx="1905000" cy="25717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pPr algn="ctr">
              <a:buSzPts val="1100"/>
            </a:pPr>
            <a:fld id="{00000000-1234-1234-1234-123412341234}" type="slidenum">
              <a:rPr lang="en-AU" smtClean="0"/>
              <a:pPr algn="ctr">
                <a:buSzPts val="1100"/>
              </a:pPr>
              <a:t>17</a:t>
            </a:fld>
            <a:endParaRPr/>
          </a:p>
        </p:txBody>
      </p:sp>
      <p:sp>
        <p:nvSpPr>
          <p:cNvPr id="136" name="Google Shape;136;p13"/>
          <p:cNvSpPr txBox="1"/>
          <p:nvPr/>
        </p:nvSpPr>
        <p:spPr>
          <a:xfrm>
            <a:off x="176048" y="1186279"/>
            <a:ext cx="11771936" cy="5102762"/>
          </a:xfrm>
          <a:prstGeom prst="rect">
            <a:avLst/>
          </a:prstGeom>
          <a:noFill/>
          <a:ln>
            <a:noFill/>
          </a:ln>
        </p:spPr>
        <p:txBody>
          <a:bodyPr spcFirstLastPara="1" wrap="square" lIns="91425" tIns="45700" rIns="91425" bIns="45700" anchor="t" anchorCtr="0">
            <a:noAutofit/>
          </a:bodyPr>
          <a:lstStyle/>
          <a:p>
            <a:pPr marL="101600">
              <a:buClr>
                <a:srgbClr val="002569"/>
              </a:buClr>
              <a:buSzPts val="2000"/>
            </a:pPr>
            <a:r>
              <a:rPr lang="en-AU" b="1" dirty="0">
                <a:solidFill>
                  <a:schemeClr val="lt1"/>
                </a:solidFill>
                <a:latin typeface="+mj-lt"/>
                <a:ea typeface="Helvetica Neue"/>
                <a:cs typeface="Helvetica Neue"/>
                <a:sym typeface="Helvetica Neue"/>
              </a:rPr>
              <a:t>Water-related ecosystems (6.6.1): </a:t>
            </a:r>
            <a:r>
              <a:rPr lang="en-AU" dirty="0">
                <a:solidFill>
                  <a:schemeClr val="lt1"/>
                </a:solidFill>
                <a:latin typeface="+mj-lt"/>
                <a:ea typeface="Helvetica Neue"/>
                <a:cs typeface="Helvetica Neue"/>
                <a:sym typeface="Helvetica Neue"/>
              </a:rPr>
              <a:t>M. Paganini/ESA, A. Carbonniere/CNES</a:t>
            </a:r>
            <a:endParaRPr b="1" dirty="0">
              <a:solidFill>
                <a:schemeClr val="accent6"/>
              </a:solidFill>
              <a:latin typeface="+mj-lt"/>
              <a:ea typeface="Helvetica Neue"/>
              <a:cs typeface="Helvetica Neue"/>
              <a:sym typeface="Helvetica Neue"/>
            </a:endParaRPr>
          </a:p>
          <a:p>
            <a:pPr marL="271462">
              <a:spcBef>
                <a:spcPts val="300"/>
              </a:spcBef>
              <a:buClr>
                <a:srgbClr val="002569"/>
              </a:buClr>
              <a:buSzPts val="2000"/>
            </a:pPr>
            <a:endParaRPr lang="en-AU" sz="1500" b="1" dirty="0">
              <a:solidFill>
                <a:srgbClr val="002569"/>
              </a:solidFill>
              <a:latin typeface="+mj-lt"/>
              <a:ea typeface="Helvetica Neue"/>
              <a:cs typeface="Helvetica Neue"/>
              <a:sym typeface="Helvetica Neue"/>
            </a:endParaRPr>
          </a:p>
          <a:p>
            <a:pPr marL="271462">
              <a:spcBef>
                <a:spcPts val="300"/>
              </a:spcBef>
              <a:buClr>
                <a:srgbClr val="002569"/>
              </a:buClr>
              <a:buSzPts val="2000"/>
            </a:pPr>
            <a:r>
              <a:rPr lang="en-AU" sz="1600" b="1" dirty="0">
                <a:solidFill>
                  <a:schemeClr val="accent6"/>
                </a:solidFill>
                <a:latin typeface="+mj-lt"/>
                <a:sym typeface="Helvetica Neue"/>
              </a:rPr>
              <a:t>2021 Highlights (to be continued)</a:t>
            </a:r>
          </a:p>
          <a:p>
            <a:pPr marL="271462">
              <a:spcBef>
                <a:spcPts val="300"/>
              </a:spcBef>
              <a:buClr>
                <a:srgbClr val="002569"/>
              </a:buClr>
              <a:buSzPts val="2000"/>
            </a:pPr>
            <a:endParaRPr lang="en-AU" sz="1500" b="1" dirty="0">
              <a:solidFill>
                <a:srgbClr val="002569"/>
              </a:solidFill>
              <a:latin typeface="+mj-lt"/>
              <a:ea typeface="Helvetica Neue"/>
              <a:cs typeface="Helvetica Neue"/>
              <a:sym typeface="Helvetica Neue"/>
            </a:endParaRPr>
          </a:p>
          <a:p>
            <a:pPr marL="557212" indent="-285750">
              <a:spcBef>
                <a:spcPts val="300"/>
              </a:spcBef>
              <a:buClr>
                <a:srgbClr val="002569"/>
              </a:buClr>
              <a:buSzPts val="2000"/>
              <a:buFont typeface="Arial" panose="020B0604020202020204" pitchFamily="34" charset="0"/>
              <a:buChar char="•"/>
            </a:pPr>
            <a:r>
              <a:rPr lang="en-AU" sz="1500" b="1" dirty="0">
                <a:solidFill>
                  <a:srgbClr val="002569"/>
                </a:solidFill>
                <a:latin typeface="+mj-lt"/>
                <a:ea typeface="Helvetica Neue"/>
                <a:cs typeface="Helvetica Neue"/>
                <a:sym typeface="Helvetica Neue"/>
              </a:rPr>
              <a:t>Analysis done for 2 SDG pathways</a:t>
            </a:r>
            <a:r>
              <a:rPr lang="en-AU" sz="1500" dirty="0">
                <a:solidFill>
                  <a:srgbClr val="002569"/>
                </a:solidFill>
                <a:latin typeface="+mj-lt"/>
                <a:ea typeface="Helvetica Neue"/>
                <a:cs typeface="Helvetica Neue"/>
                <a:sym typeface="Helvetica Neue"/>
              </a:rPr>
              <a:t>: production of global datasets (top down from UNEP) and development of national capacities (bottom up from Ramsar).</a:t>
            </a:r>
            <a:endParaRPr lang="en-AU" sz="1500" dirty="0">
              <a:solidFill>
                <a:srgbClr val="000000"/>
              </a:solidFill>
              <a:latin typeface="+mj-lt"/>
              <a:ea typeface="Helvetica Neue"/>
              <a:cs typeface="Helvetica Neue"/>
              <a:sym typeface="Helvetica Neue"/>
            </a:endParaRPr>
          </a:p>
          <a:p>
            <a:pPr marL="557212" indent="-285750">
              <a:spcBef>
                <a:spcPts val="300"/>
              </a:spcBef>
              <a:buClr>
                <a:srgbClr val="002569"/>
              </a:buClr>
              <a:buSzPts val="2000"/>
              <a:buFont typeface="Arial"/>
              <a:buChar char="•"/>
            </a:pPr>
            <a:r>
              <a:rPr lang="en-AU" sz="1500" b="1" dirty="0">
                <a:solidFill>
                  <a:srgbClr val="002569"/>
                </a:solidFill>
                <a:latin typeface="+mj-lt"/>
                <a:ea typeface="Helvetica Neue"/>
                <a:cs typeface="Helvetica Neue"/>
                <a:sym typeface="Helvetica Neue"/>
              </a:rPr>
              <a:t>CEOS Agencies are producing global EO datasets for many 6.6.1 sub-indicators </a:t>
            </a:r>
            <a:r>
              <a:rPr lang="en-AU" sz="1500" dirty="0">
                <a:solidFill>
                  <a:srgbClr val="002569"/>
                </a:solidFill>
                <a:latin typeface="+mj-lt"/>
                <a:ea typeface="Helvetica Neue"/>
                <a:cs typeface="Helvetica Neue"/>
                <a:sym typeface="Helvetica Neue"/>
              </a:rPr>
              <a:t>and associated variables (GSWE, GMW, CLMS). Identification of areas of dataset improvements.</a:t>
            </a:r>
            <a:endParaRPr dirty="0">
              <a:latin typeface="+mj-lt"/>
            </a:endParaRPr>
          </a:p>
          <a:p>
            <a:pPr marL="557212" indent="-285750">
              <a:spcBef>
                <a:spcPts val="300"/>
              </a:spcBef>
              <a:buClr>
                <a:srgbClr val="002569"/>
              </a:buClr>
              <a:buSzPts val="2000"/>
              <a:buFont typeface="Arial"/>
              <a:buChar char="•"/>
            </a:pPr>
            <a:r>
              <a:rPr lang="en-AU" sz="1500" b="1" dirty="0">
                <a:solidFill>
                  <a:srgbClr val="002569"/>
                </a:solidFill>
                <a:latin typeface="+mj-lt"/>
                <a:ea typeface="Helvetica Neue"/>
                <a:cs typeface="Helvetica Neue"/>
                <a:sym typeface="Helvetica Neue"/>
              </a:rPr>
              <a:t>Multi-sensor approaches </a:t>
            </a:r>
            <a:r>
              <a:rPr lang="en-AU" sz="1500" dirty="0">
                <a:solidFill>
                  <a:srgbClr val="002569"/>
                </a:solidFill>
                <a:latin typeface="+mj-lt"/>
                <a:ea typeface="Helvetica Neue"/>
                <a:cs typeface="Helvetica Neue"/>
                <a:sym typeface="Helvetica Neue"/>
              </a:rPr>
              <a:t>needed for all sub-indicators (e.g. water, wetlands, mangroves, WQ) to address limitation of single sensor approaches and better capture temporal dynamics.</a:t>
            </a:r>
            <a:endParaRPr dirty="0">
              <a:latin typeface="+mj-lt"/>
            </a:endParaRPr>
          </a:p>
          <a:p>
            <a:pPr marL="557212" indent="-285750">
              <a:spcBef>
                <a:spcPts val="300"/>
              </a:spcBef>
              <a:buClr>
                <a:srgbClr val="002569"/>
              </a:buClr>
              <a:buSzPts val="2000"/>
              <a:buFont typeface="Arial"/>
              <a:buChar char="•"/>
            </a:pPr>
            <a:r>
              <a:rPr lang="en-AU" sz="1500" b="1" dirty="0">
                <a:solidFill>
                  <a:srgbClr val="002569"/>
                </a:solidFill>
                <a:latin typeface="+mj-lt"/>
                <a:ea typeface="Helvetica Neue"/>
                <a:cs typeface="Helvetica Neue"/>
                <a:sym typeface="Helvetica Neue"/>
              </a:rPr>
              <a:t>Round Robin intercomparison of Surface Water Detection algorithms at 10m </a:t>
            </a:r>
            <a:r>
              <a:rPr lang="en-AU" sz="1500" dirty="0">
                <a:solidFill>
                  <a:srgbClr val="002569"/>
                </a:solidFill>
                <a:latin typeface="+mj-lt"/>
                <a:ea typeface="Helvetica Neue"/>
                <a:cs typeface="Helvetica Neue"/>
                <a:sym typeface="Helvetica Neue"/>
              </a:rPr>
              <a:t>based on Sentinel 1 and Sentinel 2,</a:t>
            </a:r>
            <a:r>
              <a:rPr lang="en-AU" sz="1500" b="1" dirty="0">
                <a:solidFill>
                  <a:srgbClr val="002569"/>
                </a:solidFill>
                <a:latin typeface="+mj-lt"/>
                <a:ea typeface="Helvetica Neue"/>
                <a:cs typeface="Helvetica Neue"/>
                <a:sym typeface="Helvetica Neue"/>
              </a:rPr>
              <a:t> </a:t>
            </a:r>
            <a:r>
              <a:rPr lang="en-AU" sz="1500" dirty="0">
                <a:solidFill>
                  <a:srgbClr val="002569"/>
                </a:solidFill>
                <a:latin typeface="+mj-lt"/>
                <a:ea typeface="Helvetica Neue"/>
                <a:cs typeface="Helvetica Neue"/>
                <a:sym typeface="Helvetica Neue"/>
              </a:rPr>
              <a:t>organised by the ESA </a:t>
            </a:r>
            <a:r>
              <a:rPr lang="en-AU" sz="1500" dirty="0" err="1">
                <a:solidFill>
                  <a:srgbClr val="002569"/>
                </a:solidFill>
                <a:latin typeface="+mj-lt"/>
                <a:ea typeface="Helvetica Neue"/>
                <a:cs typeface="Helvetica Neue"/>
                <a:sym typeface="Helvetica Neue"/>
              </a:rPr>
              <a:t>WordWater</a:t>
            </a:r>
            <a:r>
              <a:rPr lang="en-AU" sz="1500" dirty="0">
                <a:solidFill>
                  <a:srgbClr val="002569"/>
                </a:solidFill>
                <a:latin typeface="+mj-lt"/>
                <a:ea typeface="Helvetica Neue"/>
                <a:cs typeface="Helvetica Neue"/>
                <a:sym typeface="Helvetica Neue"/>
              </a:rPr>
              <a:t> project</a:t>
            </a:r>
            <a:r>
              <a:rPr lang="en-AU" sz="1500" b="1" dirty="0">
                <a:solidFill>
                  <a:srgbClr val="002569"/>
                </a:solidFill>
                <a:latin typeface="+mj-lt"/>
                <a:ea typeface="Helvetica Neue"/>
                <a:cs typeface="Helvetica Neue"/>
                <a:sym typeface="Helvetica Neue"/>
              </a:rPr>
              <a:t>.</a:t>
            </a:r>
            <a:endParaRPr dirty="0">
              <a:latin typeface="+mj-lt"/>
            </a:endParaRPr>
          </a:p>
          <a:p>
            <a:pPr marL="557212" indent="-285750">
              <a:spcBef>
                <a:spcPts val="3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Analysis of advances in WSE from RA to infer </a:t>
            </a:r>
            <a:r>
              <a:rPr lang="en-AU" sz="1500" b="1" dirty="0">
                <a:solidFill>
                  <a:srgbClr val="002569"/>
                </a:solidFill>
                <a:latin typeface="+mj-lt"/>
                <a:ea typeface="Helvetica Neue"/>
                <a:cs typeface="Helvetica Neue"/>
                <a:sym typeface="Helvetica Neue"/>
              </a:rPr>
              <a:t>changes in lake volumes and river discharge</a:t>
            </a:r>
            <a:r>
              <a:rPr lang="en-AU" sz="1500" dirty="0">
                <a:solidFill>
                  <a:srgbClr val="002569"/>
                </a:solidFill>
                <a:latin typeface="+mj-lt"/>
                <a:ea typeface="Helvetica Neue"/>
                <a:cs typeface="Helvetica Neue"/>
                <a:sym typeface="Helvetica Neue"/>
              </a:rPr>
              <a:t>.</a:t>
            </a:r>
            <a:endParaRPr sz="1500" dirty="0">
              <a:solidFill>
                <a:srgbClr val="000000"/>
              </a:solidFill>
              <a:latin typeface="+mj-lt"/>
              <a:ea typeface="Helvetica Neue"/>
              <a:cs typeface="Helvetica Neue"/>
              <a:sym typeface="Helvetica Neue"/>
            </a:endParaRPr>
          </a:p>
          <a:p>
            <a:pPr marL="557212" indent="-285750">
              <a:spcBef>
                <a:spcPts val="3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Initiate a stronger collaboration with </a:t>
            </a:r>
            <a:r>
              <a:rPr lang="en-AU" sz="1500" b="1" dirty="0">
                <a:solidFill>
                  <a:srgbClr val="002569"/>
                </a:solidFill>
                <a:latin typeface="+mj-lt"/>
                <a:ea typeface="Helvetica Neue"/>
                <a:cs typeface="Helvetica Neue"/>
                <a:sym typeface="Helvetica Neue"/>
              </a:rPr>
              <a:t>GEO GLOWS (e.g. </a:t>
            </a:r>
            <a:r>
              <a:rPr lang="en-AU" sz="1500" b="1" dirty="0" err="1">
                <a:solidFill>
                  <a:srgbClr val="002569"/>
                </a:solidFill>
                <a:latin typeface="+mj-lt"/>
                <a:ea typeface="Helvetica Neue"/>
                <a:cs typeface="Helvetica Neue"/>
                <a:sym typeface="Helvetica Neue"/>
              </a:rPr>
              <a:t>HydroSpace-GEOGloWS</a:t>
            </a:r>
            <a:r>
              <a:rPr lang="en-AU" sz="1500" b="1" dirty="0">
                <a:solidFill>
                  <a:srgbClr val="002569"/>
                </a:solidFill>
                <a:latin typeface="+mj-lt"/>
                <a:ea typeface="Helvetica Neue"/>
                <a:cs typeface="Helvetica Neue"/>
                <a:sym typeface="Helvetica Neue"/>
              </a:rPr>
              <a:t> WS 2021).</a:t>
            </a:r>
            <a:endParaRPr sz="1500" b="1" dirty="0">
              <a:solidFill>
                <a:srgbClr val="002569"/>
              </a:solidFill>
              <a:latin typeface="+mj-lt"/>
              <a:ea typeface="Helvetica Neue"/>
              <a:cs typeface="Helvetica Neue"/>
              <a:sym typeface="Helvetica Neue"/>
            </a:endParaRPr>
          </a:p>
          <a:p>
            <a:pPr marL="101600">
              <a:spcBef>
                <a:spcPts val="600"/>
              </a:spcBef>
              <a:buClr>
                <a:srgbClr val="002569"/>
              </a:buClr>
              <a:buSzPts val="2000"/>
            </a:pPr>
            <a:r>
              <a:rPr lang="en-AU" b="1" dirty="0">
                <a:solidFill>
                  <a:schemeClr val="accent6"/>
                </a:solidFill>
                <a:latin typeface="+mj-lt"/>
                <a:sym typeface="Helvetica Neue"/>
              </a:rPr>
              <a:t>Post 2021 aspiration </a:t>
            </a:r>
            <a:endParaRPr b="1" dirty="0">
              <a:solidFill>
                <a:schemeClr val="accent6"/>
              </a:solidFill>
              <a:latin typeface="+mj-lt"/>
            </a:endParaRPr>
          </a:p>
          <a:p>
            <a:pPr marL="457200" indent="-355600">
              <a:spcBef>
                <a:spcPts val="6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Willing to continue the work in 2022 with the support of LSI-VC experts (e.g. in water leaving radiance ARDs). No objection to an integration of the sub-team in a “water” subgroup of LSI. </a:t>
            </a:r>
            <a:endParaRPr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p:nvPr/>
        </p:nvSpPr>
        <p:spPr>
          <a:xfrm>
            <a:off x="0" y="1342036"/>
            <a:ext cx="10987854" cy="445463"/>
          </a:xfrm>
          <a:prstGeom prst="rect">
            <a:avLst/>
          </a:prstGeom>
          <a:solidFill>
            <a:srgbClr val="F99D26"/>
          </a:solidFill>
          <a:ln w="9525" cap="flat" cmpd="sng">
            <a:solidFill>
              <a:srgbClr val="F99D26"/>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lang="en-AU" sz="1400" dirty="0">
              <a:solidFill>
                <a:schemeClr val="lt1"/>
              </a:solidFill>
              <a:latin typeface="Arial"/>
              <a:ea typeface="Arial"/>
              <a:cs typeface="Arial"/>
              <a:sym typeface="Arial"/>
            </a:endParaRPr>
          </a:p>
        </p:txBody>
      </p:sp>
      <p:sp>
        <p:nvSpPr>
          <p:cNvPr id="143" name="Google Shape;143;p14"/>
          <p:cNvSpPr txBox="1">
            <a:spLocks noGrp="1"/>
          </p:cNvSpPr>
          <p:nvPr>
            <p:ph idx="1"/>
          </p:nvPr>
        </p:nvSpPr>
        <p:spPr>
          <a:xfrm>
            <a:off x="348300" y="1291897"/>
            <a:ext cx="11495400" cy="4662871"/>
          </a:xfrm>
          <a:prstGeom prst="rect">
            <a:avLst/>
          </a:prstGeom>
          <a:noFill/>
          <a:ln>
            <a:noFill/>
          </a:ln>
        </p:spPr>
        <p:txBody>
          <a:bodyPr spcFirstLastPara="1" wrap="square" lIns="91425" tIns="45700" rIns="91425" bIns="45700" anchor="t" anchorCtr="0">
            <a:noAutofit/>
          </a:bodyPr>
          <a:lstStyle/>
          <a:p>
            <a:pPr marL="0" lvl="1" indent="0">
              <a:lnSpc>
                <a:spcPct val="120000"/>
              </a:lnSpc>
              <a:buClr>
                <a:schemeClr val="dk1"/>
              </a:buClr>
              <a:buSzPts val="1600"/>
              <a:buNone/>
            </a:pPr>
            <a:r>
              <a:rPr lang="en-AU" sz="1800" b="1" dirty="0">
                <a:solidFill>
                  <a:schemeClr val="lt1"/>
                </a:solidFill>
              </a:rPr>
              <a:t>Sustainable Urbanization (11.3.1): A. Kavvada/NASA, N. Mudau/SANSA</a:t>
            </a:r>
            <a:endParaRPr dirty="0"/>
          </a:p>
          <a:p>
            <a:pPr indent="-228600">
              <a:buNone/>
            </a:pPr>
            <a:endParaRPr dirty="0"/>
          </a:p>
        </p:txBody>
      </p:sp>
      <p:sp>
        <p:nvSpPr>
          <p:cNvPr id="2" name="Title 1">
            <a:extLst>
              <a:ext uri="{FF2B5EF4-FFF2-40B4-BE49-F238E27FC236}">
                <a16:creationId xmlns:a16="http://schemas.microsoft.com/office/drawing/2014/main" id="{A3CCCEB1-18E7-4DC3-9088-D6F1C06E686A}"/>
              </a:ext>
            </a:extLst>
          </p:cNvPr>
          <p:cNvSpPr>
            <a:spLocks noGrp="1"/>
          </p:cNvSpPr>
          <p:nvPr>
            <p:ph type="title"/>
          </p:nvPr>
        </p:nvSpPr>
        <p:spPr/>
        <p:txBody>
          <a:bodyPr/>
          <a:lstStyle/>
          <a:p>
            <a:r>
              <a:rPr lang="en-AU" dirty="0"/>
              <a:t>Urban sub-team</a:t>
            </a:r>
          </a:p>
        </p:txBody>
      </p:sp>
      <p:sp>
        <p:nvSpPr>
          <p:cNvPr id="142" name="Google Shape;142;p14"/>
          <p:cNvSpPr>
            <a:spLocks noGrp="1"/>
          </p:cNvSpPr>
          <p:nvPr>
            <p:ph type="sldNum" idx="4294967295"/>
          </p:nvPr>
        </p:nvSpPr>
        <p:spPr>
          <a:xfrm>
            <a:off x="11887200" y="6629400"/>
            <a:ext cx="304800" cy="18732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18</a:t>
            </a:fld>
            <a:endParaRPr/>
          </a:p>
        </p:txBody>
      </p:sp>
      <p:pic>
        <p:nvPicPr>
          <p:cNvPr id="145" name="Google Shape;145;p14" descr="Goal 11 | Department of Economic and Social Affairs"/>
          <p:cNvPicPr preferRelativeResize="0"/>
          <p:nvPr/>
        </p:nvPicPr>
        <p:blipFill rotWithShape="1">
          <a:blip r:embed="rId3">
            <a:alphaModFix/>
          </a:blip>
          <a:srcRect/>
          <a:stretch/>
        </p:blipFill>
        <p:spPr>
          <a:xfrm>
            <a:off x="10852496" y="1342036"/>
            <a:ext cx="991204" cy="991204"/>
          </a:xfrm>
          <a:prstGeom prst="rect">
            <a:avLst/>
          </a:prstGeom>
          <a:noFill/>
          <a:ln>
            <a:noFill/>
          </a:ln>
        </p:spPr>
      </p:pic>
      <p:sp>
        <p:nvSpPr>
          <p:cNvPr id="146" name="Google Shape;146;p14"/>
          <p:cNvSpPr/>
          <p:nvPr/>
        </p:nvSpPr>
        <p:spPr>
          <a:xfrm>
            <a:off x="564066" y="2021250"/>
            <a:ext cx="10987854" cy="3877944"/>
          </a:xfrm>
          <a:prstGeom prst="rect">
            <a:avLst/>
          </a:prstGeom>
          <a:noFill/>
          <a:ln>
            <a:noFill/>
          </a:ln>
        </p:spPr>
        <p:txBody>
          <a:bodyPr spcFirstLastPara="1" wrap="square" lIns="91425" tIns="45700" rIns="91425" bIns="45700" anchor="t" anchorCtr="0">
            <a:spAutoFit/>
          </a:bodyPr>
          <a:lstStyle/>
          <a:p>
            <a:r>
              <a:rPr lang="en-AU" b="1" dirty="0">
                <a:solidFill>
                  <a:schemeClr val="accent6"/>
                </a:solidFill>
                <a:latin typeface="+mj-lt"/>
                <a:ea typeface="Helvetica Neue"/>
                <a:cs typeface="Helvetica Neue"/>
                <a:sym typeface="Helvetica Neue"/>
              </a:rPr>
              <a:t>Sub-Team members: </a:t>
            </a:r>
            <a:br>
              <a:rPr lang="en-AU" b="1" dirty="0">
                <a:solidFill>
                  <a:schemeClr val="accent6"/>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A. Kavvada/NASA, N. Mudau/SANSA</a:t>
            </a:r>
            <a:endParaRPr dirty="0">
              <a:latin typeface="+mj-lt"/>
            </a:endParaRPr>
          </a:p>
          <a:p>
            <a:r>
              <a:rPr lang="en-AU" sz="1600" dirty="0">
                <a:solidFill>
                  <a:srgbClr val="002569"/>
                </a:solidFill>
                <a:latin typeface="+mj-lt"/>
                <a:ea typeface="Helvetica Neue"/>
                <a:cs typeface="Helvetica Neue"/>
                <a:sym typeface="Helvetica Neue"/>
              </a:rPr>
              <a:t>Brian Killough/NASA &amp; CEOS SEO, </a:t>
            </a:r>
            <a:r>
              <a:rPr lang="en-AU" sz="1600" dirty="0" err="1">
                <a:solidFill>
                  <a:srgbClr val="002569"/>
                </a:solidFill>
                <a:latin typeface="+mj-lt"/>
                <a:ea typeface="Helvetica Neue"/>
                <a:cs typeface="Helvetica Neue"/>
                <a:sym typeface="Helvetica Neue"/>
              </a:rPr>
              <a:t>Garik</a:t>
            </a:r>
            <a:r>
              <a:rPr lang="en-AU" sz="1600" dirty="0">
                <a:solidFill>
                  <a:srgbClr val="002569"/>
                </a:solidFill>
                <a:latin typeface="+mj-lt"/>
                <a:ea typeface="Helvetica Neue"/>
                <a:cs typeface="Helvetica Neue"/>
                <a:sym typeface="Helvetica Neue"/>
              </a:rPr>
              <a:t> Gutman/NASA, Bob Chen/CIESIN and GEO Human Planet, Greg Yetman/CIESIN , Peter Caccetta/CSIRO, Flora Kerblat/CSIRO, Alexander </a:t>
            </a:r>
            <a:r>
              <a:rPr lang="en-AU" sz="1600" dirty="0" err="1">
                <a:solidFill>
                  <a:srgbClr val="002569"/>
                </a:solidFill>
                <a:latin typeface="+mj-lt"/>
                <a:ea typeface="Helvetica Neue"/>
                <a:cs typeface="Helvetica Neue"/>
                <a:sym typeface="Helvetica Neue"/>
              </a:rPr>
              <a:t>Baklanov</a:t>
            </a:r>
            <a:r>
              <a:rPr lang="en-AU" sz="1600" dirty="0">
                <a:solidFill>
                  <a:srgbClr val="002569"/>
                </a:solidFill>
                <a:latin typeface="+mj-lt"/>
                <a:ea typeface="Helvetica Neue"/>
                <a:cs typeface="Helvetica Neue"/>
                <a:sym typeface="Helvetica Neue"/>
              </a:rPr>
              <a:t>/ </a:t>
            </a:r>
            <a:r>
              <a:rPr lang="en-AU" sz="1600" dirty="0" err="1">
                <a:solidFill>
                  <a:srgbClr val="002569"/>
                </a:solidFill>
                <a:latin typeface="+mj-lt"/>
                <a:ea typeface="Helvetica Neue"/>
                <a:cs typeface="Helvetica Neue"/>
                <a:sym typeface="Helvetica Neue"/>
              </a:rPr>
              <a:t>WMO,Thomas</a:t>
            </a:r>
            <a:r>
              <a:rPr lang="en-AU" sz="1600" dirty="0">
                <a:solidFill>
                  <a:srgbClr val="002569"/>
                </a:solidFill>
                <a:latin typeface="+mj-lt"/>
                <a:ea typeface="Helvetica Neue"/>
                <a:cs typeface="Helvetica Neue"/>
                <a:sym typeface="Helvetica Neue"/>
              </a:rPr>
              <a:t> Kemper/JRC and GEO Human Planet, </a:t>
            </a:r>
            <a:r>
              <a:rPr lang="en-AU" sz="1600" dirty="0" err="1">
                <a:solidFill>
                  <a:srgbClr val="002569"/>
                </a:solidFill>
                <a:latin typeface="+mj-lt"/>
                <a:ea typeface="Helvetica Neue"/>
                <a:cs typeface="Helvetica Neue"/>
                <a:sym typeface="Helvetica Neue"/>
              </a:rPr>
              <a:t>Yifang</a:t>
            </a:r>
            <a:r>
              <a:rPr lang="en-AU" sz="1600" dirty="0">
                <a:solidFill>
                  <a:srgbClr val="002569"/>
                </a:solidFill>
                <a:latin typeface="+mj-lt"/>
                <a:ea typeface="Helvetica Neue"/>
                <a:cs typeface="Helvetica Neue"/>
                <a:sym typeface="Helvetica Neue"/>
              </a:rPr>
              <a:t> Ban/KHT and GUOI, Mattia </a:t>
            </a:r>
            <a:r>
              <a:rPr lang="en-AU" sz="1600" dirty="0" err="1">
                <a:solidFill>
                  <a:srgbClr val="002569"/>
                </a:solidFill>
                <a:latin typeface="+mj-lt"/>
                <a:ea typeface="Helvetica Neue"/>
                <a:cs typeface="Helvetica Neue"/>
                <a:sym typeface="Helvetica Neue"/>
              </a:rPr>
              <a:t>Marconcini</a:t>
            </a:r>
            <a:r>
              <a:rPr lang="en-AU" sz="1600" dirty="0">
                <a:solidFill>
                  <a:srgbClr val="002569"/>
                </a:solidFill>
                <a:latin typeface="+mj-lt"/>
                <a:ea typeface="Helvetica Neue"/>
                <a:cs typeface="Helvetica Neue"/>
                <a:sym typeface="Helvetica Neue"/>
              </a:rPr>
              <a:t>/DLR, Marc Paganini/ESA </a:t>
            </a:r>
            <a:endParaRPr dirty="0">
              <a:latin typeface="+mj-lt"/>
            </a:endParaRPr>
          </a:p>
          <a:p>
            <a:endParaRPr sz="1600" b="1" dirty="0">
              <a:solidFill>
                <a:srgbClr val="002569"/>
              </a:solidFill>
              <a:latin typeface="+mj-lt"/>
              <a:ea typeface="Helvetica Neue"/>
              <a:cs typeface="Helvetica Neue"/>
              <a:sym typeface="Helvetica Neue"/>
            </a:endParaRPr>
          </a:p>
          <a:p>
            <a:r>
              <a:rPr lang="en-AU" b="1" dirty="0">
                <a:solidFill>
                  <a:schemeClr val="accent6"/>
                </a:solidFill>
                <a:latin typeface="+mj-lt"/>
                <a:ea typeface="Helvetica Neue"/>
                <a:cs typeface="Helvetica Neue"/>
                <a:sym typeface="Helvetica Neue"/>
              </a:rPr>
              <a:t>Stakeholders</a:t>
            </a:r>
            <a:endParaRPr b="1" dirty="0">
              <a:solidFill>
                <a:schemeClr val="accent6"/>
              </a:solidFill>
              <a:latin typeface="+mj-lt"/>
              <a:ea typeface="Helvetica Neue"/>
              <a:cs typeface="Helvetica Neue"/>
              <a:sym typeface="Helvetica Neue"/>
            </a:endParaRPr>
          </a:p>
          <a:p>
            <a:pPr marL="285750" indent="-285750">
              <a:buClr>
                <a:srgbClr val="000000"/>
              </a:buClr>
              <a:buSzPts val="1600"/>
              <a:buFont typeface="Courier New"/>
              <a:buChar char="o"/>
            </a:pPr>
            <a:r>
              <a:rPr lang="en-AU" sz="1600" dirty="0">
                <a:solidFill>
                  <a:srgbClr val="002569"/>
                </a:solidFill>
                <a:latin typeface="+mj-lt"/>
                <a:ea typeface="Helvetica Neue"/>
                <a:cs typeface="Helvetica Neue"/>
                <a:sym typeface="Helvetica Neue"/>
              </a:rPr>
              <a:t>SDG 11.3.1 co-custodian agency: </a:t>
            </a:r>
            <a:r>
              <a:rPr lang="en-AU" sz="1600" b="1" dirty="0">
                <a:solidFill>
                  <a:srgbClr val="002569"/>
                </a:solidFill>
                <a:latin typeface="+mj-lt"/>
                <a:ea typeface="Helvetica Neue"/>
                <a:cs typeface="Helvetica Neue"/>
                <a:sym typeface="Helvetica Neue"/>
              </a:rPr>
              <a:t>UN Habitat</a:t>
            </a:r>
            <a:endParaRPr dirty="0">
              <a:latin typeface="+mj-lt"/>
            </a:endParaRPr>
          </a:p>
          <a:p>
            <a:pPr marL="285750" indent="-285750">
              <a:buClr>
                <a:srgbClr val="000000"/>
              </a:buClr>
              <a:buSzPts val="1600"/>
              <a:buFont typeface="Courier New"/>
              <a:buChar char="o"/>
            </a:pPr>
            <a:r>
              <a:rPr lang="en-AU" sz="1600" b="1" dirty="0">
                <a:solidFill>
                  <a:srgbClr val="002569"/>
                </a:solidFill>
                <a:latin typeface="+mj-lt"/>
                <a:ea typeface="Helvetica Neue"/>
                <a:cs typeface="Helvetica Neue"/>
                <a:sym typeface="Helvetica Neue"/>
              </a:rPr>
              <a:t>Countries and Cities</a:t>
            </a:r>
            <a:r>
              <a:rPr lang="en-AU" sz="1600" dirty="0">
                <a:solidFill>
                  <a:srgbClr val="002569"/>
                </a:solidFill>
                <a:latin typeface="+mj-lt"/>
                <a:ea typeface="Helvetica Neue"/>
                <a:cs typeface="Helvetica Neue"/>
                <a:sym typeface="Helvetica Neue"/>
              </a:rPr>
              <a:t> (NSOs, line ministries, city authorities and support agencies in charge of SDG 11)</a:t>
            </a:r>
          </a:p>
          <a:p>
            <a:pPr marL="285750" indent="-285750">
              <a:buClr>
                <a:srgbClr val="000000"/>
              </a:buClr>
              <a:buSzPts val="1600"/>
              <a:buFont typeface="Courier New"/>
              <a:buChar char="o"/>
            </a:pPr>
            <a:r>
              <a:rPr lang="en-AU" sz="1600" dirty="0">
                <a:solidFill>
                  <a:srgbClr val="002569"/>
                </a:solidFill>
                <a:latin typeface="+mj-lt"/>
                <a:sym typeface="Helvetica Neue"/>
              </a:rPr>
              <a:t>i</a:t>
            </a:r>
            <a:r>
              <a:rPr lang="en-AU" sz="1600" dirty="0">
                <a:solidFill>
                  <a:srgbClr val="002569"/>
                </a:solidFill>
                <a:latin typeface="+mj-lt"/>
              </a:rPr>
              <a:t>n partnership with GEO HPI, GEO GUOI</a:t>
            </a:r>
            <a:endParaRPr sz="1600" dirty="0">
              <a:solidFill>
                <a:srgbClr val="002569"/>
              </a:solidFill>
              <a:latin typeface="+mj-lt"/>
            </a:endParaRPr>
          </a:p>
          <a:p>
            <a:pPr marL="285750" indent="-184150">
              <a:buClr>
                <a:srgbClr val="000000"/>
              </a:buClr>
              <a:buSzPts val="1600"/>
            </a:pPr>
            <a:endParaRPr sz="1600" b="1" dirty="0">
              <a:solidFill>
                <a:srgbClr val="002569"/>
              </a:solidFill>
              <a:latin typeface="+mj-lt"/>
              <a:ea typeface="Helvetica Neue"/>
              <a:cs typeface="Helvetica Neue"/>
              <a:sym typeface="Helvetica Neue"/>
            </a:endParaRPr>
          </a:p>
          <a:p>
            <a:r>
              <a:rPr lang="en-AU" b="1" dirty="0">
                <a:solidFill>
                  <a:schemeClr val="accent6"/>
                </a:solidFill>
                <a:latin typeface="+mj-lt"/>
                <a:ea typeface="Helvetica Neue"/>
                <a:cs typeface="Helvetica Neue"/>
                <a:sym typeface="Helvetica Neue"/>
              </a:rPr>
              <a:t>Deliverable Status</a:t>
            </a:r>
            <a:endParaRPr dirty="0">
              <a:latin typeface="+mj-lt"/>
            </a:endParaRPr>
          </a:p>
          <a:p>
            <a:pPr marL="285750" indent="-285750">
              <a:buClr>
                <a:srgbClr val="000000"/>
              </a:buClr>
              <a:buSzPts val="1600"/>
              <a:buFont typeface="Courier New"/>
              <a:buChar char="o"/>
            </a:pPr>
            <a:r>
              <a:rPr lang="en-AU" sz="1600" b="1" dirty="0">
                <a:solidFill>
                  <a:srgbClr val="002569"/>
                </a:solidFill>
                <a:latin typeface="+mj-lt"/>
                <a:ea typeface="Helvetica Neue"/>
                <a:cs typeface="Helvetica Neue"/>
                <a:sym typeface="Helvetica Neue"/>
              </a:rPr>
              <a:t>SDG-20-07 “Satellite data for SDG 11.3.1” Technical Report </a:t>
            </a:r>
            <a:r>
              <a:rPr lang="en-AU" sz="1600" dirty="0">
                <a:solidFill>
                  <a:srgbClr val="002569"/>
                </a:solidFill>
                <a:latin typeface="+mj-lt"/>
                <a:ea typeface="Helvetica Neue"/>
                <a:cs typeface="Helvetica Neue"/>
                <a:sym typeface="Helvetica Neue"/>
              </a:rPr>
              <a:t>to be included in ‘EO Toolkit for Sustainable Cities and Human Settlements’ ‘Learn Path’ hosted by UN Habitat (eotoolkit.unhabitat.org) </a:t>
            </a:r>
            <a:r>
              <a:rPr lang="en-AU" sz="1600" b="1" dirty="0">
                <a:solidFill>
                  <a:srgbClr val="002569"/>
                </a:solidFill>
                <a:latin typeface="+mj-lt"/>
                <a:ea typeface="Helvetica Neue"/>
                <a:cs typeface="Helvetica Neue"/>
                <a:sym typeface="Helvetica Neue"/>
              </a:rPr>
              <a:t>In progress – Report to be finalised by end of Q4/ 2021.</a:t>
            </a:r>
            <a:endParaRPr sz="1600" b="1" dirty="0">
              <a:solidFill>
                <a:srgbClr val="002569"/>
              </a:solidFill>
              <a:latin typeface="+mj-lt"/>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gebb6cfe628_2_0"/>
          <p:cNvSpPr txBox="1">
            <a:spLocks noGrp="1"/>
          </p:cNvSpPr>
          <p:nvPr>
            <p:ph idx="1"/>
          </p:nvPr>
        </p:nvSpPr>
        <p:spPr>
          <a:xfrm>
            <a:off x="176048" y="1296238"/>
            <a:ext cx="12015952" cy="4662871"/>
          </a:xfrm>
          <a:prstGeom prst="rect">
            <a:avLst/>
          </a:prstGeom>
        </p:spPr>
        <p:txBody>
          <a:bodyPr spcFirstLastPara="1" wrap="square" lIns="91425" tIns="45700" rIns="91425" bIns="45700" anchor="t" anchorCtr="0">
            <a:noAutofit/>
          </a:bodyPr>
          <a:lstStyle/>
          <a:p>
            <a:pPr marL="0" indent="0">
              <a:lnSpc>
                <a:spcPct val="115000"/>
              </a:lnSpc>
              <a:spcBef>
                <a:spcPts val="0"/>
              </a:spcBef>
              <a:buClr>
                <a:schemeClr val="dk1"/>
              </a:buClr>
              <a:buSzPts val="1100"/>
              <a:buNone/>
            </a:pPr>
            <a:endParaRPr lang="en-AU" sz="1800" dirty="0">
              <a:latin typeface="+mj-lt"/>
              <a:cs typeface="Arial"/>
              <a:sym typeface="Arial"/>
            </a:endParaRPr>
          </a:p>
          <a:p>
            <a:pPr marL="0" indent="0">
              <a:lnSpc>
                <a:spcPct val="115000"/>
              </a:lnSpc>
              <a:spcBef>
                <a:spcPts val="0"/>
              </a:spcBef>
              <a:buClr>
                <a:schemeClr val="dk1"/>
              </a:buClr>
              <a:buSzPts val="1100"/>
              <a:buNone/>
            </a:pPr>
            <a:r>
              <a:rPr lang="en-AU" sz="1800" b="1" dirty="0">
                <a:solidFill>
                  <a:schemeClr val="accent6"/>
                </a:solidFill>
                <a:latin typeface="+mj-lt"/>
              </a:rPr>
              <a:t>2021 Highlights</a:t>
            </a:r>
          </a:p>
          <a:p>
            <a:pPr>
              <a:lnSpc>
                <a:spcPct val="115000"/>
              </a:lnSpc>
              <a:spcBef>
                <a:spcPts val="0"/>
              </a:spcBef>
              <a:buClr>
                <a:schemeClr val="dk1"/>
              </a:buClr>
              <a:buSzPts val="1100"/>
              <a:buFont typeface="Arial" panose="020B0604020202020204" pitchFamily="34" charset="0"/>
              <a:buChar char="•"/>
            </a:pPr>
            <a:r>
              <a:rPr lang="en-AU" sz="1600" dirty="0">
                <a:solidFill>
                  <a:srgbClr val="002569"/>
                </a:solidFill>
                <a:latin typeface="+mj-lt"/>
              </a:rPr>
              <a:t>Contributed to the launch of the Earth Observations Toolkit for Sustainable Cities and Human Settlements, </a:t>
            </a:r>
            <a:r>
              <a:rPr lang="en-AU" sz="1600" dirty="0">
                <a:solidFill>
                  <a:srgbClr val="002569"/>
                </a:solidFill>
                <a:latin typeface="+mj-lt"/>
                <a:hlinkClick r:id="rId3">
                  <a:extLst>
                    <a:ext uri="{A12FA001-AC4F-418D-AE19-62706E023703}">
                      <ahyp:hlinkClr xmlns:ahyp="http://schemas.microsoft.com/office/drawing/2018/hyperlinkcolor" val="tx"/>
                    </a:ext>
                  </a:extLst>
                </a:hlinkClick>
              </a:rPr>
              <a:t>eotoolkit.unhabitat.org</a:t>
            </a:r>
            <a:r>
              <a:rPr lang="en-AU" sz="1600" dirty="0">
                <a:solidFill>
                  <a:srgbClr val="002569"/>
                </a:solidFill>
                <a:latin typeface="+mj-lt"/>
              </a:rPr>
              <a:t> (UN Statistical Commission side event, 25 February 2021). </a:t>
            </a:r>
          </a:p>
          <a:p>
            <a:pPr>
              <a:lnSpc>
                <a:spcPct val="115000"/>
              </a:lnSpc>
              <a:spcBef>
                <a:spcPts val="0"/>
              </a:spcBef>
              <a:buClr>
                <a:schemeClr val="dk1"/>
              </a:buClr>
              <a:buSzPts val="1100"/>
              <a:buFont typeface="Arial" panose="020B0604020202020204" pitchFamily="34" charset="0"/>
              <a:buChar char="•"/>
            </a:pPr>
            <a:r>
              <a:rPr lang="en-AU" sz="1600" dirty="0">
                <a:solidFill>
                  <a:srgbClr val="002569"/>
                </a:solidFill>
                <a:latin typeface="+mj-lt"/>
              </a:rPr>
              <a:t>Strong collaboration with EO4SDG, UN Habitat, GEO Human Planet, GUOI and over 30 organizations (national statistical offices, mapping agencies, city authorities, academia, research institutions, non-governmental organizations, space agencies, and the private sector). </a:t>
            </a:r>
          </a:p>
          <a:p>
            <a:pPr>
              <a:lnSpc>
                <a:spcPct val="115000"/>
              </a:lnSpc>
              <a:spcBef>
                <a:spcPts val="0"/>
              </a:spcBef>
              <a:buClr>
                <a:schemeClr val="dk1"/>
              </a:buClr>
              <a:buSzPts val="1100"/>
              <a:buFont typeface="Arial" panose="020B0604020202020204" pitchFamily="34" charset="0"/>
              <a:buChar char="•"/>
            </a:pPr>
            <a:r>
              <a:rPr lang="en-AU" sz="1600" dirty="0">
                <a:solidFill>
                  <a:srgbClr val="002569"/>
                </a:solidFill>
                <a:latin typeface="+mj-lt"/>
              </a:rPr>
              <a:t>Summary inventory of EO data, tools, and use cases (e.g., derived urban extent products based on EO and open source processing tools, such as GHSL, </a:t>
            </a:r>
            <a:r>
              <a:rPr lang="en-AU" sz="1600" dirty="0" err="1">
                <a:solidFill>
                  <a:srgbClr val="002569"/>
                </a:solidFill>
                <a:latin typeface="+mj-lt"/>
              </a:rPr>
              <a:t>Trends.Earth</a:t>
            </a:r>
            <a:r>
              <a:rPr lang="en-AU" sz="1600" dirty="0">
                <a:solidFill>
                  <a:srgbClr val="002569"/>
                </a:solidFill>
                <a:latin typeface="+mj-lt"/>
              </a:rPr>
              <a:t> Urban Mapper, U-TEP, ODC from CEOS agencies) included in the Toolkit.</a:t>
            </a:r>
            <a:endParaRPr sz="1600" dirty="0">
              <a:solidFill>
                <a:srgbClr val="002569"/>
              </a:solidFill>
              <a:latin typeface="+mj-lt"/>
            </a:endParaRPr>
          </a:p>
          <a:p>
            <a:pPr>
              <a:lnSpc>
                <a:spcPct val="115000"/>
              </a:lnSpc>
              <a:spcBef>
                <a:spcPts val="0"/>
              </a:spcBef>
              <a:buClr>
                <a:schemeClr val="dk1"/>
              </a:buClr>
              <a:buSzPts val="1100"/>
              <a:buFont typeface="Arial" panose="020B0604020202020204" pitchFamily="34" charset="0"/>
              <a:buChar char="•"/>
            </a:pPr>
            <a:r>
              <a:rPr lang="en-AU" sz="1600" dirty="0">
                <a:solidFill>
                  <a:srgbClr val="002569"/>
                </a:solidFill>
                <a:latin typeface="+mj-lt"/>
              </a:rPr>
              <a:t>Degree of Urbanization as method to delineate cities, urban and rural areas (approved by the UN Statistical Commission for international comparison): need for more rigorous validation or inter-comparison to evaluate the usefulness of global public datasets and tools for national and sub-national reporting (SDGs, NUA)</a:t>
            </a:r>
            <a:endParaRPr sz="1600" dirty="0">
              <a:solidFill>
                <a:srgbClr val="002569"/>
              </a:solidFill>
              <a:latin typeface="+mj-lt"/>
            </a:endParaRPr>
          </a:p>
          <a:p>
            <a:pPr>
              <a:lnSpc>
                <a:spcPct val="115000"/>
              </a:lnSpc>
              <a:spcBef>
                <a:spcPts val="0"/>
              </a:spcBef>
              <a:buFont typeface="Arial" panose="020B0604020202020204" pitchFamily="34" charset="0"/>
              <a:buChar char="•"/>
            </a:pPr>
            <a:r>
              <a:rPr lang="en-AU" sz="1600" dirty="0">
                <a:solidFill>
                  <a:srgbClr val="002569"/>
                </a:solidFill>
                <a:latin typeface="+mj-lt"/>
              </a:rPr>
              <a:t>Contributing to development of 11.3.1 one-pager as well as ‘ease of use’, ‘</a:t>
            </a:r>
            <a:r>
              <a:rPr lang="en-AU" sz="1600" dirty="0" err="1">
                <a:solidFill>
                  <a:srgbClr val="002569"/>
                </a:solidFill>
                <a:latin typeface="+mj-lt"/>
              </a:rPr>
              <a:t>FAIRness</a:t>
            </a:r>
            <a:r>
              <a:rPr lang="en-AU" sz="1600" dirty="0">
                <a:solidFill>
                  <a:srgbClr val="002569"/>
                </a:solidFill>
                <a:latin typeface="+mj-lt"/>
              </a:rPr>
              <a:t>’, and ‘authoritative data’ frameworks to be integrated into the Toolkit. </a:t>
            </a:r>
            <a:endParaRPr sz="1600" dirty="0">
              <a:solidFill>
                <a:srgbClr val="002569"/>
              </a:solidFill>
              <a:latin typeface="+mj-lt"/>
            </a:endParaRPr>
          </a:p>
          <a:p>
            <a:pPr marL="0" indent="0">
              <a:lnSpc>
                <a:spcPct val="115000"/>
              </a:lnSpc>
              <a:spcBef>
                <a:spcPts val="0"/>
              </a:spcBef>
              <a:buClr>
                <a:schemeClr val="dk1"/>
              </a:buClr>
              <a:buSzPts val="1100"/>
              <a:buNone/>
            </a:pPr>
            <a:r>
              <a:rPr lang="en-AU" sz="1800" b="1" dirty="0">
                <a:solidFill>
                  <a:schemeClr val="accent6"/>
                </a:solidFill>
                <a:latin typeface="+mj-lt"/>
              </a:rPr>
              <a:t>Q4 2021 &amp; Post-2021 aspiration</a:t>
            </a:r>
            <a:endParaRPr sz="1800" b="1" dirty="0">
              <a:solidFill>
                <a:schemeClr val="accent6"/>
              </a:solidFill>
              <a:latin typeface="+mj-lt"/>
            </a:endParaRPr>
          </a:p>
          <a:p>
            <a:pPr marL="0" indent="0">
              <a:lnSpc>
                <a:spcPct val="115000"/>
              </a:lnSpc>
              <a:spcBef>
                <a:spcPts val="0"/>
              </a:spcBef>
              <a:buClr>
                <a:schemeClr val="dk1"/>
              </a:buClr>
              <a:buSzPts val="1100"/>
              <a:buNone/>
            </a:pPr>
            <a:r>
              <a:rPr lang="en-AU" sz="1700" b="0" dirty="0">
                <a:latin typeface="+mj-lt"/>
                <a:ea typeface="Arial"/>
                <a:cs typeface="Arial"/>
                <a:sym typeface="Arial"/>
              </a:rPr>
              <a:t>•</a:t>
            </a:r>
            <a:r>
              <a:rPr lang="en-AU" sz="1600" dirty="0">
                <a:solidFill>
                  <a:srgbClr val="002569"/>
                </a:solidFill>
                <a:latin typeface="+mj-lt"/>
              </a:rPr>
              <a:t>Collaboration with Esri and UN Habitat to develop 11.3.1 Learn Path as part of the Toolkit</a:t>
            </a:r>
            <a:endParaRPr sz="1600" dirty="0">
              <a:solidFill>
                <a:srgbClr val="002569"/>
              </a:solidFill>
              <a:latin typeface="+mj-lt"/>
            </a:endParaRPr>
          </a:p>
          <a:p>
            <a:pPr marL="0" indent="0">
              <a:lnSpc>
                <a:spcPct val="115000"/>
              </a:lnSpc>
              <a:spcBef>
                <a:spcPts val="0"/>
              </a:spcBef>
              <a:buClr>
                <a:schemeClr val="dk1"/>
              </a:buClr>
              <a:buSzPts val="1100"/>
              <a:buNone/>
            </a:pPr>
            <a:r>
              <a:rPr lang="en-AU" sz="1600" dirty="0">
                <a:solidFill>
                  <a:srgbClr val="002569"/>
                </a:solidFill>
                <a:latin typeface="+mj-lt"/>
                <a:sym typeface="Arial"/>
              </a:rPr>
              <a:t>•</a:t>
            </a:r>
            <a:r>
              <a:rPr lang="en-AU" sz="1600" dirty="0">
                <a:solidFill>
                  <a:srgbClr val="002569"/>
                </a:solidFill>
                <a:latin typeface="+mj-lt"/>
              </a:rPr>
              <a:t>Collaboration with </a:t>
            </a:r>
            <a:r>
              <a:rPr lang="en-AU" sz="1600" dirty="0" err="1">
                <a:solidFill>
                  <a:srgbClr val="002569"/>
                </a:solidFill>
                <a:latin typeface="+mj-lt"/>
              </a:rPr>
              <a:t>WGCapD</a:t>
            </a:r>
            <a:r>
              <a:rPr lang="en-AU" sz="1600" dirty="0">
                <a:solidFill>
                  <a:srgbClr val="002569"/>
                </a:solidFill>
                <a:latin typeface="+mj-lt"/>
              </a:rPr>
              <a:t> in multi-part training on the Toolkit</a:t>
            </a:r>
            <a:endParaRPr sz="1600" dirty="0">
              <a:solidFill>
                <a:srgbClr val="002569"/>
              </a:solidFill>
              <a:latin typeface="+mj-lt"/>
            </a:endParaRPr>
          </a:p>
          <a:p>
            <a:pPr marL="0" indent="0">
              <a:lnSpc>
                <a:spcPct val="115000"/>
              </a:lnSpc>
              <a:spcBef>
                <a:spcPts val="0"/>
              </a:spcBef>
              <a:buClr>
                <a:schemeClr val="dk1"/>
              </a:buClr>
              <a:buSzPts val="1100"/>
              <a:buNone/>
            </a:pPr>
            <a:r>
              <a:rPr lang="en-AU" sz="1600" dirty="0">
                <a:solidFill>
                  <a:srgbClr val="002569"/>
                </a:solidFill>
                <a:latin typeface="+mj-lt"/>
                <a:sym typeface="Arial"/>
              </a:rPr>
              <a:t>•</a:t>
            </a:r>
            <a:r>
              <a:rPr lang="en-AU" sz="1600" dirty="0">
                <a:solidFill>
                  <a:srgbClr val="002569"/>
                </a:solidFill>
                <a:latin typeface="+mj-lt"/>
              </a:rPr>
              <a:t>Collaboration with LSI VC (e.g., development of new CARD4L data pipelines (e.g., VIIRS Nightlights), Landsat-Sentinel Harmonized dataset)</a:t>
            </a:r>
            <a:endParaRPr sz="1600" dirty="0">
              <a:solidFill>
                <a:srgbClr val="002569"/>
              </a:solidFill>
              <a:latin typeface="+mj-lt"/>
            </a:endParaRPr>
          </a:p>
          <a:p>
            <a:pPr marL="0" indent="0">
              <a:lnSpc>
                <a:spcPct val="115000"/>
              </a:lnSpc>
              <a:spcBef>
                <a:spcPts val="0"/>
              </a:spcBef>
              <a:buClr>
                <a:schemeClr val="dk1"/>
              </a:buClr>
              <a:buSzPts val="1100"/>
              <a:buNone/>
            </a:pPr>
            <a:endParaRPr b="0" dirty="0">
              <a:latin typeface="+mj-lt"/>
              <a:ea typeface="Arial"/>
              <a:cs typeface="Arial"/>
              <a:sym typeface="Arial"/>
            </a:endParaRPr>
          </a:p>
          <a:p>
            <a:pPr marL="0" indent="0">
              <a:buNone/>
            </a:pPr>
            <a:endParaRPr dirty="0">
              <a:latin typeface="+mj-lt"/>
            </a:endParaRPr>
          </a:p>
        </p:txBody>
      </p:sp>
      <p:sp>
        <p:nvSpPr>
          <p:cNvPr id="2" name="Title 1">
            <a:extLst>
              <a:ext uri="{FF2B5EF4-FFF2-40B4-BE49-F238E27FC236}">
                <a16:creationId xmlns:a16="http://schemas.microsoft.com/office/drawing/2014/main" id="{0C312BB2-1AD9-4287-933D-08E26FD31846}"/>
              </a:ext>
            </a:extLst>
          </p:cNvPr>
          <p:cNvSpPr>
            <a:spLocks noGrp="1"/>
          </p:cNvSpPr>
          <p:nvPr>
            <p:ph type="title"/>
          </p:nvPr>
        </p:nvSpPr>
        <p:spPr/>
        <p:txBody>
          <a:bodyPr/>
          <a:lstStyle/>
          <a:p>
            <a:endParaRPr lang="en-AU"/>
          </a:p>
        </p:txBody>
      </p:sp>
      <p:sp>
        <p:nvSpPr>
          <p:cNvPr id="151" name="Google Shape;151;gebb6cfe628_2_0"/>
          <p:cNvSpPr>
            <a:spLocks noGrp="1"/>
          </p:cNvSpPr>
          <p:nvPr>
            <p:ph type="sldNum" idx="4294967295"/>
          </p:nvPr>
        </p:nvSpPr>
        <p:spPr>
          <a:xfrm>
            <a:off x="11887200" y="6629400"/>
            <a:ext cx="304800" cy="187325"/>
          </a:xfrm>
          <a:prstGeom prst="roundRect">
            <a:avLst>
              <a:gd name="adj" fmla="val 16667"/>
            </a:avLst>
          </a:prstGeom>
        </p:spPr>
        <p:txBody>
          <a:bodyPr spcFirstLastPara="1" wrap="square" lIns="0" tIns="0" rIns="0" bIns="0" anchor="t" anchorCtr="0">
            <a:noAutofit/>
          </a:bodyPr>
          <a:lstStyle/>
          <a:p>
            <a:fld id="{00000000-1234-1234-1234-123412341234}" type="slidenum">
              <a:rPr lang="en-AU"/>
              <a:pPr/>
              <a:t>19</a:t>
            </a:fld>
            <a:endParaRPr/>
          </a:p>
        </p:txBody>
      </p:sp>
      <p:sp>
        <p:nvSpPr>
          <p:cNvPr id="155" name="Google Shape;155;gebb6cfe628_2_0"/>
          <p:cNvSpPr/>
          <p:nvPr/>
        </p:nvSpPr>
        <p:spPr>
          <a:xfrm>
            <a:off x="0" y="1190748"/>
            <a:ext cx="10848038" cy="445012"/>
          </a:xfrm>
          <a:prstGeom prst="rect">
            <a:avLst/>
          </a:prstGeom>
          <a:solidFill>
            <a:srgbClr val="F99D26"/>
          </a:solidFill>
          <a:ln w="9525" cap="flat" cmpd="sng">
            <a:solidFill>
              <a:srgbClr val="F99D26"/>
            </a:solidFill>
            <a:prstDash val="solid"/>
            <a:round/>
            <a:headEnd type="none" w="sm" len="sm"/>
            <a:tailEnd type="none" w="sm" len="sm"/>
          </a:ln>
        </p:spPr>
        <p:txBody>
          <a:bodyPr spcFirstLastPara="1" wrap="square" lIns="91425" tIns="45700" rIns="91425" bIns="45700" anchor="ctr" anchorCtr="0">
            <a:noAutofit/>
          </a:bodyPr>
          <a:lstStyle/>
          <a:p>
            <a:pPr marL="0" lvl="1">
              <a:lnSpc>
                <a:spcPct val="120000"/>
              </a:lnSpc>
              <a:spcBef>
                <a:spcPts val="500"/>
              </a:spcBef>
              <a:buClr>
                <a:schemeClr val="dk1"/>
              </a:buClr>
              <a:buSzPts val="1600"/>
            </a:pPr>
            <a:endParaRPr b="1" dirty="0">
              <a:solidFill>
                <a:schemeClr val="lt1"/>
              </a:solidFill>
              <a:latin typeface="+mj-lt"/>
              <a:ea typeface="Helvetica Neue"/>
              <a:cs typeface="Helvetica Neue"/>
              <a:sym typeface="Helvetica Neue"/>
            </a:endParaRPr>
          </a:p>
          <a:p>
            <a:pPr marL="0" lvl="1">
              <a:lnSpc>
                <a:spcPct val="120000"/>
              </a:lnSpc>
              <a:spcBef>
                <a:spcPts val="500"/>
              </a:spcBef>
              <a:buClr>
                <a:schemeClr val="dk1"/>
              </a:buClr>
              <a:buSzPts val="1600"/>
            </a:pPr>
            <a:r>
              <a:rPr lang="en-AU" b="1" dirty="0">
                <a:solidFill>
                  <a:schemeClr val="lt1"/>
                </a:solidFill>
                <a:latin typeface="+mj-lt"/>
                <a:ea typeface="Helvetica Neue"/>
                <a:cs typeface="Helvetica Neue"/>
                <a:sym typeface="Helvetica Neue"/>
              </a:rPr>
              <a:t>Sustainable Urbanization (11.3.1): A. Kavvada/NASA, N. Mudau/SANSA</a:t>
            </a:r>
          </a:p>
          <a:p>
            <a:pPr marL="0" lvl="1">
              <a:lnSpc>
                <a:spcPct val="120000"/>
              </a:lnSpc>
              <a:spcBef>
                <a:spcPts val="500"/>
              </a:spcBef>
              <a:buClr>
                <a:schemeClr val="dk1"/>
              </a:buClr>
              <a:buSzPts val="1600"/>
            </a:pPr>
            <a:endParaRPr lang="en-AU" b="1" dirty="0">
              <a:solidFill>
                <a:schemeClr val="lt1"/>
              </a:solidFill>
              <a:latin typeface="+mj-lt"/>
              <a:ea typeface="Helvetica Neue"/>
              <a:cs typeface="Helvetica Neue"/>
              <a:sym typeface="Helvetica Neue"/>
            </a:endParaRPr>
          </a:p>
        </p:txBody>
      </p:sp>
      <p:pic>
        <p:nvPicPr>
          <p:cNvPr id="7" name="Google Shape;145;p14" descr="Goal 11 | Department of Economic and Social Affairs">
            <a:extLst>
              <a:ext uri="{FF2B5EF4-FFF2-40B4-BE49-F238E27FC236}">
                <a16:creationId xmlns:a16="http://schemas.microsoft.com/office/drawing/2014/main" id="{C43DA784-B346-4FEE-97A0-077BEC5AB21A}"/>
              </a:ext>
            </a:extLst>
          </p:cNvPr>
          <p:cNvPicPr preferRelativeResize="0"/>
          <p:nvPr/>
        </p:nvPicPr>
        <p:blipFill rotWithShape="1">
          <a:blip r:embed="rId4">
            <a:alphaModFix/>
          </a:blip>
          <a:srcRect/>
          <a:stretch/>
        </p:blipFill>
        <p:spPr>
          <a:xfrm>
            <a:off x="10848038" y="1190749"/>
            <a:ext cx="876602" cy="8103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162FFA-4F0A-4F2C-B978-6E4EC6776784}"/>
              </a:ext>
            </a:extLst>
          </p:cNvPr>
          <p:cNvSpPr>
            <a:spLocks noGrp="1"/>
          </p:cNvSpPr>
          <p:nvPr>
            <p:ph idx="1"/>
          </p:nvPr>
        </p:nvSpPr>
        <p:spPr>
          <a:xfrm>
            <a:off x="167039" y="1385813"/>
            <a:ext cx="11495400" cy="4662871"/>
          </a:xfrm>
        </p:spPr>
        <p:txBody>
          <a:bodyPr/>
          <a:lstStyle/>
          <a:p>
            <a:pPr marL="514350" indent="-514350">
              <a:buFont typeface="+mj-lt"/>
              <a:buAutoNum type="arabicPeriod"/>
            </a:pPr>
            <a:r>
              <a:rPr lang="en-AU" b="1" dirty="0"/>
              <a:t>Progress report: summary </a:t>
            </a:r>
          </a:p>
          <a:p>
            <a:pPr marL="0" indent="0">
              <a:buNone/>
            </a:pPr>
            <a:endParaRPr lang="en-AU" b="1" dirty="0"/>
          </a:p>
          <a:p>
            <a:pPr marL="514350" indent="-514350">
              <a:buFont typeface="+mj-lt"/>
              <a:buAutoNum type="arabicPeriod" startAt="2"/>
            </a:pPr>
            <a:r>
              <a:rPr lang="en-AU" b="1" dirty="0"/>
              <a:t>Proposed federated approach to Sustainable Development Goals (SDGs)</a:t>
            </a:r>
          </a:p>
          <a:p>
            <a:pPr marL="514350" indent="-514350">
              <a:buFont typeface="+mj-lt"/>
              <a:buAutoNum type="arabicPeriod" startAt="2"/>
            </a:pPr>
            <a:endParaRPr lang="en-AU" b="1" dirty="0"/>
          </a:p>
          <a:p>
            <a:pPr marL="514350" indent="-514350">
              <a:buFont typeface="+mj-lt"/>
              <a:buAutoNum type="arabicPeriod" startAt="2"/>
            </a:pPr>
            <a:r>
              <a:rPr lang="en-AU" b="1" dirty="0"/>
              <a:t>CEOS Sustainable Development Goals (SDG) Strategy Implementation</a:t>
            </a:r>
          </a:p>
          <a:p>
            <a:pPr marL="514350" indent="-514350">
              <a:buFont typeface="+mj-lt"/>
              <a:buAutoNum type="arabicPeriod" startAt="2"/>
            </a:pPr>
            <a:endParaRPr lang="en-AU" b="1" dirty="0"/>
          </a:p>
          <a:p>
            <a:pPr marL="0" indent="0">
              <a:buNone/>
            </a:pPr>
            <a:r>
              <a:rPr lang="en-AU" b="1" i="1" dirty="0">
                <a:solidFill>
                  <a:schemeClr val="accent3"/>
                </a:solidFill>
              </a:rPr>
              <a:t>see Background information for more info</a:t>
            </a:r>
          </a:p>
          <a:p>
            <a:pPr marL="514350" indent="-514350">
              <a:buFont typeface="+mj-lt"/>
              <a:buAutoNum type="arabicPeriod" startAt="2"/>
            </a:pPr>
            <a:endParaRPr lang="en-AU" b="1" dirty="0"/>
          </a:p>
        </p:txBody>
      </p:sp>
      <p:sp>
        <p:nvSpPr>
          <p:cNvPr id="5" name="Title 4">
            <a:extLst>
              <a:ext uri="{FF2B5EF4-FFF2-40B4-BE49-F238E27FC236}">
                <a16:creationId xmlns:a16="http://schemas.microsoft.com/office/drawing/2014/main" id="{CFAE2127-277A-4C69-98BB-A0223693CF8C}"/>
              </a:ext>
            </a:extLst>
          </p:cNvPr>
          <p:cNvSpPr>
            <a:spLocks noGrp="1"/>
          </p:cNvSpPr>
          <p:nvPr>
            <p:ph type="title"/>
          </p:nvPr>
        </p:nvSpPr>
        <p:spPr>
          <a:xfrm>
            <a:off x="167039" y="108373"/>
            <a:ext cx="9571546" cy="864586"/>
          </a:xfrm>
          <a:prstGeom prst="rect">
            <a:avLst/>
          </a:prstGeom>
        </p:spPr>
        <p:txBody>
          <a:bodyPr/>
          <a:lstStyle/>
          <a:p>
            <a:r>
              <a:rPr lang="en-AU" dirty="0"/>
              <a:t>The CEOS SDG Ad hoc team </a:t>
            </a:r>
          </a:p>
        </p:txBody>
      </p:sp>
    </p:spTree>
    <p:extLst>
      <p:ext uri="{BB962C8B-B14F-4D97-AF65-F5344CB8AC3E}">
        <p14:creationId xmlns:p14="http://schemas.microsoft.com/office/powerpoint/2010/main" val="337214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p:nvPr/>
        </p:nvSpPr>
        <p:spPr>
          <a:xfrm>
            <a:off x="0" y="1118880"/>
            <a:ext cx="11084560" cy="398036"/>
          </a:xfrm>
          <a:prstGeom prst="rect">
            <a:avLst/>
          </a:prstGeom>
          <a:solidFill>
            <a:srgbClr val="007DBC"/>
          </a:solidFill>
          <a:ln>
            <a:noFill/>
          </a:ln>
        </p:spPr>
        <p:txBody>
          <a:bodyPr spcFirstLastPara="1" wrap="square" lIns="91425" tIns="45700" rIns="91425" bIns="45700" anchor="ctr" anchorCtr="0">
            <a:noAutofit/>
          </a:bodyPr>
          <a:lstStyle/>
          <a:p>
            <a:pPr>
              <a:buClr>
                <a:srgbClr val="000000"/>
              </a:buClr>
              <a:buSzPts val="1400"/>
            </a:pPr>
            <a:r>
              <a:rPr lang="en-AU" sz="2000" b="1" dirty="0">
                <a:solidFill>
                  <a:schemeClr val="lt1"/>
                </a:solidFill>
                <a:latin typeface="+mj-lt"/>
                <a:ea typeface="Arial"/>
                <a:cs typeface="Arial"/>
                <a:sym typeface="Arial"/>
              </a:rPr>
              <a:t>Coastal eutrophication (14.1.1), </a:t>
            </a:r>
            <a:r>
              <a:rPr lang="en-AU" sz="2000" dirty="0">
                <a:solidFill>
                  <a:schemeClr val="lt1"/>
                </a:solidFill>
                <a:latin typeface="+mj-lt"/>
                <a:ea typeface="Arial"/>
                <a:cs typeface="Arial"/>
                <a:sym typeface="Arial"/>
              </a:rPr>
              <a:t>via COAST: E. Smail (NOAA, Blue Planet)</a:t>
            </a:r>
            <a:endParaRPr sz="2000" dirty="0">
              <a:solidFill>
                <a:schemeClr val="lt1"/>
              </a:solidFill>
              <a:latin typeface="+mj-lt"/>
              <a:ea typeface="Arial"/>
              <a:cs typeface="Arial"/>
              <a:sym typeface="Arial"/>
            </a:endParaRPr>
          </a:p>
        </p:txBody>
      </p:sp>
      <p:sp>
        <p:nvSpPr>
          <p:cNvPr id="2" name="Title 1">
            <a:extLst>
              <a:ext uri="{FF2B5EF4-FFF2-40B4-BE49-F238E27FC236}">
                <a16:creationId xmlns:a16="http://schemas.microsoft.com/office/drawing/2014/main" id="{C78622BB-7CC8-4C53-946A-7ED8A8FEE14B}"/>
              </a:ext>
            </a:extLst>
          </p:cNvPr>
          <p:cNvSpPr>
            <a:spLocks noGrp="1"/>
          </p:cNvSpPr>
          <p:nvPr>
            <p:ph type="title"/>
          </p:nvPr>
        </p:nvSpPr>
        <p:spPr/>
        <p:txBody>
          <a:bodyPr/>
          <a:lstStyle/>
          <a:p>
            <a:r>
              <a:rPr lang="en-AU" dirty="0"/>
              <a:t>Marine pollution</a:t>
            </a:r>
          </a:p>
        </p:txBody>
      </p:sp>
      <p:sp>
        <p:nvSpPr>
          <p:cNvPr id="161" name="Google Shape;161;p15"/>
          <p:cNvSpPr>
            <a:spLocks noGrp="1"/>
          </p:cNvSpPr>
          <p:nvPr>
            <p:ph type="sldNum" idx="4294967295"/>
          </p:nvPr>
        </p:nvSpPr>
        <p:spPr>
          <a:xfrm>
            <a:off x="11887200" y="6629400"/>
            <a:ext cx="304800" cy="18732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20</a:t>
            </a:fld>
            <a:endParaRPr/>
          </a:p>
        </p:txBody>
      </p:sp>
      <p:pic>
        <p:nvPicPr>
          <p:cNvPr id="164" name="Google Shape;164;p15" descr="Goal 14 | Department of Economic and Social Affairs"/>
          <p:cNvPicPr preferRelativeResize="0"/>
          <p:nvPr/>
        </p:nvPicPr>
        <p:blipFill rotWithShape="1">
          <a:blip r:embed="rId3">
            <a:alphaModFix/>
          </a:blip>
          <a:srcRect/>
          <a:stretch/>
        </p:blipFill>
        <p:spPr>
          <a:xfrm>
            <a:off x="11084560" y="1118880"/>
            <a:ext cx="991204" cy="991204"/>
          </a:xfrm>
          <a:prstGeom prst="rect">
            <a:avLst/>
          </a:prstGeom>
          <a:noFill/>
          <a:ln>
            <a:noFill/>
          </a:ln>
        </p:spPr>
      </p:pic>
      <p:sp>
        <p:nvSpPr>
          <p:cNvPr id="165" name="Google Shape;165;p15"/>
          <p:cNvSpPr txBox="1"/>
          <p:nvPr/>
        </p:nvSpPr>
        <p:spPr>
          <a:xfrm>
            <a:off x="0" y="1516916"/>
            <a:ext cx="12075764" cy="4930711"/>
          </a:xfrm>
          <a:prstGeom prst="rect">
            <a:avLst/>
          </a:prstGeom>
          <a:noFill/>
          <a:ln>
            <a:noFill/>
          </a:ln>
        </p:spPr>
        <p:txBody>
          <a:bodyPr spcFirstLastPara="1" wrap="square" lIns="91425" tIns="45700" rIns="91425" bIns="45700" anchor="t" anchorCtr="0">
            <a:noAutofit/>
          </a:bodyPr>
          <a:lstStyle/>
          <a:p>
            <a:pPr marL="101600">
              <a:spcBef>
                <a:spcPts val="600"/>
              </a:spcBef>
              <a:buClr>
                <a:srgbClr val="002569"/>
              </a:buClr>
              <a:buSzPts val="2000"/>
            </a:pPr>
            <a:r>
              <a:rPr lang="en-AU" b="1" dirty="0">
                <a:solidFill>
                  <a:schemeClr val="accent6"/>
                </a:solidFill>
                <a:latin typeface="+mj-lt"/>
                <a:sym typeface="Helvetica Neue"/>
              </a:rPr>
              <a:t>Team’s organisation</a:t>
            </a:r>
            <a:r>
              <a:rPr lang="en-AU" sz="1600" b="1" dirty="0">
                <a:solidFill>
                  <a:srgbClr val="F79646"/>
                </a:solidFill>
                <a:latin typeface="+mj-lt"/>
                <a:ea typeface="Helvetica Neue"/>
                <a:cs typeface="Helvetica Neue"/>
                <a:sym typeface="Helvetica Neue"/>
              </a:rPr>
              <a:t> </a:t>
            </a:r>
            <a:r>
              <a:rPr lang="en-AU" sz="1500" dirty="0">
                <a:solidFill>
                  <a:srgbClr val="002569"/>
                </a:solidFill>
                <a:latin typeface="+mj-lt"/>
                <a:ea typeface="Helvetica Neue"/>
                <a:cs typeface="Helvetica Neue"/>
                <a:sym typeface="Helvetica Neue"/>
              </a:rPr>
              <a:t>Led by CEOS COAST team -&gt; GEO Blue Planet working group that   collaborates with CEOS on                              space data needs for specific projects.</a:t>
            </a:r>
          </a:p>
          <a:p>
            <a:pPr marL="101600">
              <a:spcBef>
                <a:spcPts val="600"/>
              </a:spcBef>
              <a:buClr>
                <a:srgbClr val="002569"/>
              </a:buClr>
              <a:buSzPts val="2000"/>
            </a:pPr>
            <a:r>
              <a:rPr lang="en-AU" sz="1500" dirty="0">
                <a:solidFill>
                  <a:srgbClr val="002569"/>
                </a:solidFill>
                <a:latin typeface="+mj-lt"/>
              </a:rPr>
              <a:t>In partnership with GEO Blue Planet &amp; GEO AquaWatch</a:t>
            </a:r>
            <a:endParaRPr sz="1500" dirty="0">
              <a:solidFill>
                <a:srgbClr val="002569"/>
              </a:solidFill>
              <a:latin typeface="+mj-lt"/>
            </a:endParaRPr>
          </a:p>
          <a:p>
            <a:pPr marL="101600">
              <a:spcBef>
                <a:spcPts val="600"/>
              </a:spcBef>
            </a:pPr>
            <a:r>
              <a:rPr lang="en-AU" b="1" dirty="0">
                <a:solidFill>
                  <a:schemeClr val="accent6"/>
                </a:solidFill>
                <a:latin typeface="+mj-lt"/>
                <a:sym typeface="Helvetica Neue"/>
              </a:rPr>
              <a:t>Deliverable Status: </a:t>
            </a:r>
            <a:r>
              <a:rPr lang="en-AU" sz="1600" dirty="0">
                <a:solidFill>
                  <a:srgbClr val="002060"/>
                </a:solidFill>
                <a:latin typeface="+mj-lt"/>
                <a:ea typeface="Helvetica Neue"/>
                <a:cs typeface="Helvetica Neue"/>
                <a:sym typeface="Helvetica Neue"/>
              </a:rPr>
              <a:t>SDG-20-05 Satellite data requirements for 14.1.1 (marine pollution)</a:t>
            </a:r>
            <a:endParaRPr dirty="0">
              <a:latin typeface="+mj-lt"/>
            </a:endParaRPr>
          </a:p>
          <a:p>
            <a:pPr marL="101600">
              <a:spcBef>
                <a:spcPts val="600"/>
              </a:spcBef>
            </a:pPr>
            <a:r>
              <a:rPr lang="en-AU" sz="1600" dirty="0">
                <a:solidFill>
                  <a:srgbClr val="002060"/>
                </a:solidFill>
                <a:highlight>
                  <a:srgbClr val="F99D26"/>
                </a:highlight>
                <a:latin typeface="+mj-lt"/>
                <a:ea typeface="Helvetica Neue"/>
                <a:cs typeface="Helvetica Neue"/>
                <a:sym typeface="Helvetica Neue"/>
              </a:rPr>
              <a:t>Iterative document to be completed as per users requirements (inputs to be refined in 2022)</a:t>
            </a:r>
            <a:endParaRPr dirty="0">
              <a:latin typeface="+mj-lt"/>
            </a:endParaRPr>
          </a:p>
          <a:p>
            <a:pPr marL="101600">
              <a:spcBef>
                <a:spcPts val="600"/>
              </a:spcBef>
              <a:buClr>
                <a:srgbClr val="002569"/>
              </a:buClr>
              <a:buSzPts val="2000"/>
            </a:pPr>
            <a:r>
              <a:rPr lang="en-AU" b="1" dirty="0">
                <a:solidFill>
                  <a:schemeClr val="accent6"/>
                </a:solidFill>
                <a:latin typeface="+mj-lt"/>
                <a:sym typeface="Helvetica Neue"/>
              </a:rPr>
              <a:t>2021 Highlights</a:t>
            </a:r>
            <a:endParaRPr b="1" dirty="0">
              <a:solidFill>
                <a:schemeClr val="accent6"/>
              </a:solidFill>
              <a:latin typeface="+mj-lt"/>
              <a:sym typeface="Helvetica Neue"/>
            </a:endParaRPr>
          </a:p>
          <a:p>
            <a:pPr marL="557212" indent="-285750">
              <a:spcBef>
                <a:spcPts val="3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Satellite chlorophyll sub-indicator data included in </a:t>
            </a:r>
            <a:r>
              <a:rPr lang="en-AU" sz="1500" b="1" dirty="0">
                <a:solidFill>
                  <a:srgbClr val="002569"/>
                </a:solidFill>
                <a:latin typeface="+mj-lt"/>
                <a:ea typeface="Helvetica Neue"/>
                <a:cs typeface="Helvetica Neue"/>
                <a:sym typeface="Helvetica Neue"/>
              </a:rPr>
              <a:t>2020 SDG report</a:t>
            </a:r>
            <a:endParaRPr dirty="0">
              <a:latin typeface="+mj-lt"/>
            </a:endParaRPr>
          </a:p>
          <a:p>
            <a:pPr marL="557212" indent="-285750">
              <a:spcBef>
                <a:spcPts val="3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Working with regional UN Environment leads to </a:t>
            </a:r>
            <a:r>
              <a:rPr lang="en-AU" sz="1500" b="1" dirty="0">
                <a:solidFill>
                  <a:srgbClr val="002569"/>
                </a:solidFill>
                <a:latin typeface="+mj-lt"/>
                <a:ea typeface="Helvetica Neue"/>
                <a:cs typeface="Helvetica Neue"/>
                <a:sym typeface="Helvetica Neue"/>
              </a:rPr>
              <a:t>bring together the national statistical offices </a:t>
            </a:r>
            <a:r>
              <a:rPr lang="en-AU" sz="1500" dirty="0">
                <a:solidFill>
                  <a:srgbClr val="002569"/>
                </a:solidFill>
                <a:latin typeface="+mj-lt"/>
                <a:ea typeface="Helvetica Neue"/>
                <a:cs typeface="Helvetica Neue"/>
                <a:sym typeface="Helvetica Neue"/>
              </a:rPr>
              <a:t>and the </a:t>
            </a:r>
            <a:r>
              <a:rPr lang="en-AU" sz="1500" b="1" dirty="0">
                <a:solidFill>
                  <a:srgbClr val="002569"/>
                </a:solidFill>
                <a:latin typeface="+mj-lt"/>
                <a:ea typeface="Helvetica Neue"/>
                <a:cs typeface="Helvetica Neue"/>
                <a:sym typeface="Helvetica Neue"/>
              </a:rPr>
              <a:t>national scientists and CEOS agencies </a:t>
            </a:r>
            <a:r>
              <a:rPr lang="en-AU" sz="1500" dirty="0">
                <a:solidFill>
                  <a:srgbClr val="002569"/>
                </a:solidFill>
                <a:latin typeface="+mj-lt"/>
                <a:ea typeface="Helvetica Neue"/>
                <a:cs typeface="Helvetica Neue"/>
                <a:sym typeface="Helvetica Neue"/>
              </a:rPr>
              <a:t>to improve the utility of indicators and develop useful tools for member countries </a:t>
            </a:r>
            <a:endParaRPr dirty="0">
              <a:latin typeface="+mj-lt"/>
            </a:endParaRPr>
          </a:p>
          <a:p>
            <a:pPr marL="101600">
              <a:spcBef>
                <a:spcPts val="600"/>
              </a:spcBef>
              <a:buClr>
                <a:srgbClr val="002569"/>
              </a:buClr>
              <a:buSzPts val="2000"/>
            </a:pPr>
            <a:r>
              <a:rPr lang="en-AU" b="1" dirty="0">
                <a:solidFill>
                  <a:schemeClr val="accent6"/>
                </a:solidFill>
                <a:latin typeface="+mj-lt"/>
                <a:sym typeface="Helvetica Neue"/>
              </a:rPr>
              <a:t>Post 2021 aspiration: </a:t>
            </a:r>
            <a:endParaRPr b="1" dirty="0">
              <a:solidFill>
                <a:schemeClr val="accent6"/>
              </a:solidFill>
              <a:latin typeface="+mj-lt"/>
            </a:endParaRPr>
          </a:p>
          <a:p>
            <a:pPr marL="457200" indent="-355600">
              <a:spcBef>
                <a:spcPts val="600"/>
              </a:spcBef>
              <a:buClr>
                <a:srgbClr val="002569"/>
              </a:buClr>
              <a:buSzPts val="2000"/>
              <a:buFont typeface="Arial"/>
              <a:buChar char="•"/>
            </a:pPr>
            <a:r>
              <a:rPr lang="en-AU" sz="1600" dirty="0">
                <a:solidFill>
                  <a:srgbClr val="002569"/>
                </a:solidFill>
                <a:latin typeface="+mj-lt"/>
                <a:sym typeface="Helvetica Neue"/>
              </a:rPr>
              <a:t>GEO </a:t>
            </a:r>
            <a:r>
              <a:rPr lang="en-AU" sz="1500" dirty="0">
                <a:solidFill>
                  <a:srgbClr val="002569"/>
                </a:solidFill>
                <a:latin typeface="+mj-lt"/>
                <a:sym typeface="Helvetica Neue"/>
              </a:rPr>
              <a:t>Blue Planet &amp; AquaWatch Initiatives will continue to work with CEOS-COAST on pilots to develop new and improved national/regional indicator approaches for eutrophication implemented using fit for purpose OCR products (existing &amp; emerging) from CEOS agencies;</a:t>
            </a:r>
            <a:endParaRPr sz="1500" dirty="0">
              <a:solidFill>
                <a:srgbClr val="002569"/>
              </a:solidFill>
              <a:latin typeface="+mj-lt"/>
            </a:endParaRPr>
          </a:p>
          <a:p>
            <a:pPr marL="457200" indent="-355600">
              <a:spcBef>
                <a:spcPts val="600"/>
              </a:spcBef>
              <a:buClr>
                <a:srgbClr val="002569"/>
              </a:buClr>
              <a:buSzPts val="2000"/>
              <a:buFont typeface="Arial"/>
              <a:buChar char="•"/>
            </a:pPr>
            <a:r>
              <a:rPr lang="en-AU" sz="1500" dirty="0">
                <a:solidFill>
                  <a:srgbClr val="002569"/>
                </a:solidFill>
                <a:latin typeface="+mj-lt"/>
                <a:sym typeface="Helvetica Neue"/>
              </a:rPr>
              <a:t>Further development is needed of merged/gap-free coastal ocean colour products (chlorophyll-a et al.) at highest possible spatial resolutions; CEOS-COAST &amp; Blue Planet/AquaWatch interested in working with OCR-VC on emerging approaches/solutions for global &amp; regional/national needs;</a:t>
            </a:r>
            <a:endParaRPr sz="1500" dirty="0">
              <a:solidFill>
                <a:srgbClr val="002569"/>
              </a:solidFill>
              <a:latin typeface="+mj-lt"/>
            </a:endParaRPr>
          </a:p>
          <a:p>
            <a:pPr marL="457200" indent="-355600">
              <a:spcBef>
                <a:spcPts val="600"/>
              </a:spcBef>
              <a:buClr>
                <a:srgbClr val="002569"/>
              </a:buClr>
              <a:buSzPts val="2000"/>
              <a:buFont typeface="Arial"/>
              <a:buChar char="•"/>
            </a:pPr>
            <a:r>
              <a:rPr lang="en-AU" sz="1500" dirty="0">
                <a:solidFill>
                  <a:srgbClr val="002569"/>
                </a:solidFill>
                <a:latin typeface="+mj-lt"/>
                <a:sym typeface="Helvetica Neue"/>
              </a:rPr>
              <a:t>CEOS-COAST &amp; Blue Planet/AquaWatch to pursue AI/ML approaches that provide an integrated, trans-boundary approach for an improved coastal eutrophication </a:t>
            </a:r>
            <a:r>
              <a:rPr lang="en-AU" sz="1600" dirty="0">
                <a:solidFill>
                  <a:srgbClr val="002569"/>
                </a:solidFill>
                <a:latin typeface="+mj-lt"/>
                <a:sym typeface="Helvetica Neue"/>
              </a:rPr>
              <a:t>indicator using both land/sea data.</a:t>
            </a:r>
            <a:endParaRPr sz="1600" dirty="0">
              <a:solidFill>
                <a:srgbClr val="002569"/>
              </a:solidFill>
              <a:latin typeface="+mj-lt"/>
              <a:sym typeface="Helvetica Neue"/>
            </a:endParaRPr>
          </a:p>
          <a:p>
            <a:pPr marL="271462">
              <a:spcBef>
                <a:spcPts val="300"/>
              </a:spcBef>
            </a:pPr>
            <a:endParaRPr sz="900" b="1" dirty="0">
              <a:solidFill>
                <a:srgbClr val="002569"/>
              </a:solidFill>
              <a:latin typeface="+mj-lt"/>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16"/>
          <p:cNvSpPr txBox="1">
            <a:spLocks noGrp="1"/>
          </p:cNvSpPr>
          <p:nvPr>
            <p:ph idx="1"/>
          </p:nvPr>
        </p:nvSpPr>
        <p:spPr>
          <a:xfrm>
            <a:off x="-81280" y="1558533"/>
            <a:ext cx="11900913" cy="4662871"/>
          </a:xfrm>
          <a:prstGeom prst="rect">
            <a:avLst/>
          </a:prstGeom>
          <a:noFill/>
          <a:ln>
            <a:noFill/>
          </a:ln>
        </p:spPr>
        <p:txBody>
          <a:bodyPr spcFirstLastPara="1" wrap="square" lIns="91425" tIns="45700" rIns="91425" bIns="45700" anchor="t" anchorCtr="0">
            <a:noAutofit/>
          </a:bodyPr>
          <a:lstStyle/>
          <a:p>
            <a:pPr marL="355600" lvl="2" indent="0">
              <a:lnSpc>
                <a:spcPct val="120000"/>
              </a:lnSpc>
              <a:buClr>
                <a:schemeClr val="dk1"/>
              </a:buClr>
              <a:buSzPts val="1600"/>
              <a:buNone/>
            </a:pPr>
            <a:r>
              <a:rPr lang="en-AU" sz="1800" b="1" dirty="0">
                <a:solidFill>
                  <a:schemeClr val="accent6"/>
                </a:solidFill>
                <a:latin typeface="+mj-lt"/>
              </a:rPr>
              <a:t>Sub-team members</a:t>
            </a:r>
            <a:endParaRPr sz="1600" b="1" dirty="0">
              <a:solidFill>
                <a:srgbClr val="FF0000"/>
              </a:solidFill>
              <a:latin typeface="+mj-lt"/>
            </a:endParaRPr>
          </a:p>
          <a:p>
            <a:pPr marL="355600" lvl="2" indent="0">
              <a:spcBef>
                <a:spcPts val="0"/>
              </a:spcBef>
              <a:buClr>
                <a:schemeClr val="dk1"/>
              </a:buClr>
              <a:buSzPts val="1600"/>
              <a:buNone/>
            </a:pPr>
            <a:r>
              <a:rPr lang="en-AU" sz="1500" dirty="0">
                <a:solidFill>
                  <a:srgbClr val="002569"/>
                </a:solidFill>
                <a:latin typeface="+mj-lt"/>
              </a:rPr>
              <a:t>N. Sims/CSIRO, U. Heiden/DLR, F. Kerblat/CSIRO, </a:t>
            </a:r>
            <a:br>
              <a:rPr lang="en-AU" sz="1500" dirty="0">
                <a:solidFill>
                  <a:srgbClr val="002569"/>
                </a:solidFill>
                <a:latin typeface="+mj-lt"/>
              </a:rPr>
            </a:br>
            <a:r>
              <a:rPr lang="en-AU" sz="1500" dirty="0">
                <a:solidFill>
                  <a:srgbClr val="002569"/>
                </a:solidFill>
                <a:latin typeface="+mj-lt"/>
              </a:rPr>
              <a:t>B. Killough (NASA), N. Mueller (GA), M. Paganini (ESA), C. Ishida (JAXA), </a:t>
            </a:r>
            <a:br>
              <a:rPr lang="en-AU" sz="1500" dirty="0">
                <a:solidFill>
                  <a:srgbClr val="002569"/>
                </a:solidFill>
                <a:latin typeface="+mj-lt"/>
              </a:rPr>
            </a:br>
            <a:r>
              <a:rPr lang="en-AU" sz="1500" dirty="0">
                <a:solidFill>
                  <a:srgbClr val="002569"/>
                </a:solidFill>
                <a:latin typeface="+mj-lt"/>
              </a:rPr>
              <a:t>K. </a:t>
            </a:r>
            <a:r>
              <a:rPr lang="en-AU" sz="1500" dirty="0" err="1">
                <a:solidFill>
                  <a:srgbClr val="002569"/>
                </a:solidFill>
                <a:latin typeface="+mj-lt"/>
              </a:rPr>
              <a:t>Hamamoto</a:t>
            </a:r>
            <a:r>
              <a:rPr lang="en-AU" sz="1500" dirty="0">
                <a:solidFill>
                  <a:srgbClr val="002569"/>
                </a:solidFill>
                <a:latin typeface="+mj-lt"/>
              </a:rPr>
              <a:t> (JAXA)</a:t>
            </a:r>
            <a:endParaRPr sz="1500" dirty="0">
              <a:solidFill>
                <a:srgbClr val="002569"/>
              </a:solidFill>
              <a:latin typeface="+mj-lt"/>
            </a:endParaRPr>
          </a:p>
          <a:p>
            <a:pPr marL="355600" lvl="2" indent="0">
              <a:spcBef>
                <a:spcPts val="600"/>
              </a:spcBef>
              <a:buClr>
                <a:schemeClr val="dk1"/>
              </a:buClr>
              <a:buSzPts val="1600"/>
              <a:buNone/>
            </a:pPr>
            <a:r>
              <a:rPr lang="en-AU" sz="1800" b="1" dirty="0">
                <a:solidFill>
                  <a:schemeClr val="accent6"/>
                </a:solidFill>
                <a:latin typeface="+mj-lt"/>
              </a:rPr>
              <a:t>Deliverable</a:t>
            </a:r>
            <a:r>
              <a:rPr lang="en-AU" b="1" dirty="0">
                <a:solidFill>
                  <a:srgbClr val="002060"/>
                </a:solidFill>
                <a:latin typeface="+mj-lt"/>
                <a:ea typeface="Helvetica Neue"/>
                <a:cs typeface="Helvetica Neue"/>
                <a:sym typeface="Helvetica Neue"/>
              </a:rPr>
              <a:t>  </a:t>
            </a:r>
            <a:endParaRPr dirty="0">
              <a:latin typeface="+mj-lt"/>
            </a:endParaRPr>
          </a:p>
          <a:p>
            <a:pPr marL="355600" lvl="2" indent="0">
              <a:spcBef>
                <a:spcPts val="0"/>
              </a:spcBef>
              <a:buClr>
                <a:schemeClr val="dk1"/>
              </a:buClr>
              <a:buSzPts val="1600"/>
              <a:buNone/>
            </a:pPr>
            <a:r>
              <a:rPr lang="en-AU" sz="1500" dirty="0">
                <a:solidFill>
                  <a:srgbClr val="002569"/>
                </a:solidFill>
                <a:latin typeface="+mj-lt"/>
              </a:rPr>
              <a:t>SDG-20-06: Satellite data requirements for SDG Indicator 15.3.1. </a:t>
            </a:r>
          </a:p>
          <a:p>
            <a:pPr marL="355600" lvl="2" indent="0">
              <a:spcBef>
                <a:spcPts val="0"/>
              </a:spcBef>
              <a:buClr>
                <a:schemeClr val="dk1"/>
              </a:buClr>
              <a:buSzPts val="1600"/>
              <a:buNone/>
            </a:pPr>
            <a:r>
              <a:rPr lang="en-AU" sz="1500" b="1" dirty="0">
                <a:solidFill>
                  <a:srgbClr val="002569"/>
                </a:solidFill>
                <a:latin typeface="+mj-lt"/>
              </a:rPr>
              <a:t>Ongoing analysis - In progress - to be completed in 2022</a:t>
            </a:r>
          </a:p>
          <a:p>
            <a:pPr marL="355600" lvl="2" indent="0">
              <a:spcBef>
                <a:spcPts val="0"/>
              </a:spcBef>
              <a:buClr>
                <a:schemeClr val="dk1"/>
              </a:buClr>
              <a:buSzPts val="1600"/>
              <a:buNone/>
            </a:pPr>
            <a:endParaRPr lang="en-AU" sz="1500" dirty="0">
              <a:solidFill>
                <a:srgbClr val="002569"/>
              </a:solidFill>
              <a:latin typeface="+mj-lt"/>
            </a:endParaRPr>
          </a:p>
          <a:p>
            <a:pPr marL="641350" lvl="2" indent="-285750">
              <a:spcBef>
                <a:spcPts val="0"/>
              </a:spcBef>
              <a:buClr>
                <a:schemeClr val="dk1"/>
              </a:buClr>
              <a:buSzPts val="1600"/>
            </a:pPr>
            <a:r>
              <a:rPr lang="en-AU" sz="1500" dirty="0">
                <a:solidFill>
                  <a:srgbClr val="002569"/>
                </a:solidFill>
                <a:latin typeface="+mj-lt"/>
              </a:rPr>
              <a:t>Revised GPG for 15.3.1 </a:t>
            </a:r>
            <a:r>
              <a:rPr lang="en-AU" sz="1500" dirty="0">
                <a:solidFill>
                  <a:srgbClr val="002569"/>
                </a:solidFill>
                <a:latin typeface="+mj-lt"/>
                <a:hlinkClick r:id="rId3"/>
              </a:rPr>
              <a:t>released in Oct 21</a:t>
            </a:r>
            <a:endParaRPr sz="1500" dirty="0">
              <a:solidFill>
                <a:srgbClr val="002569"/>
              </a:solidFill>
              <a:latin typeface="+mj-lt"/>
            </a:endParaRPr>
          </a:p>
          <a:p>
            <a:pPr marL="641350" lvl="2" indent="-285750">
              <a:spcBef>
                <a:spcPts val="0"/>
              </a:spcBef>
              <a:buClr>
                <a:schemeClr val="dk1"/>
              </a:buClr>
              <a:buSzPts val="1600"/>
            </a:pPr>
            <a:r>
              <a:rPr lang="en-AU" sz="1500" dirty="0">
                <a:solidFill>
                  <a:srgbClr val="002569"/>
                </a:solidFill>
                <a:latin typeface="+mj-lt"/>
              </a:rPr>
              <a:t>Updated dataset recommendations</a:t>
            </a:r>
            <a:endParaRPr sz="1500" dirty="0">
              <a:solidFill>
                <a:srgbClr val="002569"/>
              </a:solidFill>
              <a:latin typeface="+mj-lt"/>
            </a:endParaRPr>
          </a:p>
          <a:p>
            <a:pPr marL="641350" lvl="2" indent="-285750">
              <a:spcBef>
                <a:spcPts val="0"/>
              </a:spcBef>
              <a:buClr>
                <a:schemeClr val="dk1"/>
              </a:buClr>
              <a:buSzPts val="1600"/>
            </a:pPr>
            <a:r>
              <a:rPr lang="en-AU" sz="1500" dirty="0">
                <a:solidFill>
                  <a:srgbClr val="002569"/>
                </a:solidFill>
                <a:latin typeface="+mj-lt"/>
              </a:rPr>
              <a:t>Data quality decision trees for Indicator and sub-indicators</a:t>
            </a:r>
            <a:endParaRPr sz="1500" dirty="0">
              <a:solidFill>
                <a:srgbClr val="002569"/>
              </a:solidFill>
              <a:latin typeface="+mj-lt"/>
            </a:endParaRPr>
          </a:p>
          <a:p>
            <a:pPr marL="355600" lvl="2" indent="0">
              <a:lnSpc>
                <a:spcPct val="120000"/>
              </a:lnSpc>
              <a:buClr>
                <a:schemeClr val="dk1"/>
              </a:buClr>
              <a:buSzPts val="1600"/>
              <a:buNone/>
            </a:pPr>
            <a:r>
              <a:rPr lang="en-AU" sz="1800" b="1" dirty="0">
                <a:solidFill>
                  <a:schemeClr val="accent6"/>
                </a:solidFill>
                <a:latin typeface="+mj-lt"/>
              </a:rPr>
              <a:t>2021 Highlights</a:t>
            </a:r>
            <a:endParaRPr dirty="0">
              <a:latin typeface="+mj-lt"/>
            </a:endParaRPr>
          </a:p>
          <a:p>
            <a:pPr marL="800100" lvl="1" indent="-342900">
              <a:spcBef>
                <a:spcPts val="0"/>
              </a:spcBef>
              <a:buSzPts val="1600"/>
            </a:pPr>
            <a:r>
              <a:rPr lang="en-AU" sz="1500" dirty="0">
                <a:solidFill>
                  <a:srgbClr val="002569"/>
                </a:solidFill>
                <a:latin typeface="+mj-lt"/>
              </a:rPr>
              <a:t>Decision trees and updating of GPG</a:t>
            </a:r>
            <a:endParaRPr sz="1500" dirty="0">
              <a:solidFill>
                <a:srgbClr val="002569"/>
              </a:solidFill>
              <a:latin typeface="+mj-lt"/>
            </a:endParaRPr>
          </a:p>
          <a:p>
            <a:pPr marL="1257300" lvl="2" indent="-342900">
              <a:spcBef>
                <a:spcPts val="0"/>
              </a:spcBef>
              <a:buSzPts val="1600"/>
            </a:pPr>
            <a:r>
              <a:rPr lang="en-AU" sz="1500" dirty="0">
                <a:solidFill>
                  <a:srgbClr val="002569"/>
                </a:solidFill>
                <a:latin typeface="+mj-lt"/>
              </a:rPr>
              <a:t>Reference ARD, CEOS</a:t>
            </a:r>
            <a:endParaRPr sz="1500" dirty="0">
              <a:solidFill>
                <a:srgbClr val="002569"/>
              </a:solidFill>
              <a:latin typeface="+mj-lt"/>
            </a:endParaRPr>
          </a:p>
          <a:p>
            <a:pPr marL="355600" lvl="2" indent="0">
              <a:lnSpc>
                <a:spcPct val="120000"/>
              </a:lnSpc>
              <a:buClr>
                <a:schemeClr val="dk1"/>
              </a:buClr>
              <a:buSzPts val="1600"/>
              <a:buNone/>
            </a:pPr>
            <a:r>
              <a:rPr lang="en-AU" sz="1800" b="1" dirty="0">
                <a:solidFill>
                  <a:schemeClr val="accent6"/>
                </a:solidFill>
                <a:latin typeface="+mj-lt"/>
              </a:rPr>
              <a:t>Post 2021: visions and aspirations</a:t>
            </a:r>
            <a:endParaRPr dirty="0">
              <a:latin typeface="+mj-lt"/>
            </a:endParaRPr>
          </a:p>
          <a:p>
            <a:pPr marL="800100" lvl="1" indent="-342900">
              <a:spcBef>
                <a:spcPts val="0"/>
              </a:spcBef>
              <a:buSzPts val="1600"/>
            </a:pPr>
            <a:r>
              <a:rPr lang="en-AU" sz="1500" dirty="0">
                <a:solidFill>
                  <a:srgbClr val="002569"/>
                </a:solidFill>
                <a:latin typeface="+mj-lt"/>
              </a:rPr>
              <a:t>Reviewing data needs after SDG reporting period</a:t>
            </a:r>
            <a:endParaRPr sz="1500" dirty="0">
              <a:solidFill>
                <a:srgbClr val="002569"/>
              </a:solidFill>
              <a:latin typeface="+mj-lt"/>
            </a:endParaRPr>
          </a:p>
          <a:p>
            <a:pPr marL="1257300" lvl="2" indent="-342900">
              <a:spcBef>
                <a:spcPts val="0"/>
              </a:spcBef>
              <a:buSzPts val="1600"/>
            </a:pPr>
            <a:r>
              <a:rPr lang="en-AU" sz="1500" dirty="0">
                <a:solidFill>
                  <a:srgbClr val="002569"/>
                </a:solidFill>
                <a:latin typeface="+mj-lt"/>
              </a:rPr>
              <a:t>Data collated by UNCCD</a:t>
            </a:r>
            <a:endParaRPr sz="1500" dirty="0">
              <a:solidFill>
                <a:srgbClr val="002569"/>
              </a:solidFill>
              <a:latin typeface="+mj-lt"/>
            </a:endParaRPr>
          </a:p>
          <a:p>
            <a:pPr marL="800100" lvl="1" indent="-342900">
              <a:spcBef>
                <a:spcPts val="0"/>
              </a:spcBef>
              <a:buSzPts val="1600"/>
            </a:pPr>
            <a:r>
              <a:rPr lang="en-AU" sz="1500" dirty="0">
                <a:solidFill>
                  <a:srgbClr val="002569"/>
                </a:solidFill>
                <a:latin typeface="+mj-lt"/>
              </a:rPr>
              <a:t>Connecting GEO LDN activities to CEOS</a:t>
            </a:r>
            <a:endParaRPr sz="1500" dirty="0">
              <a:solidFill>
                <a:srgbClr val="002569"/>
              </a:solidFill>
              <a:latin typeface="+mj-lt"/>
            </a:endParaRPr>
          </a:p>
          <a:p>
            <a:pPr marL="1257300" lvl="2" indent="-342900">
              <a:spcBef>
                <a:spcPts val="0"/>
              </a:spcBef>
              <a:buSzPts val="1600"/>
            </a:pPr>
            <a:r>
              <a:rPr lang="en-AU" sz="1500" dirty="0">
                <a:solidFill>
                  <a:srgbClr val="002569"/>
                </a:solidFill>
                <a:latin typeface="+mj-lt"/>
              </a:rPr>
              <a:t>Potential elevation of GEO LDN</a:t>
            </a:r>
            <a:endParaRPr sz="1500" dirty="0">
              <a:solidFill>
                <a:srgbClr val="002569"/>
              </a:solidFill>
              <a:latin typeface="+mj-lt"/>
            </a:endParaRPr>
          </a:p>
          <a:p>
            <a:pPr marL="355600" lvl="2" indent="0">
              <a:lnSpc>
                <a:spcPct val="120000"/>
              </a:lnSpc>
              <a:buClr>
                <a:schemeClr val="dk1"/>
              </a:buClr>
              <a:buSzPts val="1600"/>
              <a:buNone/>
            </a:pPr>
            <a:endParaRPr b="1" dirty="0">
              <a:solidFill>
                <a:srgbClr val="002060"/>
              </a:solidFill>
              <a:latin typeface="Helvetica Neue"/>
              <a:ea typeface="Helvetica Neue"/>
              <a:cs typeface="Helvetica Neue"/>
              <a:sym typeface="Helvetica Neue"/>
            </a:endParaRPr>
          </a:p>
          <a:p>
            <a:pPr marL="800100" lvl="1" indent="-241300">
              <a:spcBef>
                <a:spcPts val="0"/>
              </a:spcBef>
              <a:buSzPts val="1600"/>
              <a:buNone/>
            </a:pPr>
            <a:endParaRPr sz="1600" dirty="0"/>
          </a:p>
          <a:p>
            <a:pPr marL="355600" lvl="2" indent="0">
              <a:lnSpc>
                <a:spcPct val="120000"/>
              </a:lnSpc>
              <a:buClr>
                <a:schemeClr val="dk1"/>
              </a:buClr>
              <a:buSzPts val="1600"/>
              <a:buNone/>
            </a:pPr>
            <a:endParaRPr sz="1600" dirty="0"/>
          </a:p>
        </p:txBody>
      </p:sp>
      <p:sp>
        <p:nvSpPr>
          <p:cNvPr id="2" name="Title 1">
            <a:extLst>
              <a:ext uri="{FF2B5EF4-FFF2-40B4-BE49-F238E27FC236}">
                <a16:creationId xmlns:a16="http://schemas.microsoft.com/office/drawing/2014/main" id="{F98E912F-1CB0-4613-AB37-F141568CC2BB}"/>
              </a:ext>
            </a:extLst>
          </p:cNvPr>
          <p:cNvSpPr>
            <a:spLocks noGrp="1"/>
          </p:cNvSpPr>
          <p:nvPr>
            <p:ph type="title"/>
          </p:nvPr>
        </p:nvSpPr>
        <p:spPr/>
        <p:txBody>
          <a:bodyPr/>
          <a:lstStyle/>
          <a:p>
            <a:r>
              <a:rPr lang="en-AU" dirty="0"/>
              <a:t>Land degradation</a:t>
            </a:r>
          </a:p>
        </p:txBody>
      </p:sp>
      <p:sp>
        <p:nvSpPr>
          <p:cNvPr id="170" name="Google Shape;170;p16"/>
          <p:cNvSpPr>
            <a:spLocks noGrp="1"/>
          </p:cNvSpPr>
          <p:nvPr>
            <p:ph type="sldNum" idx="4294967295"/>
          </p:nvPr>
        </p:nvSpPr>
        <p:spPr>
          <a:xfrm>
            <a:off x="11887200" y="6523038"/>
            <a:ext cx="304800" cy="18732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21</a:t>
            </a:fld>
            <a:endParaRPr/>
          </a:p>
        </p:txBody>
      </p:sp>
      <p:pic>
        <p:nvPicPr>
          <p:cNvPr id="173" name="Google Shape;173;p16"/>
          <p:cNvPicPr preferRelativeResize="0"/>
          <p:nvPr/>
        </p:nvPicPr>
        <p:blipFill rotWithShape="1">
          <a:blip r:embed="rId4">
            <a:alphaModFix/>
          </a:blip>
          <a:srcRect/>
          <a:stretch/>
        </p:blipFill>
        <p:spPr>
          <a:xfrm>
            <a:off x="8723070" y="2283723"/>
            <a:ext cx="2600961" cy="3413761"/>
          </a:xfrm>
          <a:prstGeom prst="rect">
            <a:avLst/>
          </a:prstGeom>
          <a:noFill/>
          <a:ln>
            <a:solidFill>
              <a:schemeClr val="tx1"/>
            </a:solidFill>
          </a:ln>
          <a:effectLst>
            <a:outerShdw blurRad="50800" dist="38100" dir="2700000" algn="tl" rotWithShape="0">
              <a:prstClr val="black">
                <a:alpha val="40000"/>
              </a:prstClr>
            </a:outerShdw>
          </a:effectLst>
        </p:spPr>
      </p:pic>
      <p:sp>
        <p:nvSpPr>
          <p:cNvPr id="174" name="Google Shape;174;p16"/>
          <p:cNvSpPr/>
          <p:nvPr/>
        </p:nvSpPr>
        <p:spPr>
          <a:xfrm>
            <a:off x="1" y="1160516"/>
            <a:ext cx="10828428" cy="398017"/>
          </a:xfrm>
          <a:prstGeom prst="rect">
            <a:avLst/>
          </a:prstGeom>
          <a:solidFill>
            <a:srgbClr val="3EB049"/>
          </a:solidFill>
          <a:ln w="9525" cap="flat" cmpd="sng">
            <a:solidFill>
              <a:srgbClr val="3EB049"/>
            </a:solidFill>
            <a:prstDash val="solid"/>
            <a:round/>
            <a:headEnd type="none" w="sm" len="sm"/>
            <a:tailEnd type="none" w="sm" len="sm"/>
          </a:ln>
        </p:spPr>
        <p:txBody>
          <a:bodyPr spcFirstLastPara="1" wrap="square" lIns="91425" tIns="45700" rIns="91425" bIns="45700" anchor="ctr" anchorCtr="0">
            <a:noAutofit/>
          </a:bodyPr>
          <a:lstStyle/>
          <a:p>
            <a:pPr marL="101600">
              <a:buClr>
                <a:srgbClr val="000000"/>
              </a:buClr>
              <a:buSzPts val="2000"/>
            </a:pPr>
            <a:r>
              <a:rPr lang="en-AU" b="1" dirty="0">
                <a:solidFill>
                  <a:schemeClr val="lt1"/>
                </a:solidFill>
                <a:latin typeface="Quire Sans (Headings)"/>
                <a:ea typeface="Helvetica Neue"/>
                <a:cs typeface="Helvetica Neue"/>
                <a:sym typeface="Helvetica Neue"/>
              </a:rPr>
              <a:t>Land degradation (15.3.1)</a:t>
            </a:r>
            <a:r>
              <a:rPr lang="en-AU" dirty="0">
                <a:solidFill>
                  <a:schemeClr val="lt1"/>
                </a:solidFill>
                <a:latin typeface="Quire Sans (Headings)"/>
                <a:ea typeface="Helvetica Neue"/>
                <a:cs typeface="Helvetica Neue"/>
                <a:sym typeface="Helvetica Neue"/>
              </a:rPr>
              <a:t>: N. Sims/CSIRO, U. Heiden/DLR</a:t>
            </a:r>
            <a:endParaRPr b="1" dirty="0">
              <a:solidFill>
                <a:schemeClr val="accent6"/>
              </a:solidFill>
              <a:latin typeface="Quire Sans (Headings)"/>
              <a:ea typeface="Helvetica Neue"/>
              <a:cs typeface="Helvetica Neue"/>
              <a:sym typeface="Helvetica Neue"/>
            </a:endParaRPr>
          </a:p>
        </p:txBody>
      </p:sp>
      <p:pic>
        <p:nvPicPr>
          <p:cNvPr id="175" name="Google Shape;175;p16" descr="SDG 15 Life on land | Open Development Mekong"/>
          <p:cNvPicPr preferRelativeResize="0"/>
          <p:nvPr/>
        </p:nvPicPr>
        <p:blipFill rotWithShape="1">
          <a:blip r:embed="rId5">
            <a:alphaModFix/>
          </a:blip>
          <a:srcRect/>
          <a:stretch/>
        </p:blipFill>
        <p:spPr>
          <a:xfrm>
            <a:off x="10828429" y="1160516"/>
            <a:ext cx="991204" cy="991204"/>
          </a:xfrm>
          <a:prstGeom prst="rect">
            <a:avLst/>
          </a:prstGeom>
          <a:noFill/>
          <a:ln>
            <a:noFill/>
          </a:ln>
        </p:spPr>
      </p:pic>
      <p:pic>
        <p:nvPicPr>
          <p:cNvPr id="5" name="Picture 4">
            <a:extLst>
              <a:ext uri="{FF2B5EF4-FFF2-40B4-BE49-F238E27FC236}">
                <a16:creationId xmlns:a16="http://schemas.microsoft.com/office/drawing/2014/main" id="{797027E9-330D-48DC-8F0D-64C701B416F2}"/>
              </a:ext>
            </a:extLst>
          </p:cNvPr>
          <p:cNvPicPr>
            <a:picLocks noChangeAspect="1"/>
          </p:cNvPicPr>
          <p:nvPr/>
        </p:nvPicPr>
        <p:blipFill rotWithShape="1">
          <a:blip r:embed="rId6"/>
          <a:srcRect l="13417" t="18666" r="38583" b="30222"/>
          <a:stretch/>
        </p:blipFill>
        <p:spPr>
          <a:xfrm>
            <a:off x="6274043" y="2987878"/>
            <a:ext cx="3012196" cy="1804180"/>
          </a:xfrm>
          <a:prstGeom prst="rect">
            <a:avLst/>
          </a:prstGeom>
          <a:ln w="28575">
            <a:solidFill>
              <a:srgbClr val="0070C0"/>
            </a:solidFill>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83" name="Google Shape;83;p8"/>
          <p:cNvGraphicFramePr/>
          <p:nvPr>
            <p:extLst>
              <p:ext uri="{D42A27DB-BD31-4B8C-83A1-F6EECF244321}">
                <p14:modId xmlns:p14="http://schemas.microsoft.com/office/powerpoint/2010/main" val="1896699945"/>
              </p:ext>
            </p:extLst>
          </p:nvPr>
        </p:nvGraphicFramePr>
        <p:xfrm>
          <a:off x="176048" y="1126307"/>
          <a:ext cx="11379200" cy="5355875"/>
        </p:xfrm>
        <a:graphic>
          <a:graphicData uri="http://schemas.openxmlformats.org/drawingml/2006/table">
            <a:tbl>
              <a:tblPr>
                <a:noFill/>
              </a:tblPr>
              <a:tblGrid>
                <a:gridCol w="1748250">
                  <a:extLst>
                    <a:ext uri="{9D8B030D-6E8A-4147-A177-3AD203B41FA5}">
                      <a16:colId xmlns:a16="http://schemas.microsoft.com/office/drawing/2014/main" val="20000"/>
                    </a:ext>
                  </a:extLst>
                </a:gridCol>
                <a:gridCol w="4839714">
                  <a:extLst>
                    <a:ext uri="{9D8B030D-6E8A-4147-A177-3AD203B41FA5}">
                      <a16:colId xmlns:a16="http://schemas.microsoft.com/office/drawing/2014/main" val="20001"/>
                    </a:ext>
                  </a:extLst>
                </a:gridCol>
                <a:gridCol w="1542170">
                  <a:extLst>
                    <a:ext uri="{9D8B030D-6E8A-4147-A177-3AD203B41FA5}">
                      <a16:colId xmlns:a16="http://schemas.microsoft.com/office/drawing/2014/main" val="20002"/>
                    </a:ext>
                  </a:extLst>
                </a:gridCol>
                <a:gridCol w="3249066">
                  <a:extLst>
                    <a:ext uri="{9D8B030D-6E8A-4147-A177-3AD203B41FA5}">
                      <a16:colId xmlns:a16="http://schemas.microsoft.com/office/drawing/2014/main" val="20003"/>
                    </a:ext>
                  </a:extLst>
                </a:gridCol>
              </a:tblGrid>
              <a:tr h="405875">
                <a:tc>
                  <a:txBody>
                    <a:bodyPr/>
                    <a:lstStyle/>
                    <a:p>
                      <a:pPr marL="0" marR="0" lvl="0" indent="0" algn="ctr" rtl="0">
                        <a:lnSpc>
                          <a:spcPct val="100000"/>
                        </a:lnSpc>
                        <a:spcBef>
                          <a:spcPts val="0"/>
                        </a:spcBef>
                        <a:spcAft>
                          <a:spcPts val="0"/>
                        </a:spcAft>
                        <a:buClr>
                          <a:srgbClr val="000000"/>
                        </a:buClr>
                        <a:buSzPts val="1400"/>
                        <a:buFont typeface="Arial"/>
                        <a:buNone/>
                      </a:pPr>
                      <a:r>
                        <a:rPr lang="en-AU" sz="1400" u="none" strike="noStrike" cap="none" dirty="0">
                          <a:solidFill>
                            <a:schemeClr val="bg1"/>
                          </a:solidFill>
                          <a:latin typeface="Helvetica Neue"/>
                          <a:ea typeface="Helvetica Neue"/>
                          <a:cs typeface="Helvetica Neue"/>
                          <a:sym typeface="Helvetica Neue"/>
                        </a:rPr>
                        <a:t>Number</a:t>
                      </a:r>
                      <a:endParaRPr sz="1400" u="none" strike="noStrike" cap="none" dirty="0">
                        <a:solidFill>
                          <a:schemeClr val="bg1"/>
                        </a:solidFill>
                      </a:endParaRPr>
                    </a:p>
                  </a:txBody>
                  <a:tcPr marL="91450" marR="91450" marT="45725" marB="45725" anchor="ctr">
                    <a:solidFill>
                      <a:srgbClr val="2440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AU" sz="1400" u="none" strike="noStrike" cap="none">
                          <a:solidFill>
                            <a:schemeClr val="bg1"/>
                          </a:solidFill>
                          <a:latin typeface="Helvetica Neue"/>
                          <a:ea typeface="Helvetica Neue"/>
                          <a:cs typeface="Helvetica Neue"/>
                          <a:sym typeface="Helvetica Neue"/>
                        </a:rPr>
                        <a:t>Objective / Deliverable</a:t>
                      </a:r>
                      <a:endParaRPr sz="1400" u="none" strike="noStrike" cap="none">
                        <a:solidFill>
                          <a:schemeClr val="bg1"/>
                        </a:solidFill>
                      </a:endParaRPr>
                    </a:p>
                  </a:txBody>
                  <a:tcPr marL="91450" marR="91450" marT="45725" marB="45725" anchor="ctr">
                    <a:solidFill>
                      <a:srgbClr val="2440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AU" sz="1400" u="none" strike="noStrike" cap="none">
                          <a:solidFill>
                            <a:schemeClr val="bg1"/>
                          </a:solidFill>
                          <a:latin typeface="Helvetica Neue"/>
                          <a:ea typeface="Helvetica Neue"/>
                          <a:cs typeface="Helvetica Neue"/>
                          <a:sym typeface="Helvetica Neue"/>
                        </a:rPr>
                        <a:t>Completion</a:t>
                      </a:r>
                      <a:endParaRPr sz="1400" u="none" strike="noStrike" cap="none">
                        <a:solidFill>
                          <a:schemeClr val="bg1"/>
                        </a:solidFill>
                      </a:endParaRPr>
                    </a:p>
                  </a:txBody>
                  <a:tcPr marL="91450" marR="91450" marT="45725" marB="45725" anchor="ctr">
                    <a:solidFill>
                      <a:srgbClr val="2440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AU" sz="1400" u="none" strike="noStrike" cap="none" dirty="0">
                          <a:solidFill>
                            <a:schemeClr val="bg1"/>
                          </a:solidFill>
                          <a:latin typeface="Helvetica Neue"/>
                          <a:ea typeface="Helvetica Neue"/>
                          <a:cs typeface="Helvetica Neue"/>
                          <a:sym typeface="Helvetica Neue"/>
                        </a:rPr>
                        <a:t>Responsible Entity</a:t>
                      </a:r>
                      <a:endParaRPr sz="1400" u="none" strike="noStrike" cap="none" dirty="0">
                        <a:solidFill>
                          <a:schemeClr val="bg1"/>
                        </a:solidFill>
                      </a:endParaRPr>
                    </a:p>
                  </a:txBody>
                  <a:tcPr marL="91450" marR="91450" marT="45725" marB="45725" anchor="ctr">
                    <a:solidFill>
                      <a:srgbClr val="244061"/>
                    </a:solidFill>
                  </a:tcPr>
                </a:tc>
                <a:extLst>
                  <a:ext uri="{0D108BD9-81ED-4DB2-BD59-A6C34878D82A}">
                    <a16:rowId xmlns:a16="http://schemas.microsoft.com/office/drawing/2014/main" val="10000"/>
                  </a:ext>
                </a:extLst>
              </a:tr>
              <a:tr h="410625">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dirty="0">
                          <a:solidFill>
                            <a:srgbClr val="002060"/>
                          </a:solidFill>
                          <a:latin typeface="Helvetica Neue"/>
                          <a:ea typeface="Helvetica Neue"/>
                          <a:cs typeface="Helvetica Neue"/>
                          <a:sym typeface="Helvetica Neue"/>
                        </a:rPr>
                        <a:t>SDG-19-02</a:t>
                      </a:r>
                      <a:endParaRPr sz="1400" b="1" i="0" u="none" strike="noStrike" cap="none" dirty="0">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Open Data Cube algorithms for the SDGs  </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2022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dirty="0">
                          <a:solidFill>
                            <a:srgbClr val="002060"/>
                          </a:solidFill>
                          <a:latin typeface="Helvetica Neue"/>
                          <a:ea typeface="Helvetica Neue"/>
                          <a:cs typeface="Helvetica Neue"/>
                          <a:sym typeface="Helvetica Neue"/>
                        </a:rPr>
                        <a:t>SEO</a:t>
                      </a:r>
                      <a:endParaRPr sz="1400" u="none" strike="noStrike" cap="none" dirty="0">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1"/>
                  </a:ext>
                </a:extLst>
              </a:tr>
              <a:tr h="410625">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SDG-20-01</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GEO Federated Approach on SDGs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2020 Q1</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extLst>
                  <a:ext uri="{0D108BD9-81ED-4DB2-BD59-A6C34878D82A}">
                    <a16:rowId xmlns:a16="http://schemas.microsoft.com/office/drawing/2014/main" val="10002"/>
                  </a:ext>
                </a:extLst>
              </a:tr>
              <a:tr h="410625">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SDG-20-02</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EO Toolkit Specification</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2020 Q1</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extLst>
                  <a:ext uri="{0D108BD9-81ED-4DB2-BD59-A6C34878D82A}">
                    <a16:rowId xmlns:a16="http://schemas.microsoft.com/office/drawing/2014/main" val="10003"/>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SDG-20-03</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Satellite data requirements for SDG Indicator 6.6.1 (Water-related ecosystems)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dirty="0">
                          <a:solidFill>
                            <a:srgbClr val="002060"/>
                          </a:solidFill>
                          <a:latin typeface="Helvetica Neue"/>
                          <a:ea typeface="Helvetica Neue"/>
                          <a:cs typeface="Helvetica Neue"/>
                          <a:sym typeface="Helvetica Neue"/>
                        </a:rPr>
                        <a:t>2021 Q4</a:t>
                      </a:r>
                      <a:endParaRPr sz="1400" u="none" strike="noStrike" cap="none" dirty="0">
                        <a:solidFill>
                          <a:srgbClr val="002060"/>
                        </a:solidFill>
                        <a:latin typeface="Helvetica Neue"/>
                        <a:ea typeface="Helvetica Neue"/>
                        <a:cs typeface="Helvetica Neue"/>
                        <a:sym typeface="Helvetica Neue"/>
                      </a:endParaRPr>
                    </a:p>
                  </a:txBody>
                  <a:tcPr marL="68575" marR="68575" marT="0" marB="0" anchor="ctr">
                    <a:solidFill>
                      <a:schemeClr val="accent3">
                        <a:lumMod val="60000"/>
                        <a:lumOff val="40000"/>
                      </a:schemeClr>
                    </a:solidFill>
                  </a:tcPr>
                </a:tc>
                <a:tc>
                  <a:txBody>
                    <a:bodyPr/>
                    <a:lstStyle/>
                    <a:p>
                      <a:pPr marL="0"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(Water Sub-team)</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4"/>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SDG-20-04</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Satellite data requirements for SDG Indicator 11.3.1 (Sustainable urbanization)</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dirty="0">
                          <a:solidFill>
                            <a:srgbClr val="002060"/>
                          </a:solidFill>
                          <a:latin typeface="Helvetica Neue"/>
                          <a:ea typeface="Helvetica Neue"/>
                          <a:cs typeface="Helvetica Neue"/>
                          <a:sym typeface="Helvetica Neue"/>
                        </a:rPr>
                        <a:t>2021 Q4</a:t>
                      </a:r>
                      <a:endParaRPr sz="1400" u="none" strike="noStrike" cap="none" dirty="0">
                        <a:solidFill>
                          <a:srgbClr val="002060"/>
                        </a:solidFill>
                        <a:latin typeface="Helvetica Neue"/>
                        <a:ea typeface="Helvetica Neue"/>
                        <a:cs typeface="Helvetica Neue"/>
                        <a:sym typeface="Helvetica Neue"/>
                      </a:endParaRPr>
                    </a:p>
                  </a:txBody>
                  <a:tcPr marL="68575" marR="68575" marT="0" marB="0" anchor="ctr">
                    <a:solidFill>
                      <a:schemeClr val="accent3">
                        <a:lumMod val="60000"/>
                        <a:lumOff val="40000"/>
                      </a:schemeClr>
                    </a:solidFill>
                  </a:tcPr>
                </a:tc>
                <a:tc>
                  <a:txBody>
                    <a:bodyPr/>
                    <a:lstStyle/>
                    <a:p>
                      <a:pPr marL="0"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(Urban Sub-team)</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5"/>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SDG-20-05</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Satellite data requirements for SDG Indicator 14.1.1 (Marine Pollution)</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dirty="0">
                          <a:solidFill>
                            <a:srgbClr val="002060"/>
                          </a:solidFill>
                          <a:latin typeface="Helvetica Neue"/>
                          <a:ea typeface="Helvetica Neue"/>
                          <a:cs typeface="Helvetica Neue"/>
                          <a:sym typeface="Helvetica Neue"/>
                        </a:rPr>
                        <a:t>2021 Q4</a:t>
                      </a:r>
                      <a:endParaRPr sz="1400" u="none" strike="noStrike" cap="none" dirty="0">
                        <a:solidFill>
                          <a:srgbClr val="002060"/>
                        </a:solidFill>
                        <a:latin typeface="Helvetica Neue"/>
                        <a:ea typeface="Helvetica Neue"/>
                        <a:cs typeface="Helvetica Neue"/>
                        <a:sym typeface="Helvetica Neue"/>
                      </a:endParaRPr>
                    </a:p>
                  </a:txBody>
                  <a:tcPr marL="68575" marR="68575" marT="0" marB="0" anchor="ctr">
                    <a:solidFill>
                      <a:schemeClr val="accent3">
                        <a:lumMod val="60000"/>
                        <a:lumOff val="40000"/>
                      </a:schemeClr>
                    </a:solidFill>
                  </a:tcPr>
                </a:tc>
                <a:tc>
                  <a:txBody>
                    <a:bodyPr/>
                    <a:lstStyle/>
                    <a:p>
                      <a:pPr marL="0"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COAST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(with the support of SDG AHT)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6"/>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SDG-20-06</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Satellite data requirements for SDG Indicator 15.3.1 (Land Degradation)</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dirty="0">
                          <a:solidFill>
                            <a:srgbClr val="002060"/>
                          </a:solidFill>
                          <a:latin typeface="Helvetica Neue"/>
                          <a:ea typeface="Helvetica Neue"/>
                          <a:cs typeface="Helvetica Neue"/>
                          <a:sym typeface="Helvetica Neue"/>
                        </a:rPr>
                        <a:t>2021 Q4</a:t>
                      </a:r>
                      <a:endParaRPr sz="1400" u="none" strike="noStrike" cap="none" dirty="0">
                        <a:solidFill>
                          <a:srgbClr val="002060"/>
                        </a:solidFill>
                        <a:latin typeface="Helvetica Neue"/>
                        <a:ea typeface="Helvetica Neue"/>
                        <a:cs typeface="Helvetica Neue"/>
                        <a:sym typeface="Helvetica Neue"/>
                      </a:endParaRPr>
                    </a:p>
                  </a:txBody>
                  <a:tcPr marL="68575" marR="68575" marT="0" marB="0" anchor="ctr">
                    <a:solidFill>
                      <a:schemeClr val="accent3">
                        <a:lumMod val="60000"/>
                        <a:lumOff val="40000"/>
                      </a:schemeClr>
                    </a:solidFill>
                  </a:tcPr>
                </a:tc>
                <a:tc>
                  <a:txBody>
                    <a:bodyPr/>
                    <a:lstStyle/>
                    <a:p>
                      <a:pPr marL="0"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(Land Degradation Sub-team)</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7"/>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SDG-20-07</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C000"/>
                    </a:solidFill>
                  </a:tcPr>
                </a:tc>
                <a:tc>
                  <a:txBody>
                    <a:bodyPr/>
                    <a:lstStyle/>
                    <a:p>
                      <a:pPr marL="0"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EO Enabling Infrastructures for SDGs </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(for SDG EO Toolkits)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2022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(with support of WGISS, SEO)</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8"/>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SDG-20-08</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C000"/>
                    </a:solidFill>
                  </a:tcPr>
                </a:tc>
                <a:tc>
                  <a:txBody>
                    <a:bodyPr/>
                    <a:lstStyle/>
                    <a:p>
                      <a:pPr marL="0"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EO Good Practice Guidance </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(for SDG EO Toolkits)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2022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9"/>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SDG-20-09</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C000"/>
                    </a:solidFill>
                  </a:tcPr>
                </a:tc>
                <a:tc>
                  <a:txBody>
                    <a:bodyPr/>
                    <a:lstStyle/>
                    <a:p>
                      <a:pPr marL="0"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EO Demonstration Cases for SDGs </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(for SDG EO Toolkits)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2022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 SEO</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10"/>
                  </a:ext>
                </a:extLst>
              </a:tr>
              <a:tr h="410625">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u="none" strike="noStrike" cap="none">
                          <a:solidFill>
                            <a:srgbClr val="002060"/>
                          </a:solidFill>
                          <a:latin typeface="Helvetica Neue"/>
                          <a:ea typeface="Helvetica Neue"/>
                          <a:cs typeface="Helvetica Neue"/>
                          <a:sym typeface="Helvetica Neue"/>
                        </a:rPr>
                        <a:t>SDG-20-10</a:t>
                      </a:r>
                      <a:endParaRPr sz="1400" b="1"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Data Supply Analysis and Strategy Document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2020 Q2</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dirty="0">
                          <a:solidFill>
                            <a:srgbClr val="002060"/>
                          </a:solidFill>
                          <a:latin typeface="Helvetica Neue"/>
                          <a:ea typeface="Helvetica Neue"/>
                          <a:cs typeface="Helvetica Neue"/>
                          <a:sym typeface="Helvetica Neue"/>
                        </a:rPr>
                        <a:t>SDG AHT, SIT Chair</a:t>
                      </a:r>
                      <a:endParaRPr sz="1400" u="none" strike="noStrike" cap="none" dirty="0">
                        <a:solidFill>
                          <a:srgbClr val="002060"/>
                        </a:solidFill>
                        <a:latin typeface="Helvetica Neue"/>
                        <a:ea typeface="Helvetica Neue"/>
                        <a:cs typeface="Helvetica Neue"/>
                        <a:sym typeface="Helvetica Neue"/>
                      </a:endParaRPr>
                    </a:p>
                  </a:txBody>
                  <a:tcPr marL="68575" marR="68575" marT="0" marB="0" anchor="ctr">
                    <a:solidFill>
                      <a:srgbClr val="366092"/>
                    </a:solidFill>
                  </a:tcPr>
                </a:tc>
                <a:extLst>
                  <a:ext uri="{0D108BD9-81ED-4DB2-BD59-A6C34878D82A}">
                    <a16:rowId xmlns:a16="http://schemas.microsoft.com/office/drawing/2014/main" val="10011"/>
                  </a:ext>
                </a:extLst>
              </a:tr>
            </a:tbl>
          </a:graphicData>
        </a:graphic>
      </p:graphicFrame>
      <p:sp>
        <p:nvSpPr>
          <p:cNvPr id="2" name="Title 1">
            <a:extLst>
              <a:ext uri="{FF2B5EF4-FFF2-40B4-BE49-F238E27FC236}">
                <a16:creationId xmlns:a16="http://schemas.microsoft.com/office/drawing/2014/main" id="{C9FB5423-DE4D-42BE-8E49-35A87AD3EDF2}"/>
              </a:ext>
            </a:extLst>
          </p:cNvPr>
          <p:cNvSpPr>
            <a:spLocks noGrp="1"/>
          </p:cNvSpPr>
          <p:nvPr>
            <p:ph type="title"/>
          </p:nvPr>
        </p:nvSpPr>
        <p:spPr>
          <a:xfrm>
            <a:off x="176047" y="144003"/>
            <a:ext cx="11645051" cy="779002"/>
          </a:xfrm>
        </p:spPr>
        <p:txBody>
          <a:bodyPr/>
          <a:lstStyle/>
          <a:p>
            <a:r>
              <a:rPr lang="en-AU" dirty="0"/>
              <a:t>1. Progress Report: </a:t>
            </a:r>
            <a:r>
              <a:rPr lang="en-AU" sz="3000" dirty="0"/>
              <a:t>Deliverables in the Work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41"/>
          <p:cNvSpPr txBox="1">
            <a:spLocks noGrp="1"/>
          </p:cNvSpPr>
          <p:nvPr>
            <p:ph idx="1"/>
          </p:nvPr>
        </p:nvSpPr>
        <p:spPr>
          <a:xfrm>
            <a:off x="215500" y="1097564"/>
            <a:ext cx="11976499" cy="4662871"/>
          </a:xfrm>
          <a:prstGeom prst="rect">
            <a:avLst/>
          </a:prstGeom>
          <a:noFill/>
          <a:ln>
            <a:noFill/>
          </a:ln>
        </p:spPr>
        <p:txBody>
          <a:bodyPr spcFirstLastPara="1" wrap="square" lIns="91425" tIns="45700" rIns="91425" bIns="45700" anchor="t" anchorCtr="0">
            <a:noAutofit/>
          </a:bodyPr>
          <a:lstStyle/>
          <a:p>
            <a:r>
              <a:rPr lang="en-AU" sz="2000" dirty="0"/>
              <a:t> 3 sub-teams + 14.1.1 indicator undertaken by COAST</a:t>
            </a:r>
            <a:endParaRPr sz="2000" dirty="0"/>
          </a:p>
          <a:p>
            <a:r>
              <a:rPr lang="en-AU" sz="2000" dirty="0"/>
              <a:t> All have made progress on EO requirements and improved their connections with GEO relevant activities</a:t>
            </a:r>
            <a:endParaRPr sz="2000" dirty="0"/>
          </a:p>
          <a:p>
            <a:r>
              <a:rPr lang="en-AU" sz="2000" dirty="0"/>
              <a:t> Deliverables: </a:t>
            </a:r>
            <a:r>
              <a:rPr lang="en-AU" sz="2000" b="0" dirty="0"/>
              <a:t>EO Requirements reports are all in progress and likely not completed before next year (except 11.3.1) – external engagement, and constantly evolving environment </a:t>
            </a:r>
          </a:p>
          <a:p>
            <a:r>
              <a:rPr lang="en-AU" sz="2000" dirty="0"/>
              <a:t>SIT-TW outcomes:</a:t>
            </a:r>
            <a:endParaRPr sz="2000" dirty="0"/>
          </a:p>
          <a:p>
            <a:pPr lvl="1"/>
            <a:r>
              <a:rPr lang="en-AU" sz="2000" dirty="0"/>
              <a:t>Decision on the Future governance: </a:t>
            </a:r>
            <a:r>
              <a:rPr lang="en-AU" sz="2000" i="1" dirty="0"/>
              <a:t>Federated approach </a:t>
            </a:r>
            <a:r>
              <a:rPr lang="en-AU" sz="2000" dirty="0"/>
              <a:t>presented and discussed</a:t>
            </a:r>
          </a:p>
          <a:p>
            <a:pPr lvl="1"/>
            <a:r>
              <a:rPr lang="en-AU" sz="2000" dirty="0"/>
              <a:t>Action (COMPLETED) to develop an SDG Strategy implementation Plan by Plenary, </a:t>
            </a:r>
          </a:p>
          <a:p>
            <a:pPr lvl="1"/>
            <a:r>
              <a:rPr lang="en-AU" sz="2000" dirty="0"/>
              <a:t>The update to the SDG Work Plan (based on available resources) will be done after plenary using the current WP 2020-2022 as a baseline</a:t>
            </a:r>
          </a:p>
          <a:p>
            <a:pPr marL="0" indent="0">
              <a:buNone/>
            </a:pPr>
            <a:r>
              <a:rPr lang="en-AU" sz="2400" b="1" dirty="0">
                <a:solidFill>
                  <a:schemeClr val="accent6"/>
                </a:solidFill>
              </a:rPr>
              <a:t>Decisions to be taken today:</a:t>
            </a:r>
          </a:p>
          <a:p>
            <a:r>
              <a:rPr lang="en-AU" sz="2400" b="1" dirty="0">
                <a:solidFill>
                  <a:schemeClr val="accent6"/>
                </a:solidFill>
              </a:rPr>
              <a:t> SDG AHT to be dismantled </a:t>
            </a:r>
          </a:p>
          <a:p>
            <a:r>
              <a:rPr lang="en-AU" sz="2400" b="1" dirty="0">
                <a:solidFill>
                  <a:schemeClr val="accent6"/>
                </a:solidFill>
              </a:rPr>
              <a:t>Approval of the Federated Approach to continue SDG work using existing resources</a:t>
            </a:r>
          </a:p>
          <a:p>
            <a:pPr lvl="1"/>
            <a:endParaRPr sz="2000" dirty="0"/>
          </a:p>
        </p:txBody>
      </p:sp>
      <p:sp>
        <p:nvSpPr>
          <p:cNvPr id="2" name="Title 1">
            <a:extLst>
              <a:ext uri="{FF2B5EF4-FFF2-40B4-BE49-F238E27FC236}">
                <a16:creationId xmlns:a16="http://schemas.microsoft.com/office/drawing/2014/main" id="{D4BE4D37-4365-4844-95B1-6538F4C2A346}"/>
              </a:ext>
            </a:extLst>
          </p:cNvPr>
          <p:cNvSpPr>
            <a:spLocks noGrp="1"/>
          </p:cNvSpPr>
          <p:nvPr>
            <p:ph type="title"/>
          </p:nvPr>
        </p:nvSpPr>
        <p:spPr>
          <a:xfrm>
            <a:off x="215501" y="131872"/>
            <a:ext cx="9386864" cy="779002"/>
          </a:xfrm>
        </p:spPr>
        <p:txBody>
          <a:bodyPr/>
          <a:lstStyle/>
          <a:p>
            <a:r>
              <a:rPr lang="en-AU" dirty="0"/>
              <a:t>1. Progress Report: </a:t>
            </a:r>
            <a:r>
              <a:rPr lang="en-AU" sz="3000" dirty="0"/>
              <a:t>SDG AHT Overview</a:t>
            </a:r>
          </a:p>
        </p:txBody>
      </p:sp>
      <p:sp>
        <p:nvSpPr>
          <p:cNvPr id="89" name="Google Shape;89;p41"/>
          <p:cNvSpPr>
            <a:spLocks noGrp="1"/>
          </p:cNvSpPr>
          <p:nvPr>
            <p:ph type="sldNum" idx="4294967295"/>
          </p:nvPr>
        </p:nvSpPr>
        <p:spPr>
          <a:xfrm>
            <a:off x="11887200" y="6629400"/>
            <a:ext cx="304800" cy="187325"/>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8EA50C8A-0ABD-4045-9157-D4ECCB3B5898}"/>
              </a:ext>
            </a:extLst>
          </p:cNvPr>
          <p:cNvSpPr>
            <a:spLocks noGrp="1"/>
          </p:cNvSpPr>
          <p:nvPr>
            <p:ph type="title"/>
          </p:nvPr>
        </p:nvSpPr>
        <p:spPr/>
        <p:txBody>
          <a:bodyPr/>
          <a:lstStyle/>
          <a:p>
            <a:r>
              <a:rPr lang="en-AU" dirty="0"/>
              <a:t>SDG Sub-teams summary (1/2)</a:t>
            </a:r>
            <a:br>
              <a:rPr lang="en-AU" dirty="0"/>
            </a:br>
            <a:endParaRPr lang="en-AU" dirty="0"/>
          </a:p>
        </p:txBody>
      </p:sp>
      <p:sp>
        <p:nvSpPr>
          <p:cNvPr id="96" name="Google Shape;96;p42"/>
          <p:cNvSpPr>
            <a:spLocks noGrp="1"/>
          </p:cNvSpPr>
          <p:nvPr>
            <p:ph type="sldNum" idx="4294967295"/>
          </p:nvPr>
        </p:nvSpPr>
        <p:spPr>
          <a:xfrm>
            <a:off x="11887200" y="6629400"/>
            <a:ext cx="304800" cy="187325"/>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5</a:t>
            </a:fld>
            <a:endParaRPr/>
          </a:p>
        </p:txBody>
      </p:sp>
      <p:graphicFrame>
        <p:nvGraphicFramePr>
          <p:cNvPr id="98" name="Google Shape;98;p42"/>
          <p:cNvGraphicFramePr/>
          <p:nvPr>
            <p:extLst>
              <p:ext uri="{D42A27DB-BD31-4B8C-83A1-F6EECF244321}">
                <p14:modId xmlns:p14="http://schemas.microsoft.com/office/powerpoint/2010/main" val="1350427609"/>
              </p:ext>
            </p:extLst>
          </p:nvPr>
        </p:nvGraphicFramePr>
        <p:xfrm>
          <a:off x="235026" y="1161300"/>
          <a:ext cx="11721948" cy="5358115"/>
        </p:xfrm>
        <a:graphic>
          <a:graphicData uri="http://schemas.openxmlformats.org/drawingml/2006/table">
            <a:tbl>
              <a:tblPr firstRow="1" bandRow="1">
                <a:tableStyleId>{69012ECD-51FC-41F1-AA8D-1B2483CD663E}</a:tableStyleId>
              </a:tblPr>
              <a:tblGrid>
                <a:gridCol w="1818446">
                  <a:extLst>
                    <a:ext uri="{9D8B030D-6E8A-4147-A177-3AD203B41FA5}">
                      <a16:colId xmlns:a16="http://schemas.microsoft.com/office/drawing/2014/main" val="20000"/>
                    </a:ext>
                  </a:extLst>
                </a:gridCol>
                <a:gridCol w="4727939">
                  <a:extLst>
                    <a:ext uri="{9D8B030D-6E8A-4147-A177-3AD203B41FA5}">
                      <a16:colId xmlns:a16="http://schemas.microsoft.com/office/drawing/2014/main" val="20001"/>
                    </a:ext>
                  </a:extLst>
                </a:gridCol>
                <a:gridCol w="5175563">
                  <a:extLst>
                    <a:ext uri="{9D8B030D-6E8A-4147-A177-3AD203B41FA5}">
                      <a16:colId xmlns:a16="http://schemas.microsoft.com/office/drawing/2014/main" val="20002"/>
                    </a:ext>
                  </a:extLst>
                </a:gridCol>
              </a:tblGrid>
              <a:tr h="395522">
                <a:tc>
                  <a:txBody>
                    <a:bodyPr/>
                    <a:lstStyle/>
                    <a:p>
                      <a:pPr marL="0" marR="0" lvl="0" indent="0" algn="l" rtl="0">
                        <a:lnSpc>
                          <a:spcPct val="100000"/>
                        </a:lnSpc>
                        <a:spcBef>
                          <a:spcPts val="0"/>
                        </a:spcBef>
                        <a:spcAft>
                          <a:spcPts val="0"/>
                        </a:spcAft>
                        <a:buNone/>
                      </a:pPr>
                      <a:endParaRPr sz="1400" u="none" strike="noStrike" cap="none" dirty="0">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b="1" u="none" strike="noStrike" cap="none" dirty="0"/>
                        <a:t>WATER (6.6.1)</a:t>
                      </a:r>
                      <a:endParaRPr sz="1400" b="1" u="none" strike="noStrike" cap="none" dirty="0">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b="1" u="none" strike="noStrike" cap="none" dirty="0"/>
                        <a:t>URBAN (11.3.1)</a:t>
                      </a:r>
                      <a:endParaRPr sz="1400" b="1"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0"/>
                  </a:ext>
                </a:extLst>
              </a:tr>
              <a:tr h="738319">
                <a:tc>
                  <a:txBody>
                    <a:bodyPr/>
                    <a:lstStyle/>
                    <a:p>
                      <a:pPr marL="0" marR="0" lvl="0" indent="0" algn="l" rtl="0">
                        <a:lnSpc>
                          <a:spcPct val="100000"/>
                        </a:lnSpc>
                        <a:spcBef>
                          <a:spcPts val="0"/>
                        </a:spcBef>
                        <a:spcAft>
                          <a:spcPts val="0"/>
                        </a:spcAft>
                        <a:buNone/>
                      </a:pPr>
                      <a:r>
                        <a:rPr lang="en-AU" sz="1400" b="1" u="none" strike="noStrike" cap="none" dirty="0"/>
                        <a:t>Team’s organisation</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AU" sz="1400" u="none" strike="noStrike" cap="none" dirty="0">
                          <a:sym typeface="Helvetica Neue"/>
                        </a:rPr>
                        <a:t>14 members + experts from GEO </a:t>
                      </a:r>
                      <a:r>
                        <a:rPr lang="en-AU" sz="1400" u="none" strike="noStrike" cap="none" dirty="0" err="1">
                          <a:sym typeface="Helvetica Neue"/>
                        </a:rPr>
                        <a:t>Aquawatch</a:t>
                      </a:r>
                      <a:r>
                        <a:rPr lang="en-AU" sz="1400" u="none" strike="noStrike" cap="none" dirty="0">
                          <a:sym typeface="Helvetica Neue"/>
                        </a:rPr>
                        <a:t>, Wetlands and GLOWS</a:t>
                      </a:r>
                      <a:endParaRPr dirty="0"/>
                    </a:p>
                    <a:p>
                      <a:pPr marL="0" marR="0" lvl="0" indent="0" algn="l" rtl="0">
                        <a:lnSpc>
                          <a:spcPct val="100000"/>
                        </a:lnSpc>
                        <a:spcBef>
                          <a:spcPts val="0"/>
                        </a:spcBef>
                        <a:spcAft>
                          <a:spcPts val="0"/>
                        </a:spcAft>
                        <a:buNone/>
                      </a:pPr>
                      <a:r>
                        <a:rPr lang="en-AU" sz="1400" u="none" strike="noStrike" cap="none" dirty="0">
                          <a:sym typeface="Helvetica Neue"/>
                        </a:rPr>
                        <a:t>Stakeholders: UNEP, Ramsar and Countries</a:t>
                      </a:r>
                      <a:endParaRPr dirty="0"/>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sym typeface="Helvetica Neue"/>
                        </a:rPr>
                        <a:t>13 members + experts from GEO and more</a:t>
                      </a:r>
                      <a:endParaRPr/>
                    </a:p>
                    <a:p>
                      <a:pPr marL="0" marR="0" lvl="0" indent="0" algn="l" rtl="0">
                        <a:lnSpc>
                          <a:spcPct val="100000"/>
                        </a:lnSpc>
                        <a:spcBef>
                          <a:spcPts val="0"/>
                        </a:spcBef>
                        <a:spcAft>
                          <a:spcPts val="0"/>
                        </a:spcAft>
                        <a:buNone/>
                      </a:pPr>
                      <a:endParaRPr sz="1400" u="none" strike="noStrike" cap="none">
                        <a:sym typeface="Helvetica Neue"/>
                      </a:endParaRPr>
                    </a:p>
                    <a:p>
                      <a:pPr marL="0" marR="0" lvl="0" indent="0" algn="l" rtl="0">
                        <a:lnSpc>
                          <a:spcPct val="100000"/>
                        </a:lnSpc>
                        <a:spcBef>
                          <a:spcPts val="0"/>
                        </a:spcBef>
                        <a:spcAft>
                          <a:spcPts val="0"/>
                        </a:spcAft>
                        <a:buNone/>
                      </a:pPr>
                      <a:r>
                        <a:rPr lang="en-AU" sz="1400" u="none" strike="noStrike" cap="none">
                          <a:sym typeface="Helvetica Neue"/>
                        </a:rPr>
                        <a:t>Stakeholders: UN Habitat Countries and Cities </a:t>
                      </a:r>
                      <a:endParaRPr/>
                    </a:p>
                  </a:txBody>
                  <a:tcPr marL="91450" marR="91450" marT="45725" marB="45725"/>
                </a:tc>
                <a:extLst>
                  <a:ext uri="{0D108BD9-81ED-4DB2-BD59-A6C34878D82A}">
                    <a16:rowId xmlns:a16="http://schemas.microsoft.com/office/drawing/2014/main" val="10001"/>
                  </a:ext>
                </a:extLst>
              </a:tr>
              <a:tr h="1812820">
                <a:tc>
                  <a:txBody>
                    <a:bodyPr/>
                    <a:lstStyle/>
                    <a:p>
                      <a:pPr marL="0" marR="0" lvl="0" indent="0" algn="l" rtl="0">
                        <a:lnSpc>
                          <a:spcPct val="100000"/>
                        </a:lnSpc>
                        <a:spcBef>
                          <a:spcPts val="0"/>
                        </a:spcBef>
                        <a:spcAft>
                          <a:spcPts val="0"/>
                        </a:spcAft>
                        <a:buNone/>
                      </a:pPr>
                      <a:r>
                        <a:rPr lang="en-AU" sz="1400" b="1" u="none" strike="noStrike" cap="none" dirty="0"/>
                        <a:t>2021 Highlights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Contribution to the UNEP 6.6.1 monitoring methodology and Freshwater Ecosystems Explorer and identification of areas of better EO uptake</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Analysis for 2 SDG pathways: production of global datasets (top down from UNEP) and development of national capacities (bottom up from Ramsar).</a:t>
                      </a:r>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Round Robin intercomparison of SWD algorithms at 10m</a:t>
                      </a:r>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olidFill>
                            <a:schemeClr val="accent6"/>
                          </a:solidFill>
                          <a:sym typeface="Helvetica Neue"/>
                        </a:rPr>
                        <a:t>See Background info slides</a:t>
                      </a:r>
                      <a:endParaRPr i="1" u="none" dirty="0">
                        <a:solidFill>
                          <a:schemeClr val="accent6"/>
                        </a:solidFill>
                      </a:endParaRPr>
                    </a:p>
                  </a:txBody>
                  <a:tcPr marL="91450" marR="91450" marT="45725" marB="45725"/>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Contributed to the launch of the EO Toolkit for Sustainable Cities and Human Settlements, eotoolkit.unhabitat.org</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Summary inventory of EO data, tools, and use case</a:t>
                      </a:r>
                    </a:p>
                    <a:p>
                      <a:pPr marL="174625" marR="0" lvl="0" indent="-174625"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AU" sz="1400" u="none" strike="noStrike" cap="none" dirty="0">
                          <a:solidFill>
                            <a:schemeClr val="accent6"/>
                          </a:solidFill>
                          <a:sym typeface="Helvetica Neue"/>
                        </a:rPr>
                        <a:t>See Background info slides</a:t>
                      </a:r>
                      <a:endParaRPr lang="en-AU" sz="1400" u="none" dirty="0">
                        <a:solidFill>
                          <a:schemeClr val="accent6"/>
                        </a:solidFill>
                      </a:endParaRPr>
                    </a:p>
                    <a:p>
                      <a:pPr marL="174625" marR="0" lvl="0" indent="-174625" algn="l" rtl="0">
                        <a:lnSpc>
                          <a:spcPct val="100000"/>
                        </a:lnSpc>
                        <a:spcBef>
                          <a:spcPts val="0"/>
                        </a:spcBef>
                        <a:spcAft>
                          <a:spcPts val="0"/>
                        </a:spcAft>
                        <a:buClr>
                          <a:srgbClr val="000000"/>
                        </a:buClr>
                        <a:buSzPts val="1400"/>
                        <a:buFont typeface="Arial"/>
                        <a:buChar char="•"/>
                      </a:pPr>
                      <a:endParaRPr lang="en-AU" sz="1400"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2"/>
                  </a:ext>
                </a:extLst>
              </a:tr>
              <a:tr h="1102034">
                <a:tc>
                  <a:txBody>
                    <a:bodyPr/>
                    <a:lstStyle/>
                    <a:p>
                      <a:pPr marL="0" marR="0" lvl="0" indent="0" algn="l" rtl="0">
                        <a:lnSpc>
                          <a:spcPct val="100000"/>
                        </a:lnSpc>
                        <a:spcBef>
                          <a:spcPts val="0"/>
                        </a:spcBef>
                        <a:spcAft>
                          <a:spcPts val="0"/>
                        </a:spcAft>
                        <a:buNone/>
                      </a:pPr>
                      <a:r>
                        <a:rPr lang="en-AU" sz="1400" b="1" u="none" strike="noStrike" cap="none" dirty="0"/>
                        <a:t>Deliverables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AU" sz="1400" u="none" strike="noStrike" cap="none" dirty="0">
                          <a:sym typeface="Helvetica Neue"/>
                        </a:rPr>
                        <a:t>“Satellite data for SDG 6.6.1” Technical Report with outreach to custodian agencies (UNEP and Ramsar).</a:t>
                      </a:r>
                      <a:br>
                        <a:rPr lang="en-AU" sz="1400" u="none" strike="noStrike" cap="none" dirty="0">
                          <a:sym typeface="Helvetica Neue"/>
                        </a:rPr>
                      </a:br>
                      <a:r>
                        <a:rPr lang="en-AU" sz="1400" b="1" u="none" strike="noStrike" cap="none" dirty="0">
                          <a:solidFill>
                            <a:schemeClr val="accent6"/>
                          </a:solidFill>
                          <a:sym typeface="Helvetica Neue"/>
                        </a:rPr>
                        <a:t>In progress – to be finalised in Q2 2022</a:t>
                      </a:r>
                      <a:endParaRPr dirty="0"/>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dirty="0">
                          <a:sym typeface="Helvetica Neue"/>
                        </a:rPr>
                        <a:t>“Satellite data for SDG 11.3.1” Technical Report to be included in ‘EO Toolkit for Sustainable Cities and Human Settlements’ ‘Learn Path’ hosted by UN Habitat (eotoolkit.unhabitat.org) </a:t>
                      </a:r>
                      <a:endParaRPr dirty="0"/>
                    </a:p>
                    <a:p>
                      <a:pPr marL="0" marR="0" lvl="0" indent="0" algn="l" rtl="0">
                        <a:lnSpc>
                          <a:spcPct val="100000"/>
                        </a:lnSpc>
                        <a:spcBef>
                          <a:spcPts val="0"/>
                        </a:spcBef>
                        <a:spcAft>
                          <a:spcPts val="0"/>
                        </a:spcAft>
                        <a:buNone/>
                      </a:pPr>
                      <a:r>
                        <a:rPr lang="en-AU" sz="1400" b="1" u="none" strike="noStrike" cap="none" dirty="0">
                          <a:solidFill>
                            <a:schemeClr val="accent6"/>
                          </a:solidFill>
                          <a:sym typeface="Helvetica Neue"/>
                        </a:rPr>
                        <a:t>In progress – To be finalised by end of 2021</a:t>
                      </a:r>
                      <a:endParaRPr dirty="0"/>
                    </a:p>
                  </a:txBody>
                  <a:tcPr marL="91450" marR="91450" marT="45725" marB="45725"/>
                </a:tc>
                <a:extLst>
                  <a:ext uri="{0D108BD9-81ED-4DB2-BD59-A6C34878D82A}">
                    <a16:rowId xmlns:a16="http://schemas.microsoft.com/office/drawing/2014/main" val="10003"/>
                  </a:ext>
                </a:extLst>
              </a:tr>
              <a:tr h="1309420">
                <a:tc>
                  <a:txBody>
                    <a:bodyPr/>
                    <a:lstStyle/>
                    <a:p>
                      <a:pPr marL="0" marR="0" lvl="0" indent="0" algn="l" rtl="0">
                        <a:lnSpc>
                          <a:spcPct val="100000"/>
                        </a:lnSpc>
                        <a:spcBef>
                          <a:spcPts val="0"/>
                        </a:spcBef>
                        <a:spcAft>
                          <a:spcPts val="0"/>
                        </a:spcAft>
                        <a:buNone/>
                      </a:pPr>
                      <a:r>
                        <a:rPr lang="en-AU" sz="1400" b="1" u="none" strike="noStrike" cap="none" dirty="0"/>
                        <a:t>Future &amp; aspirations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AU" sz="1400" u="none" strike="noStrike" cap="none">
                          <a:sym typeface="Helvetica Neue"/>
                        </a:rPr>
                        <a:t>Willing to continue its work in 2022 in collaboration with </a:t>
                      </a:r>
                      <a:r>
                        <a:rPr lang="en-AU" sz="1400" b="1" u="none" strike="noStrike" cap="none">
                          <a:sym typeface="Helvetica Neue"/>
                        </a:rPr>
                        <a:t>LSI-VC experts </a:t>
                      </a:r>
                      <a:r>
                        <a:rPr lang="en-AU" sz="1400" u="none" strike="noStrike" cap="none">
                          <a:sym typeface="Helvetica Neue"/>
                        </a:rPr>
                        <a:t>(e.g. in water leaving radiance ARDs) and others</a:t>
                      </a:r>
                      <a:endParaRPr/>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AU" sz="1400" b="0" u="none" strike="noStrike" cap="none" dirty="0">
                          <a:solidFill>
                            <a:schemeClr val="dk1"/>
                          </a:solidFill>
                          <a:sym typeface="Helvetica Neue"/>
                        </a:rPr>
                        <a:t>More collaborations with </a:t>
                      </a:r>
                      <a:r>
                        <a:rPr lang="en-AU" sz="1400" b="1" u="none" strike="noStrike" cap="none" dirty="0">
                          <a:solidFill>
                            <a:schemeClr val="dk1"/>
                          </a:solidFill>
                          <a:sym typeface="Helvetica Neue"/>
                        </a:rPr>
                        <a:t>Esri </a:t>
                      </a:r>
                      <a:r>
                        <a:rPr lang="en-AU" sz="1400" b="0" u="none" strike="noStrike" cap="none" dirty="0">
                          <a:solidFill>
                            <a:schemeClr val="dk1"/>
                          </a:solidFill>
                          <a:sym typeface="Helvetica Neue"/>
                        </a:rPr>
                        <a:t>and</a:t>
                      </a:r>
                      <a:r>
                        <a:rPr lang="en-AU" sz="1400" b="1" u="none" strike="noStrike" cap="none" dirty="0">
                          <a:solidFill>
                            <a:schemeClr val="dk1"/>
                          </a:solidFill>
                          <a:sym typeface="Helvetica Neue"/>
                        </a:rPr>
                        <a:t> UN Habitat </a:t>
                      </a:r>
                      <a:r>
                        <a:rPr lang="en-AU" sz="1400" b="0" u="none" strike="noStrike" cap="none" dirty="0">
                          <a:solidFill>
                            <a:schemeClr val="dk1"/>
                          </a:solidFill>
                          <a:sym typeface="Helvetica Neue"/>
                        </a:rPr>
                        <a:t>to develop 11.3.1 Learn Path (Toolkit);</a:t>
                      </a:r>
                      <a:endParaRPr dirty="0"/>
                    </a:p>
                    <a:p>
                      <a:pPr marL="0" marR="0" lvl="0" indent="0" algn="l" rtl="0">
                        <a:lnSpc>
                          <a:spcPct val="115000"/>
                        </a:lnSpc>
                        <a:spcBef>
                          <a:spcPts val="0"/>
                        </a:spcBef>
                        <a:spcAft>
                          <a:spcPts val="0"/>
                        </a:spcAft>
                        <a:buClr>
                          <a:schemeClr val="dk1"/>
                        </a:buClr>
                        <a:buSzPts val="1100"/>
                        <a:buFont typeface="Arial"/>
                        <a:buNone/>
                      </a:pPr>
                      <a:r>
                        <a:rPr lang="en-AU" sz="1400" b="1" u="none" strike="noStrike" cap="none" dirty="0" err="1">
                          <a:solidFill>
                            <a:schemeClr val="dk1"/>
                          </a:solidFill>
                          <a:sym typeface="Helvetica Neue"/>
                        </a:rPr>
                        <a:t>WGCapD</a:t>
                      </a:r>
                      <a:r>
                        <a:rPr lang="en-AU" sz="1400" b="0" u="none" strike="noStrike" cap="none" dirty="0">
                          <a:solidFill>
                            <a:schemeClr val="dk1"/>
                          </a:solidFill>
                          <a:sym typeface="Helvetica Neue"/>
                        </a:rPr>
                        <a:t> in multi-part Toolkit training;</a:t>
                      </a:r>
                      <a:endParaRPr dirty="0"/>
                    </a:p>
                    <a:p>
                      <a:pPr marL="0" marR="0" lvl="0" indent="0" algn="l" rtl="0">
                        <a:lnSpc>
                          <a:spcPct val="115000"/>
                        </a:lnSpc>
                        <a:spcBef>
                          <a:spcPts val="0"/>
                        </a:spcBef>
                        <a:spcAft>
                          <a:spcPts val="0"/>
                        </a:spcAft>
                        <a:buClr>
                          <a:schemeClr val="dk1"/>
                        </a:buClr>
                        <a:buSzPts val="1100"/>
                        <a:buFont typeface="Arial"/>
                        <a:buNone/>
                      </a:pPr>
                      <a:r>
                        <a:rPr lang="en-AU" sz="1400" b="1" u="none" strike="noStrike" cap="none" dirty="0">
                          <a:solidFill>
                            <a:schemeClr val="dk1"/>
                          </a:solidFill>
                          <a:sym typeface="Helvetica Neue"/>
                        </a:rPr>
                        <a:t>LSI-VC</a:t>
                      </a:r>
                      <a:r>
                        <a:rPr lang="en-AU" sz="1400" b="0" u="none" strike="noStrike" cap="none" dirty="0">
                          <a:solidFill>
                            <a:schemeClr val="dk1"/>
                          </a:solidFill>
                          <a:sym typeface="Helvetica Neue"/>
                        </a:rPr>
                        <a:t> (e.g., development of new CARD4L data pipelines like VIIRS Nightlights, Landsat-Sentinel Harmonized dataset)</a:t>
                      </a:r>
                      <a:endParaRPr sz="1400"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4"/>
                  </a:ext>
                </a:extLst>
              </a:tr>
            </a:tbl>
          </a:graphicData>
        </a:graphic>
      </p:graphicFrame>
      <p:pic>
        <p:nvPicPr>
          <p:cNvPr id="99" name="Google Shape;99;p42" descr="Goal 6 | Department of Economic and Social Affairs"/>
          <p:cNvPicPr preferRelativeResize="0"/>
          <p:nvPr/>
        </p:nvPicPr>
        <p:blipFill rotWithShape="1">
          <a:blip r:embed="rId3">
            <a:alphaModFix/>
          </a:blip>
          <a:srcRect/>
          <a:stretch/>
        </p:blipFill>
        <p:spPr>
          <a:xfrm>
            <a:off x="4027352" y="1169931"/>
            <a:ext cx="319312" cy="323326"/>
          </a:xfrm>
          <a:prstGeom prst="rect">
            <a:avLst/>
          </a:prstGeom>
          <a:noFill/>
          <a:ln>
            <a:noFill/>
          </a:ln>
        </p:spPr>
      </p:pic>
      <p:pic>
        <p:nvPicPr>
          <p:cNvPr id="100" name="Google Shape;100;p42" descr="Goal 11 | Department of Economic and Social Affairs"/>
          <p:cNvPicPr preferRelativeResize="0"/>
          <p:nvPr/>
        </p:nvPicPr>
        <p:blipFill rotWithShape="1">
          <a:blip r:embed="rId4">
            <a:alphaModFix/>
          </a:blip>
          <a:srcRect/>
          <a:stretch/>
        </p:blipFill>
        <p:spPr>
          <a:xfrm>
            <a:off x="8977087" y="1200673"/>
            <a:ext cx="319313" cy="3233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a:extLst>
              <a:ext uri="{FF2B5EF4-FFF2-40B4-BE49-F238E27FC236}">
                <a16:creationId xmlns:a16="http://schemas.microsoft.com/office/drawing/2014/main" id="{19E34B63-0A6C-43DC-A9D4-0DFC67D23303}"/>
              </a:ext>
            </a:extLst>
          </p:cNvPr>
          <p:cNvSpPr>
            <a:spLocks noGrp="1"/>
          </p:cNvSpPr>
          <p:nvPr>
            <p:ph type="title"/>
          </p:nvPr>
        </p:nvSpPr>
        <p:spPr/>
        <p:txBody>
          <a:bodyPr/>
          <a:lstStyle/>
          <a:p>
            <a:r>
              <a:rPr lang="en-AU" dirty="0"/>
              <a:t>SDG Sub-teams summary (2/2)</a:t>
            </a:r>
            <a:br>
              <a:rPr lang="en-AU" dirty="0"/>
            </a:br>
            <a:endParaRPr lang="en-AU" dirty="0"/>
          </a:p>
        </p:txBody>
      </p:sp>
      <p:sp>
        <p:nvSpPr>
          <p:cNvPr id="105" name="Google Shape;105;p43"/>
          <p:cNvSpPr>
            <a:spLocks noGrp="1"/>
          </p:cNvSpPr>
          <p:nvPr>
            <p:ph type="sldNum" idx="4294967295"/>
          </p:nvPr>
        </p:nvSpPr>
        <p:spPr>
          <a:xfrm>
            <a:off x="11887200" y="6629400"/>
            <a:ext cx="304800" cy="187325"/>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6</a:t>
            </a:fld>
            <a:endParaRPr/>
          </a:p>
        </p:txBody>
      </p:sp>
      <p:graphicFrame>
        <p:nvGraphicFramePr>
          <p:cNvPr id="107" name="Google Shape;107;p43"/>
          <p:cNvGraphicFramePr/>
          <p:nvPr>
            <p:extLst>
              <p:ext uri="{D42A27DB-BD31-4B8C-83A1-F6EECF244321}">
                <p14:modId xmlns:p14="http://schemas.microsoft.com/office/powerpoint/2010/main" val="1331305115"/>
              </p:ext>
            </p:extLst>
          </p:nvPr>
        </p:nvGraphicFramePr>
        <p:xfrm>
          <a:off x="297456" y="1158844"/>
          <a:ext cx="11589744" cy="5225190"/>
        </p:xfrm>
        <a:graphic>
          <a:graphicData uri="http://schemas.openxmlformats.org/drawingml/2006/table">
            <a:tbl>
              <a:tblPr firstRow="1" bandRow="1">
                <a:tableStyleId>{69012ECD-51FC-41F1-AA8D-1B2483CD663E}</a:tableStyleId>
              </a:tblPr>
              <a:tblGrid>
                <a:gridCol w="1690306">
                  <a:extLst>
                    <a:ext uri="{9D8B030D-6E8A-4147-A177-3AD203B41FA5}">
                      <a16:colId xmlns:a16="http://schemas.microsoft.com/office/drawing/2014/main" val="20000"/>
                    </a:ext>
                  </a:extLst>
                </a:gridCol>
                <a:gridCol w="4880398">
                  <a:extLst>
                    <a:ext uri="{9D8B030D-6E8A-4147-A177-3AD203B41FA5}">
                      <a16:colId xmlns:a16="http://schemas.microsoft.com/office/drawing/2014/main" val="20001"/>
                    </a:ext>
                  </a:extLst>
                </a:gridCol>
                <a:gridCol w="5019040">
                  <a:extLst>
                    <a:ext uri="{9D8B030D-6E8A-4147-A177-3AD203B41FA5}">
                      <a16:colId xmlns:a16="http://schemas.microsoft.com/office/drawing/2014/main" val="20002"/>
                    </a:ext>
                  </a:extLst>
                </a:gridCol>
              </a:tblGrid>
              <a:tr h="511625">
                <a:tc>
                  <a:txBody>
                    <a:bodyPr/>
                    <a:lstStyle/>
                    <a:p>
                      <a:pPr marL="0" marR="0" lvl="0" indent="0" algn="l" rtl="0">
                        <a:lnSpc>
                          <a:spcPct val="100000"/>
                        </a:lnSpc>
                        <a:spcBef>
                          <a:spcPts val="0"/>
                        </a:spcBef>
                        <a:spcAft>
                          <a:spcPts val="0"/>
                        </a:spcAft>
                        <a:buNone/>
                      </a:pPr>
                      <a:endParaRPr sz="1400"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Marine Pollution (14.1.1) </a:t>
                      </a:r>
                      <a:endParaRPr/>
                    </a:p>
                    <a:p>
                      <a:pPr marL="0" marR="0" lvl="0" indent="0" algn="l" rtl="0">
                        <a:lnSpc>
                          <a:spcPct val="100000"/>
                        </a:lnSpc>
                        <a:spcBef>
                          <a:spcPts val="0"/>
                        </a:spcBef>
                        <a:spcAft>
                          <a:spcPts val="0"/>
                        </a:spcAft>
                        <a:buNone/>
                      </a:pPr>
                      <a:r>
                        <a:rPr lang="en-AU" sz="1400" u="none" strike="noStrike" cap="none"/>
                        <a:t>via COAST </a:t>
                      </a:r>
                      <a:endParaRPr sz="1400"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Land Degradation 15.3.1</a:t>
                      </a:r>
                      <a:endParaRPr sz="1400" u="none" strike="noStrike" cap="none">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0"/>
                  </a:ext>
                </a:extLst>
              </a:tr>
              <a:tr h="805550">
                <a:tc>
                  <a:txBody>
                    <a:bodyPr/>
                    <a:lstStyle/>
                    <a:p>
                      <a:pPr marL="0" marR="0" lvl="0" indent="0" algn="l" rtl="0">
                        <a:lnSpc>
                          <a:spcPct val="100000"/>
                        </a:lnSpc>
                        <a:spcBef>
                          <a:spcPts val="0"/>
                        </a:spcBef>
                        <a:spcAft>
                          <a:spcPts val="0"/>
                        </a:spcAft>
                        <a:buNone/>
                      </a:pPr>
                      <a:r>
                        <a:rPr lang="en-AU" sz="1400" b="1" u="none" strike="noStrike" cap="none" dirty="0"/>
                        <a:t>Team’s organisation</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AU" sz="1400" u="none" strike="noStrike" cap="none" dirty="0">
                          <a:sym typeface="Helvetica Neue"/>
                        </a:rPr>
                        <a:t>Led by CEOS COAST team -&gt; GEO Blue Planet WG that collaborates with CEOS on space data needs for specific projects -  </a:t>
                      </a:r>
                      <a:r>
                        <a:rPr lang="en-AU" sz="1400" i="1" u="none" strike="noStrike" cap="none" dirty="0">
                          <a:solidFill>
                            <a:schemeClr val="accent6"/>
                          </a:solidFill>
                          <a:sym typeface="Helvetica Neue"/>
                        </a:rPr>
                        <a:t>See background info slides</a:t>
                      </a:r>
                      <a:endParaRPr i="1" dirty="0">
                        <a:solidFill>
                          <a:schemeClr val="accent6"/>
                        </a:solidFill>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dirty="0">
                          <a:sym typeface="Helvetica Neue"/>
                        </a:rPr>
                        <a:t>~10 members + GEO LDN experts</a:t>
                      </a:r>
                      <a:endParaRPr dirty="0"/>
                    </a:p>
                    <a:p>
                      <a:pPr marL="0" marR="0" lvl="0" indent="0" algn="l" rtl="0">
                        <a:lnSpc>
                          <a:spcPct val="100000"/>
                        </a:lnSpc>
                        <a:spcBef>
                          <a:spcPts val="0"/>
                        </a:spcBef>
                        <a:spcAft>
                          <a:spcPts val="0"/>
                        </a:spcAft>
                        <a:buNone/>
                      </a:pPr>
                      <a:r>
                        <a:rPr lang="en-AU" sz="1400" u="none" strike="noStrike" cap="none" dirty="0">
                          <a:sym typeface="Helvetica Neue"/>
                        </a:rPr>
                        <a:t>Close collaboration with UNCCD</a:t>
                      </a:r>
                      <a:r>
                        <a:rPr lang="en-AU" sz="1400" u="none" strike="noStrike" cap="none" dirty="0">
                          <a:latin typeface="Helvetica Neue"/>
                          <a:sym typeface="Helvetica Neue"/>
                        </a:rPr>
                        <a:t> </a:t>
                      </a:r>
                      <a:r>
                        <a:rPr lang="en-AU" sz="1400" i="1" u="none" strike="noStrike" cap="none" dirty="0">
                          <a:solidFill>
                            <a:schemeClr val="accent6"/>
                          </a:solidFill>
                          <a:sym typeface="Helvetica Neue"/>
                        </a:rPr>
                        <a:t>See background info slides</a:t>
                      </a:r>
                      <a:endParaRPr sz="1400" u="none" strike="noStrike" cap="none" dirty="0">
                        <a:sym typeface="Helvetica Neue"/>
                      </a:endParaRPr>
                    </a:p>
                  </a:txBody>
                  <a:tcPr marL="91450" marR="91450" marT="45725" marB="45725"/>
                </a:tc>
                <a:extLst>
                  <a:ext uri="{0D108BD9-81ED-4DB2-BD59-A6C34878D82A}">
                    <a16:rowId xmlns:a16="http://schemas.microsoft.com/office/drawing/2014/main" val="10001"/>
                  </a:ext>
                </a:extLst>
              </a:tr>
              <a:tr h="1209800">
                <a:tc>
                  <a:txBody>
                    <a:bodyPr/>
                    <a:lstStyle/>
                    <a:p>
                      <a:pPr marL="0" marR="0" lvl="0" indent="0" algn="l" rtl="0">
                        <a:lnSpc>
                          <a:spcPct val="100000"/>
                        </a:lnSpc>
                        <a:spcBef>
                          <a:spcPts val="0"/>
                        </a:spcBef>
                        <a:spcAft>
                          <a:spcPts val="0"/>
                        </a:spcAft>
                        <a:buNone/>
                      </a:pPr>
                      <a:r>
                        <a:rPr lang="en-AU" sz="1400" b="1" u="none" strike="noStrike" cap="none" dirty="0"/>
                        <a:t>2021 Highlights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Satellite chlorophyll sub-</a:t>
                      </a:r>
                      <a:r>
                        <a:rPr lang="en-AU" sz="1400" u="none" strike="noStrike" cap="none" dirty="0" err="1">
                          <a:sym typeface="Helvetica Neue"/>
                        </a:rPr>
                        <a:t>indic</a:t>
                      </a:r>
                      <a:r>
                        <a:rPr lang="en-AU" sz="1400" u="none" strike="noStrike" cap="none" dirty="0">
                          <a:sym typeface="Helvetica Neue"/>
                        </a:rPr>
                        <a:t> data included in 2020 SDG report</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Working with regional UN Environment leads to bring together the national statistical offices, scientists and CEOS agencies to improve the utility of indicators and develop useful tools</a:t>
                      </a:r>
                      <a:endParaRPr dirty="0"/>
                    </a:p>
                  </a:txBody>
                  <a:tcPr marL="91450" marR="91450" marT="45725" marB="45725"/>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a:sym typeface="Helvetica Neue"/>
                        </a:rPr>
                        <a:t>Decision trees and updating of Good Practice Guidance</a:t>
                      </a:r>
                      <a:endParaRPr/>
                    </a:p>
                    <a:p>
                      <a:pPr marL="174625" marR="0" lvl="0" indent="-85725" algn="l" rtl="0">
                        <a:lnSpc>
                          <a:spcPct val="100000"/>
                        </a:lnSpc>
                        <a:spcBef>
                          <a:spcPts val="0"/>
                        </a:spcBef>
                        <a:spcAft>
                          <a:spcPts val="0"/>
                        </a:spcAft>
                        <a:buClr>
                          <a:srgbClr val="000000"/>
                        </a:buClr>
                        <a:buSzPts val="1400"/>
                        <a:buFont typeface="Arial"/>
                        <a:buNone/>
                      </a:pPr>
                      <a:endParaRPr sz="1400" u="none" strike="noStrike" cap="none">
                        <a:sym typeface="Helvetica Neue"/>
                      </a:endParaRPr>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a:sym typeface="Helvetica Neue"/>
                        </a:rPr>
                        <a:t>Reference to ARD, CEOS</a:t>
                      </a:r>
                      <a:endParaRPr/>
                    </a:p>
                    <a:p>
                      <a:pPr marL="0" marR="0" lvl="0" indent="0" algn="l" rtl="0">
                        <a:lnSpc>
                          <a:spcPct val="100000"/>
                        </a:lnSpc>
                        <a:spcBef>
                          <a:spcPts val="0"/>
                        </a:spcBef>
                        <a:spcAft>
                          <a:spcPts val="0"/>
                        </a:spcAft>
                        <a:buNone/>
                      </a:pPr>
                      <a:endParaRPr sz="1400" u="none" strike="noStrike" cap="none">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2"/>
                  </a:ext>
                </a:extLst>
              </a:tr>
              <a:tr h="798675">
                <a:tc>
                  <a:txBody>
                    <a:bodyPr/>
                    <a:lstStyle/>
                    <a:p>
                      <a:pPr marL="0" marR="0" lvl="0" indent="0" algn="l" rtl="0">
                        <a:lnSpc>
                          <a:spcPct val="100000"/>
                        </a:lnSpc>
                        <a:spcBef>
                          <a:spcPts val="0"/>
                        </a:spcBef>
                        <a:spcAft>
                          <a:spcPts val="0"/>
                        </a:spcAft>
                        <a:buNone/>
                      </a:pPr>
                      <a:r>
                        <a:rPr lang="en-AU" sz="1400" b="1" u="none" strike="noStrike" kern="1200" cap="none" dirty="0">
                          <a:solidFill>
                            <a:schemeClr val="tx1"/>
                          </a:solidFill>
                          <a:latin typeface="+mn-lt"/>
                          <a:ea typeface="+mn-ea"/>
                          <a:cs typeface="+mn-cs"/>
                          <a:sym typeface="Helvetica Neue"/>
                        </a:rPr>
                        <a:t>Deliverables</a:t>
                      </a:r>
                      <a:endParaRPr sz="1400" b="1" u="none" strike="noStrike" kern="1200" cap="none" dirty="0">
                        <a:solidFill>
                          <a:schemeClr val="tx1"/>
                        </a:solidFill>
                        <a:latin typeface="+mn-lt"/>
                        <a:ea typeface="+mn-ea"/>
                        <a:cs typeface="+mn-cs"/>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kern="1200" cap="none" dirty="0">
                          <a:solidFill>
                            <a:schemeClr val="tx1"/>
                          </a:solidFill>
                          <a:latin typeface="+mn-lt"/>
                          <a:ea typeface="+mn-ea"/>
                          <a:cs typeface="+mn-cs"/>
                          <a:sym typeface="Helvetica Neue"/>
                        </a:rPr>
                        <a:t>Satellite data requirements for 14.1.1 (marine pollution)</a:t>
                      </a:r>
                      <a:endParaRPr sz="1400" u="none" strike="noStrike" kern="1200" cap="none" dirty="0">
                        <a:solidFill>
                          <a:schemeClr val="tx1"/>
                        </a:solidFill>
                        <a:latin typeface="+mn-lt"/>
                        <a:ea typeface="+mn-ea"/>
                        <a:cs typeface="+mn-cs"/>
                        <a:sym typeface="Helvetica Neue"/>
                      </a:endParaRPr>
                    </a:p>
                    <a:p>
                      <a:pPr marL="0" marR="0" lvl="0" indent="0" algn="l" rtl="0">
                        <a:lnSpc>
                          <a:spcPct val="100000"/>
                        </a:lnSpc>
                        <a:spcBef>
                          <a:spcPts val="0"/>
                        </a:spcBef>
                        <a:spcAft>
                          <a:spcPts val="0"/>
                        </a:spcAft>
                        <a:buNone/>
                      </a:pPr>
                      <a:r>
                        <a:rPr lang="en-AU" sz="1400" b="1" u="none" strike="noStrike" kern="1200" cap="none" dirty="0">
                          <a:solidFill>
                            <a:schemeClr val="accent6"/>
                          </a:solidFill>
                          <a:latin typeface="+mn-lt"/>
                          <a:ea typeface="+mn-ea"/>
                          <a:cs typeface="+mn-cs"/>
                          <a:sym typeface="Helvetica Neue"/>
                        </a:rPr>
                        <a:t>Iterative document, regular updates based on end-user needs</a:t>
                      </a:r>
                      <a:endParaRPr sz="1400" b="1" u="none" strike="noStrike" kern="1200" cap="none" dirty="0">
                        <a:solidFill>
                          <a:schemeClr val="accent6"/>
                        </a:solidFill>
                        <a:latin typeface="+mn-lt"/>
                        <a:ea typeface="+mn-ea"/>
                        <a:cs typeface="+mn-cs"/>
                        <a:sym typeface="Helvetica Neue"/>
                      </a:endParaRPr>
                    </a:p>
                    <a:p>
                      <a:pPr marL="0" lvl="0" indent="0" algn="l" rtl="0">
                        <a:spcBef>
                          <a:spcPts val="0"/>
                        </a:spcBef>
                        <a:spcAft>
                          <a:spcPts val="0"/>
                        </a:spcAft>
                        <a:buClr>
                          <a:schemeClr val="dk1"/>
                        </a:buClr>
                        <a:buFont typeface="Arial"/>
                        <a:buNone/>
                      </a:pPr>
                      <a:endParaRPr b="1" dirty="0">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dirty="0">
                          <a:sym typeface="Helvetica Neue"/>
                        </a:rPr>
                        <a:t>Satellite data requirements for 15.3.1 : technical report</a:t>
                      </a:r>
                      <a:endParaRPr dirty="0"/>
                    </a:p>
                    <a:p>
                      <a:pPr marL="0" marR="0" lvl="0" indent="0" algn="l" defTabSz="914400" rtl="0" eaLnBrk="1" latinLnBrk="0" hangingPunct="1">
                        <a:lnSpc>
                          <a:spcPct val="100000"/>
                        </a:lnSpc>
                        <a:spcBef>
                          <a:spcPts val="0"/>
                        </a:spcBef>
                        <a:spcAft>
                          <a:spcPts val="0"/>
                        </a:spcAft>
                        <a:buNone/>
                      </a:pPr>
                      <a:r>
                        <a:rPr lang="en-AU" sz="1400" b="1" u="none" strike="noStrike" kern="1200" cap="none" dirty="0">
                          <a:solidFill>
                            <a:schemeClr val="accent6"/>
                          </a:solidFill>
                          <a:latin typeface="+mn-lt"/>
                          <a:ea typeface="+mn-ea"/>
                          <a:cs typeface="+mn-cs"/>
                          <a:sym typeface="Helvetica Neue"/>
                        </a:rPr>
                        <a:t>In progress – to be completed in 2022</a:t>
                      </a:r>
                      <a:endParaRPr sz="1400" b="1" u="none" strike="noStrike" kern="1200" cap="none" dirty="0">
                        <a:solidFill>
                          <a:schemeClr val="accent6"/>
                        </a:solidFill>
                        <a:latin typeface="+mn-lt"/>
                        <a:ea typeface="+mn-ea"/>
                        <a:cs typeface="+mn-cs"/>
                      </a:endParaRPr>
                    </a:p>
                    <a:p>
                      <a:pPr marL="0" marR="0" lvl="0" indent="0" algn="l" rtl="0">
                        <a:lnSpc>
                          <a:spcPct val="100000"/>
                        </a:lnSpc>
                        <a:spcBef>
                          <a:spcPts val="0"/>
                        </a:spcBef>
                        <a:spcAft>
                          <a:spcPts val="0"/>
                        </a:spcAft>
                        <a:buNone/>
                      </a:pPr>
                      <a:r>
                        <a:rPr lang="en-AU" sz="1400" u="none" strike="noStrike" cap="none" dirty="0">
                          <a:sym typeface="Helvetica Neue"/>
                        </a:rPr>
                        <a:t>+ </a:t>
                      </a:r>
                      <a:r>
                        <a:rPr lang="en-AU" sz="1400" u="none" strike="noStrike" cap="none" dirty="0">
                          <a:sym typeface="Helvetica Neue"/>
                          <a:hlinkClick r:id="rId3"/>
                        </a:rPr>
                        <a:t>Revised GPG for 15.3.1 just released </a:t>
                      </a:r>
                      <a:r>
                        <a:rPr lang="en-AU" sz="1400" u="none" strike="noStrike" cap="none" dirty="0">
                          <a:sym typeface="Helvetica Neue"/>
                        </a:rPr>
                        <a:t>(Updated dataset recommendations Data quality decision trees for Indicator and sub-indicators)</a:t>
                      </a:r>
                      <a:endParaRPr dirty="0"/>
                    </a:p>
                  </a:txBody>
                  <a:tcPr marL="91450" marR="91450" marT="45725" marB="45725"/>
                </a:tc>
                <a:extLst>
                  <a:ext uri="{0D108BD9-81ED-4DB2-BD59-A6C34878D82A}">
                    <a16:rowId xmlns:a16="http://schemas.microsoft.com/office/drawing/2014/main" val="10003"/>
                  </a:ext>
                </a:extLst>
              </a:tr>
              <a:tr h="759825">
                <a:tc>
                  <a:txBody>
                    <a:bodyPr/>
                    <a:lstStyle/>
                    <a:p>
                      <a:pPr marL="0" marR="0" lvl="0" indent="0" algn="l" rtl="0">
                        <a:lnSpc>
                          <a:spcPct val="100000"/>
                        </a:lnSpc>
                        <a:spcBef>
                          <a:spcPts val="0"/>
                        </a:spcBef>
                        <a:spcAft>
                          <a:spcPts val="0"/>
                        </a:spcAft>
                        <a:buNone/>
                      </a:pPr>
                      <a:r>
                        <a:rPr lang="en-AU" sz="1400" b="1" u="none" strike="noStrike" cap="none" dirty="0"/>
                        <a:t>Future &amp; aspirations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174625" marR="0" lvl="0" indent="-174625" algn="l" rtl="0">
                        <a:lnSpc>
                          <a:spcPct val="100000"/>
                        </a:lnSpc>
                        <a:spcBef>
                          <a:spcPts val="0"/>
                        </a:spcBef>
                        <a:spcAft>
                          <a:spcPts val="0"/>
                        </a:spcAft>
                        <a:buClr>
                          <a:schemeClr val="dk1"/>
                        </a:buClr>
                        <a:buSzPts val="1400"/>
                        <a:buFont typeface="Arial"/>
                        <a:buChar char="•"/>
                      </a:pPr>
                      <a:r>
                        <a:rPr lang="en-AU" sz="1400" b="0" u="none" strike="noStrike" cap="none" dirty="0">
                          <a:solidFill>
                            <a:schemeClr val="dk1"/>
                          </a:solidFill>
                          <a:sym typeface="Helvetica Neue"/>
                        </a:rPr>
                        <a:t>GEO Blue Planet &amp; AquaWatch Initiatives will continue to work with CEOS on pilots;</a:t>
                      </a:r>
                      <a:endParaRPr dirty="0"/>
                    </a:p>
                    <a:p>
                      <a:pPr marL="174625" marR="0" lvl="0" indent="-174625" algn="l" rtl="0">
                        <a:lnSpc>
                          <a:spcPct val="100000"/>
                        </a:lnSpc>
                        <a:spcBef>
                          <a:spcPts val="0"/>
                        </a:spcBef>
                        <a:spcAft>
                          <a:spcPts val="0"/>
                        </a:spcAft>
                        <a:buClr>
                          <a:schemeClr val="dk1"/>
                        </a:buClr>
                        <a:buSzPts val="1400"/>
                        <a:buFont typeface="Arial"/>
                        <a:buChar char="•"/>
                      </a:pPr>
                      <a:r>
                        <a:rPr lang="en-AU" sz="1400" b="0" u="none" strike="noStrike" cap="none" dirty="0">
                          <a:solidFill>
                            <a:schemeClr val="dk1"/>
                          </a:solidFill>
                          <a:sym typeface="Helvetica Neue"/>
                        </a:rPr>
                        <a:t>More merged/gap-free coastal ocean colour products (chlorophyll-a et al.) at highest possible spatial resolutions; </a:t>
                      </a:r>
                      <a:endParaRPr dirty="0"/>
                    </a:p>
                    <a:p>
                      <a:pPr marL="174625" marR="0" lvl="0" indent="-174625" algn="l" rtl="0">
                        <a:lnSpc>
                          <a:spcPct val="100000"/>
                        </a:lnSpc>
                        <a:spcBef>
                          <a:spcPts val="0"/>
                        </a:spcBef>
                        <a:spcAft>
                          <a:spcPts val="0"/>
                        </a:spcAft>
                        <a:buClr>
                          <a:schemeClr val="dk1"/>
                        </a:buClr>
                        <a:buSzPts val="1400"/>
                        <a:buFont typeface="Arial"/>
                        <a:buChar char="•"/>
                      </a:pPr>
                      <a:r>
                        <a:rPr lang="en-AU" sz="1400" b="0" u="none" strike="noStrike" cap="none" dirty="0">
                          <a:solidFill>
                            <a:schemeClr val="dk1"/>
                          </a:solidFill>
                          <a:sym typeface="Helvetica Neue"/>
                        </a:rPr>
                        <a:t>CEOS-COAST &amp; Blue Planet/AquaWatch to pursue AI/ML approaches</a:t>
                      </a:r>
                      <a:endParaRPr sz="1400" u="none" strike="noStrike" cap="none" dirty="0">
                        <a:latin typeface="Helvetica Neue"/>
                        <a:ea typeface="Helvetica Neue"/>
                        <a:cs typeface="Helvetica Neue"/>
                        <a:sym typeface="Helvetica Neue"/>
                      </a:endParaRPr>
                    </a:p>
                  </a:txBody>
                  <a:tcPr marL="91450" marR="91450" marT="45725" marB="45725"/>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Reviewing data needs after SDG reporting period</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Data collated by UNCCD</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Connecting GEO LDN activities to CEOS</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Potential elevation of GEO LDN</a:t>
                      </a:r>
                      <a:endParaRPr dirty="0"/>
                    </a:p>
                    <a:p>
                      <a:pPr marL="0" marR="0" lvl="0" indent="0" algn="l" rtl="0">
                        <a:lnSpc>
                          <a:spcPct val="100000"/>
                        </a:lnSpc>
                        <a:spcBef>
                          <a:spcPts val="0"/>
                        </a:spcBef>
                        <a:spcAft>
                          <a:spcPts val="0"/>
                        </a:spcAft>
                        <a:buNone/>
                      </a:pPr>
                      <a:endParaRPr sz="1400"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4"/>
                  </a:ext>
                </a:extLst>
              </a:tr>
            </a:tbl>
          </a:graphicData>
        </a:graphic>
      </p:graphicFrame>
      <p:pic>
        <p:nvPicPr>
          <p:cNvPr id="108" name="Google Shape;108;p43" descr="Goal 14 | Department of Economic and Social Affairs"/>
          <p:cNvPicPr preferRelativeResize="0"/>
          <p:nvPr/>
        </p:nvPicPr>
        <p:blipFill rotWithShape="1">
          <a:blip r:embed="rId4">
            <a:alphaModFix/>
          </a:blip>
          <a:srcRect/>
          <a:stretch/>
        </p:blipFill>
        <p:spPr>
          <a:xfrm>
            <a:off x="4682417" y="1169004"/>
            <a:ext cx="468692" cy="468692"/>
          </a:xfrm>
          <a:prstGeom prst="rect">
            <a:avLst/>
          </a:prstGeom>
          <a:noFill/>
          <a:ln>
            <a:noFill/>
          </a:ln>
        </p:spPr>
      </p:pic>
      <p:pic>
        <p:nvPicPr>
          <p:cNvPr id="109" name="Google Shape;109;p43" descr="SDG 15 Life on land | Open Development Mekong"/>
          <p:cNvPicPr preferRelativeResize="0"/>
          <p:nvPr/>
        </p:nvPicPr>
        <p:blipFill rotWithShape="1">
          <a:blip r:embed="rId5">
            <a:alphaModFix/>
          </a:blip>
          <a:srcRect/>
          <a:stretch/>
        </p:blipFill>
        <p:spPr>
          <a:xfrm>
            <a:off x="10044070" y="1169609"/>
            <a:ext cx="468691" cy="4686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2ABF6-C4F7-4837-A57F-EB7657C52652}"/>
              </a:ext>
            </a:extLst>
          </p:cNvPr>
          <p:cNvSpPr>
            <a:spLocks noGrp="1"/>
          </p:cNvSpPr>
          <p:nvPr>
            <p:ph idx="1"/>
          </p:nvPr>
        </p:nvSpPr>
        <p:spPr>
          <a:xfrm>
            <a:off x="348300" y="1097564"/>
            <a:ext cx="11495400" cy="4998436"/>
          </a:xfrm>
        </p:spPr>
        <p:txBody>
          <a:bodyPr/>
          <a:lstStyle/>
          <a:p>
            <a:r>
              <a:rPr lang="en-AU" dirty="0"/>
              <a:t> In summary:</a:t>
            </a:r>
          </a:p>
          <a:p>
            <a:pPr marL="0" indent="0">
              <a:buNone/>
            </a:pPr>
            <a:endParaRPr lang="en-AU" dirty="0"/>
          </a:p>
          <a:p>
            <a:pPr lvl="1"/>
            <a:r>
              <a:rPr lang="en-AU" sz="2400" b="0" i="0" u="none" strike="noStrike" dirty="0">
                <a:solidFill>
                  <a:srgbClr val="000000"/>
                </a:solidFill>
                <a:effectLst/>
                <a:latin typeface="+mj-lt"/>
              </a:rPr>
              <a:t>Multiple options explored since 34</a:t>
            </a:r>
            <a:r>
              <a:rPr lang="en-AU" sz="2400" b="0" i="0" u="none" strike="noStrike" baseline="30000" dirty="0">
                <a:solidFill>
                  <a:srgbClr val="000000"/>
                </a:solidFill>
                <a:effectLst/>
                <a:latin typeface="+mj-lt"/>
              </a:rPr>
              <a:t>th</a:t>
            </a:r>
            <a:r>
              <a:rPr lang="en-AU" sz="2400" b="0" i="0" u="none" strike="noStrike" dirty="0">
                <a:solidFill>
                  <a:srgbClr val="000000"/>
                </a:solidFill>
                <a:effectLst/>
                <a:latin typeface="+mj-lt"/>
              </a:rPr>
              <a:t> Plenary, in consultation with other CEOS entities, Agencies, and GEO </a:t>
            </a:r>
            <a:r>
              <a:rPr lang="en-AU" sz="2000" b="0" i="1" u="none" strike="noStrike" dirty="0">
                <a:solidFill>
                  <a:srgbClr val="000000"/>
                </a:solidFill>
                <a:effectLst/>
                <a:latin typeface="+mj-lt"/>
              </a:rPr>
              <a:t>=&gt; see the </a:t>
            </a:r>
            <a:r>
              <a:rPr lang="en-AU" sz="2000" b="0" i="1" u="none" strike="noStrike" dirty="0">
                <a:solidFill>
                  <a:srgbClr val="000000"/>
                </a:solidFill>
                <a:effectLst/>
                <a:latin typeface="+mj-lt"/>
                <a:hlinkClick r:id="rId2"/>
              </a:rPr>
              <a:t>Future options synthesis Paper</a:t>
            </a:r>
            <a:endParaRPr lang="en-AU" sz="2000" i="1" dirty="0">
              <a:solidFill>
                <a:srgbClr val="000000"/>
              </a:solidFill>
              <a:latin typeface="+mj-lt"/>
            </a:endParaRPr>
          </a:p>
          <a:p>
            <a:pPr lvl="1"/>
            <a:r>
              <a:rPr lang="en-AU" sz="2400" b="0" i="0" u="none" strike="noStrike" dirty="0">
                <a:solidFill>
                  <a:srgbClr val="000000"/>
                </a:solidFill>
                <a:effectLst/>
                <a:latin typeface="+mj-lt"/>
              </a:rPr>
              <a:t>a ‘Federated approach’ presented and discussed at SIT-TW 2021 was found to be the most realistic, efficient and responsive</a:t>
            </a:r>
          </a:p>
          <a:p>
            <a:pPr lvl="1"/>
            <a:r>
              <a:rPr lang="en-AU" dirty="0">
                <a:solidFill>
                  <a:srgbClr val="000000"/>
                </a:solidFill>
                <a:latin typeface="+mj-lt"/>
              </a:rPr>
              <a:t>Doesn’t close the door to a future WG if the need arises</a:t>
            </a:r>
          </a:p>
          <a:p>
            <a:pPr marL="457200" lvl="1" indent="0">
              <a:buNone/>
            </a:pPr>
            <a:endParaRPr lang="en-AU" dirty="0">
              <a:latin typeface="+mj-lt"/>
            </a:endParaRPr>
          </a:p>
          <a:p>
            <a:pPr marL="457200" lvl="1" indent="0">
              <a:buNone/>
            </a:pPr>
            <a:endParaRPr lang="en-AU" dirty="0">
              <a:solidFill>
                <a:srgbClr val="000000"/>
              </a:solidFill>
              <a:latin typeface="+mj-lt"/>
            </a:endParaRPr>
          </a:p>
          <a:p>
            <a:pPr marL="0" lvl="1" indent="0">
              <a:buNone/>
            </a:pPr>
            <a:r>
              <a:rPr lang="en-AU" b="1" dirty="0">
                <a:solidFill>
                  <a:schemeClr val="accent6"/>
                </a:solidFill>
                <a:latin typeface="+mj-lt"/>
              </a:rPr>
              <a:t>This option would allow</a:t>
            </a:r>
            <a:r>
              <a:rPr lang="en-AU" sz="2400" b="1" i="0" u="none" strike="noStrike" dirty="0">
                <a:solidFill>
                  <a:schemeClr val="accent6"/>
                </a:solidFill>
                <a:effectLst/>
                <a:latin typeface="+mj-lt"/>
              </a:rPr>
              <a:t> CEOS to continue play an active role in the 2030 Agenda on Sustainable Development facilitating the access and use of satellite data by all countries, leaving no one behind, while taking account current CEOS resources</a:t>
            </a:r>
          </a:p>
          <a:p>
            <a:pPr marL="457200" lvl="1" indent="0">
              <a:buNone/>
            </a:pPr>
            <a:endParaRPr lang="en-AU" dirty="0"/>
          </a:p>
          <a:p>
            <a:pPr marL="0" indent="0">
              <a:buNone/>
            </a:pPr>
            <a:endParaRPr lang="en-AU" dirty="0"/>
          </a:p>
        </p:txBody>
      </p:sp>
      <p:sp>
        <p:nvSpPr>
          <p:cNvPr id="3" name="Title 2">
            <a:extLst>
              <a:ext uri="{FF2B5EF4-FFF2-40B4-BE49-F238E27FC236}">
                <a16:creationId xmlns:a16="http://schemas.microsoft.com/office/drawing/2014/main" id="{668C8557-8551-4086-B5B6-EEC5DD6E7B9C}"/>
              </a:ext>
            </a:extLst>
          </p:cNvPr>
          <p:cNvSpPr>
            <a:spLocks noGrp="1"/>
          </p:cNvSpPr>
          <p:nvPr>
            <p:ph type="title"/>
          </p:nvPr>
        </p:nvSpPr>
        <p:spPr>
          <a:xfrm>
            <a:off x="176048" y="175939"/>
            <a:ext cx="11182342" cy="779002"/>
          </a:xfrm>
        </p:spPr>
        <p:txBody>
          <a:bodyPr/>
          <a:lstStyle/>
          <a:p>
            <a:r>
              <a:rPr lang="en-AU" sz="4000" dirty="0"/>
              <a:t>2. Proposed federated approach to SDGs</a:t>
            </a:r>
          </a:p>
        </p:txBody>
      </p:sp>
    </p:spTree>
    <p:extLst>
      <p:ext uri="{BB962C8B-B14F-4D97-AF65-F5344CB8AC3E}">
        <p14:creationId xmlns:p14="http://schemas.microsoft.com/office/powerpoint/2010/main" val="339498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8EF014-56C2-4CF9-945B-1344391B0F41}"/>
              </a:ext>
            </a:extLst>
          </p:cNvPr>
          <p:cNvSpPr>
            <a:spLocks noGrp="1"/>
          </p:cNvSpPr>
          <p:nvPr>
            <p:ph idx="1"/>
          </p:nvPr>
        </p:nvSpPr>
        <p:spPr>
          <a:xfrm>
            <a:off x="348300" y="1097564"/>
            <a:ext cx="11495400" cy="4662871"/>
          </a:xfrm>
        </p:spPr>
        <p:txBody>
          <a:bodyPr/>
          <a:lstStyle/>
          <a:p>
            <a:r>
              <a:rPr lang="en-AU" dirty="0"/>
              <a:t> A recommendation detailing the approach and its planned implementation was distributed to CEOS community late October, and is available on the CEOS website (</a:t>
            </a:r>
            <a:r>
              <a:rPr lang="en-AU" dirty="0">
                <a:hlinkClick r:id="rId2"/>
              </a:rPr>
              <a:t>35</a:t>
            </a:r>
            <a:r>
              <a:rPr lang="en-AU" baseline="30000" dirty="0">
                <a:hlinkClick r:id="rId2"/>
              </a:rPr>
              <a:t>th</a:t>
            </a:r>
            <a:r>
              <a:rPr lang="en-AU" dirty="0">
                <a:hlinkClick r:id="rId2"/>
              </a:rPr>
              <a:t> Plenary Meeting</a:t>
            </a:r>
            <a:r>
              <a:rPr lang="en-AU" dirty="0"/>
              <a:t>)</a:t>
            </a:r>
          </a:p>
          <a:p>
            <a:r>
              <a:rPr lang="en-AU" dirty="0"/>
              <a:t> Key points:</a:t>
            </a:r>
          </a:p>
          <a:p>
            <a:pPr lvl="1"/>
            <a:r>
              <a:rPr lang="en-AU" dirty="0">
                <a:solidFill>
                  <a:srgbClr val="000000"/>
                </a:solidFill>
                <a:latin typeface="Calibri" panose="020F0502020204030204" pitchFamily="34" charset="0"/>
              </a:rPr>
              <a:t>Two layers of roles &amp; responsibilities: a small core SDG Coordination group (=&gt;Strategy), ensuring SDG deliverables are completed by Experts (from an SDG Experts pool, other CEOS bodies, GEO) (=&gt; Implementation)</a:t>
            </a:r>
          </a:p>
          <a:p>
            <a:pPr lvl="2"/>
            <a:r>
              <a:rPr lang="en-AU" dirty="0">
                <a:solidFill>
                  <a:srgbClr val="000000"/>
                </a:solidFill>
                <a:latin typeface="Calibri" panose="020F0502020204030204" pitchFamily="34" charset="0"/>
              </a:rPr>
              <a:t>Strategy, led by the SIT Chair</a:t>
            </a:r>
          </a:p>
          <a:p>
            <a:pPr lvl="2"/>
            <a:r>
              <a:rPr lang="en-AU" dirty="0">
                <a:solidFill>
                  <a:srgbClr val="000000"/>
                </a:solidFill>
                <a:latin typeface="Calibri" panose="020F0502020204030204" pitchFamily="34" charset="0"/>
              </a:rPr>
              <a:t>Implementation, led by the SEO</a:t>
            </a:r>
          </a:p>
          <a:p>
            <a:pPr lvl="1"/>
            <a:r>
              <a:rPr lang="en-AU" dirty="0">
                <a:solidFill>
                  <a:srgbClr val="000000"/>
                </a:solidFill>
                <a:latin typeface="Calibri" panose="020F0502020204030204" pitchFamily="34" charset="0"/>
              </a:rPr>
              <a:t>Annual review of SDG needs &amp; requests in terms of satellite data and analysis</a:t>
            </a:r>
          </a:p>
          <a:p>
            <a:pPr marL="0" indent="0">
              <a:buNone/>
            </a:pPr>
            <a:endParaRPr lang="en-AU" b="1" dirty="0">
              <a:solidFill>
                <a:schemeClr val="accent6"/>
              </a:solidFill>
            </a:endParaRPr>
          </a:p>
          <a:p>
            <a:pPr marL="0" indent="0">
              <a:spcBef>
                <a:spcPts val="0"/>
              </a:spcBef>
              <a:buNone/>
            </a:pPr>
            <a:r>
              <a:rPr lang="en-AU" b="1" dirty="0">
                <a:solidFill>
                  <a:schemeClr val="accent6"/>
                </a:solidFill>
              </a:rPr>
              <a:t>For decision: Endorsement of this Recommendation (Strategy Implementation detailing the </a:t>
            </a:r>
            <a:r>
              <a:rPr lang="en-AU" b="1" i="1" dirty="0">
                <a:solidFill>
                  <a:schemeClr val="accent6"/>
                </a:solidFill>
              </a:rPr>
              <a:t>Federated approach </a:t>
            </a:r>
            <a:r>
              <a:rPr lang="en-AU" b="1" dirty="0">
                <a:solidFill>
                  <a:schemeClr val="accent6"/>
                </a:solidFill>
              </a:rPr>
              <a:t>implementation)</a:t>
            </a:r>
          </a:p>
        </p:txBody>
      </p:sp>
      <p:sp>
        <p:nvSpPr>
          <p:cNvPr id="3" name="Title 2">
            <a:extLst>
              <a:ext uri="{FF2B5EF4-FFF2-40B4-BE49-F238E27FC236}">
                <a16:creationId xmlns:a16="http://schemas.microsoft.com/office/drawing/2014/main" id="{89D57B04-F5C7-4053-8FD9-5B8EE5BEEB31}"/>
              </a:ext>
            </a:extLst>
          </p:cNvPr>
          <p:cNvSpPr>
            <a:spLocks noGrp="1"/>
          </p:cNvSpPr>
          <p:nvPr>
            <p:ph type="title"/>
          </p:nvPr>
        </p:nvSpPr>
        <p:spPr/>
        <p:txBody>
          <a:bodyPr/>
          <a:lstStyle/>
          <a:p>
            <a:r>
              <a:rPr lang="en-AU" dirty="0"/>
              <a:t>3.Strategy Implementation</a:t>
            </a:r>
          </a:p>
        </p:txBody>
      </p:sp>
    </p:spTree>
    <p:extLst>
      <p:ext uri="{BB962C8B-B14F-4D97-AF65-F5344CB8AC3E}">
        <p14:creationId xmlns:p14="http://schemas.microsoft.com/office/powerpoint/2010/main" val="56580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agram, text&#10;&#10;Description automatically generated">
            <a:extLst>
              <a:ext uri="{FF2B5EF4-FFF2-40B4-BE49-F238E27FC236}">
                <a16:creationId xmlns:a16="http://schemas.microsoft.com/office/drawing/2014/main" id="{C1C42C9B-5DD6-46C3-B363-C6E6E06275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2"/>
          <a:stretch/>
        </p:blipFill>
        <p:spPr bwMode="auto">
          <a:xfrm>
            <a:off x="995680" y="1076959"/>
            <a:ext cx="9854712" cy="5451737"/>
          </a:xfrm>
          <a:prstGeom prst="rect">
            <a:avLst/>
          </a:prstGeom>
          <a:solidFill>
            <a:srgbClr val="FFFFFF"/>
          </a:solidFill>
        </p:spPr>
      </p:pic>
      <p:sp>
        <p:nvSpPr>
          <p:cNvPr id="71" name="Title 2">
            <a:extLst>
              <a:ext uri="{FF2B5EF4-FFF2-40B4-BE49-F238E27FC236}">
                <a16:creationId xmlns:a16="http://schemas.microsoft.com/office/drawing/2014/main" id="{822A724B-05BB-4399-8397-603F092D2A50}"/>
              </a:ext>
            </a:extLst>
          </p:cNvPr>
          <p:cNvSpPr>
            <a:spLocks noGrp="1"/>
          </p:cNvSpPr>
          <p:nvPr>
            <p:ph type="title"/>
          </p:nvPr>
        </p:nvSpPr>
        <p:spPr>
          <a:xfrm>
            <a:off x="176048" y="175939"/>
            <a:ext cx="9386864" cy="779002"/>
          </a:xfrm>
        </p:spPr>
        <p:txBody>
          <a:bodyPr/>
          <a:lstStyle/>
          <a:p>
            <a:r>
              <a:rPr lang="en-US" dirty="0"/>
              <a:t>Strategy Implementation overview</a:t>
            </a:r>
          </a:p>
        </p:txBody>
      </p:sp>
    </p:spTree>
    <p:extLst>
      <p:ext uri="{BB962C8B-B14F-4D97-AF65-F5344CB8AC3E}">
        <p14:creationId xmlns:p14="http://schemas.microsoft.com/office/powerpoint/2010/main" val="1933652779"/>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ceos</Template>
  <TotalTime>542</TotalTime>
  <Words>3457</Words>
  <Application>Microsoft Office PowerPoint</Application>
  <PresentationFormat>Widescreen</PresentationFormat>
  <Paragraphs>333</Paragraphs>
  <Slides>21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Courier New</vt:lpstr>
      <vt:lpstr>Helvetica Neue</vt:lpstr>
      <vt:lpstr>Noto Sans Symbols</vt:lpstr>
      <vt:lpstr>Quire Sans</vt:lpstr>
      <vt:lpstr>Quire Sans (Headings)</vt:lpstr>
      <vt:lpstr>Wingdings</vt:lpstr>
      <vt:lpstr>ceos</vt:lpstr>
      <vt:lpstr>CEOS Ad Hoc Team on the Sustainable Development Goals (SDG-AHT)</vt:lpstr>
      <vt:lpstr>The CEOS SDG Ad hoc team </vt:lpstr>
      <vt:lpstr>1. Progress Report: Deliverables in the Work Plan</vt:lpstr>
      <vt:lpstr>1. Progress Report: SDG AHT Overview</vt:lpstr>
      <vt:lpstr>SDG Sub-teams summary (1/2) </vt:lpstr>
      <vt:lpstr>SDG Sub-teams summary (2/2) </vt:lpstr>
      <vt:lpstr>2. Proposed federated approach to SDGs</vt:lpstr>
      <vt:lpstr>3.Strategy Implementation</vt:lpstr>
      <vt:lpstr>Strategy Implementation overview</vt:lpstr>
      <vt:lpstr>Discussion &amp; conclusion</vt:lpstr>
      <vt:lpstr>BACKGROUND INFORMATION</vt:lpstr>
      <vt:lpstr>PowerPoint Presentation</vt:lpstr>
      <vt:lpstr>34th CEOS Plenary Outcome  </vt:lpstr>
      <vt:lpstr>Transition Roadmap from Plenary to Plenary </vt:lpstr>
      <vt:lpstr>Options explored</vt:lpstr>
      <vt:lpstr>Water sub-team</vt:lpstr>
      <vt:lpstr>Water sub-team</vt:lpstr>
      <vt:lpstr>Urban sub-team</vt:lpstr>
      <vt:lpstr>PowerPoint Presentation</vt:lpstr>
      <vt:lpstr>Marine pollution</vt:lpstr>
      <vt:lpstr>Land degradation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Kerblat, Flora (S&amp;A, Waite Campus)</cp:lastModifiedBy>
  <cp:revision>24</cp:revision>
  <dcterms:created xsi:type="dcterms:W3CDTF">2021-10-07T09:33:41Z</dcterms:created>
  <dcterms:modified xsi:type="dcterms:W3CDTF">2021-11-01T23:29:40Z</dcterms:modified>
</cp:coreProperties>
</file>