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Helvetica Neue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7" roundtripDataSignature="AMtx7mhM2E5DHl7Ox3pueSe7WlK2hlhM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HelveticaNeue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HelveticaNeue-italic.fntdata"/><Relationship Id="rId14" Type="http://schemas.openxmlformats.org/officeDocument/2006/relationships/font" Target="fonts/HelveticaNeue-bold.fntdata"/><Relationship Id="rId17" Type="http://customschemas.google.com/relationships/presentationmetadata" Target="metadata"/><Relationship Id="rId16" Type="http://schemas.openxmlformats.org/officeDocument/2006/relationships/font" Target="fonts/HelveticaNeue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28600" lvl="6" marL="3200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28600" lvl="7" marL="36576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28600" lvl="8" marL="41148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f8ccf0adf1_16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" name="Google Shape;64;gf8ccf0adf1_16_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f8ccf0adf1_16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" name="Google Shape;71;gf8ccf0adf1_16_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b2cbb4f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" name="Google Shape;78;gfb2cbb4fc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fb2cbb4fc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" name="Google Shape;85;gfb2cbb4fcb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fb2cbb4fc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" name="Google Shape;93;gfb2cbb4fcb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b2cbb4fc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gfb2cbb4fcb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b2cbb4fc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gfb2cbb4fcb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6.jpg"/><Relationship Id="rId4" Type="http://schemas.openxmlformats.org/officeDocument/2006/relationships/image" Target="../media/image12.jp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f8ccf0adf1_16_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8"/>
            <a:ext cx="6216118" cy="206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gf8ccf0adf1_16_6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gf8ccf0adf1_16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gf8ccf0adf1_16_6"/>
          <p:cNvSpPr/>
          <p:nvPr/>
        </p:nvSpPr>
        <p:spPr>
          <a:xfrm flipH="1">
            <a:off x="4092295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gf8ccf0adf1_16_6"/>
          <p:cNvSpPr/>
          <p:nvPr/>
        </p:nvSpPr>
        <p:spPr>
          <a:xfrm flipH="1">
            <a:off x="-3588" y="-10906"/>
            <a:ext cx="9149373" cy="515619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gf8ccf0adf1_16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gf8ccf0adf1_16_6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4300715" y="-762125"/>
            <a:ext cx="4091455" cy="5610663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gf8ccf0adf1_16_6"/>
          <p:cNvPicPr preferRelativeResize="0"/>
          <p:nvPr/>
        </p:nvPicPr>
        <p:blipFill rotWithShape="1">
          <a:blip r:embed="rId7">
            <a:alphaModFix amt="34000"/>
          </a:blip>
          <a:srcRect b="671" l="54016" r="11355" t="36081"/>
          <a:stretch/>
        </p:blipFill>
        <p:spPr>
          <a:xfrm rot="-5400000">
            <a:off x="4344481" y="3614964"/>
            <a:ext cx="1289782" cy="1775104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gf8ccf0adf1_16_6"/>
          <p:cNvSpPr txBox="1"/>
          <p:nvPr>
            <p:ph type="title"/>
          </p:nvPr>
        </p:nvSpPr>
        <p:spPr>
          <a:xfrm>
            <a:off x="132035" y="131954"/>
            <a:ext cx="4617889" cy="29794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f8ccf0adf1_16_16"/>
          <p:cNvSpPr/>
          <p:nvPr/>
        </p:nvSpPr>
        <p:spPr>
          <a:xfrm>
            <a:off x="0" y="1"/>
            <a:ext cx="9144000" cy="778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gf8ccf0adf1_16_1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6" y="0"/>
            <a:ext cx="2165684" cy="77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gf8ccf0adf1_16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5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gf8ccf0adf1_16_16"/>
          <p:cNvSpPr/>
          <p:nvPr/>
        </p:nvSpPr>
        <p:spPr>
          <a:xfrm>
            <a:off x="-1334" y="4930953"/>
            <a:ext cx="9145333" cy="2125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gf8ccf0adf1_16_16"/>
          <p:cNvSpPr/>
          <p:nvPr/>
        </p:nvSpPr>
        <p:spPr>
          <a:xfrm flipH="1" rot="10800000">
            <a:off x="-3378" y="4905327"/>
            <a:ext cx="9147378" cy="446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gf8ccf0adf1_16_16"/>
          <p:cNvSpPr txBox="1"/>
          <p:nvPr/>
        </p:nvSpPr>
        <p:spPr>
          <a:xfrm>
            <a:off x="7699248" y="4930953"/>
            <a:ext cx="1444085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gf8ccf0adf1_16_16"/>
          <p:cNvSpPr txBox="1"/>
          <p:nvPr/>
        </p:nvSpPr>
        <p:spPr>
          <a:xfrm>
            <a:off x="-18288" y="4922099"/>
            <a:ext cx="3694176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Plenary, 1-4  November 2021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gf8ccf0adf1_16_16"/>
          <p:cNvSpPr txBox="1"/>
          <p:nvPr>
            <p:ph idx="1" type="body"/>
          </p:nvPr>
        </p:nvSpPr>
        <p:spPr>
          <a:xfrm>
            <a:off x="243175" y="1168900"/>
            <a:ext cx="8621550" cy="349715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❖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gf8ccf0adf1_16_16"/>
          <p:cNvSpPr txBox="1"/>
          <p:nvPr>
            <p:ph type="title"/>
          </p:nvPr>
        </p:nvSpPr>
        <p:spPr>
          <a:xfrm>
            <a:off x="132036" y="131954"/>
            <a:ext cx="7040148" cy="58425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f8ccf0adf1_16_26"/>
          <p:cNvSpPr/>
          <p:nvPr/>
        </p:nvSpPr>
        <p:spPr>
          <a:xfrm>
            <a:off x="0" y="1"/>
            <a:ext cx="9144000" cy="778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gf8ccf0adf1_16_2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6" y="0"/>
            <a:ext cx="2165684" cy="77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gf8ccf0adf1_16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5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gf8ccf0adf1_16_26"/>
          <p:cNvSpPr/>
          <p:nvPr/>
        </p:nvSpPr>
        <p:spPr>
          <a:xfrm>
            <a:off x="-1334" y="4930953"/>
            <a:ext cx="9145333" cy="2125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gf8ccf0adf1_16_26"/>
          <p:cNvSpPr/>
          <p:nvPr/>
        </p:nvSpPr>
        <p:spPr>
          <a:xfrm flipH="1" rot="10800000">
            <a:off x="-3378" y="4905327"/>
            <a:ext cx="9147378" cy="446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gf8ccf0adf1_16_26"/>
          <p:cNvSpPr txBox="1"/>
          <p:nvPr>
            <p:ph idx="1" type="body"/>
          </p:nvPr>
        </p:nvSpPr>
        <p:spPr>
          <a:xfrm>
            <a:off x="289974" y="1084442"/>
            <a:ext cx="4131756" cy="35816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❖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gf8ccf0adf1_16_26"/>
          <p:cNvSpPr txBox="1"/>
          <p:nvPr>
            <p:ph idx="2" type="body"/>
          </p:nvPr>
        </p:nvSpPr>
        <p:spPr>
          <a:xfrm>
            <a:off x="4722271" y="1084442"/>
            <a:ext cx="4131756" cy="35816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❖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gf8ccf0adf1_16_26"/>
          <p:cNvSpPr txBox="1"/>
          <p:nvPr/>
        </p:nvSpPr>
        <p:spPr>
          <a:xfrm>
            <a:off x="7699248" y="4930953"/>
            <a:ext cx="1444085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gf8ccf0adf1_16_26"/>
          <p:cNvSpPr txBox="1"/>
          <p:nvPr>
            <p:ph type="title"/>
          </p:nvPr>
        </p:nvSpPr>
        <p:spPr>
          <a:xfrm>
            <a:off x="132036" y="131954"/>
            <a:ext cx="7040148" cy="58425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gf8ccf0adf1_16_26"/>
          <p:cNvSpPr txBox="1"/>
          <p:nvPr/>
        </p:nvSpPr>
        <p:spPr>
          <a:xfrm>
            <a:off x="-18288" y="4922099"/>
            <a:ext cx="3694176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Plenary, 1-4  November 2021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f8ccf0adf1_16_37"/>
          <p:cNvSpPr/>
          <p:nvPr/>
        </p:nvSpPr>
        <p:spPr>
          <a:xfrm>
            <a:off x="0" y="1"/>
            <a:ext cx="9144000" cy="778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gf8ccf0adf1_16_3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6" y="0"/>
            <a:ext cx="2165684" cy="77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gf8ccf0adf1_16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5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gf8ccf0adf1_16_37"/>
          <p:cNvSpPr/>
          <p:nvPr/>
        </p:nvSpPr>
        <p:spPr>
          <a:xfrm>
            <a:off x="-1334" y="4930953"/>
            <a:ext cx="9145333" cy="2125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gf8ccf0adf1_16_37"/>
          <p:cNvSpPr/>
          <p:nvPr/>
        </p:nvSpPr>
        <p:spPr>
          <a:xfrm flipH="1" rot="10800000">
            <a:off x="-3378" y="4905327"/>
            <a:ext cx="9147378" cy="446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f8ccf0adf1_16_37"/>
          <p:cNvSpPr txBox="1"/>
          <p:nvPr/>
        </p:nvSpPr>
        <p:spPr>
          <a:xfrm>
            <a:off x="7699248" y="4930953"/>
            <a:ext cx="1444085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gf8ccf0adf1_16_37"/>
          <p:cNvSpPr txBox="1"/>
          <p:nvPr>
            <p:ph type="title"/>
          </p:nvPr>
        </p:nvSpPr>
        <p:spPr>
          <a:xfrm>
            <a:off x="132036" y="131954"/>
            <a:ext cx="7040148" cy="58425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gf8ccf0adf1_16_37"/>
          <p:cNvSpPr txBox="1"/>
          <p:nvPr/>
        </p:nvSpPr>
        <p:spPr>
          <a:xfrm>
            <a:off x="-18288" y="4922099"/>
            <a:ext cx="3694176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Plenary, 1-4  November 2021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f8ccf0adf1_16_46"/>
          <p:cNvSpPr/>
          <p:nvPr/>
        </p:nvSpPr>
        <p:spPr>
          <a:xfrm>
            <a:off x="0" y="1"/>
            <a:ext cx="9144000" cy="778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gf8ccf0adf1_16_4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6" y="0"/>
            <a:ext cx="2165684" cy="77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gf8ccf0adf1_16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5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gf8ccf0adf1_16_46"/>
          <p:cNvSpPr/>
          <p:nvPr/>
        </p:nvSpPr>
        <p:spPr>
          <a:xfrm>
            <a:off x="-1334" y="4930953"/>
            <a:ext cx="9145333" cy="2125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gf8ccf0adf1_16_46"/>
          <p:cNvSpPr/>
          <p:nvPr/>
        </p:nvSpPr>
        <p:spPr>
          <a:xfrm flipH="1" rot="10800000">
            <a:off x="-3378" y="4905327"/>
            <a:ext cx="9147378" cy="446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gf8ccf0adf1_16_46"/>
          <p:cNvSpPr txBox="1"/>
          <p:nvPr>
            <p:ph idx="1" type="body"/>
          </p:nvPr>
        </p:nvSpPr>
        <p:spPr>
          <a:xfrm>
            <a:off x="3885009" y="1030389"/>
            <a:ext cx="4629150" cy="352080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gf8ccf0adf1_16_46"/>
          <p:cNvSpPr txBox="1"/>
          <p:nvPr>
            <p:ph idx="2" type="body"/>
          </p:nvPr>
        </p:nvSpPr>
        <p:spPr>
          <a:xfrm>
            <a:off x="629841" y="1030389"/>
            <a:ext cx="2949178" cy="34729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gf8ccf0adf1_16_46"/>
          <p:cNvSpPr txBox="1"/>
          <p:nvPr/>
        </p:nvSpPr>
        <p:spPr>
          <a:xfrm>
            <a:off x="7699248" y="4930953"/>
            <a:ext cx="1444085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gf8ccf0adf1_16_46"/>
          <p:cNvSpPr txBox="1"/>
          <p:nvPr>
            <p:ph type="title"/>
          </p:nvPr>
        </p:nvSpPr>
        <p:spPr>
          <a:xfrm>
            <a:off x="132036" y="131954"/>
            <a:ext cx="7040148" cy="58425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gf8ccf0adf1_16_46"/>
          <p:cNvSpPr txBox="1"/>
          <p:nvPr/>
        </p:nvSpPr>
        <p:spPr>
          <a:xfrm>
            <a:off x="-18288" y="4922099"/>
            <a:ext cx="3694176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Plenary, 1-4  November 2021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f8ccf0adf1_16_0"/>
          <p:cNvSpPr/>
          <p:nvPr/>
        </p:nvSpPr>
        <p:spPr>
          <a:xfrm>
            <a:off x="0" y="1"/>
            <a:ext cx="9144000" cy="778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gf8ccf0adf1_16_0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6978316" y="0"/>
            <a:ext cx="2165684" cy="77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gf8ccf0adf1_16_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5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gf8ccf0adf1_16_0"/>
          <p:cNvSpPr/>
          <p:nvPr/>
        </p:nvSpPr>
        <p:spPr>
          <a:xfrm>
            <a:off x="-1334" y="4930953"/>
            <a:ext cx="9145333" cy="2125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gf8ccf0adf1_16_0"/>
          <p:cNvSpPr/>
          <p:nvPr/>
        </p:nvSpPr>
        <p:spPr>
          <a:xfrm flipH="1" rot="10800000">
            <a:off x="-3378" y="4905327"/>
            <a:ext cx="9147378" cy="446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ceos.org/gst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ceos.org/gst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8ccf0adf1_16_57"/>
          <p:cNvSpPr txBox="1"/>
          <p:nvPr>
            <p:ph type="title"/>
          </p:nvPr>
        </p:nvSpPr>
        <p:spPr>
          <a:xfrm>
            <a:off x="140123" y="156200"/>
            <a:ext cx="54855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b="1" lang="en-US" sz="3400">
                <a:latin typeface="Helvetica Neue"/>
                <a:ea typeface="Helvetica Neue"/>
                <a:cs typeface="Helvetica Neue"/>
                <a:sym typeface="Helvetica Neue"/>
              </a:rPr>
              <a:t>CEOS GST Portal</a:t>
            </a:r>
            <a:endParaRPr b="1" sz="3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t/>
            </a:r>
            <a:endParaRPr b="1" sz="3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Google Shape;67;gf8ccf0adf1_16_57"/>
          <p:cNvSpPr/>
          <p:nvPr/>
        </p:nvSpPr>
        <p:spPr>
          <a:xfrm>
            <a:off x="5416713" y="3189512"/>
            <a:ext cx="3624707" cy="1953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1</a:t>
            </a:r>
            <a:r>
              <a:rPr b="1" lang="en-US" sz="1700">
                <a:solidFill>
                  <a:schemeClr val="accent1"/>
                </a:solidFill>
              </a:rPr>
              <a:t>9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2021 CEOS Plenary </a:t>
            </a:r>
            <a:endParaRPr b="1" i="0" sz="17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Virtual Meeting</a:t>
            </a:r>
            <a:endParaRPr b="1" i="0" sz="17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1-4 November 2021</a:t>
            </a:r>
            <a:endParaRPr b="1" i="0" sz="17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f8ccf0adf1_16_57"/>
          <p:cNvSpPr txBox="1"/>
          <p:nvPr/>
        </p:nvSpPr>
        <p:spPr>
          <a:xfrm>
            <a:off x="6144000" y="24506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-US" sz="900">
                <a:solidFill>
                  <a:srgbClr val="395E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Stephen Ward</a:t>
            </a:r>
            <a:endParaRPr b="1" sz="900">
              <a:solidFill>
                <a:srgbClr val="395E8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-US" sz="900">
                <a:solidFill>
                  <a:srgbClr val="395E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the Australian SIT Chair </a:t>
            </a:r>
            <a:br>
              <a:rPr b="1" lang="en-US" sz="900">
                <a:solidFill>
                  <a:srgbClr val="395E89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900">
                <a:solidFill>
                  <a:srgbClr val="395E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NASA CEOS Chair Team</a:t>
            </a:r>
            <a:endParaRPr b="1" sz="900">
              <a:solidFill>
                <a:srgbClr val="395E8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8ccf0adf1_16_69"/>
          <p:cNvSpPr txBox="1"/>
          <p:nvPr/>
        </p:nvSpPr>
        <p:spPr>
          <a:xfrm>
            <a:off x="70515" y="77436"/>
            <a:ext cx="65013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Heritage &amp; approach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gf8ccf0adf1_16_69"/>
          <p:cNvSpPr txBox="1"/>
          <p:nvPr/>
        </p:nvSpPr>
        <p:spPr>
          <a:xfrm>
            <a:off x="7699248" y="4930953"/>
            <a:ext cx="1444085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gf8ccf0adf1_16_69"/>
          <p:cNvSpPr txBox="1"/>
          <p:nvPr/>
        </p:nvSpPr>
        <p:spPr>
          <a:xfrm>
            <a:off x="250200" y="1144675"/>
            <a:ext cx="8772900" cy="3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❖"/>
            </a:pPr>
            <a:r>
              <a:rPr lang="en-US" sz="1900">
                <a:solidFill>
                  <a:schemeClr val="dk1"/>
                </a:solidFill>
              </a:rPr>
              <a:t>SIT Chair Team had action from SIT-36 to prepare a dedicated area on ceos.org for our dataset contributions to the GST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❖"/>
            </a:pPr>
            <a:r>
              <a:rPr lang="en-US" sz="1900">
                <a:solidFill>
                  <a:schemeClr val="dk1"/>
                </a:solidFill>
              </a:rPr>
              <a:t>Consolidated presentation of the various GHG and AFOLU datasets and associated guidance 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❖"/>
            </a:pPr>
            <a:r>
              <a:rPr lang="en-US" sz="1900">
                <a:solidFill>
                  <a:schemeClr val="dk1"/>
                </a:solidFill>
              </a:rPr>
              <a:t>A thin layer of introductory information to help users find relevant CEOS contributions in one place</a:t>
            </a:r>
            <a:endParaRPr sz="16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❖"/>
            </a:pPr>
            <a:r>
              <a:rPr lang="en-US" sz="1900">
                <a:solidFill>
                  <a:schemeClr val="dk1"/>
                </a:solidFill>
              </a:rPr>
              <a:t>Progressed as a SIT Chair - CEOS Chair cooperation and 2021 outcome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fb2cbb4fcb_0_0"/>
          <p:cNvSpPr txBox="1"/>
          <p:nvPr/>
        </p:nvSpPr>
        <p:spPr>
          <a:xfrm>
            <a:off x="70515" y="77436"/>
            <a:ext cx="65013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Contributions</a:t>
            </a:r>
            <a:r>
              <a:rPr lang="en-US" sz="3000">
                <a:solidFill>
                  <a:schemeClr val="lt1"/>
                </a:solidFill>
              </a:rPr>
              <a:t>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gfb2cbb4fcb_0_0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gfb2cbb4fcb_0_0"/>
          <p:cNvSpPr txBox="1"/>
          <p:nvPr/>
        </p:nvSpPr>
        <p:spPr>
          <a:xfrm>
            <a:off x="228204" y="1152680"/>
            <a:ext cx="8334000" cy="3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❖"/>
            </a:pPr>
            <a:r>
              <a:rPr lang="en-US" sz="1900">
                <a:solidFill>
                  <a:schemeClr val="dk1"/>
                </a:solidFill>
              </a:rPr>
              <a:t>CEOS GST Data Portal (</a:t>
            </a:r>
            <a:r>
              <a:rPr lang="en-US" sz="1900" u="sng">
                <a:solidFill>
                  <a:schemeClr val="hlink"/>
                </a:solidFill>
                <a:hlinkClick r:id="rId3"/>
              </a:rPr>
              <a:t>ceos.org/gst</a:t>
            </a:r>
            <a:r>
              <a:rPr lang="en-US" sz="1900">
                <a:solidFill>
                  <a:schemeClr val="dk1"/>
                </a:solidFill>
              </a:rPr>
              <a:t>) is the culmination of significant work by dozens of dataset teams across CEOS agencies and working teams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❖"/>
            </a:pPr>
            <a:r>
              <a:rPr lang="en-US" sz="1900">
                <a:solidFill>
                  <a:schemeClr val="dk1"/>
                </a:solidFill>
              </a:rPr>
              <a:t>Big thanks to the GHG and AFOLU teams in particular for development of the template and provision of consistent information to explain and characterise the different entries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fb2cbb4fcb_0_6"/>
          <p:cNvSpPr txBox="1"/>
          <p:nvPr/>
        </p:nvSpPr>
        <p:spPr>
          <a:xfrm>
            <a:off x="70515" y="77436"/>
            <a:ext cx="65013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ceos.org/gst</a:t>
            </a:r>
            <a:r>
              <a:rPr lang="en-US" sz="3000">
                <a:solidFill>
                  <a:schemeClr val="lt1"/>
                </a:solidFill>
              </a:rPr>
              <a:t>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fb2cbb4fcb_0_6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gfb2cbb4fcb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9661"/>
            <a:ext cx="7217797" cy="401771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fb2cbb4fcb_0_6"/>
          <p:cNvSpPr txBox="1"/>
          <p:nvPr/>
        </p:nvSpPr>
        <p:spPr>
          <a:xfrm>
            <a:off x="7217800" y="873450"/>
            <a:ext cx="1925700" cy="15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397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❖"/>
            </a:pPr>
            <a:r>
              <a:rPr lang="en-US" sz="1300">
                <a:solidFill>
                  <a:schemeClr val="dk1"/>
                </a:solidFill>
              </a:rPr>
              <a:t>Organised by: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133350" lvl="1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US" sz="1200">
                <a:solidFill>
                  <a:schemeClr val="dk1"/>
                </a:solidFill>
              </a:rPr>
              <a:t>CO</a:t>
            </a:r>
            <a:r>
              <a:rPr baseline="-25000" lang="en-US" sz="1200">
                <a:solidFill>
                  <a:schemeClr val="dk1"/>
                </a:solidFill>
              </a:rPr>
              <a:t>2</a:t>
            </a:r>
            <a:r>
              <a:rPr lang="en-US" sz="1200">
                <a:solidFill>
                  <a:schemeClr val="dk1"/>
                </a:solidFill>
              </a:rPr>
              <a:t> &amp; CH</a:t>
            </a:r>
            <a:r>
              <a:rPr baseline="-25000" lang="en-US" sz="1200">
                <a:solidFill>
                  <a:schemeClr val="dk1"/>
                </a:solidFill>
              </a:rPr>
              <a:t>4</a:t>
            </a:r>
            <a:endParaRPr baseline="-25000" sz="1200">
              <a:solidFill>
                <a:schemeClr val="dk1"/>
              </a:solidFill>
            </a:endParaRPr>
          </a:p>
          <a:p>
            <a:pPr indent="-127000" lvl="1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>
                <a:solidFill>
                  <a:schemeClr val="dk1"/>
                </a:solidFill>
              </a:rPr>
              <a:t>Above Ground Biomass</a:t>
            </a:r>
            <a:endParaRPr sz="1100">
              <a:solidFill>
                <a:schemeClr val="dk1"/>
              </a:solidFill>
            </a:endParaRPr>
          </a:p>
          <a:p>
            <a:pPr indent="-133350" lvl="1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US" sz="1200">
                <a:solidFill>
                  <a:schemeClr val="dk1"/>
                </a:solidFill>
              </a:rPr>
              <a:t>Forests</a:t>
            </a:r>
            <a:endParaRPr sz="1200">
              <a:solidFill>
                <a:schemeClr val="dk1"/>
              </a:solidFill>
            </a:endParaRPr>
          </a:p>
          <a:p>
            <a:pPr indent="-133350" lvl="1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US" sz="1200">
                <a:solidFill>
                  <a:schemeClr val="dk1"/>
                </a:solidFill>
              </a:rPr>
              <a:t>Mangroves</a:t>
            </a:r>
            <a:endParaRPr sz="1200">
              <a:solidFill>
                <a:schemeClr val="dk1"/>
              </a:solidFill>
            </a:endParaRPr>
          </a:p>
          <a:p>
            <a:pPr indent="-133350" lvl="1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US" sz="1200">
                <a:solidFill>
                  <a:schemeClr val="dk1"/>
                </a:solidFill>
              </a:rPr>
              <a:t>Agriculture</a:t>
            </a:r>
            <a:endParaRPr sz="1200">
              <a:solidFill>
                <a:schemeClr val="dk1"/>
              </a:solidFill>
            </a:endParaRPr>
          </a:p>
          <a:p>
            <a:pPr indent="-133350" lvl="1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US" sz="1200">
                <a:solidFill>
                  <a:schemeClr val="dk1"/>
                </a:solidFill>
              </a:rPr>
              <a:t>Land Cover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b2cbb4fcb_0_14"/>
          <p:cNvSpPr txBox="1"/>
          <p:nvPr/>
        </p:nvSpPr>
        <p:spPr>
          <a:xfrm>
            <a:off x="70515" y="77436"/>
            <a:ext cx="65013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Dataset descriptions</a:t>
            </a:r>
            <a:r>
              <a:rPr lang="en-US" sz="3000">
                <a:solidFill>
                  <a:schemeClr val="lt1"/>
                </a:solidFill>
              </a:rPr>
              <a:t>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fb2cbb4fcb_0_14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fb2cbb4fcb_0_14"/>
          <p:cNvSpPr txBox="1"/>
          <p:nvPr/>
        </p:nvSpPr>
        <p:spPr>
          <a:xfrm>
            <a:off x="6017950" y="1183350"/>
            <a:ext cx="29370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5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n-US" sz="1700">
                <a:solidFill>
                  <a:schemeClr val="dk1"/>
                </a:solidFill>
              </a:rPr>
              <a:t>Dataset description</a:t>
            </a:r>
            <a:endParaRPr sz="1700">
              <a:solidFill>
                <a:schemeClr val="dk1"/>
              </a:solidFill>
            </a:endParaRPr>
          </a:p>
          <a:p>
            <a:pPr indent="-165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n-US" sz="1700">
                <a:solidFill>
                  <a:schemeClr val="dk1"/>
                </a:solidFill>
              </a:rPr>
              <a:t>Pointers on usage</a:t>
            </a:r>
            <a:endParaRPr sz="1700">
              <a:solidFill>
                <a:schemeClr val="dk1"/>
              </a:solidFill>
            </a:endParaRPr>
          </a:p>
          <a:p>
            <a:pPr indent="-165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n-US" sz="1700">
                <a:solidFill>
                  <a:schemeClr val="dk1"/>
                </a:solidFill>
              </a:rPr>
              <a:t>Methodology</a:t>
            </a:r>
            <a:endParaRPr sz="1700">
              <a:solidFill>
                <a:schemeClr val="dk1"/>
              </a:solidFill>
            </a:endParaRPr>
          </a:p>
          <a:p>
            <a:pPr indent="-165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n-US" sz="1700">
                <a:solidFill>
                  <a:schemeClr val="dk1"/>
                </a:solidFill>
              </a:rPr>
              <a:t>Uncertainty &amp; Accuracy</a:t>
            </a:r>
            <a:endParaRPr sz="1700">
              <a:solidFill>
                <a:schemeClr val="dk1"/>
              </a:solidFill>
            </a:endParaRPr>
          </a:p>
          <a:p>
            <a:pPr indent="-165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n-US" sz="1700">
                <a:solidFill>
                  <a:schemeClr val="dk1"/>
                </a:solidFill>
              </a:rPr>
              <a:t>Sustainment</a:t>
            </a:r>
            <a:endParaRPr sz="1700">
              <a:solidFill>
                <a:schemeClr val="dk1"/>
              </a:solidFill>
            </a:endParaRPr>
          </a:p>
          <a:p>
            <a:pPr indent="-165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n-US" sz="1700">
                <a:solidFill>
                  <a:schemeClr val="dk1"/>
                </a:solidFill>
              </a:rPr>
              <a:t>Associated Guidance</a:t>
            </a:r>
            <a:endParaRPr sz="1700">
              <a:solidFill>
                <a:schemeClr val="dk1"/>
              </a:solidFill>
            </a:endParaRPr>
          </a:p>
          <a:p>
            <a:pPr indent="-165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n-US" sz="1700">
                <a:solidFill>
                  <a:schemeClr val="dk1"/>
                </a:solidFill>
              </a:rPr>
              <a:t>User Manual</a:t>
            </a:r>
            <a:endParaRPr sz="1700">
              <a:solidFill>
                <a:schemeClr val="dk1"/>
              </a:solidFill>
            </a:endParaRPr>
          </a:p>
          <a:p>
            <a:pPr indent="-165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n-US" sz="1700">
                <a:solidFill>
                  <a:schemeClr val="dk1"/>
                </a:solidFill>
              </a:rPr>
              <a:t>Point of Contact for help</a:t>
            </a:r>
            <a:endParaRPr sz="1700">
              <a:solidFill>
                <a:schemeClr val="dk1"/>
              </a:solidFill>
            </a:endParaRPr>
          </a:p>
          <a:p>
            <a:pPr indent="-16510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❖"/>
            </a:pPr>
            <a:r>
              <a:rPr lang="en-US" sz="1700">
                <a:solidFill>
                  <a:schemeClr val="dk1"/>
                </a:solidFill>
              </a:rPr>
              <a:t>All in English, French and Spanish</a:t>
            </a:r>
            <a:endParaRPr sz="17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98" name="Google Shape;98;gfb2cbb4fcb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0825"/>
            <a:ext cx="5718150" cy="406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fb2cbb4fcb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075" y="838150"/>
            <a:ext cx="5464275" cy="380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fb2cbb4fcb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183350"/>
            <a:ext cx="5207786" cy="364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fb2cbb4fcb_0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289" y="841204"/>
            <a:ext cx="5207776" cy="3799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fb2cbb4fcb_0_24"/>
          <p:cNvSpPr txBox="1"/>
          <p:nvPr/>
        </p:nvSpPr>
        <p:spPr>
          <a:xfrm>
            <a:off x="70515" y="77436"/>
            <a:ext cx="65013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Deployment and future</a:t>
            </a:r>
            <a:r>
              <a:rPr lang="en-US" sz="3000">
                <a:solidFill>
                  <a:schemeClr val="lt1"/>
                </a:solidFill>
              </a:rPr>
              <a:t>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fb2cbb4fcb_0_24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fb2cbb4fcb_0_24"/>
          <p:cNvSpPr txBox="1"/>
          <p:nvPr/>
        </p:nvSpPr>
        <p:spPr>
          <a:xfrm>
            <a:off x="250204" y="1144668"/>
            <a:ext cx="83340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❖"/>
            </a:pPr>
            <a:r>
              <a:rPr lang="en-US" sz="1900">
                <a:solidFill>
                  <a:schemeClr val="dk1"/>
                </a:solidFill>
              </a:rPr>
              <a:t>Please advertise this new resource, at COP and beyond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❖"/>
            </a:pPr>
            <a:r>
              <a:rPr lang="en-US" sz="1900">
                <a:solidFill>
                  <a:schemeClr val="dk1"/>
                </a:solidFill>
              </a:rPr>
              <a:t>V1 was expedited for COP-26 as a milestone in the GST Process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❖"/>
            </a:pPr>
            <a:r>
              <a:rPr lang="en-US" sz="1900">
                <a:solidFill>
                  <a:schemeClr val="dk1"/>
                </a:solidFill>
              </a:rPr>
              <a:t>SIT Chair Team will continue to evolve the resource consistent with 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the GST Schedule and CEOS GST Strategy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developments in the supporting CEOS datasets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feedback from agencies and users</a:t>
            </a:r>
            <a:endParaRPr sz="1900">
              <a:solidFill>
                <a:schemeClr val="dk1"/>
              </a:solidFill>
            </a:endParaRPr>
          </a:p>
          <a:p>
            <a:pPr indent="-3492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will integrate links to other CEOS info systems including MIM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b2cbb4fcb_0_30"/>
          <p:cNvSpPr txBox="1"/>
          <p:nvPr/>
        </p:nvSpPr>
        <p:spPr>
          <a:xfrm>
            <a:off x="70515" y="77436"/>
            <a:ext cx="65013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lt1"/>
                </a:solidFill>
              </a:rPr>
              <a:t>Thank you...visit </a:t>
            </a:r>
            <a:r>
              <a:rPr lang="en-US" sz="3000" u="sng">
                <a:solidFill>
                  <a:schemeClr val="hlink"/>
                </a:solidFill>
                <a:hlinkClick r:id="rId3"/>
              </a:rPr>
              <a:t>ceos.org/gst</a:t>
            </a:r>
            <a:r>
              <a:rPr lang="en-US" sz="3000">
                <a:solidFill>
                  <a:schemeClr val="lt1"/>
                </a:solidFill>
              </a:rPr>
              <a:t> ! </a:t>
            </a:r>
            <a:r>
              <a:rPr lang="en-US" sz="3000">
                <a:solidFill>
                  <a:schemeClr val="lt1"/>
                </a:solidFill>
              </a:rPr>
              <a:t>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fb2cbb4fcb_0_30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fb2cbb4fcb_0_30"/>
          <p:cNvSpPr txBox="1"/>
          <p:nvPr/>
        </p:nvSpPr>
        <p:spPr>
          <a:xfrm>
            <a:off x="250204" y="1144668"/>
            <a:ext cx="83340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❖"/>
            </a:pPr>
            <a:r>
              <a:rPr lang="en-US" sz="1900">
                <a:solidFill>
                  <a:schemeClr val="dk1"/>
                </a:solidFill>
              </a:rPr>
              <a:t>To the numerous teams tolerating our deadlines for the Portal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❖"/>
            </a:pPr>
            <a:r>
              <a:rPr lang="en-US" sz="1900">
                <a:solidFill>
                  <a:schemeClr val="dk1"/>
                </a:solidFill>
              </a:rPr>
              <a:t>To CEOS and SIT Chair Teams for effective cooperation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gfb2cbb4fcb_0_30"/>
          <p:cNvPicPr preferRelativeResize="0"/>
          <p:nvPr/>
        </p:nvPicPr>
        <p:blipFill rotWithShape="1">
          <a:blip r:embed="rId4">
            <a:alphaModFix/>
          </a:blip>
          <a:srcRect b="23301" l="17837" r="0" t="0"/>
          <a:stretch/>
        </p:blipFill>
        <p:spPr>
          <a:xfrm>
            <a:off x="1815600" y="2139650"/>
            <a:ext cx="5072650" cy="263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