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4" r:id="rId2"/>
    <p:sldId id="279" r:id="rId3"/>
    <p:sldId id="280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Marion Rose" initials="EM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72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F62FE-043F-BD49-A67D-B1B865746E7F}" type="datetimeFigureOut">
              <a:rPr lang="en-US" smtClean="0"/>
              <a:t>18/10/21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E2205-4CA0-1B42-A5CB-D6533D84C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92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6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4AD8E1C4-9A15-4764-86FE-E1C0275FBC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C5250A59-E31B-4002-83F5-2CA0F10DD4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14"/>
          <a:stretch/>
        </p:blipFill>
        <p:spPr>
          <a:xfrm flipV="1">
            <a:off x="2824280" y="4824248"/>
            <a:ext cx="5391556" cy="2038097"/>
          </a:xfrm>
          <a:prstGeom prst="rect">
            <a:avLst/>
          </a:prstGeom>
        </p:spPr>
      </p:pic>
      <p:pic>
        <p:nvPicPr>
          <p:cNvPr id="19" name="Picture 18" descr="A picture containing nature&#10;&#10;Description automatically generated">
            <a:extLst>
              <a:ext uri="{FF2B5EF4-FFF2-40B4-BE49-F238E27FC236}">
                <a16:creationId xmlns:a16="http://schemas.microsoft.com/office/drawing/2014/main" xmlns="" id="{9A5D0622-33ED-4EB7-96FB-4585BC4717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</p:spPr>
      </p:pic>
      <p:sp>
        <p:nvSpPr>
          <p:cNvPr id="20" name="Hexagon 3">
            <a:extLst>
              <a:ext uri="{FF2B5EF4-FFF2-40B4-BE49-F238E27FC236}">
                <a16:creationId xmlns:a16="http://schemas.microsoft.com/office/drawing/2014/main" xmlns="" id="{6D2DF6DF-5332-4778-ABD2-C77C32E47F0B}"/>
              </a:ext>
            </a:extLst>
          </p:cNvPr>
          <p:cNvSpPr/>
          <p:nvPr userDrawn="1"/>
        </p:nvSpPr>
        <p:spPr>
          <a:xfrm rot="10800000" flipV="1">
            <a:off x="5456394" y="1968439"/>
            <a:ext cx="6751471" cy="4901119"/>
          </a:xfrm>
          <a:custGeom>
            <a:avLst/>
            <a:gdLst>
              <a:gd name="connsiteX0" fmla="*/ 0 w 6765758"/>
              <a:gd name="connsiteY0" fmla="*/ 4848732 h 4848732"/>
              <a:gd name="connsiteX1" fmla="*/ 0 w 6765758"/>
              <a:gd name="connsiteY1" fmla="*/ 0 h 4848732"/>
              <a:gd name="connsiteX2" fmla="*/ 6765758 w 6765758"/>
              <a:gd name="connsiteY2" fmla="*/ 4848732 h 4848732"/>
              <a:gd name="connsiteX3" fmla="*/ 0 w 6765758"/>
              <a:gd name="connsiteY3" fmla="*/ 4848732 h 4848732"/>
              <a:gd name="connsiteX0" fmla="*/ 0 w 6765758"/>
              <a:gd name="connsiteY0" fmla="*/ 4941601 h 4941601"/>
              <a:gd name="connsiteX1" fmla="*/ 0 w 6765758"/>
              <a:gd name="connsiteY1" fmla="*/ 0 h 4941601"/>
              <a:gd name="connsiteX2" fmla="*/ 6765758 w 6765758"/>
              <a:gd name="connsiteY2" fmla="*/ 4941601 h 4941601"/>
              <a:gd name="connsiteX3" fmla="*/ 0 w 6765758"/>
              <a:gd name="connsiteY3" fmla="*/ 4941601 h 4941601"/>
              <a:gd name="connsiteX0" fmla="*/ 0 w 6765758"/>
              <a:gd name="connsiteY0" fmla="*/ 4920169 h 4920169"/>
              <a:gd name="connsiteX1" fmla="*/ 2381 w 6765758"/>
              <a:gd name="connsiteY1" fmla="*/ 0 h 4920169"/>
              <a:gd name="connsiteX2" fmla="*/ 6765758 w 6765758"/>
              <a:gd name="connsiteY2" fmla="*/ 4920169 h 4920169"/>
              <a:gd name="connsiteX3" fmla="*/ 0 w 6765758"/>
              <a:gd name="connsiteY3" fmla="*/ 4920169 h 4920169"/>
              <a:gd name="connsiteX0" fmla="*/ 0 w 6751470"/>
              <a:gd name="connsiteY0" fmla="*/ 4920169 h 4920169"/>
              <a:gd name="connsiteX1" fmla="*/ 2381 w 6751470"/>
              <a:gd name="connsiteY1" fmla="*/ 0 h 4920169"/>
              <a:gd name="connsiteX2" fmla="*/ 6751470 w 6751470"/>
              <a:gd name="connsiteY2" fmla="*/ 4901119 h 4920169"/>
              <a:gd name="connsiteX3" fmla="*/ 0 w 6751470"/>
              <a:gd name="connsiteY3" fmla="*/ 4920169 h 4920169"/>
              <a:gd name="connsiteX0" fmla="*/ 26211 w 6749106"/>
              <a:gd name="connsiteY0" fmla="*/ 4891594 h 4901119"/>
              <a:gd name="connsiteX1" fmla="*/ 17 w 6749106"/>
              <a:gd name="connsiteY1" fmla="*/ 0 h 4901119"/>
              <a:gd name="connsiteX2" fmla="*/ 6749106 w 6749106"/>
              <a:gd name="connsiteY2" fmla="*/ 4901119 h 4901119"/>
              <a:gd name="connsiteX3" fmla="*/ 26211 w 6749106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11939 w 6749122"/>
              <a:gd name="connsiteY0" fmla="*/ 4891594 h 4901119"/>
              <a:gd name="connsiteX1" fmla="*/ 33 w 6749122"/>
              <a:gd name="connsiteY1" fmla="*/ 0 h 4901119"/>
              <a:gd name="connsiteX2" fmla="*/ 6749122 w 6749122"/>
              <a:gd name="connsiteY2" fmla="*/ 4901119 h 4901119"/>
              <a:gd name="connsiteX3" fmla="*/ 11939 w 6749122"/>
              <a:gd name="connsiteY3" fmla="*/ 4891594 h 4901119"/>
              <a:gd name="connsiteX0" fmla="*/ 0 w 6756233"/>
              <a:gd name="connsiteY0" fmla="*/ 4877306 h 4901119"/>
              <a:gd name="connsiteX1" fmla="*/ 7144 w 6756233"/>
              <a:gd name="connsiteY1" fmla="*/ 0 h 4901119"/>
              <a:gd name="connsiteX2" fmla="*/ 6756233 w 6756233"/>
              <a:gd name="connsiteY2" fmla="*/ 4901119 h 4901119"/>
              <a:gd name="connsiteX3" fmla="*/ 0 w 6756233"/>
              <a:gd name="connsiteY3" fmla="*/ 4877306 h 4901119"/>
              <a:gd name="connsiteX0" fmla="*/ 2487 w 6749195"/>
              <a:gd name="connsiteY0" fmla="*/ 4896356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6356 h 4901119"/>
              <a:gd name="connsiteX0" fmla="*/ 2487 w 6749195"/>
              <a:gd name="connsiteY0" fmla="*/ 4898738 h 4901119"/>
              <a:gd name="connsiteX1" fmla="*/ 106 w 6749195"/>
              <a:gd name="connsiteY1" fmla="*/ 0 h 4901119"/>
              <a:gd name="connsiteX2" fmla="*/ 6749195 w 6749195"/>
              <a:gd name="connsiteY2" fmla="*/ 4901119 h 4901119"/>
              <a:gd name="connsiteX3" fmla="*/ 2487 w 6749195"/>
              <a:gd name="connsiteY3" fmla="*/ 4898738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  <a:gd name="connsiteX0" fmla="*/ 0 w 6751471"/>
              <a:gd name="connsiteY0" fmla="*/ 4901119 h 4901119"/>
              <a:gd name="connsiteX1" fmla="*/ 2382 w 6751471"/>
              <a:gd name="connsiteY1" fmla="*/ 0 h 4901119"/>
              <a:gd name="connsiteX2" fmla="*/ 6751471 w 6751471"/>
              <a:gd name="connsiteY2" fmla="*/ 4901119 h 4901119"/>
              <a:gd name="connsiteX3" fmla="*/ 0 w 6751471"/>
              <a:gd name="connsiteY3" fmla="*/ 4901119 h 490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51471" h="4901119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" name="Hexagon 3">
            <a:extLst>
              <a:ext uri="{FF2B5EF4-FFF2-40B4-BE49-F238E27FC236}">
                <a16:creationId xmlns:a16="http://schemas.microsoft.com/office/drawing/2014/main" xmlns="" id="{ED1323B1-25AD-4D68-9935-331D79B300CE}"/>
              </a:ext>
            </a:extLst>
          </p:cNvPr>
          <p:cNvSpPr/>
          <p:nvPr userDrawn="1"/>
        </p:nvSpPr>
        <p:spPr>
          <a:xfrm flipH="1">
            <a:off x="-4784" y="-14542"/>
            <a:ext cx="12199164" cy="6874921"/>
          </a:xfrm>
          <a:custGeom>
            <a:avLst/>
            <a:gdLst>
              <a:gd name="connsiteX0" fmla="*/ 0 w 12192000"/>
              <a:gd name="connsiteY0" fmla="*/ 3429000 h 6858000"/>
              <a:gd name="connsiteX1" fmla="*/ 1714500 w 12192000"/>
              <a:gd name="connsiteY1" fmla="*/ 2 h 6858000"/>
              <a:gd name="connsiteX2" fmla="*/ 10477500 w 12192000"/>
              <a:gd name="connsiteY2" fmla="*/ 2 h 6858000"/>
              <a:gd name="connsiteX3" fmla="*/ 12192000 w 12192000"/>
              <a:gd name="connsiteY3" fmla="*/ 3429000 h 6858000"/>
              <a:gd name="connsiteX4" fmla="*/ 10477500 w 12192000"/>
              <a:gd name="connsiteY4" fmla="*/ 6857998 h 6858000"/>
              <a:gd name="connsiteX5" fmla="*/ 1714500 w 12192000"/>
              <a:gd name="connsiteY5" fmla="*/ 6857998 h 6858000"/>
              <a:gd name="connsiteX6" fmla="*/ 0 w 12192000"/>
              <a:gd name="connsiteY6" fmla="*/ 3429000 h 6858000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0483516 w 12198016"/>
              <a:gd name="connsiteY2" fmla="*/ 12032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0483516 w 12198016"/>
              <a:gd name="connsiteY4" fmla="*/ 6870028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70028"/>
              <a:gd name="connsiteX1" fmla="*/ 0 w 12198016"/>
              <a:gd name="connsiteY1" fmla="*/ 0 h 6870028"/>
              <a:gd name="connsiteX2" fmla="*/ 12192000 w 12198016"/>
              <a:gd name="connsiteY2" fmla="*/ 24063 h 6870028"/>
              <a:gd name="connsiteX3" fmla="*/ 12198016 w 12198016"/>
              <a:gd name="connsiteY3" fmla="*/ 3441030 h 6870028"/>
              <a:gd name="connsiteX4" fmla="*/ 12179968 w 12198016"/>
              <a:gd name="connsiteY4" fmla="*/ 6845965 h 6870028"/>
              <a:gd name="connsiteX5" fmla="*/ 1720516 w 12198016"/>
              <a:gd name="connsiteY5" fmla="*/ 6870028 h 6870028"/>
              <a:gd name="connsiteX6" fmla="*/ 6016 w 12198016"/>
              <a:gd name="connsiteY6" fmla="*/ 3441030 h 6870028"/>
              <a:gd name="connsiteX0" fmla="*/ 6016 w 12198016"/>
              <a:gd name="connsiteY0" fmla="*/ 3441030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6016 w 12198016"/>
              <a:gd name="connsiteY6" fmla="*/ 3441030 h 6857997"/>
              <a:gd name="connsiteX0" fmla="*/ 266 w 12204298"/>
              <a:gd name="connsiteY0" fmla="*/ 2045367 h 6857997"/>
              <a:gd name="connsiteX1" fmla="*/ 6282 w 12204298"/>
              <a:gd name="connsiteY1" fmla="*/ 0 h 6857997"/>
              <a:gd name="connsiteX2" fmla="*/ 12198282 w 12204298"/>
              <a:gd name="connsiteY2" fmla="*/ 24063 h 6857997"/>
              <a:gd name="connsiteX3" fmla="*/ 12204298 w 12204298"/>
              <a:gd name="connsiteY3" fmla="*/ 3441030 h 6857997"/>
              <a:gd name="connsiteX4" fmla="*/ 12186250 w 12204298"/>
              <a:gd name="connsiteY4" fmla="*/ 6845965 h 6857997"/>
              <a:gd name="connsiteX5" fmla="*/ 7128976 w 12204298"/>
              <a:gd name="connsiteY5" fmla="*/ 6857997 h 6857997"/>
              <a:gd name="connsiteX6" fmla="*/ 266 w 12204298"/>
              <a:gd name="connsiteY6" fmla="*/ 2045367 h 6857997"/>
              <a:gd name="connsiteX0" fmla="*/ 980573 w 12198016"/>
              <a:gd name="connsiteY0" fmla="*/ 1792704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6" fmla="*/ 980573 w 12198016"/>
              <a:gd name="connsiteY6" fmla="*/ 1792704 h 6857997"/>
              <a:gd name="connsiteX0" fmla="*/ 266 w 12204299"/>
              <a:gd name="connsiteY0" fmla="*/ 1840831 h 6857997"/>
              <a:gd name="connsiteX1" fmla="*/ 6283 w 12204299"/>
              <a:gd name="connsiteY1" fmla="*/ 0 h 6857997"/>
              <a:gd name="connsiteX2" fmla="*/ 12198283 w 12204299"/>
              <a:gd name="connsiteY2" fmla="*/ 24063 h 6857997"/>
              <a:gd name="connsiteX3" fmla="*/ 12204299 w 12204299"/>
              <a:gd name="connsiteY3" fmla="*/ 3441030 h 6857997"/>
              <a:gd name="connsiteX4" fmla="*/ 12186251 w 12204299"/>
              <a:gd name="connsiteY4" fmla="*/ 6845965 h 6857997"/>
              <a:gd name="connsiteX5" fmla="*/ 7128977 w 12204299"/>
              <a:gd name="connsiteY5" fmla="*/ 6857997 h 6857997"/>
              <a:gd name="connsiteX6" fmla="*/ 266 w 12204299"/>
              <a:gd name="connsiteY6" fmla="*/ 1840831 h 6857997"/>
              <a:gd name="connsiteX0" fmla="*/ 7122694 w 12198016"/>
              <a:gd name="connsiteY0" fmla="*/ 6857997 h 6857997"/>
              <a:gd name="connsiteX1" fmla="*/ 0 w 12198016"/>
              <a:gd name="connsiteY1" fmla="*/ 0 h 6857997"/>
              <a:gd name="connsiteX2" fmla="*/ 12192000 w 12198016"/>
              <a:gd name="connsiteY2" fmla="*/ 24063 h 6857997"/>
              <a:gd name="connsiteX3" fmla="*/ 12198016 w 12198016"/>
              <a:gd name="connsiteY3" fmla="*/ 3441030 h 6857997"/>
              <a:gd name="connsiteX4" fmla="*/ 12179968 w 12198016"/>
              <a:gd name="connsiteY4" fmla="*/ 6845965 h 6857997"/>
              <a:gd name="connsiteX5" fmla="*/ 7122694 w 12198016"/>
              <a:gd name="connsiteY5" fmla="*/ 6857997 h 6857997"/>
              <a:gd name="connsiteX0" fmla="*/ 4818648 w 12198016"/>
              <a:gd name="connsiteY0" fmla="*/ 6870031 h 6870031"/>
              <a:gd name="connsiteX1" fmla="*/ 0 w 12198016"/>
              <a:gd name="connsiteY1" fmla="*/ 0 h 6870031"/>
              <a:gd name="connsiteX2" fmla="*/ 12192000 w 12198016"/>
              <a:gd name="connsiteY2" fmla="*/ 24063 h 6870031"/>
              <a:gd name="connsiteX3" fmla="*/ 12198016 w 12198016"/>
              <a:gd name="connsiteY3" fmla="*/ 3441030 h 6870031"/>
              <a:gd name="connsiteX4" fmla="*/ 12179968 w 12198016"/>
              <a:gd name="connsiteY4" fmla="*/ 6845965 h 6870031"/>
              <a:gd name="connsiteX5" fmla="*/ 4818648 w 12198016"/>
              <a:gd name="connsiteY5" fmla="*/ 6870031 h 6870031"/>
              <a:gd name="connsiteX0" fmla="*/ 2713121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2713121 w 10092489"/>
              <a:gd name="connsiteY5" fmla="*/ 6870031 h 6870031"/>
              <a:gd name="connsiteX0" fmla="*/ 3230479 w 10092489"/>
              <a:gd name="connsiteY0" fmla="*/ 6870031 h 6870031"/>
              <a:gd name="connsiteX1" fmla="*/ 0 w 10092489"/>
              <a:gd name="connsiteY1" fmla="*/ 0 h 6870031"/>
              <a:gd name="connsiteX2" fmla="*/ 10086473 w 10092489"/>
              <a:gd name="connsiteY2" fmla="*/ 24063 h 6870031"/>
              <a:gd name="connsiteX3" fmla="*/ 10092489 w 10092489"/>
              <a:gd name="connsiteY3" fmla="*/ 3441030 h 6870031"/>
              <a:gd name="connsiteX4" fmla="*/ 10074441 w 10092489"/>
              <a:gd name="connsiteY4" fmla="*/ 6845965 h 6870031"/>
              <a:gd name="connsiteX5" fmla="*/ 3230479 w 10092489"/>
              <a:gd name="connsiteY5" fmla="*/ 6870031 h 6870031"/>
              <a:gd name="connsiteX0" fmla="*/ 5526973 w 12388983"/>
              <a:gd name="connsiteY0" fmla="*/ 6870031 h 6870031"/>
              <a:gd name="connsiteX1" fmla="*/ 0 w 12388983"/>
              <a:gd name="connsiteY1" fmla="*/ 0 h 6870031"/>
              <a:gd name="connsiteX2" fmla="*/ 12382967 w 12388983"/>
              <a:gd name="connsiteY2" fmla="*/ 24063 h 6870031"/>
              <a:gd name="connsiteX3" fmla="*/ 12388983 w 12388983"/>
              <a:gd name="connsiteY3" fmla="*/ 3441030 h 6870031"/>
              <a:gd name="connsiteX4" fmla="*/ 12370935 w 12388983"/>
              <a:gd name="connsiteY4" fmla="*/ 6845965 h 6870031"/>
              <a:gd name="connsiteX5" fmla="*/ 5526973 w 12388983"/>
              <a:gd name="connsiteY5" fmla="*/ 6870031 h 6870031"/>
              <a:gd name="connsiteX0" fmla="*/ 7840359 w 14702369"/>
              <a:gd name="connsiteY0" fmla="*/ 6845968 h 6845968"/>
              <a:gd name="connsiteX1" fmla="*/ 0 w 14702369"/>
              <a:gd name="connsiteY1" fmla="*/ 0 h 6845968"/>
              <a:gd name="connsiteX2" fmla="*/ 14696353 w 14702369"/>
              <a:gd name="connsiteY2" fmla="*/ 0 h 6845968"/>
              <a:gd name="connsiteX3" fmla="*/ 14702369 w 14702369"/>
              <a:gd name="connsiteY3" fmla="*/ 3416967 h 6845968"/>
              <a:gd name="connsiteX4" fmla="*/ 14684321 w 14702369"/>
              <a:gd name="connsiteY4" fmla="*/ 6821902 h 6845968"/>
              <a:gd name="connsiteX5" fmla="*/ 7840359 w 14702369"/>
              <a:gd name="connsiteY5" fmla="*/ 6845968 h 6845968"/>
              <a:gd name="connsiteX0" fmla="*/ 11914246 w 14702369"/>
              <a:gd name="connsiteY0" fmla="*/ 6821904 h 6821904"/>
              <a:gd name="connsiteX1" fmla="*/ 0 w 14702369"/>
              <a:gd name="connsiteY1" fmla="*/ 0 h 6821904"/>
              <a:gd name="connsiteX2" fmla="*/ 14696353 w 14702369"/>
              <a:gd name="connsiteY2" fmla="*/ 0 h 6821904"/>
              <a:gd name="connsiteX3" fmla="*/ 14702369 w 14702369"/>
              <a:gd name="connsiteY3" fmla="*/ 3416967 h 6821904"/>
              <a:gd name="connsiteX4" fmla="*/ 14684321 w 14702369"/>
              <a:gd name="connsiteY4" fmla="*/ 6821902 h 6821904"/>
              <a:gd name="connsiteX5" fmla="*/ 11914246 w 14702369"/>
              <a:gd name="connsiteY5" fmla="*/ 6821904 h 6821904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84321 w 14702369"/>
              <a:gd name="connsiteY4" fmla="*/ 6821902 h 6833935"/>
              <a:gd name="connsiteX5" fmla="*/ 11303164 w 14702369"/>
              <a:gd name="connsiteY5" fmla="*/ 6833935 h 6833935"/>
              <a:gd name="connsiteX0" fmla="*/ 11303164 w 14702369"/>
              <a:gd name="connsiteY0" fmla="*/ 6833935 h 6833935"/>
              <a:gd name="connsiteX1" fmla="*/ 0 w 14702369"/>
              <a:gd name="connsiteY1" fmla="*/ 0 h 6833935"/>
              <a:gd name="connsiteX2" fmla="*/ 14696353 w 14702369"/>
              <a:gd name="connsiteY2" fmla="*/ 0 h 6833935"/>
              <a:gd name="connsiteX3" fmla="*/ 14702369 w 14702369"/>
              <a:gd name="connsiteY3" fmla="*/ 3416967 h 6833935"/>
              <a:gd name="connsiteX4" fmla="*/ 14698869 w 14702369"/>
              <a:gd name="connsiteY4" fmla="*/ 6833934 h 6833935"/>
              <a:gd name="connsiteX5" fmla="*/ 11303164 w 14702369"/>
              <a:gd name="connsiteY5" fmla="*/ 6833935 h 6833935"/>
              <a:gd name="connsiteX0" fmla="*/ 11356917 w 14756122"/>
              <a:gd name="connsiteY0" fmla="*/ 6833935 h 6833935"/>
              <a:gd name="connsiteX1" fmla="*/ 0 w 14756122"/>
              <a:gd name="connsiteY1" fmla="*/ 12611 h 6833935"/>
              <a:gd name="connsiteX2" fmla="*/ 14750106 w 14756122"/>
              <a:gd name="connsiteY2" fmla="*/ 0 h 6833935"/>
              <a:gd name="connsiteX3" fmla="*/ 14756122 w 14756122"/>
              <a:gd name="connsiteY3" fmla="*/ 3416967 h 6833935"/>
              <a:gd name="connsiteX4" fmla="*/ 14752622 w 14756122"/>
              <a:gd name="connsiteY4" fmla="*/ 6833934 h 6833935"/>
              <a:gd name="connsiteX5" fmla="*/ 11356917 w 14756122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2622 w 14761910"/>
              <a:gd name="connsiteY4" fmla="*/ 6833934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3935"/>
              <a:gd name="connsiteX1" fmla="*/ 0 w 14761910"/>
              <a:gd name="connsiteY1" fmla="*/ 12611 h 6833935"/>
              <a:gd name="connsiteX2" fmla="*/ 14761631 w 14761910"/>
              <a:gd name="connsiteY2" fmla="*/ 0 h 6833935"/>
              <a:gd name="connsiteX3" fmla="*/ 14756122 w 14761910"/>
              <a:gd name="connsiteY3" fmla="*/ 3416967 h 6833935"/>
              <a:gd name="connsiteX4" fmla="*/ 14758385 w 14761910"/>
              <a:gd name="connsiteY4" fmla="*/ 6829198 h 6833935"/>
              <a:gd name="connsiteX5" fmla="*/ 11356917 w 14761910"/>
              <a:gd name="connsiteY5" fmla="*/ 6833935 h 6833935"/>
              <a:gd name="connsiteX0" fmla="*/ 11356917 w 14761910"/>
              <a:gd name="connsiteY0" fmla="*/ 6833935 h 6836301"/>
              <a:gd name="connsiteX1" fmla="*/ 0 w 14761910"/>
              <a:gd name="connsiteY1" fmla="*/ 12611 h 6836301"/>
              <a:gd name="connsiteX2" fmla="*/ 14761631 w 14761910"/>
              <a:gd name="connsiteY2" fmla="*/ 0 h 6836301"/>
              <a:gd name="connsiteX3" fmla="*/ 14756122 w 14761910"/>
              <a:gd name="connsiteY3" fmla="*/ 3416967 h 6836301"/>
              <a:gd name="connsiteX4" fmla="*/ 14758385 w 14761910"/>
              <a:gd name="connsiteY4" fmla="*/ 6836301 h 6836301"/>
              <a:gd name="connsiteX5" fmla="*/ 11356917 w 14761910"/>
              <a:gd name="connsiteY5" fmla="*/ 6833935 h 683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61910" h="6836301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E7A6DEE9-0B4F-409A-B59F-325723A101B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8431" y="5311498"/>
            <a:ext cx="2738896" cy="15085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E0B31207-9C3D-4B5C-B57B-2FE4DBE21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582" t="2399" r="8554" b="-8774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735335CF-157D-43AA-8855-D3BF724DF9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alphaModFix amt="34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4017" t="36082" r="11355" b="674"/>
          <a:stretch/>
        </p:blipFill>
        <p:spPr>
          <a:xfrm rot="16200000">
            <a:off x="5792642" y="4819952"/>
            <a:ext cx="1719709" cy="2366806"/>
          </a:xfrm>
          <a:prstGeom prst="rtTriangle">
            <a:avLst/>
          </a:prstGeom>
        </p:spPr>
      </p:pic>
      <p:sp>
        <p:nvSpPr>
          <p:cNvPr id="11" name="Title 15">
            <a:extLst>
              <a:ext uri="{FF2B5EF4-FFF2-40B4-BE49-F238E27FC236}">
                <a16:creationId xmlns:a16="http://schemas.microsoft.com/office/drawing/2014/main" xmlns="" id="{6D87AD77-E89F-4705-AA0A-8032DAD1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018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C6441F9-A2B1-4BFB-87F7-B505A10AE26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08A801E7-BC54-4FD1-B398-A5A22D7A98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355B944D-04FC-4DF5-9BF7-3BCE88FF1F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ED524ECA-AF0A-4822-81E8-1224A9767F2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B5CD593-1634-4207-94B8-040A8F75CE1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D57198A-4F93-4BB0-B3E6-6EC9C206038D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6D052B9-215F-4A65-B5BF-D9EA0B79D5DB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329B9A96-3603-43F8-A8A8-E7ECA8F14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xmlns="" id="{D23802C6-2AE7-4143-9A89-2B465ADB4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393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ED4F45A-79C4-451D-B770-5D9EB63F4CE9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D750AF94-A7F3-4BBE-BA31-C4E95B6438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9F3D092-5D49-4AFB-AF3E-73F362AFFC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B71A52C8-AC58-4F93-9B83-CF6340B35704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9F8C269A-31A7-4C30-A379-B1AF6E6AC07E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3DDE49C7-19A1-444C-9825-1EA2A4CF4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63544BA0-E96C-45E5-845D-0572CB6E19C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2800"/>
            </a:lvl1pPr>
            <a:lvl2pPr marL="685800" indent="-22860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6FA363F-DA93-49E9-B2AA-8F807FE83C45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5" name="Title 15">
            <a:extLst>
              <a:ext uri="{FF2B5EF4-FFF2-40B4-BE49-F238E27FC236}">
                <a16:creationId xmlns:a16="http://schemas.microsoft.com/office/drawing/2014/main" xmlns="" id="{87570EC9-0DBC-4BD7-95AA-6C73B6CD9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47CA0F7-C63D-4300-8BAD-A29E1BDF3EF2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91290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EE8A8A5-B83C-452F-9ACA-4A3279DC36AF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1B9B4D16-20B9-4380-8EB6-9F8F7A8122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2DFE8BF3-E40B-493A-9AE5-A62B25D4F1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CACCEF1-20EC-4A52-A7A1-15EEEB87FBB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E6BB852-D706-4A9C-8904-87AD81B3C355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C7E3A92-47B8-4167-85B4-4C55CAFC49AB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9" name="Title 15">
            <a:extLst>
              <a:ext uri="{FF2B5EF4-FFF2-40B4-BE49-F238E27FC236}">
                <a16:creationId xmlns:a16="http://schemas.microsoft.com/office/drawing/2014/main" xmlns="" id="{80E5D011-DA18-4024-AF86-86894ACB2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0933C90-27D3-4335-96E2-DF82191298C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112926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3EBEE52-12B2-4089-AD9F-FE36914DD282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2D315F3E-F0DF-4865-AC4F-47E0A13B27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B6593D5-A5A7-4DB6-A71A-5D767C08A4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0C563EC-D185-47AB-844E-F7F56F0C4870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042A08C-D712-41B9-8B6D-63E085A5C203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71F12C-5B09-41F4-BF5A-B51056894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v"/>
              <a:defRPr sz="3200"/>
            </a:lvl1pPr>
            <a:lvl2pPr marL="685800" indent="-228600">
              <a:buFont typeface="Wingdings" panose="05000000000000000000" pitchFamily="2" charset="2"/>
              <a:buChar char="§"/>
              <a:defRPr sz="2800"/>
            </a:lvl2pPr>
            <a:lvl3pPr marL="1143000" indent="-228600">
              <a:buFont typeface="Courier New" panose="02070309020205020404" pitchFamily="49" charset="0"/>
              <a:buChar char="o"/>
              <a:defRPr sz="2400"/>
            </a:lvl3pPr>
            <a:lvl4pPr marL="1600200" indent="-228600">
              <a:buFont typeface="Arial" panose="020B0604020202020204" pitchFamily="34" charset="0"/>
              <a:buChar char="•"/>
              <a:defRPr sz="2000"/>
            </a:lvl4pPr>
            <a:lvl5pPr marL="2057400" indent="-2286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9D816F0-FF8F-4A31-8300-9ACA6B575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3C088C0-51B0-4546-B072-388AE9218637}"/>
              </a:ext>
            </a:extLst>
          </p:cNvPr>
          <p:cNvSpPr txBox="1"/>
          <p:nvPr userDrawn="1"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400" b="1" dirty="0">
                <a:solidFill>
                  <a:schemeClr val="accent1"/>
                </a:solidFill>
              </a:rPr>
              <a:t>Slide </a:t>
            </a:r>
            <a:fld id="{F7E43D5E-19EF-489C-A403-232B1D029F8F}" type="slidenum">
              <a:rPr lang="en-AU" sz="1400" b="1" smtClean="0">
                <a:solidFill>
                  <a:schemeClr val="accent1"/>
                </a:solidFill>
              </a:rPr>
              <a:t>‹#›</a:t>
            </a:fld>
            <a:endParaRPr lang="en-AU" sz="1400" b="1" dirty="0">
              <a:solidFill>
                <a:schemeClr val="accent1"/>
              </a:solidFill>
            </a:endParaRPr>
          </a:p>
        </p:txBody>
      </p:sp>
      <p:sp>
        <p:nvSpPr>
          <p:cNvPr id="11" name="Title 15">
            <a:extLst>
              <a:ext uri="{FF2B5EF4-FFF2-40B4-BE49-F238E27FC236}">
                <a16:creationId xmlns:a16="http://schemas.microsoft.com/office/drawing/2014/main" xmlns="" id="{52871787-E01A-4060-A748-A06B35391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AB93411-C6A7-4058-A682-89D0693D66D9}"/>
              </a:ext>
            </a:extLst>
          </p:cNvPr>
          <p:cNvSpPr txBox="1"/>
          <p:nvPr userDrawn="1"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CEOS Plenary, 1-4  November 2021</a:t>
            </a:r>
          </a:p>
        </p:txBody>
      </p:sp>
    </p:spTree>
    <p:extLst>
      <p:ext uri="{BB962C8B-B14F-4D97-AF65-F5344CB8AC3E}">
        <p14:creationId xmlns:p14="http://schemas.microsoft.com/office/powerpoint/2010/main" val="345898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BB3F54E-9A4B-4920-8D77-4695B8ABE8DC}"/>
              </a:ext>
            </a:extLst>
          </p:cNvPr>
          <p:cNvSpPr/>
          <p:nvPr userDrawn="1"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A22C5D0-A59F-4D59-9AE0-98B49D48F7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hqprint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D83F94B4-13EA-4151-AFBF-F80C398EB19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C0AD3EB-C7FF-4C12-981F-BF2C7DE74266}"/>
              </a:ext>
            </a:extLst>
          </p:cNvPr>
          <p:cNvSpPr/>
          <p:nvPr userDrawn="1"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4223A0C-8F12-4568-8E11-A3F2ECF21C84}"/>
              </a:ext>
            </a:extLst>
          </p:cNvPr>
          <p:cNvSpPr/>
          <p:nvPr userDrawn="1"/>
        </p:nvSpPr>
        <p:spPr>
          <a:xfrm flipV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22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8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BACB7B97-9416-452B-84EA-699E6AA45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 smtClean="0"/>
              <a:t>CEOS Strategy to Support the UNFCCC Global Stocktake - Introduction</a:t>
            </a:r>
            <a:endParaRPr lang="en-AU" sz="4000" dirty="0"/>
          </a:p>
        </p:txBody>
      </p:sp>
      <p:sp>
        <p:nvSpPr>
          <p:cNvPr id="6" name="Shape 11">
            <a:extLst>
              <a:ext uri="{FF2B5EF4-FFF2-40B4-BE49-F238E27FC236}">
                <a16:creationId xmlns:a16="http://schemas.microsoft.com/office/drawing/2014/main" xmlns="" id="{75A0D59D-8C5C-48CF-A49D-9DE235F8CED6}"/>
              </a:ext>
            </a:extLst>
          </p:cNvPr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 smtClean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Stephen Briggs, </a:t>
            </a: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 smtClean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ESA SIT V-C Team</a:t>
            </a: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 smtClean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Conference </a:t>
            </a:r>
            <a:r>
              <a:rPr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Agenda Item </a:t>
            </a:r>
            <a:r>
              <a:rPr lang="en-US" sz="2200" b="1" dirty="0" smtClean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16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2021 CEOS Plenary 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Virtual Meeting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2200" b="1" dirty="0">
                <a:solidFill>
                  <a:schemeClr val="accent1"/>
                </a:solidFill>
                <a:latin typeface="Quire Sans" panose="020B0502040400020003" pitchFamily="34" charset="0"/>
                <a:ea typeface="Arial Bold"/>
                <a:cs typeface="Quire Sans" panose="020B0502040400020003" pitchFamily="34" charset="0"/>
                <a:sym typeface="Arial Bold"/>
              </a:rPr>
              <a:t>1-4 November 2021</a:t>
            </a:r>
            <a:endParaRPr sz="2200" b="1" dirty="0">
              <a:solidFill>
                <a:schemeClr val="accent1"/>
              </a:solidFill>
              <a:latin typeface="Quire Sans" panose="020B0502040400020003" pitchFamily="34" charset="0"/>
              <a:ea typeface="Arial Bold"/>
              <a:cs typeface="Quire Sans" panose="020B0502040400020003" pitchFamily="34" charset="0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9195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3933" y="1127018"/>
            <a:ext cx="11495400" cy="4662871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SzPts val="2000"/>
              <a:buNone/>
            </a:pPr>
            <a:r>
              <a:rPr lang="en-AU" sz="2400" dirty="0"/>
              <a:t>The </a:t>
            </a:r>
            <a:r>
              <a:rPr lang="en-AU" sz="2400" dirty="0" smtClean="0"/>
              <a:t>Global Stocktake (GST) is a fundamental part of the Paris Agreement and provides ongoing estimates of progress towards its objectives. It is described in the Paris Agreement itself (Article 14, quoted below):</a:t>
            </a:r>
            <a:endParaRPr lang="en-AU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SzPts val="2000"/>
              <a:buNone/>
            </a:pPr>
            <a:endParaRPr lang="en-AU" dirty="0"/>
          </a:p>
          <a:p>
            <a:pPr marL="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r>
              <a:rPr lang="en-AU" sz="2000" dirty="0"/>
              <a:t>.....”Parties shall take stock of the implementation of the Paris Agreement to assess collective progress towards achieving the purpose of this Agreement and its long-term goals (referred to as the “global stocktake”)...”</a:t>
            </a:r>
            <a:endParaRPr lang="en-AU" sz="1800" dirty="0"/>
          </a:p>
          <a:p>
            <a:pPr marL="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endParaRPr lang="en-AU" sz="2000" dirty="0"/>
          </a:p>
          <a:p>
            <a:pPr marL="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r>
              <a:rPr lang="en-AU" sz="2000" dirty="0"/>
              <a:t>“.... in a comprehensive manner....considering </a:t>
            </a:r>
            <a:r>
              <a:rPr lang="en-AU" sz="2000" dirty="0">
                <a:solidFill>
                  <a:srgbClr val="FF0000"/>
                </a:solidFill>
              </a:rPr>
              <a:t>mitigation, adaptation and means of implementation and support, and in the light of equity </a:t>
            </a:r>
            <a:r>
              <a:rPr lang="en-AU" sz="2000" dirty="0"/>
              <a:t>and the best available science”</a:t>
            </a:r>
            <a:endParaRPr lang="en-AU" sz="1800" dirty="0"/>
          </a:p>
          <a:p>
            <a:pPr marL="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endParaRPr lang="en-AU" sz="2000" dirty="0"/>
          </a:p>
          <a:p>
            <a:pPr marL="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r>
              <a:rPr lang="en-AU" sz="2000" dirty="0"/>
              <a:t>...in 2023 and every five years thereafter....”</a:t>
            </a:r>
            <a:endParaRPr lang="en-AU" sz="1800" dirty="0"/>
          </a:p>
          <a:p>
            <a:pPr marL="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endParaRPr lang="en-AU" sz="2000" dirty="0"/>
          </a:p>
          <a:p>
            <a:pPr marL="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r>
              <a:rPr lang="en-AU" sz="2000" dirty="0"/>
              <a:t>“....shall inform Parties in updating and enhancing, in a nationally determined manner, actions and support in  accordance with the relevant provisions of this Agreement......”</a:t>
            </a:r>
            <a:endParaRPr lang="en-AU" sz="1800" dirty="0"/>
          </a:p>
          <a:p>
            <a:pPr marL="457200" lv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None/>
            </a:pPr>
            <a:endParaRPr lang="en-AU" sz="20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Relation of GST to the Paris Agreement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69560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491" y="1192207"/>
            <a:ext cx="11495400" cy="4662871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SzPts val="1600"/>
              <a:buNone/>
            </a:pPr>
            <a:r>
              <a:rPr lang="en-AU" sz="2000" dirty="0"/>
              <a:t>Th</a:t>
            </a:r>
            <a:r>
              <a:rPr lang="en-AU" sz="2400" dirty="0"/>
              <a:t>ere are therefore four areas </a:t>
            </a:r>
            <a:r>
              <a:rPr lang="en-AU" sz="2400" dirty="0" smtClean="0"/>
              <a:t>that can be supported by </a:t>
            </a:r>
            <a:r>
              <a:rPr lang="en-AU" sz="2400" dirty="0"/>
              <a:t>CEOS (in red in previous slide):</a:t>
            </a:r>
            <a:endParaRPr lang="en-AU" sz="2000" dirty="0"/>
          </a:p>
          <a:p>
            <a:pPr marL="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endParaRPr lang="en-AU" sz="2000" dirty="0"/>
          </a:p>
          <a:p>
            <a:pPr marL="285750" lvl="0" indent="-285750">
              <a:lnSpc>
                <a:spcPct val="100000"/>
              </a:lnSpc>
              <a:spcBef>
                <a:spcPts val="320"/>
              </a:spcBef>
              <a:buClr>
                <a:schemeClr val="accent1"/>
              </a:buClr>
              <a:buSzPts val="1600"/>
              <a:buFont typeface="Arial"/>
              <a:buChar char="•"/>
            </a:pPr>
            <a:r>
              <a:rPr lang="en-AU" sz="1800" b="1" dirty="0"/>
              <a:t>Mitigation</a:t>
            </a:r>
            <a:r>
              <a:rPr lang="en-AU" sz="1800" dirty="0"/>
              <a:t>, i.e. reporting, measurement and tracking secular decrease of GHG emissions</a:t>
            </a:r>
            <a:endParaRPr lang="en-AU" sz="1600" dirty="0"/>
          </a:p>
          <a:p>
            <a:pPr marL="285750" lvl="0" indent="-184150">
              <a:lnSpc>
                <a:spcPct val="100000"/>
              </a:lnSpc>
              <a:spcBef>
                <a:spcPts val="320"/>
              </a:spcBef>
              <a:buClr>
                <a:schemeClr val="accent1"/>
              </a:buClr>
              <a:buSzPts val="1600"/>
              <a:buNone/>
            </a:pPr>
            <a:endParaRPr lang="en-AU" sz="1800" dirty="0"/>
          </a:p>
          <a:p>
            <a:pPr marL="285750" lvl="0" indent="-285750">
              <a:lnSpc>
                <a:spcPct val="100000"/>
              </a:lnSpc>
              <a:spcBef>
                <a:spcPts val="320"/>
              </a:spcBef>
              <a:buClr>
                <a:schemeClr val="accent1"/>
              </a:buClr>
              <a:buSzPts val="1600"/>
              <a:buFont typeface="Arial"/>
              <a:buChar char="•"/>
            </a:pPr>
            <a:r>
              <a:rPr lang="en-AU" sz="1800" b="1" dirty="0"/>
              <a:t>Adaptation</a:t>
            </a:r>
            <a:r>
              <a:rPr lang="en-AU" sz="1800" dirty="0"/>
              <a:t> to ongoing climate change and its consequences and impacts</a:t>
            </a:r>
            <a:endParaRPr lang="en-AU" sz="1600" dirty="0"/>
          </a:p>
          <a:p>
            <a:pPr marL="285750" lvl="0" indent="-184150">
              <a:lnSpc>
                <a:spcPct val="100000"/>
              </a:lnSpc>
              <a:spcBef>
                <a:spcPts val="320"/>
              </a:spcBef>
              <a:buClr>
                <a:schemeClr val="accent1"/>
              </a:buClr>
              <a:buSzPts val="1600"/>
              <a:buNone/>
            </a:pPr>
            <a:endParaRPr lang="en-AU" sz="1800" dirty="0"/>
          </a:p>
          <a:p>
            <a:pPr marL="285750" lvl="0" indent="-285750">
              <a:lnSpc>
                <a:spcPct val="100000"/>
              </a:lnSpc>
              <a:spcBef>
                <a:spcPts val="320"/>
              </a:spcBef>
              <a:buClr>
                <a:schemeClr val="accent1"/>
              </a:buClr>
              <a:buSzPts val="1600"/>
              <a:buFont typeface="Arial"/>
              <a:buChar char="•"/>
            </a:pPr>
            <a:r>
              <a:rPr lang="en-AU" sz="1800" b="1" dirty="0"/>
              <a:t>Finance</a:t>
            </a:r>
            <a:r>
              <a:rPr lang="en-AU" sz="1800" dirty="0"/>
              <a:t> of mechanisms for adhesion </a:t>
            </a:r>
            <a:endParaRPr lang="en-AU" sz="1600" dirty="0"/>
          </a:p>
          <a:p>
            <a:pPr marL="285750" lvl="0" indent="-184150">
              <a:lnSpc>
                <a:spcPct val="100000"/>
              </a:lnSpc>
              <a:spcBef>
                <a:spcPts val="320"/>
              </a:spcBef>
              <a:buClr>
                <a:schemeClr val="accent1"/>
              </a:buClr>
              <a:buSzPts val="1600"/>
              <a:buNone/>
            </a:pPr>
            <a:endParaRPr lang="en-AU" sz="1800" dirty="0"/>
          </a:p>
          <a:p>
            <a:pPr marL="285750" lvl="0" indent="-285750">
              <a:lnSpc>
                <a:spcPct val="100000"/>
              </a:lnSpc>
              <a:spcBef>
                <a:spcPts val="320"/>
              </a:spcBef>
              <a:buClr>
                <a:schemeClr val="accent1"/>
              </a:buClr>
              <a:buSzPts val="1600"/>
              <a:buFont typeface="Arial"/>
              <a:buChar char="•"/>
            </a:pPr>
            <a:r>
              <a:rPr lang="en-AU" sz="1800" dirty="0"/>
              <a:t>(</a:t>
            </a:r>
            <a:r>
              <a:rPr lang="en-AU" sz="1800" b="1" dirty="0"/>
              <a:t>Equity</a:t>
            </a:r>
            <a:r>
              <a:rPr lang="en-AU" sz="1800" dirty="0"/>
              <a:t> among Parties for implementation)</a:t>
            </a:r>
            <a:endParaRPr lang="en-AU" sz="1600" dirty="0"/>
          </a:p>
          <a:p>
            <a:pPr marL="5715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endParaRPr lang="en-AU" sz="2000" dirty="0"/>
          </a:p>
          <a:p>
            <a:pPr marL="5715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r>
              <a:rPr lang="en-AU" sz="2000" dirty="0"/>
              <a:t>Of these four topics, mitigation of emissions has been the most </a:t>
            </a:r>
            <a:r>
              <a:rPr lang="en-AU" sz="2000" dirty="0" smtClean="0"/>
              <a:t>specifically </a:t>
            </a:r>
            <a:r>
              <a:rPr lang="en-AU" sz="2000" dirty="0"/>
              <a:t>pursued in CEOS and by the scientific modelling community. Adaptation, </a:t>
            </a:r>
            <a:r>
              <a:rPr lang="en-AU" sz="2000" i="1" dirty="0"/>
              <a:t>per se</a:t>
            </a:r>
            <a:r>
              <a:rPr lang="en-AU" sz="2000" dirty="0"/>
              <a:t>, has not yet been as </a:t>
            </a:r>
            <a:r>
              <a:rPr lang="en-AU" sz="2000" dirty="0" smtClean="0"/>
              <a:t>directly studied </a:t>
            </a:r>
            <a:r>
              <a:rPr lang="en-AU" sz="2000" dirty="0"/>
              <a:t>in CEOS but </a:t>
            </a:r>
            <a:r>
              <a:rPr lang="en-AU" sz="2000" dirty="0" smtClean="0">
                <a:solidFill>
                  <a:schemeClr val="dk1"/>
                </a:solidFill>
              </a:rPr>
              <a:t>much </a:t>
            </a:r>
            <a:r>
              <a:rPr lang="en-AU" sz="2000" dirty="0">
                <a:solidFill>
                  <a:schemeClr val="dk1"/>
                </a:solidFill>
              </a:rPr>
              <a:t>previous and ongoing work is very </a:t>
            </a:r>
            <a:r>
              <a:rPr lang="en-AU" sz="2000" dirty="0" smtClean="0">
                <a:solidFill>
                  <a:schemeClr val="dk1"/>
                </a:solidFill>
              </a:rPr>
              <a:t>relevant, and </a:t>
            </a:r>
            <a:r>
              <a:rPr lang="en-AU" sz="2000" dirty="0" smtClean="0"/>
              <a:t>there </a:t>
            </a:r>
            <a:r>
              <a:rPr lang="en-AU" sz="2000" dirty="0"/>
              <a:t>is great scope for CEO</a:t>
            </a:r>
            <a:r>
              <a:rPr lang="en-AU" sz="2000" dirty="0">
                <a:solidFill>
                  <a:schemeClr val="dk1"/>
                </a:solidFill>
              </a:rPr>
              <a:t>S </a:t>
            </a:r>
            <a:r>
              <a:rPr lang="en-AU" sz="2000" dirty="0" smtClean="0">
                <a:solidFill>
                  <a:schemeClr val="dk1"/>
                </a:solidFill>
              </a:rPr>
              <a:t>further to support adaptation </a:t>
            </a:r>
            <a:r>
              <a:rPr lang="en-AU" sz="2000" dirty="0">
                <a:solidFill>
                  <a:schemeClr val="dk1"/>
                </a:solidFill>
              </a:rPr>
              <a:t>including in partnership with </a:t>
            </a:r>
            <a:r>
              <a:rPr lang="en-AU" sz="2000" dirty="0" smtClean="0">
                <a:solidFill>
                  <a:schemeClr val="dk1"/>
                </a:solidFill>
              </a:rPr>
              <a:t>GEO. Finance </a:t>
            </a:r>
            <a:r>
              <a:rPr lang="en-AU" sz="2000" dirty="0">
                <a:solidFill>
                  <a:schemeClr val="dk1"/>
                </a:solidFill>
              </a:rPr>
              <a:t>&amp; Equity are less immediately relevant to CEOS but are to be monitored.</a:t>
            </a:r>
            <a:endParaRPr lang="en-AU" sz="2000" dirty="0"/>
          </a:p>
          <a:p>
            <a:pPr marL="285750" lvl="0" indent="-184150">
              <a:lnSpc>
                <a:spcPct val="100000"/>
              </a:lnSpc>
              <a:spcBef>
                <a:spcPts val="320"/>
              </a:spcBef>
              <a:buClr>
                <a:schemeClr val="accent1"/>
              </a:buClr>
              <a:buSzPts val="1600"/>
              <a:buNone/>
            </a:pPr>
            <a:endParaRPr lang="en-AU" sz="2000" dirty="0"/>
          </a:p>
          <a:p>
            <a:pPr marL="0" lvl="0" indent="0">
              <a:lnSpc>
                <a:spcPct val="100000"/>
              </a:lnSpc>
              <a:spcBef>
                <a:spcPts val="320"/>
              </a:spcBef>
              <a:buSzPts val="1600"/>
              <a:buNone/>
            </a:pPr>
            <a:endParaRPr lang="en-AU" sz="2000" dirty="0"/>
          </a:p>
          <a:p>
            <a:pPr marL="457200" lvl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400"/>
              <a:buNone/>
            </a:pPr>
            <a:r>
              <a:rPr lang="en-AU" sz="2000" dirty="0"/>
              <a:t>,</a:t>
            </a:r>
            <a:endParaRPr lang="en-AU" dirty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048" y="175939"/>
            <a:ext cx="9659126" cy="779002"/>
          </a:xfrm>
        </p:spPr>
        <p:txBody>
          <a:bodyPr/>
          <a:lstStyle/>
          <a:p>
            <a:r>
              <a:rPr lang="en-US" sz="3600" dirty="0" smtClean="0"/>
              <a:t>Key areas of the GST addressed by CEOS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53044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220" y="860847"/>
            <a:ext cx="11495400" cy="4662871"/>
          </a:xfrm>
        </p:spPr>
        <p:txBody>
          <a:bodyPr/>
          <a:lstStyle/>
          <a:p>
            <a:endParaRPr lang="en-US" sz="1600" dirty="0" smtClean="0"/>
          </a:p>
          <a:p>
            <a:r>
              <a:rPr lang="en-US" sz="2400" dirty="0" smtClean="0"/>
              <a:t> The following presentations focus on work in CEOS to measure, track and report on anthropogenic GHG emissions.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1800" dirty="0"/>
              <a:t>S</a:t>
            </a:r>
            <a:r>
              <a:rPr lang="en-US" sz="1800" dirty="0" smtClean="0"/>
              <a:t>atellite observations of atmospheric composition have been used to generate inventory products for GHG in the GST (Item 17)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Other land surface observations also support AFOLU methodologies to assess emission and capture of </a:t>
            </a:r>
            <a:r>
              <a:rPr lang="en-US" sz="1800" dirty="0"/>
              <a:t>G</a:t>
            </a:r>
            <a:r>
              <a:rPr lang="en-US" sz="1800" dirty="0" smtClean="0"/>
              <a:t>HGs via changes in managed land use (Item18, </a:t>
            </a:r>
            <a:r>
              <a:rPr lang="en-US" sz="1800" dirty="0" err="1" smtClean="0"/>
              <a:t>i</a:t>
            </a:r>
            <a:r>
              <a:rPr lang="en-US" sz="1800" dirty="0" smtClean="0"/>
              <a:t>-iv)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Demonstrator products are being made available through the CEOS GST Portal (Item 19)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lvl="1"/>
            <a:r>
              <a:rPr lang="en-US" sz="1800" dirty="0" smtClean="0"/>
              <a:t>CEOS observations form </a:t>
            </a:r>
            <a:r>
              <a:rPr lang="en-US" sz="1800" dirty="0"/>
              <a:t>part of </a:t>
            </a:r>
            <a:r>
              <a:rPr lang="en-US" sz="1800" dirty="0" smtClean="0"/>
              <a:t>the formal report </a:t>
            </a:r>
            <a:r>
              <a:rPr lang="en-US" sz="1800" dirty="0"/>
              <a:t>to UNFCCC SBSTA on Systematic </a:t>
            </a:r>
            <a:r>
              <a:rPr lang="en-US" sz="1800" dirty="0" smtClean="0"/>
              <a:t>Observations (Item 20)</a:t>
            </a:r>
            <a:endParaRPr lang="en-US" sz="2400" dirty="0"/>
          </a:p>
          <a:p>
            <a:r>
              <a:rPr lang="en-US" sz="2400" dirty="0" smtClean="0"/>
              <a:t>Other aspects (adaptation, loss and damage etc.) are addressed in part through ongoing CEOS actions, and form part of a more comprehensive approach set out in the GST Strategy Paper, for endorsement at Plenary (Item 21).</a:t>
            </a: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6048" y="175939"/>
            <a:ext cx="9721758" cy="779002"/>
          </a:xfrm>
        </p:spPr>
        <p:txBody>
          <a:bodyPr/>
          <a:lstStyle/>
          <a:p>
            <a:r>
              <a:rPr lang="en-US" sz="4000" dirty="0" smtClean="0"/>
              <a:t>Specific a</a:t>
            </a:r>
            <a:r>
              <a:rPr lang="en-US" sz="4000" dirty="0" smtClean="0"/>
              <a:t>ctions </a:t>
            </a:r>
            <a:r>
              <a:rPr lang="en-US" sz="4000" dirty="0" smtClean="0"/>
              <a:t>underway in </a:t>
            </a:r>
            <a:r>
              <a:rPr lang="en-US" sz="4000" dirty="0" smtClean="0"/>
              <a:t>CEOS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20173319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CEOS">
      <a:majorFont>
        <a:latin typeface="Quire Sans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os" id="{E7D9A4C2-EA9B-46A3-AF73-4DA54540FCD7}" vid="{58CD55DC-BA9F-4DF6-8B47-4DD589337F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ceos</Template>
  <TotalTime>233</TotalTime>
  <Words>512</Words>
  <Application>Microsoft Macintosh PowerPoint</Application>
  <PresentationFormat>Custom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ceos</vt:lpstr>
      <vt:lpstr>CEOS Strategy to Support the UNFCCC Global Stocktake - Introduction</vt:lpstr>
      <vt:lpstr>Relation of GST to the Paris Agreement</vt:lpstr>
      <vt:lpstr>Key areas of the GST addressed by CEOS</vt:lpstr>
      <vt:lpstr>Specific actions underway in CEOS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Marion Rose</dc:creator>
  <cp:lastModifiedBy>Stephen Briggs</cp:lastModifiedBy>
  <cp:revision>28</cp:revision>
  <dcterms:created xsi:type="dcterms:W3CDTF">2021-10-07T09:33:41Z</dcterms:created>
  <dcterms:modified xsi:type="dcterms:W3CDTF">2021-10-18T13:48:39Z</dcterms:modified>
</cp:coreProperties>
</file>