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3" r:id="rId3"/>
    <p:sldId id="276" r:id="rId4"/>
    <p:sldId id="278" r:id="rId5"/>
    <p:sldId id="279" r:id="rId6"/>
    <p:sldId id="277" r:id="rId7"/>
    <p:sldId id="270" r:id="rId8"/>
    <p:sldId id="267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limatemonitoring.info/use-cases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CB7B97-9416-452B-84EA-699E6AA4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854844" cy="3972645"/>
          </a:xfrm>
        </p:spPr>
        <p:txBody>
          <a:bodyPr/>
          <a:lstStyle/>
          <a:p>
            <a:br>
              <a:rPr lang="en-AU" sz="2800" b="1" dirty="0"/>
            </a:br>
            <a:br>
              <a:rPr lang="en-AU" sz="2800" b="1" dirty="0"/>
            </a:br>
            <a:br>
              <a:rPr lang="en-AU" sz="2800" b="1" dirty="0"/>
            </a:br>
            <a:r>
              <a:rPr lang="en-AU" sz="2800" b="1" dirty="0"/>
              <a:t>CEOS / CGMS Working Group on Climate</a:t>
            </a:r>
            <a:br>
              <a:rPr lang="en-AU" sz="2800" b="1" dirty="0"/>
            </a:br>
            <a:br>
              <a:rPr lang="en-AU" sz="2800" b="1" dirty="0"/>
            </a:br>
            <a:r>
              <a:rPr lang="en-AU" sz="2800" b="1" dirty="0"/>
              <a:t>Plenary Report  2021</a:t>
            </a:r>
          </a:p>
        </p:txBody>
      </p:sp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222284" y="3719072"/>
            <a:ext cx="4832943" cy="3138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A. von Bargen, DLR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u="sng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J. Privette</a:t>
            </a: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, NOAA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Conference </a:t>
            </a:r>
            <a:r>
              <a:rPr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Agenda Item #</a:t>
            </a:r>
            <a:r>
              <a:rPr lang="de-DE" sz="2200" b="1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 1.14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751F73-BF85-4464-8505-214B09D1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03" y="1417931"/>
            <a:ext cx="5509008" cy="47754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18 Use Cases are received, covering a wide range of application areas (i.e., food security, wildfire monitoring, climate extremes, coastal environment, insurance, global </a:t>
            </a:r>
            <a:r>
              <a:rPr lang="en-US" sz="1400" dirty="0" err="1"/>
              <a:t>stocktake</a:t>
            </a:r>
            <a:r>
              <a:rPr lang="en-US" sz="1400" dirty="0"/>
              <a:t> …).</a:t>
            </a:r>
            <a:br>
              <a:rPr lang="en-US" sz="1400" dirty="0"/>
            </a:br>
            <a:r>
              <a:rPr lang="en-US" sz="1400" dirty="0"/>
              <a:t>Additional use cases are announced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These cases are reviewed by subject matter expert and 5 cases are now published on </a:t>
            </a:r>
            <a:r>
              <a:rPr lang="en-US" sz="1400" dirty="0">
                <a:hlinkClick r:id="rId2"/>
              </a:rPr>
              <a:t>https://climatemonitoring.info/use-cases/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latin typeface="Quire Sans" panose="020B0502040400020003" pitchFamily="34" charset="0"/>
                <a:cs typeface="Quire Sans" panose="020B0502040400020003" pitchFamily="34" charset="0"/>
              </a:rPr>
              <a:t>Marine climate change and the impact on coastal regions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latin typeface="Quire Sans" panose="020B0502040400020003" pitchFamily="34" charset="0"/>
                <a:cs typeface="Quire Sans" panose="020B0502040400020003" pitchFamily="34" charset="0"/>
              </a:rPr>
              <a:t>Impact of wildfires on air quality in Sub-Saharan African (SSA)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latin typeface="Quire Sans" panose="020B0502040400020003" pitchFamily="34" charset="0"/>
                <a:cs typeface="Quire Sans" panose="020B0502040400020003" pitchFamily="34" charset="0"/>
              </a:rPr>
              <a:t>Use of Seasonal Forecasts for Food Security Analysis in Kenya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latin typeface="Quire Sans" panose="020B0502040400020003" pitchFamily="34" charset="0"/>
                <a:cs typeface="Quire Sans" panose="020B0502040400020003" pitchFamily="34" charset="0"/>
              </a:rPr>
              <a:t>Soil moisture estimation over agriculture fields using synthetic aperture radar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latin typeface="Quire Sans" panose="020B0502040400020003" pitchFamily="34" charset="0"/>
                <a:cs typeface="Quire Sans" panose="020B0502040400020003" pitchFamily="34" charset="0"/>
              </a:rPr>
              <a:t>Developing a top-down carbon dioxide and methane inventory to aid the global </a:t>
            </a:r>
            <a:r>
              <a:rPr lang="en-US" sz="1400" dirty="0" err="1">
                <a:latin typeface="Quire Sans" panose="020B0502040400020003" pitchFamily="34" charset="0"/>
                <a:cs typeface="Quire Sans" panose="020B0502040400020003" pitchFamily="34" charset="0"/>
              </a:rPr>
              <a:t>stocktake</a:t>
            </a:r>
            <a:endParaRPr lang="en-US" sz="14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1400" dirty="0">
              <a:latin typeface="Quire Sans" panose="020B0502040400020003" pitchFamily="34" charset="0"/>
              <a:cs typeface="Quire Sans" panose="020B05020404000200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>
                <a:latin typeface="Quire Sans" panose="020B0502040400020003" pitchFamily="34" charset="0"/>
                <a:cs typeface="Quire Sans" panose="020B0502040400020003" pitchFamily="34" charset="0"/>
              </a:rPr>
              <a:t>Use case is a continuous activity for the Working Group on Climate and your continued support (contributing and reviewing cases) is greatly appreciated</a:t>
            </a:r>
          </a:p>
          <a:p>
            <a:endParaRPr lang="en-GB" sz="1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71C386-405A-4F51-B53A-FF109456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A56B6A0-BB25-4B03-AD97-02D47CFCDE25}"/>
              </a:ext>
            </a:extLst>
          </p:cNvPr>
          <p:cNvGrpSpPr/>
          <p:nvPr/>
        </p:nvGrpSpPr>
        <p:grpSpPr>
          <a:xfrm>
            <a:off x="5765011" y="1595528"/>
            <a:ext cx="6170986" cy="4292082"/>
            <a:chOff x="5765011" y="1268963"/>
            <a:chExt cx="6170986" cy="429208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C81D4200-54A8-4683-8CFE-3B580AF2B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0500" y="1610143"/>
              <a:ext cx="5626989" cy="2453450"/>
            </a:xfrm>
            <a:prstGeom prst="rect">
              <a:avLst/>
            </a:prstGeom>
          </p:spPr>
        </p:pic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CBB5E21C-D017-455E-825A-43A07FC7112A}"/>
                </a:ext>
              </a:extLst>
            </p:cNvPr>
            <p:cNvSpPr txBox="1"/>
            <p:nvPr/>
          </p:nvSpPr>
          <p:spPr>
            <a:xfrm>
              <a:off x="6167535" y="4476333"/>
              <a:ext cx="5271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Climate data records from satellite observations are used as inputs to hydrologic model (VIC) and crop model (DSSAT) to provide food security analysis for advance planning.   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5C07F1B-F403-4DFE-90F7-3A9BEB6ADD63}"/>
                </a:ext>
              </a:extLst>
            </p:cNvPr>
            <p:cNvSpPr/>
            <p:nvPr/>
          </p:nvSpPr>
          <p:spPr>
            <a:xfrm>
              <a:off x="5765011" y="1268963"/>
              <a:ext cx="6170986" cy="42920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423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A21474E-30EA-429A-AB0F-DA57BE6BC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543672"/>
              </p:ext>
            </p:extLst>
          </p:nvPr>
        </p:nvGraphicFramePr>
        <p:xfrm>
          <a:off x="323850" y="1220597"/>
          <a:ext cx="11495088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846">
                  <a:extLst>
                    <a:ext uri="{9D8B030D-6E8A-4147-A177-3AD203B41FA5}">
                      <a16:colId xmlns:a16="http://schemas.microsoft.com/office/drawing/2014/main" val="417074102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4086726868"/>
                    </a:ext>
                  </a:extLst>
                </a:gridCol>
                <a:gridCol w="3330750">
                  <a:extLst>
                    <a:ext uri="{9D8B030D-6E8A-4147-A177-3AD203B41FA5}">
                      <a16:colId xmlns:a16="http://schemas.microsoft.com/office/drawing/2014/main" val="2520547723"/>
                    </a:ext>
                  </a:extLst>
                </a:gridCol>
                <a:gridCol w="2873772">
                  <a:extLst>
                    <a:ext uri="{9D8B030D-6E8A-4147-A177-3AD203B41FA5}">
                      <a16:colId xmlns:a16="http://schemas.microsoft.com/office/drawing/2014/main" val="2033258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High-level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3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CEOS plenary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0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December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UNFCCC / Earth Information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27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January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5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February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0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March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CEOS 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6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April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45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CGMS plenary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June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GHG Task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July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83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August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5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September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CEOS SIT TW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2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October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WG meeting &amp; GHG Task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632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November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COP-26 / Earth Information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4725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A0B863C0-B302-4D65-B6C9-B42BE33B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Group meeting schedule</a:t>
            </a:r>
          </a:p>
        </p:txBody>
      </p:sp>
    </p:spTree>
    <p:extLst>
      <p:ext uri="{BB962C8B-B14F-4D97-AF65-F5344CB8AC3E}">
        <p14:creationId xmlns:p14="http://schemas.microsoft.com/office/powerpoint/2010/main" val="179501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8A1D9-03F4-4BF5-AA41-EB2A3D42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16" y="1532660"/>
            <a:ext cx="11495400" cy="4662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ECV Inventory updated (v4) and released online on 29 October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Metadata on ~1,300 climate data records (current &amp; planned)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ECV gaps filled with new CDRs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Additional agencies contributed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Gap Analysis 3.0 close to finalization (late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Gap Analysis 4.0 via February 2022 workshop. Focus: Carbon Cycle variables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Request to agencies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Accepting new CDR entries throughout year – no limited “Open Seasons”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 Gap Analysis 4.0 with Subject Matter Experts (invitations forthcoming)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Updated ECV Inventory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E9A6EEB-1B90-45E9-8B62-6A70ED98E1DC}"/>
              </a:ext>
            </a:extLst>
          </p:cNvPr>
          <p:cNvSpPr/>
          <p:nvPr/>
        </p:nvSpPr>
        <p:spPr>
          <a:xfrm>
            <a:off x="8865270" y="2908791"/>
            <a:ext cx="2760262" cy="7790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http://climatemonitoring.info</a:t>
            </a:r>
          </a:p>
        </p:txBody>
      </p:sp>
    </p:spTree>
    <p:extLst>
      <p:ext uri="{BB962C8B-B14F-4D97-AF65-F5344CB8AC3E}">
        <p14:creationId xmlns:p14="http://schemas.microsoft.com/office/powerpoint/2010/main" val="337214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8A1D9-03F4-4BF5-AA41-EB2A3D42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16" y="1532660"/>
            <a:ext cx="11495400" cy="4662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Cases for CDRs in ECV Inventory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Showcases CDR value in climate monitoring, modeling, applications,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18 received covering wide range of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Independent review by Subject Matter Experts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NOAA Communications Team transforms to publication quality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5 now online (rolling publication dates)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Request to agencies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 submitting new Use Cases – no limited “Open Seasons”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Advertise through your partners, user communities and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Benefit: Web presence and WMO-sponsored publication (forthcoming)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CDR Use Cases Going Online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E9A6EEB-1B90-45E9-8B62-6A70ED98E1DC}"/>
              </a:ext>
            </a:extLst>
          </p:cNvPr>
          <p:cNvSpPr/>
          <p:nvPr/>
        </p:nvSpPr>
        <p:spPr>
          <a:xfrm>
            <a:off x="7942244" y="1239650"/>
            <a:ext cx="3789680" cy="637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https://climatemonitoring.info/use-cases/</a:t>
            </a:r>
          </a:p>
        </p:txBody>
      </p:sp>
    </p:spTree>
    <p:extLst>
      <p:ext uri="{BB962C8B-B14F-4D97-AF65-F5344CB8AC3E}">
        <p14:creationId xmlns:p14="http://schemas.microsoft.com/office/powerpoint/2010/main" val="311392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8A1D9-03F4-4BF5-AA41-EB2A3D42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16" y="1532660"/>
            <a:ext cx="11495400" cy="4662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Guided by AC/VC White Paper &amp; GHG Roadmap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representatives appointed for each CGMS major Working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In-situ community is now represented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Presentation of Agriculture, Forests and Other Land Use (AFOLU) Roadmap at </a:t>
            </a:r>
            <a:r>
              <a:rPr lang="en-US" dirty="0" err="1"/>
              <a:t>WGClimate</a:t>
            </a:r>
            <a:r>
              <a:rPr lang="en-US" dirty="0"/>
              <a:t> 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Reporting in Session 2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Greenhouse Gas Task Team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E9A6EEB-1B90-45E9-8B62-6A70ED98E1DC}"/>
              </a:ext>
            </a:extLst>
          </p:cNvPr>
          <p:cNvSpPr/>
          <p:nvPr/>
        </p:nvSpPr>
        <p:spPr>
          <a:xfrm>
            <a:off x="3335738" y="-1065428"/>
            <a:ext cx="5907378" cy="637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also under http://climatemonitoring.info</a:t>
            </a:r>
          </a:p>
        </p:txBody>
      </p:sp>
    </p:spTree>
    <p:extLst>
      <p:ext uri="{BB962C8B-B14F-4D97-AF65-F5344CB8AC3E}">
        <p14:creationId xmlns:p14="http://schemas.microsoft.com/office/powerpoint/2010/main" val="200691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8A1D9-03F4-4BF5-AA41-EB2A3D42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16" y="1532660"/>
            <a:ext cx="11495400" cy="4662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“Space element” in GCOS: </a:t>
            </a:r>
            <a:r>
              <a:rPr lang="en-US" dirty="0" err="1"/>
              <a:t>WGClimate</a:t>
            </a:r>
            <a:r>
              <a:rPr lang="en-US" dirty="0"/>
              <a:t> contributes to GCOS Status Report and supports Implementation 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GCOS requirements: Regular dialogue with GCOS on new application-oriented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Advocating space observations in </a:t>
            </a:r>
            <a:br>
              <a:rPr lang="en-US" dirty="0"/>
            </a:br>
            <a:r>
              <a:rPr lang="en-US" dirty="0"/>
              <a:t>GEO Climate Change Working Group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Coordination with GCOS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E9A6EEB-1B90-45E9-8B62-6A70ED98E1DC}"/>
              </a:ext>
            </a:extLst>
          </p:cNvPr>
          <p:cNvSpPr/>
          <p:nvPr/>
        </p:nvSpPr>
        <p:spPr>
          <a:xfrm>
            <a:off x="3335738" y="-1065428"/>
            <a:ext cx="5907378" cy="637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also under http://climatemonitoring.info</a:t>
            </a:r>
          </a:p>
        </p:txBody>
      </p:sp>
    </p:spTree>
    <p:extLst>
      <p:ext uri="{BB962C8B-B14F-4D97-AF65-F5344CB8AC3E}">
        <p14:creationId xmlns:p14="http://schemas.microsoft.com/office/powerpoint/2010/main" val="292100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8A1D9-03F4-4BF5-AA41-EB2A3D42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16" y="1532660"/>
            <a:ext cx="11495400" cy="46628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WGClimate</a:t>
            </a:r>
            <a:r>
              <a:rPr lang="en-US" dirty="0"/>
              <a:t> provides single official CEOS conduit to UNFCCC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Coordinated CEOS contributions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Joint CEOS/CGMS Statement to UNFCCC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SBSTA/RSO Earth Information Day (1 presentation and 5 posters)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UNFCCC Structured Expert Dialogue Session (1 poster)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Representing CEOS (&amp; CGMS) in authorship of synthesis paper on the coordinated contribution of the systematic observation community to the first Global </a:t>
            </a:r>
            <a:r>
              <a:rPr lang="en-US" dirty="0" err="1"/>
              <a:t>Stocktake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AE2127-277A-4C69-98BB-A0223693CF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Coordination with UNFCCC/SBSTA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E9A6EEB-1B90-45E9-8B62-6A70ED98E1DC}"/>
              </a:ext>
            </a:extLst>
          </p:cNvPr>
          <p:cNvSpPr/>
          <p:nvPr/>
        </p:nvSpPr>
        <p:spPr>
          <a:xfrm>
            <a:off x="3335738" y="-1065428"/>
            <a:ext cx="5907378" cy="6377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See also under http://climatemonitoring.info</a:t>
            </a:r>
          </a:p>
        </p:txBody>
      </p:sp>
    </p:spTree>
    <p:extLst>
      <p:ext uri="{BB962C8B-B14F-4D97-AF65-F5344CB8AC3E}">
        <p14:creationId xmlns:p14="http://schemas.microsoft.com/office/powerpoint/2010/main" val="306517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0559A40-7604-4201-8630-60C5ACD7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Subject of endorsement:</a:t>
            </a:r>
            <a:br>
              <a:rPr lang="en-US" sz="2000" dirty="0"/>
            </a:br>
            <a:br>
              <a:rPr lang="en-US" sz="2000" dirty="0"/>
            </a:br>
            <a:r>
              <a:rPr lang="en-US" sz="2000" i="1" dirty="0"/>
              <a:t>Statement Reporting on Progress by the Committee on Earth Observation Satellites (CEOS) and the Coordination Group for Meteorological Satellites (CGMS) on Coordinated Response to UNFCCC Needs for Global Observations</a:t>
            </a:r>
            <a:br>
              <a:rPr lang="en-GB" sz="2000" dirty="0"/>
            </a:b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Statement given by the Party delegation (U.S.) of the CEOS chair (NASA) during the SBSTA opening session of the UNFCCC/COP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Drafted by Working Group on Climate with review and approval in CEOS and CGMS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Final version approved by the U.S. State Department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Final version recommended for endorsement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A9B6298-C62A-4018-857A-4E5FBEBF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Endorsement of Statement for COP-26</a:t>
            </a:r>
          </a:p>
        </p:txBody>
      </p:sp>
    </p:spTree>
    <p:extLst>
      <p:ext uri="{BB962C8B-B14F-4D97-AF65-F5344CB8AC3E}">
        <p14:creationId xmlns:p14="http://schemas.microsoft.com/office/powerpoint/2010/main" val="194612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C5D2D2-9C9F-467C-965B-8F53E068D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r>
              <a:rPr lang="en-GB" sz="4000" b="1" dirty="0"/>
              <a:t>Back-Up Slides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36ED33-A4B9-44AB-BAF3-C2A4B941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/>
              <a:t>Joint CEOS/CGMS Working Group on Climate</a:t>
            </a:r>
          </a:p>
        </p:txBody>
      </p:sp>
    </p:spTree>
    <p:extLst>
      <p:ext uri="{BB962C8B-B14F-4D97-AF65-F5344CB8AC3E}">
        <p14:creationId xmlns:p14="http://schemas.microsoft.com/office/powerpoint/2010/main" val="285828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5D7BCD0-A494-415E-98F1-07CAABE5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00" y="1213297"/>
            <a:ext cx="11495400" cy="5122189"/>
          </a:xfrm>
        </p:spPr>
        <p:txBody>
          <a:bodyPr/>
          <a:lstStyle/>
          <a:p>
            <a:r>
              <a:rPr lang="en-GB" sz="1800" dirty="0"/>
              <a:t>Focus of gap analysis is with Carbon Cycle</a:t>
            </a:r>
          </a:p>
          <a:p>
            <a:pPr lvl="1"/>
            <a:r>
              <a:rPr lang="en-GB" sz="1800" dirty="0"/>
              <a:t>Shall allow a way forward </a:t>
            </a:r>
            <a:r>
              <a:rPr lang="en-GB" sz="1800" dirty="0" err="1"/>
              <a:t>wrt</a:t>
            </a:r>
            <a:r>
              <a:rPr lang="en-GB" sz="1800" dirty="0"/>
              <a:t> rec.1 &amp; 2 of the Global Stocktake Strategy</a:t>
            </a:r>
          </a:p>
          <a:p>
            <a:pPr lvl="1"/>
            <a:r>
              <a:rPr lang="en-GB" sz="1800" dirty="0"/>
              <a:t>Mid November: JRC workshop on AFOLU bringing together communities as of GHG and AFOLU</a:t>
            </a:r>
          </a:p>
          <a:p>
            <a:pPr lvl="1"/>
            <a:r>
              <a:rPr lang="en-GB" sz="1800" dirty="0"/>
              <a:t>Small team prepares in advance priorities in ECVs and variables not covered by the ECV list of GCOS</a:t>
            </a:r>
          </a:p>
          <a:p>
            <a:endParaRPr lang="en-GB" sz="1800" dirty="0"/>
          </a:p>
          <a:p>
            <a:r>
              <a:rPr lang="en-GB" sz="1800" dirty="0"/>
              <a:t>Primary goals</a:t>
            </a:r>
          </a:p>
          <a:p>
            <a:pPr lvl="1"/>
            <a:r>
              <a:rPr lang="en-GB" sz="1800" dirty="0"/>
              <a:t>Find gaps in the CDRs and formulate recommendations</a:t>
            </a:r>
          </a:p>
          <a:p>
            <a:pPr lvl="1"/>
            <a:r>
              <a:rPr lang="en-GB" sz="1800" dirty="0"/>
              <a:t>Allow GHG task team members, AFOLU team members and additional experts figuring out concrete way forward with respect GST strategy recommendation 1</a:t>
            </a:r>
          </a:p>
          <a:p>
            <a:pPr lvl="1"/>
            <a:r>
              <a:rPr lang="en-GB" sz="1800" dirty="0"/>
              <a:t>Set-up for recommendation 2</a:t>
            </a:r>
          </a:p>
          <a:p>
            <a:endParaRPr lang="en-GB" sz="1800" dirty="0"/>
          </a:p>
          <a:p>
            <a:r>
              <a:rPr lang="en-GB" sz="1800" dirty="0"/>
              <a:t>Addressed experts: space agencies, scientists, CEOS VCs &amp; WGs and others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9659EE-1C84-4E26-A7F3-D9C3D4E0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analysis workshop</a:t>
            </a:r>
          </a:p>
        </p:txBody>
      </p:sp>
    </p:spTree>
    <p:extLst>
      <p:ext uri="{BB962C8B-B14F-4D97-AF65-F5344CB8AC3E}">
        <p14:creationId xmlns:p14="http://schemas.microsoft.com/office/powerpoint/2010/main" val="164909653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2184</TotalTime>
  <Words>876</Words>
  <Application>Microsoft Macintosh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Courier New</vt:lpstr>
      <vt:lpstr>Quire Sans</vt:lpstr>
      <vt:lpstr>Wingdings</vt:lpstr>
      <vt:lpstr>ceos</vt:lpstr>
      <vt:lpstr>   CEOS / CGMS Working Group on Climate  Plenary Report  2021</vt:lpstr>
      <vt:lpstr>Updated ECV Inventory</vt:lpstr>
      <vt:lpstr>CDR Use Cases Going Online</vt:lpstr>
      <vt:lpstr>Greenhouse Gas Task Team</vt:lpstr>
      <vt:lpstr>Coordination with GCOS</vt:lpstr>
      <vt:lpstr>Coordination with UNFCCC/SBSTA</vt:lpstr>
      <vt:lpstr>Endorsement of Statement for COP-26</vt:lpstr>
      <vt:lpstr>Joint CEOS/CGMS Working Group on Climate</vt:lpstr>
      <vt:lpstr>Gap analysis workshop</vt:lpstr>
      <vt:lpstr>Use cases</vt:lpstr>
      <vt:lpstr>Working Group meeting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Matthew Steventon</cp:lastModifiedBy>
  <cp:revision>46</cp:revision>
  <dcterms:created xsi:type="dcterms:W3CDTF">2021-10-07T09:33:41Z</dcterms:created>
  <dcterms:modified xsi:type="dcterms:W3CDTF">2021-11-01T04:49:34Z</dcterms:modified>
</cp:coreProperties>
</file>