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71" r:id="rId3"/>
    <p:sldId id="269" r:id="rId4"/>
    <p:sldId id="268" r:id="rId5"/>
    <p:sldId id="267" r:id="rId6"/>
    <p:sldId id="265" r:id="rId7"/>
    <p:sldId id="270" r:id="rId8"/>
    <p:sldId id="263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139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5" y="445904"/>
            <a:ext cx="6157185" cy="2340839"/>
          </a:xfrm>
        </p:spPr>
        <p:txBody>
          <a:bodyPr/>
          <a:lstStyle/>
          <a:p>
            <a:r>
              <a:rPr lang="en-AU" dirty="0"/>
              <a:t>WGDisasters</a:t>
            </a:r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David Green, NASA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Session 1.13: CEOS Core Business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93DEF-1D71-4D34-8BCC-B013F55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26" y="1299070"/>
            <a:ext cx="6249145" cy="516448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Advancing CEOS Chair Theme: “</a:t>
            </a:r>
            <a:r>
              <a:rPr lang="en-US" sz="2400" b="1" dirty="0"/>
              <a:t>EO Data for Open Science and Decision Support</a:t>
            </a:r>
            <a:r>
              <a:rPr lang="en-US" sz="2400" dirty="0"/>
              <a:t>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Promoting Access, Use and Utility of Space Data for Disaster Risk Management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WGDisasters Strategy Paper endorsed SIT 2021 continues to guide WG direction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/>
              <a:t>International Charter Space and Major Disasters </a:t>
            </a:r>
            <a:r>
              <a:rPr lang="en-US" sz="2400" b="1" dirty="0"/>
              <a:t>(</a:t>
            </a:r>
            <a:r>
              <a:rPr lang="en-US" sz="2400" b="1" i="1" dirty="0"/>
              <a:t>Response Suppor</a:t>
            </a:r>
            <a:r>
              <a:rPr lang="en-US" sz="2400" b="1" dirty="0"/>
              <a:t>t)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“Observer Status” confirmed and Value-Added Product sharing process refined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0F72C-0258-486D-B79D-F928E90F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WGDisasters Progress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5E5E3-669F-4E94-BACF-3A59E18A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456" y="4000511"/>
            <a:ext cx="2594439" cy="2369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4DFEBB-FA25-4F07-8B91-B1427BC72A12}"/>
              </a:ext>
            </a:extLst>
          </p:cNvPr>
          <p:cNvSpPr/>
          <p:nvPr/>
        </p:nvSpPr>
        <p:spPr>
          <a:xfrm>
            <a:off x="7304925" y="4302572"/>
            <a:ext cx="2077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Free and Fast Satellite Imagery for Emergency Response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04DDD-89A0-4C95-B18F-4D2429F5B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126" y="1450868"/>
            <a:ext cx="3873571" cy="22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7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93DEF-1D71-4D34-8BCC-B013F55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26" y="1299070"/>
            <a:ext cx="7617265" cy="51644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/>
              <a:t> Wildfire Pilot </a:t>
            </a:r>
            <a:r>
              <a:rPr lang="en-US" sz="2400" b="1" dirty="0"/>
              <a:t>(</a:t>
            </a:r>
            <a:r>
              <a:rPr lang="en-US" sz="2400" b="1" i="1" dirty="0"/>
              <a:t>Feasibility of integrated EO for global wildfire regime monitoring</a:t>
            </a:r>
            <a:r>
              <a:rPr lang="en-US" sz="2400" b="1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Global active-fire monitoring inventory &amp; gap analysis under development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b="1" u="sng" dirty="0"/>
              <a:t>Flood Pilot </a:t>
            </a:r>
            <a:r>
              <a:rPr lang="en-US" sz="2400" b="1" dirty="0"/>
              <a:t>(</a:t>
            </a:r>
            <a:r>
              <a:rPr lang="en-US" sz="2400" b="1" i="1" dirty="0"/>
              <a:t>Feasibility of integrating GEO-LEO-SAR for flood risk monitoring</a:t>
            </a:r>
            <a:r>
              <a:rPr lang="en-US" sz="2400" b="1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Improved flood mapping through data fusion with WGISS/SEO Earth Analytics Interoperability Lab (EAIL)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b="1" dirty="0"/>
              <a:t>Geohazard Lab (</a:t>
            </a:r>
            <a:r>
              <a:rPr lang="en-US" sz="2400" b="1" i="1" dirty="0"/>
              <a:t>Platform with federated resources</a:t>
            </a:r>
            <a:r>
              <a:rPr lang="en-US" sz="2400" b="1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/>
              <a:t>GEO</a:t>
            </a:r>
            <a:r>
              <a:rPr lang="en-US" sz="2400" b="1" dirty="0"/>
              <a:t> Supersites and Natural Laboratories GSNL (</a:t>
            </a:r>
            <a:r>
              <a:rPr lang="en-US" sz="2400" b="1" i="1" dirty="0"/>
              <a:t>Expanded coverage</a:t>
            </a:r>
            <a:r>
              <a:rPr lang="en-US" sz="2400" b="1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New Nicaragua Supersite launched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0F72C-0258-486D-B79D-F928E90F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WGDisasters Progress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C5AF0-1CB8-411C-A462-03BE70FF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45" y="1238560"/>
            <a:ext cx="2838750" cy="1663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B231C6-A201-49C7-A1E5-A07B3FDB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548" y="2461440"/>
            <a:ext cx="2210469" cy="1757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2C0873-3A8A-4AA0-BC53-C96DBA389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158" y="3781887"/>
            <a:ext cx="2679437" cy="1538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79F74B-4D0F-4900-981D-7289C42BA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189" y="4787859"/>
            <a:ext cx="1915189" cy="14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0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93DEF-1D71-4D34-8BCC-B013F55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35" y="1203439"/>
            <a:ext cx="7892984" cy="493806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b="1" dirty="0"/>
              <a:t>Landslide Demonstrator </a:t>
            </a:r>
            <a:r>
              <a:rPr lang="en-US" sz="2400" dirty="0"/>
              <a:t>(</a:t>
            </a:r>
            <a:r>
              <a:rPr lang="en-US" sz="2400" i="1" dirty="0"/>
              <a:t>Value to sectors impacted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Application demonstration underway for landslide disaster assessment and mitigation along transportation and pipeline critical infrastructure corridors</a:t>
            </a:r>
          </a:p>
          <a:p>
            <a:r>
              <a:rPr lang="en-US" sz="2400" dirty="0"/>
              <a:t> </a:t>
            </a:r>
            <a:r>
              <a:rPr lang="en-US" sz="2400" b="1" dirty="0"/>
              <a:t>Volcano Demonstrator </a:t>
            </a:r>
            <a:r>
              <a:rPr lang="en-US" sz="2400" dirty="0"/>
              <a:t>(</a:t>
            </a:r>
            <a:r>
              <a:rPr lang="en-US" sz="2400" i="1" dirty="0"/>
              <a:t>Value of timely global coverage)</a:t>
            </a:r>
            <a:endParaRPr lang="en-US" sz="2400" dirty="0"/>
          </a:p>
          <a:p>
            <a:pPr lvl="1"/>
            <a:r>
              <a:rPr lang="en-US" dirty="0"/>
              <a:t>Ongoing demonstration of necessity and viability of international coordination of satellite tasking for volcano monitoring</a:t>
            </a:r>
          </a:p>
          <a:p>
            <a:r>
              <a:rPr lang="en-US" sz="2400" dirty="0"/>
              <a:t> </a:t>
            </a:r>
            <a:r>
              <a:rPr lang="en-US" sz="2400" b="1" dirty="0"/>
              <a:t>CEOS CARD4L</a:t>
            </a:r>
            <a:r>
              <a:rPr lang="en-US" sz="2400" dirty="0"/>
              <a:t> (</a:t>
            </a:r>
            <a:r>
              <a:rPr lang="en-US" sz="2400" i="1" dirty="0"/>
              <a:t>Value of interoperability with users</a:t>
            </a:r>
            <a:r>
              <a:rPr lang="en-US" sz="2400" dirty="0"/>
              <a:t>)</a:t>
            </a:r>
            <a:endParaRPr lang="en-US" sz="2400" b="1" dirty="0"/>
          </a:p>
          <a:p>
            <a:pPr lvl="1"/>
            <a:r>
              <a:rPr lang="en-US" dirty="0"/>
              <a:t>Investigating applications and use case examples highlighting benefit of ARD to the disaster risk reduction and management end user community (OGC Disaster Pilot 2021)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0F72C-0258-486D-B79D-F928E90F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WGDisasters Progress,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CFDF0-85EF-4429-B28F-35524BCA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690" y="1106203"/>
            <a:ext cx="3548827" cy="1671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2716C1-D721-49C9-A18D-8B687A3AF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679" y="2772616"/>
            <a:ext cx="3272193" cy="1799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76E338-9EA9-4DD3-8E5E-5B1C96949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689" y="4709711"/>
            <a:ext cx="3744480" cy="17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4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5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E0AA3-A2FF-42D7-A2B3-99CCEB187B8E}"/>
              </a:ext>
            </a:extLst>
          </p:cNvPr>
          <p:cNvSpPr txBox="1"/>
          <p:nvPr/>
        </p:nvSpPr>
        <p:spPr>
          <a:xfrm>
            <a:off x="134783" y="1432958"/>
            <a:ext cx="802289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Quire Sans" panose="020B0502040400020003" pitchFamily="34" charset="0"/>
                <a:cs typeface="Quire Sans" panose="020B0502040400020003" pitchFamily="34" charset="0"/>
              </a:rPr>
              <a:t>Value of EO to timely development </a:t>
            </a:r>
            <a:r>
              <a:rPr lang="en-US" sz="2400" i="1">
                <a:latin typeface="Quire Sans" panose="020B0502040400020003" pitchFamily="34" charset="0"/>
                <a:cs typeface="Quire Sans" panose="020B0502040400020003" pitchFamily="34" charset="0"/>
              </a:rPr>
              <a:t>and recovery financing </a:t>
            </a:r>
            <a:endParaRPr lang="en-US" sz="2400" i="1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Quire Sans" panose="020B0502040400020003" pitchFamily="34" charset="0"/>
                <a:cs typeface="Quire Sans" panose="020B0502040400020003" pitchFamily="34" charset="0"/>
              </a:rPr>
              <a:t>Successful fostering of use of existing EO-based services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E.g., Copernicus R&amp;R activations in Lebanon, Nicaragua, and Guatemala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Quire Sans" panose="020B0502040400020003" pitchFamily="34" charset="0"/>
                <a:cs typeface="Quire Sans" panose="020B0502040400020003" pitchFamily="34" charset="0"/>
              </a:rPr>
              <a:t>Significant deepening of institutional relationships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Regional institutions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E.g., CEPREDENAC in Central America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Quire Sans" panose="020B0502040400020003" pitchFamily="34" charset="0"/>
                <a:cs typeface="Quire Sans" panose="020B0502040400020003" pitchFamily="34" charset="0"/>
              </a:rPr>
              <a:t>Successful uptake of EO-based products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Developed by partners in Post Disaster Needs Assessment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E.g., Haiti EQ PDNA Oct 2021 used Sentinel and Pleiades-products for agricultural damages and environmental impact</a:t>
            </a:r>
            <a:endParaRPr lang="en-GB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Recovery Observatory Demonstrator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7E861-B409-4B76-8381-049668F6A88B}"/>
              </a:ext>
            </a:extLst>
          </p:cNvPr>
          <p:cNvSpPr txBox="1"/>
          <p:nvPr/>
        </p:nvSpPr>
        <p:spPr>
          <a:xfrm>
            <a:off x="7946868" y="4445669"/>
            <a:ext cx="359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Value added product tailored to specific, identified needs and delivered within weeks of activation according to UN/WB/EU priorities – example of exhaustive landslide inventory in support to PDNA.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3B3A3-6CAD-4BDF-A017-AD9F6D8C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681" y="1430425"/>
            <a:ext cx="3597432" cy="25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62FFA-4F0A-4F2C-B978-6E4EC677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4" y="1564550"/>
            <a:ext cx="3675646" cy="57105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Welcome New WGDisasters Chairs!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Secretary</a:t>
            </a:r>
          </a:p>
          <a:p>
            <a:pPr marL="0" indent="0">
              <a:buNone/>
            </a:pPr>
            <a:r>
              <a:rPr lang="en-AU" sz="2400" dirty="0"/>
              <a:t>Andrew Eddy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WGDisasters Chair Handover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DD63529-1A33-4C13-9737-0EB7738CC9E0}"/>
              </a:ext>
            </a:extLst>
          </p:cNvPr>
          <p:cNvSpPr txBox="1">
            <a:spLocks/>
          </p:cNvSpPr>
          <p:nvPr/>
        </p:nvSpPr>
        <p:spPr>
          <a:xfrm>
            <a:off x="2550695" y="4604529"/>
            <a:ext cx="3753853" cy="1591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AU" dirty="0"/>
              <a:t>Nov 2021 – May 2022</a:t>
            </a:r>
          </a:p>
          <a:p>
            <a:pPr marL="457200" lvl="1" indent="0">
              <a:buNone/>
            </a:pPr>
            <a:r>
              <a:rPr lang="en-AU" dirty="0"/>
              <a:t>Pierric Ferrier</a:t>
            </a:r>
          </a:p>
          <a:p>
            <a:pPr marL="457200" lvl="1" indent="0">
              <a:buNone/>
            </a:pPr>
            <a:r>
              <a:rPr lang="en-AU" dirty="0"/>
              <a:t>Programme Manager – Space and risks, CNES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0A1A777-1118-48A2-B7AC-BE1DDBCEBEA3}"/>
              </a:ext>
            </a:extLst>
          </p:cNvPr>
          <p:cNvSpPr txBox="1">
            <a:spLocks/>
          </p:cNvSpPr>
          <p:nvPr/>
        </p:nvSpPr>
        <p:spPr>
          <a:xfrm>
            <a:off x="6743700" y="4618565"/>
            <a:ext cx="5448300" cy="1637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AU" dirty="0"/>
              <a:t>May 2022 – Fall 2023</a:t>
            </a:r>
          </a:p>
          <a:p>
            <a:pPr marL="457200" lvl="1" indent="0">
              <a:buNone/>
            </a:pPr>
            <a:r>
              <a:rPr lang="en-AU" dirty="0"/>
              <a:t>Hélène de Boissezon</a:t>
            </a:r>
          </a:p>
          <a:p>
            <a:pPr marL="457200" lvl="1" indent="0">
              <a:buNone/>
            </a:pPr>
            <a:r>
              <a:rPr lang="en-AU" dirty="0"/>
              <a:t>Competivity &amp; Development – Disasters, Crisis, CC impact, CNES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CEDDE-A164-448E-A1AE-E6121D08B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588" y="1269331"/>
            <a:ext cx="310896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D8DAF3-7F5C-4E8B-BB4D-B032A412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92" y="1235041"/>
            <a:ext cx="272796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5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C31DCD-D40C-4557-95EF-3D56E3A2A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/>
              <a:t>Focus on global challenges </a:t>
            </a:r>
          </a:p>
          <a:p>
            <a:pPr marL="9191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Relating disaster-focused UN mandates (UNFCC, SDGs, DRR Sendai), GEO support (incl. Urban Agenda/Resilient Cities), and exploiting satellite EO for high benefit contributions </a:t>
            </a:r>
          </a:p>
          <a:p>
            <a:pPr marL="919163" lvl="2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Bringing satellite EO to national/local actors engaged in DRM, especially Climate related DRM 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/>
              <a:t>Explore how CEOS WGDis can employ ‘new geometries’ </a:t>
            </a:r>
          </a:p>
          <a:p>
            <a:pPr marL="9191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Working with industry, new </a:t>
            </a:r>
            <a:r>
              <a:rPr lang="en-US" sz="2000" dirty="0">
                <a:latin typeface="Quire Sans" panose="020B0502040400020003" pitchFamily="34" charset="0"/>
                <a:cs typeface="Quire Sans" panose="020B0502040400020003" pitchFamily="34" charset="0"/>
              </a:rPr>
              <a:t>missions</a:t>
            </a:r>
            <a:r>
              <a:rPr lang="en-US" sz="2000" dirty="0"/>
              <a:t>, and new data and analysis techniques (AI) for maximum impact and continued relevance in a changing sector 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/>
              <a:t>Continue to develop model partnerships</a:t>
            </a:r>
          </a:p>
          <a:p>
            <a:pPr marL="9191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Contribute to Disaster Risk Management (DRM) objectives through Demonstrators and RO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CB1C67-69C1-49E5-967E-5C3D0B58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WGDis Incoming Chair Priorities</a:t>
            </a:r>
          </a:p>
        </p:txBody>
      </p:sp>
    </p:spTree>
    <p:extLst>
      <p:ext uri="{BB962C8B-B14F-4D97-AF65-F5344CB8AC3E}">
        <p14:creationId xmlns:p14="http://schemas.microsoft.com/office/powerpoint/2010/main" val="331007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62FFA-4F0A-4F2C-B978-6E4EC677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25" y="1372044"/>
            <a:ext cx="7008395" cy="4662871"/>
          </a:xfrm>
        </p:spPr>
        <p:txBody>
          <a:bodyPr/>
          <a:lstStyle/>
          <a:p>
            <a:r>
              <a:rPr lang="en-AU" dirty="0"/>
              <a:t>WGDisasters Vice Chair Nomination received from CONAE  - Ms. Laura Frulla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CEOS Endorsement Requested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Vice Chair Nomination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E9198-4F9A-4670-AEE5-029BD3951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248" y="1489455"/>
            <a:ext cx="2858827" cy="320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0C121B-9BFF-4F7C-9880-EEBCFE0B9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Sincerest appreciation to David Borges, WGDisasters Secretary – best wishes in your new role as </a:t>
            </a:r>
            <a:r>
              <a:rPr lang="en-US"/>
              <a:t>a member of the CEOS </a:t>
            </a:r>
            <a:r>
              <a:rPr lang="en-US" dirty="0"/>
              <a:t>SEO</a:t>
            </a:r>
          </a:p>
          <a:p>
            <a:endParaRPr lang="en-US" dirty="0"/>
          </a:p>
          <a:p>
            <a:r>
              <a:rPr lang="en-US" dirty="0"/>
              <a:t> Thank you to all WG members who have helped us achieve substantive advances together over the last two years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David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A7EBBC-3E77-4766-9D55-76E4D880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556144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493</TotalTime>
  <Words>595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Courier New</vt:lpstr>
      <vt:lpstr>Quire Sans</vt:lpstr>
      <vt:lpstr>Wingdings</vt:lpstr>
      <vt:lpstr>ceos</vt:lpstr>
      <vt:lpstr>WGDisasters</vt:lpstr>
      <vt:lpstr>WGDisasters Progress</vt:lpstr>
      <vt:lpstr>WGDisasters Progress</vt:lpstr>
      <vt:lpstr>WGDisasters Progress, cont.</vt:lpstr>
      <vt:lpstr>Recovery Observatory Demonstrator</vt:lpstr>
      <vt:lpstr>WGDisasters Chair Handover</vt:lpstr>
      <vt:lpstr>WGDis Incoming Chair Priorities</vt:lpstr>
      <vt:lpstr>Vice Chair Nomination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GREEN, DAVID S. (HQ-DK000)</cp:lastModifiedBy>
  <cp:revision>45</cp:revision>
  <dcterms:created xsi:type="dcterms:W3CDTF">2021-10-07T09:33:41Z</dcterms:created>
  <dcterms:modified xsi:type="dcterms:W3CDTF">2021-10-31T20:51:21Z</dcterms:modified>
</cp:coreProperties>
</file>