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4" r:id="rId2"/>
    <p:sldId id="263" r:id="rId3"/>
    <p:sldId id="267" r:id="rId4"/>
    <p:sldId id="268" r:id="rId5"/>
    <p:sldId id="269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70A23-FAF0-4B54-ABEF-982EC2E025D7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87B5C-410C-4C9E-B116-38F87FC7E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52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A0F7-C63D-4300-8BAD-A29E1BDF3EF2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9129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3C90-27D3-4335-96E2-DF82191298C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12926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93411-C6A7-4058-A682-89D0693D66D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4589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rs13183581" TargetMode="External"/><Relationship Id="rId2" Type="http://schemas.openxmlformats.org/officeDocument/2006/relationships/hyperlink" Target="http://calvalportal.ceos.org/report-and-action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ceos.org/document_management/Working_Groups/WGISS/Interest_Groups/Data_Stewardship/White_Papers/EO-DataStewardshipGlossary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calvalportal.ceos.org/ws2021" TargetMode="External"/><Relationship Id="rId7" Type="http://schemas.openxmlformats.org/officeDocument/2006/relationships/hyperlink" Target="http://calvalportal.ceos.org/t-d_wiki" TargetMode="External"/><Relationship Id="rId2" Type="http://schemas.openxmlformats.org/officeDocument/2006/relationships/hyperlink" Target="http://calvalportal.ceos.org/acix-ii-la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lvalportal.ceos.org/links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calvalportal.ceos.org/sitscos-ws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calvalportal.ceos.org/point-distributed-targets-db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WGCV</a:t>
            </a:r>
            <a:endParaRPr lang="en-AU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179152" y="5141344"/>
            <a:ext cx="4832943" cy="171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US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Akihiko KUZE and Philippe GORYL</a:t>
            </a: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Conference </a:t>
            </a:r>
            <a:r>
              <a:rPr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Agenda Item </a:t>
            </a:r>
            <a:r>
              <a:rPr lang="en-US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1-10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2021 CEOS Plenary 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Virtual Meeting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1-4 November 2021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Report from WGCV</a:t>
            </a:r>
          </a:p>
        </p:txBody>
      </p:sp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864F6714-3BE5-400E-A5DE-DC88E1CCECBD}"/>
              </a:ext>
            </a:extLst>
          </p:cNvPr>
          <p:cNvSpPr txBox="1">
            <a:spLocks/>
          </p:cNvSpPr>
          <p:nvPr/>
        </p:nvSpPr>
        <p:spPr>
          <a:xfrm>
            <a:off x="1" y="1225743"/>
            <a:ext cx="1211148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ts val="1600"/>
              <a:buFont typeface="Wingdings" panose="05000000000000000000" pitchFamily="2" charset="2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&lt;Meetings&gt;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1600"/>
              <a:buFont typeface="Wingdings" panose="05000000000000000000" pitchFamily="2" charset="2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WGCV-49 virtual meeting between June 29- July 1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Revisited the  WGCV  CARD4L  review  process  to improve  timeliness  and  efficiency.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Odele Codington presented “TSIS solar reference spectra”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David Crisp presented “WGCV Support  to  the  CEOS  Strategy  for  the  Global  Stocktake of  the  UNFCCC  Paris  Agreement”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Intercomparisons: BRIX-2 and DEMIX, Organization: of ACIX3 (with focus on Hyperspectral) and CMIX2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1600"/>
              <a:buFont typeface="Wingdings" panose="05000000000000000000" pitchFamily="2" charset="2"/>
              <a:buNone/>
            </a:pPr>
            <a:r>
              <a:rPr lang="en-US" altLang="ja-JP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 WGCV</a:t>
            </a:r>
            <a:r>
              <a:rPr lang="ja-JP" alt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ja-JP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</a:t>
            </a:r>
            <a:r>
              <a:rPr lang="ja-JP" alt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ja-JP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joined</a:t>
            </a:r>
            <a:r>
              <a:rPr lang="ja-JP" alt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ja-JP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ISO 19124 meeting on Aug 30.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Discussed topics: Maturity Matrix (MM) stage, Data Product Level Definitions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Draft technical standard deadline is end of December 2021.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1600"/>
              <a:buFont typeface="Wingdings" panose="05000000000000000000" pitchFamily="2" charset="2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(3) WGCV-50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Proposing a hybrid and joint meeting with WGISS between March 21-24, 2022 in Tokyo.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Joint session: Data quality self-assessment and indicators, Maturity matrix, terminology</a:t>
            </a:r>
          </a:p>
        </p:txBody>
      </p:sp>
    </p:spTree>
    <p:extLst>
      <p:ext uri="{BB962C8B-B14F-4D97-AF65-F5344CB8AC3E}">
        <p14:creationId xmlns:p14="http://schemas.microsoft.com/office/powerpoint/2010/main" val="337214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</p:spPr>
        <p:txBody>
          <a:bodyPr/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TSIS Solar Irradiance dataset for GHG SWIR spectrometers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E037C53-0792-4156-A08A-48C8E4C516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7039" y="1308759"/>
            <a:ext cx="11858184" cy="4366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altLang="ja-JP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&lt;TSIS Objective&gt;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accurate measurement of total and spectral solar irradiance to improve understanding of solar variability and Earth’s climate response to solar variability.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ja-JP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altLang="ja-JP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&lt;TSIS-HSRS&gt;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TSIS-1 HSRS high-accuracy (0.3-1.3%), high-resolution (0.01 nm or better), solar reference spectrum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Uncertainty in SWIR irradiance (8-10%) was much reduced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User friendly data base with various spectral resolutions from radiometers to high resolution spectrometers.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ja-JP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altLang="ja-JP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&lt;CEOS WGCV Action&gt;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recommend TSIS-1 HSRS  as  the  new  CEOS solar  irradiance  reference  spectrum (one year).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assess consistency between GHG sensors; OCO, TROPOMI, GOSAT, extending 2.3 micron for CH</a:t>
            </a:r>
            <a:r>
              <a:rPr lang="en-US" altLang="ja-JP" sz="1800" kern="0" baseline="-25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  <a:r>
              <a:rPr lang="en-US" altLang="ja-JP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CO.</a:t>
            </a:r>
          </a:p>
        </p:txBody>
      </p:sp>
    </p:spTree>
    <p:extLst>
      <p:ext uri="{BB962C8B-B14F-4D97-AF65-F5344CB8AC3E}">
        <p14:creationId xmlns:p14="http://schemas.microsoft.com/office/powerpoint/2010/main" val="171421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62FFA-4F0A-4F2C-B978-6E4EC677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22" y="1299741"/>
            <a:ext cx="11936778" cy="4662871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SI-Traceable Space-based Climate Observing System was hosted by the National Physical Laboratory, UK, 9-11 September 2019　SITCOS report　</a:t>
            </a: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http://calvalportal.ceos.org/report-and-actions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DEMIX Team published a reference paper on </a:t>
            </a:r>
            <a:r>
              <a:rPr lang="en-DE" sz="2400" dirty="0">
                <a:latin typeface="Arial" panose="020B0604020202020204" pitchFamily="34" charset="0"/>
                <a:cs typeface="Arial" panose="020B0604020202020204" pitchFamily="34" charset="0"/>
              </a:rPr>
              <a:t>"Digital Elevation Models: Terminology and Definitions” </a:t>
            </a:r>
            <a:r>
              <a:rPr lang="en-GB" sz="2400" i="1" dirty="0"/>
              <a:t>Remote Sens.</a:t>
            </a:r>
            <a:r>
              <a:rPr lang="en-GB" sz="2400" dirty="0"/>
              <a:t> </a:t>
            </a:r>
            <a:r>
              <a:rPr lang="en-GB" sz="2400" b="1" dirty="0"/>
              <a:t>2021</a:t>
            </a:r>
            <a:r>
              <a:rPr lang="en-GB" sz="2400" dirty="0"/>
              <a:t>, </a:t>
            </a:r>
            <a:r>
              <a:rPr lang="en-GB" sz="2400" i="1" dirty="0"/>
              <a:t>13</a:t>
            </a:r>
            <a:r>
              <a:rPr lang="en-GB" sz="2400" dirty="0"/>
              <a:t>(18), 3581; </a:t>
            </a:r>
            <a:r>
              <a:rPr lang="en-GB" sz="2400" dirty="0">
                <a:hlinkClick r:id="rId3"/>
              </a:rPr>
              <a:t>https://doi.org/10.3390/rs13183581</a:t>
            </a:r>
            <a:r>
              <a:rPr lang="en-GB" sz="2400" dirty="0"/>
              <a:t> </a:t>
            </a:r>
          </a:p>
          <a:p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 on RadCalNet Guidance document describing new site acceptance process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consider nominations for the WGCV Vice Chair (October 2022 to October 2024).</a:t>
            </a:r>
          </a:p>
          <a:p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Publications, Documents, and Actions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577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81211DFB-6BFC-494B-A6B2-589C623B8CB0}"/>
              </a:ext>
            </a:extLst>
          </p:cNvPr>
          <p:cNvSpPr txBox="1">
            <a:spLocks/>
          </p:cNvSpPr>
          <p:nvPr/>
        </p:nvSpPr>
        <p:spPr>
          <a:xfrm>
            <a:off x="6619010" y="4779679"/>
            <a:ext cx="5465617" cy="364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https://www.eorc.jaxa.jp/GOSAT/GHGs_Vical/index.html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36FE62-A1DE-45BD-AC36-9FD67183C826}"/>
              </a:ext>
            </a:extLst>
          </p:cNvPr>
          <p:cNvSpPr txBox="1"/>
          <p:nvPr/>
        </p:nvSpPr>
        <p:spPr>
          <a:xfrm>
            <a:off x="442388" y="1165990"/>
            <a:ext cx="10771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altLang="ja-JP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GHG sensors have wide swath with larger footprints and SWIR channels at CO</a:t>
            </a:r>
            <a:r>
              <a:rPr lang="en-US" altLang="ja-JP" kern="0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altLang="ja-JP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CH</a:t>
            </a:r>
            <a:r>
              <a:rPr lang="en-US" altLang="ja-JP" kern="0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altLang="ja-JP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bands.</a:t>
            </a:r>
          </a:p>
          <a:p>
            <a:pPr marL="285750" indent="-285750"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altLang="ja-JP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Radiometric calibration </a:t>
            </a:r>
            <a:r>
              <a:rPr lang="en-US" altLang="ja-JP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is required to estimate the light path modification by aerosol and clouds, which is one of the largest error sources in GHG column density retrieval.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415DBC-7610-41C4-9AE1-BCEED54E87A8}"/>
              </a:ext>
            </a:extLst>
          </p:cNvPr>
          <p:cNvSpPr txBox="1"/>
          <p:nvPr/>
        </p:nvSpPr>
        <p:spPr>
          <a:xfrm>
            <a:off x="107373" y="4924592"/>
            <a:ext cx="1156076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altLang="ja-JP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VCAL Portal site provides</a:t>
            </a:r>
          </a:p>
          <a:p>
            <a:pPr marL="342900" indent="-342900">
              <a:buClr>
                <a:srgbClr val="000000"/>
              </a:buClr>
              <a:buSzPts val="1600"/>
              <a:buFont typeface="Arial"/>
              <a:buAutoNum type="arabicParenBoth"/>
            </a:pPr>
            <a:r>
              <a:rPr lang="en-US" altLang="ja-JP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Methodology of vicarious calibration for various size footprint and off-nadir data.</a:t>
            </a:r>
          </a:p>
          <a:p>
            <a:pPr marL="342900" indent="-342900">
              <a:buClr>
                <a:srgbClr val="000000"/>
              </a:buClr>
              <a:buSzPts val="1600"/>
              <a:buFont typeface="Arial"/>
              <a:buAutoNum type="arabicParenBoth"/>
            </a:pPr>
            <a:r>
              <a:rPr lang="en-US" altLang="ja-JP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13-year annual joint campaign data for CAL-VAL</a:t>
            </a:r>
          </a:p>
          <a:p>
            <a:pPr marL="342900" indent="-342900">
              <a:buClr>
                <a:srgbClr val="000000"/>
              </a:buClr>
              <a:buSzPts val="1600"/>
              <a:buFont typeface="Arial"/>
              <a:buAutoNum type="arabicParenBoth"/>
            </a:pPr>
            <a:r>
              <a:rPr lang="en-US" altLang="ja-JP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Dataset for analysis</a:t>
            </a:r>
          </a:p>
          <a:p>
            <a:pPr marL="342900" indent="-342900">
              <a:buClr>
                <a:srgbClr val="000000"/>
              </a:buClr>
              <a:buSzPts val="1600"/>
              <a:buFont typeface="Arial"/>
              <a:buAutoNum type="arabicParenBoth"/>
            </a:pPr>
            <a:r>
              <a:rPr lang="en-US" altLang="ja-JP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Analytical results from various type of spectrometers: GOSAT FTS, OCO, S5P TROPOMI   </a:t>
            </a:r>
          </a:p>
          <a:p>
            <a:pPr marL="342900" indent="-342900">
              <a:buClr>
                <a:srgbClr val="000000"/>
              </a:buClr>
              <a:buSzPts val="1600"/>
              <a:buFont typeface="Arial"/>
              <a:buAutoNum type="arabicParenBoth"/>
            </a:pPr>
            <a:endParaRPr lang="en-US" altLang="ja-JP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SzPts val="1600"/>
              <a:buFont typeface="Arial"/>
              <a:buAutoNum type="arabicParenBoth"/>
            </a:pPr>
            <a:endParaRPr lang="en-US" altLang="ja-JP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kumimoji="1" lang="ja-JP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A1A9A73-FAAD-42C0-8AA0-D97AF7F9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2089952"/>
            <a:ext cx="4572000" cy="2834640"/>
          </a:xfrm>
          <a:prstGeom prst="rect">
            <a:avLst/>
          </a:prstGeom>
        </p:spPr>
      </p:pic>
      <p:sp>
        <p:nvSpPr>
          <p:cNvPr id="10" name="Google Shape;28;p5">
            <a:extLst>
              <a:ext uri="{FF2B5EF4-FFF2-40B4-BE49-F238E27FC236}">
                <a16:creationId xmlns:a16="http://schemas.microsoft.com/office/drawing/2014/main" id="{DD11BB3A-98F6-4E63-93CC-9613AC1E0C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688" y="107950"/>
            <a:ext cx="9572625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altLang="ja-JP" dirty="0">
                <a:latin typeface="+mn-lt"/>
                <a:cs typeface="Arial" panose="020B0604020202020204" pitchFamily="34" charset="0"/>
              </a:rPr>
              <a:t>VCAL</a:t>
            </a:r>
            <a:r>
              <a:rPr lang="ja-JP" altLang="en-U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+mn-lt"/>
                <a:cs typeface="Arial" panose="020B0604020202020204" pitchFamily="34" charset="0"/>
              </a:rPr>
              <a:t>portal for GHG sensors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028A583-1E2F-4EA8-8AC8-69E6D53D8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327" y="2085970"/>
            <a:ext cx="4103013" cy="27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1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62FFA-4F0A-4F2C-B978-6E4EC677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304925"/>
            <a:ext cx="11495400" cy="5065895"/>
          </a:xfrm>
        </p:spPr>
        <p:txBody>
          <a:bodyPr>
            <a:normAutofit/>
          </a:bodyPr>
          <a:lstStyle/>
          <a:p>
            <a:r>
              <a:rPr lang="en-US" sz="2000" dirty="0"/>
              <a:t>Multi-disciplinary collaboration across Earth Observation and geoscience domains becomes more frequent and requires a common understanding of terms and definitions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Collaboration initiated between CEOS WGCV, IVOS, and WGISS to “advance the idea of a CEOS common online dictionary, with a view to eventually reaching out to launch a broader community effort (…)” (WGCV Action Item 49-06, June 2021)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Status and way forward</a:t>
            </a:r>
          </a:p>
          <a:p>
            <a:pPr lvl="1"/>
            <a:r>
              <a:rPr lang="en-US" sz="2000" dirty="0"/>
              <a:t>CEOS Common Terminology group established</a:t>
            </a:r>
          </a:p>
          <a:p>
            <a:pPr lvl="1"/>
            <a:r>
              <a:rPr lang="en-US" sz="2000" dirty="0" err="1"/>
              <a:t>Workplan</a:t>
            </a:r>
            <a:r>
              <a:rPr lang="en-US" sz="2000" dirty="0"/>
              <a:t> drafted</a:t>
            </a:r>
          </a:p>
          <a:p>
            <a:pPr lvl="1"/>
            <a:r>
              <a:rPr lang="en-US" sz="2000" dirty="0"/>
              <a:t>Merging WGISS Data Stewardship Glossary into </a:t>
            </a:r>
            <a:br>
              <a:rPr lang="en-US" sz="2000" dirty="0"/>
            </a:br>
            <a:r>
              <a:rPr lang="en-US" sz="2000" dirty="0"/>
              <a:t>CEOS WGCV ‘Terms and Definitions’ Wiki - ongoing</a:t>
            </a:r>
          </a:p>
          <a:p>
            <a:pPr lvl="1"/>
            <a:r>
              <a:rPr lang="en-US" sz="2000" dirty="0"/>
              <a:t>Reach out to promote initiative - ongoing</a:t>
            </a:r>
          </a:p>
          <a:p>
            <a:pPr lvl="1"/>
            <a:r>
              <a:rPr lang="en-US" sz="2000" dirty="0" err="1"/>
              <a:t>Dicsuss</a:t>
            </a:r>
            <a:r>
              <a:rPr lang="en-US" sz="2000" dirty="0"/>
              <a:t> target infrastructure - upcoming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CEOS Common Terminology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ADFE0-2EFF-4083-A130-3AAB586F01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5914" y="3939148"/>
            <a:ext cx="406122" cy="404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DB9A3-E377-4261-A954-B63F2C9A85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5599" y="4339549"/>
            <a:ext cx="406122" cy="404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8DB73E-F3B8-409E-8358-315517EB7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907">
            <a:off x="8383100" y="3868763"/>
            <a:ext cx="3529993" cy="23067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7F2964-759D-42F5-9F5E-7D6F9E3AE4B1}"/>
              </a:ext>
            </a:extLst>
          </p:cNvPr>
          <p:cNvSpPr/>
          <p:nvPr/>
        </p:nvSpPr>
        <p:spPr>
          <a:xfrm>
            <a:off x="5684950" y="5953441"/>
            <a:ext cx="3212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>
                <a:hlinkClick r:id="rId4"/>
              </a:rPr>
              <a:t>EO-DataStewardshipGlossary_v1.3.doc</a:t>
            </a:r>
            <a:endParaRPr lang="en-US" sz="1400" b="1">
              <a:hlinkClick r:id="" action="ppaction://noaction"/>
            </a:endParaRPr>
          </a:p>
          <a:p>
            <a:r>
              <a:rPr lang="en-US" sz="1400" b="1">
                <a:hlinkClick r:id="" action="ppaction://noaction"/>
              </a:rPr>
              <a:t>http://calvalportal.ceos.org/ca/t-d_wiki</a:t>
            </a:r>
            <a:r>
              <a:rPr lang="en-US" sz="1400" b="1"/>
              <a:t> </a:t>
            </a:r>
            <a:endParaRPr lang="en-150" sz="1400" b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71A84C-6F0B-43DF-AE48-1B89589B5EA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9BBB5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 rot="20775415">
            <a:off x="7734236" y="3805325"/>
            <a:ext cx="1844073" cy="102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62FFA-4F0A-4F2C-B978-6E4EC677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39" y="1188705"/>
            <a:ext cx="12013133" cy="5196586"/>
          </a:xfrm>
        </p:spPr>
        <p:txBody>
          <a:bodyPr/>
          <a:lstStyle/>
          <a:p>
            <a:r>
              <a:rPr lang="en-GB" sz="1600" b="1" u="sng" dirty="0"/>
              <a:t>The CEOS Cal/Val portal has been re-shaped and is now operational</a:t>
            </a:r>
          </a:p>
          <a:p>
            <a:r>
              <a:rPr lang="en-GB" sz="1600" dirty="0"/>
              <a:t>The portal will host new pages including: planning, methods, reports and results for </a:t>
            </a:r>
            <a:r>
              <a:rPr lang="en-GB" sz="1600" b="1" dirty="0">
                <a:hlinkClick r:id="rId2"/>
              </a:rPr>
              <a:t>ACIX-II-Land</a:t>
            </a:r>
            <a:r>
              <a:rPr lang="en-GB" sz="1600" dirty="0"/>
              <a:t>, ACIX-II-Aqua, CMIX, and DEMIX (work in progress).</a:t>
            </a:r>
          </a:p>
          <a:p>
            <a:pPr marL="0" indent="0">
              <a:buNone/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the context of the CEOS SAR Subgroup: the Virtual Workshop Announcement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 </a:t>
            </a:r>
            <a:r>
              <a:rPr lang="en-GB" sz="1600" b="1" dirty="0">
                <a:hlinkClick r:id="rId3"/>
              </a:rPr>
              <a:t>CEOS SAR Workshop</a:t>
            </a:r>
            <a:r>
              <a:rPr lang="en-GB" sz="1600" dirty="0">
                <a:hlinkClick r:id="rId3"/>
              </a:rPr>
              <a:t> </a:t>
            </a:r>
            <a:r>
              <a:rPr lang="en-GB" sz="1600" b="1" dirty="0">
                <a:hlinkClick r:id="rId3"/>
              </a:rPr>
              <a:t>2-4 November</a:t>
            </a:r>
            <a:r>
              <a:rPr lang="en-GB" sz="1600" dirty="0"/>
              <a:t>-&gt; new entry page and repository for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the presentations; </a:t>
            </a:r>
            <a:r>
              <a:rPr lang="en-GB" sz="1600" b="1" dirty="0">
                <a:hlinkClick r:id="rId4"/>
              </a:rPr>
              <a:t>Target DB </a:t>
            </a:r>
            <a:r>
              <a:rPr lang="en-GB" sz="1600" dirty="0"/>
              <a:t>→ BGS Corner Reflectors updates.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T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hlinkClick r:id="rId5"/>
              </a:rPr>
              <a:t>SISTSCOS WS </a:t>
            </a:r>
            <a:r>
              <a:rPr lang="en-GB" sz="1600" dirty="0"/>
              <a:t>– webpage is available including Report, Agenda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and all the presentations.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The </a:t>
            </a:r>
            <a:r>
              <a:rPr lang="en-GB" sz="1600" dirty="0">
                <a:hlinkClick r:id="rId6"/>
              </a:rPr>
              <a:t>link</a:t>
            </a:r>
            <a:r>
              <a:rPr lang="en-GB" sz="1600" dirty="0"/>
              <a:t> to the </a:t>
            </a:r>
            <a:r>
              <a:rPr lang="en-GB" sz="1600" b="1" dirty="0"/>
              <a:t>Vicarious Calibration Portal for Space-borne GHGs</a:t>
            </a:r>
            <a:r>
              <a:rPr lang="en-GB" sz="16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Sensors has been included.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In the context of Terms and Definitions the </a:t>
            </a:r>
            <a:r>
              <a:rPr lang="en-GB" sz="1600" b="1" dirty="0">
                <a:hlinkClick r:id="rId7"/>
              </a:rPr>
              <a:t>Wiki page</a:t>
            </a:r>
            <a:r>
              <a:rPr lang="en-GB" sz="1600" b="1" dirty="0"/>
              <a:t> </a:t>
            </a:r>
            <a:r>
              <a:rPr lang="en-GB" sz="1600" dirty="0"/>
              <a:t>has recently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 been growing thanks to an enrichment of the dedicated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“Terms and Definitions” group.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A dedicated page embedded in the portal for demo and  exercises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with Jupiter Notebooks (work in progress).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endParaRPr lang="en-GB" dirty="0"/>
          </a:p>
          <a:p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CEOS Cal/Val Portal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23434" y="2102273"/>
            <a:ext cx="4775139" cy="4043055"/>
            <a:chOff x="6011259" y="395830"/>
            <a:chExt cx="5874941" cy="60300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2B85FB-7A2F-4649-933E-00BCFEB87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038725">
              <a:off x="7571033" y="395830"/>
              <a:ext cx="4052918" cy="26853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BD8AA7-D58D-064C-873B-72627A4A7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003124">
              <a:off x="6011259" y="1782061"/>
              <a:ext cx="4052918" cy="41206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12C428-421D-A54D-BF4B-95BE8F8D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442734">
              <a:off x="7832301" y="1987526"/>
              <a:ext cx="4052918" cy="27192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791EA7-0B3D-3940-8B64-6CC78CDC8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458898">
              <a:off x="7308783" y="3870038"/>
              <a:ext cx="4577417" cy="25558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994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741</Words>
  <Application>Microsoft Office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游ゴシック</vt:lpstr>
      <vt:lpstr>Arial</vt:lpstr>
      <vt:lpstr>Arial Bold</vt:lpstr>
      <vt:lpstr>Courier New</vt:lpstr>
      <vt:lpstr>Quire Sans</vt:lpstr>
      <vt:lpstr>Wingdings</vt:lpstr>
      <vt:lpstr>ceos</vt:lpstr>
      <vt:lpstr>WGCV</vt:lpstr>
      <vt:lpstr>Report from WGCV</vt:lpstr>
      <vt:lpstr>TSIS Solar Irradiance dataset for GHG SWIR spectrometers </vt:lpstr>
      <vt:lpstr>Publications, Documents, and Actions</vt:lpstr>
      <vt:lpstr>VCAL portal for GHG sensors</vt:lpstr>
      <vt:lpstr>CEOS Common Terminology</vt:lpstr>
      <vt:lpstr>CEOS Cal/Val Portal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Philippe Goryl</cp:lastModifiedBy>
  <cp:revision>41</cp:revision>
  <dcterms:created xsi:type="dcterms:W3CDTF">2021-10-07T09:33:41Z</dcterms:created>
  <dcterms:modified xsi:type="dcterms:W3CDTF">2021-10-27T07:10:08Z</dcterms:modified>
</cp:coreProperties>
</file>