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4" r:id="rId5"/>
    <p:sldId id="269" r:id="rId6"/>
    <p:sldId id="267" r:id="rId7"/>
    <p:sldId id="270" r:id="rId8"/>
    <p:sldId id="271" r:id="rId9"/>
    <p:sldId id="268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youtube.com/channel/UCAVzS51yWyBKZwvBX5pVM3g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935306" cy="3972645"/>
          </a:xfrm>
        </p:spPr>
        <p:txBody>
          <a:bodyPr/>
          <a:lstStyle/>
          <a:p>
            <a:r>
              <a:rPr lang="en-AU" sz="4400" dirty="0"/>
              <a:t>CEOS Missions, Instruments and Measurements (MIM) Database</a:t>
            </a:r>
            <a:br>
              <a:rPr lang="en-GB" sz="4400" dirty="0">
                <a:effectLst/>
              </a:rPr>
            </a:br>
            <a:br>
              <a:rPr lang="en-GB" sz="4400" dirty="0">
                <a:effectLst/>
              </a:rPr>
            </a:br>
            <a:r>
              <a:rPr lang="en-GB" sz="4400" dirty="0">
                <a:effectLst/>
              </a:rPr>
              <a:t>Annual Report </a:t>
            </a:r>
            <a:endParaRPr lang="en-AU" sz="4400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Ivan </a:t>
            </a:r>
            <a:r>
              <a:rPr lang="en-AU" sz="2200" b="1" dirty="0" err="1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Petiteville</a:t>
            </a: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, ESA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 Item #</a:t>
            </a: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8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Virtual Meeting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2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E0AA3-A2FF-42D7-A2B3-99CCEB187B8E}"/>
              </a:ext>
            </a:extLst>
          </p:cNvPr>
          <p:cNvSpPr txBox="1"/>
          <p:nvPr/>
        </p:nvSpPr>
        <p:spPr>
          <a:xfrm>
            <a:off x="311105" y="1218425"/>
            <a:ext cx="116377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The CEOS MIM (Missions, Instruments, Measurements) remains a key ‘connective tissue’ across the CEOS community – </a:t>
            </a:r>
            <a:r>
              <a:rPr lang="en-GB" sz="2000" b="1" i="1" dirty="0">
                <a:latin typeface="Quire Sans" panose="020B0502040400020003" pitchFamily="34" charset="0"/>
                <a:cs typeface="Quire Sans" panose="020B0502040400020003" pitchFamily="34" charset="0"/>
              </a:rPr>
              <a:t>CEOS Work Plan ‘Core Service # 7’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2000" b="1" i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2021 </a:t>
            </a:r>
            <a:r>
              <a:rPr lang="en-GB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update survey completed</a:t>
            </a: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 with 30 new missions and 34 new instruments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20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Web </a:t>
            </a:r>
            <a:r>
              <a:rPr lang="en-GB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audience continues in the 1000’s/month</a:t>
            </a: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, adding CEOS Internal, Twitter, and YouTube content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Initiated </a:t>
            </a:r>
            <a:r>
              <a:rPr lang="en-GB" sz="2000" b="1" dirty="0">
                <a:latin typeface="Quire Sans" panose="020B0502040400020003" pitchFamily="34" charset="0"/>
                <a:cs typeface="Quire Sans" panose="020B0502040400020003" pitchFamily="34" charset="0"/>
              </a:rPr>
              <a:t>quarterly reports </a:t>
            </a: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in order to increase information flow and currency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</a:rPr>
              <a:t>Produced a video series </a:t>
            </a:r>
            <a:r>
              <a:rPr lang="en-GB" sz="2000" dirty="0">
                <a:latin typeface="Quire Sans" panose="020B0502040400020003" pitchFamily="34" charset="0"/>
                <a:cs typeface="Quire Sans" panose="020B0502040400020003" pitchFamily="34" charset="0"/>
                <a:sym typeface="Wingdings" pitchFamily="2" charset="2"/>
              </a:rPr>
              <a:t> </a:t>
            </a:r>
            <a:r>
              <a:rPr lang="en-GB" sz="2000" b="1" i="1" dirty="0">
                <a:latin typeface="Quire Sans" panose="020B0502040400020003" pitchFamily="34" charset="0"/>
                <a:cs typeface="Quire Sans" panose="020B0502040400020003" pitchFamily="34" charset="0"/>
                <a:sym typeface="Wingdings" pitchFamily="2" charset="2"/>
              </a:rPr>
              <a:t>Watch the CEOS Database Year in Review Video during the break!</a:t>
            </a:r>
            <a:endParaRPr lang="en-GB" sz="2000" b="1" i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3606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3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E0AA3-A2FF-42D7-A2B3-99CCEB187B8E}"/>
              </a:ext>
            </a:extLst>
          </p:cNvPr>
          <p:cNvSpPr txBox="1"/>
          <p:nvPr/>
        </p:nvSpPr>
        <p:spPr>
          <a:xfrm>
            <a:off x="311105" y="1177983"/>
            <a:ext cx="68888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latin typeface="Quire Sans" panose="020B0502040400020003" pitchFamily="34" charset="0"/>
                <a:cs typeface="Quire Sans" panose="020B0502040400020003" pitchFamily="34" charset="0"/>
              </a:rPr>
              <a:t>Annual effort of at least 15 weeks FTE for contacts from 30+ CEOS Agencies </a:t>
            </a: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- thanks for your support!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25 agencies responded to the survey this year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Initial outreach to new CEOS Associate from 2020 POLSA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latin typeface="Quire Sans" panose="020B0502040400020003" pitchFamily="34" charset="0"/>
                <a:cs typeface="Quire Sans" panose="020B0502040400020003" pitchFamily="34" charset="0"/>
              </a:rPr>
              <a:t>Ongoing challenge to secure quality inputs from CAST, CRESDA, NRSCC, NSMC-CMA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CGMS Plenary, OSCAR/Satellite, and launch activity reports help augment information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30 new mission records</a:t>
            </a:r>
            <a:r>
              <a:rPr lang="en-GB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, almost 250 mission records updated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latin typeface="Quire Sans" panose="020B0502040400020003" pitchFamily="34" charset="0"/>
                <a:cs typeface="Quire Sans" panose="020B0502040400020003" pitchFamily="34" charset="0"/>
              </a:rPr>
              <a:t>34 new instrument records</a:t>
            </a: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, more than 200 inst. records updated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113 new instrument-measurement mappings added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2021 Survey – Response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7B1F529-5F56-A742-838C-A8793072F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89" y="5083100"/>
            <a:ext cx="5089503" cy="1244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9B965B-ED3E-E643-969B-82AF317C5F07}"/>
              </a:ext>
            </a:extLst>
          </p:cNvPr>
          <p:cNvGrpSpPr/>
          <p:nvPr/>
        </p:nvGrpSpPr>
        <p:grpSpPr>
          <a:xfrm>
            <a:off x="7335274" y="1089752"/>
            <a:ext cx="4455276" cy="3765352"/>
            <a:chOff x="7425619" y="908915"/>
            <a:chExt cx="4455276" cy="3765352"/>
          </a:xfrm>
        </p:grpSpPr>
        <p:pic>
          <p:nvPicPr>
            <p:cNvPr id="11" name="Picture 1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0755933-B187-A44B-BE87-8E90D3C47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57"/>
            <a:stretch/>
          </p:blipFill>
          <p:spPr>
            <a:xfrm>
              <a:off x="7425619" y="2393748"/>
              <a:ext cx="4455276" cy="2280519"/>
            </a:xfrm>
            <a:prstGeom prst="rect">
              <a:avLst/>
            </a:prstGeom>
          </p:spPr>
        </p:pic>
        <p:pic>
          <p:nvPicPr>
            <p:cNvPr id="10" name="Picture 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A6D6049-5493-444A-A1E3-613B7979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185"/>
            <a:stretch/>
          </p:blipFill>
          <p:spPr>
            <a:xfrm>
              <a:off x="7425619" y="908915"/>
              <a:ext cx="4455276" cy="148483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C573053-C041-584E-9A18-44595EF1489C}"/>
              </a:ext>
            </a:extLst>
          </p:cNvPr>
          <p:cNvSpPr txBox="1"/>
          <p:nvPr/>
        </p:nvSpPr>
        <p:spPr>
          <a:xfrm>
            <a:off x="10081217" y="6272660"/>
            <a:ext cx="21675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err="1"/>
              <a:t>database.eohandbook.com</a:t>
            </a:r>
            <a:r>
              <a:rPr lang="en-US" sz="1050" i="1" dirty="0"/>
              <a:t> &gt; about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2F63D6-CDD1-0346-9162-30F8E035A973}"/>
              </a:ext>
            </a:extLst>
          </p:cNvPr>
          <p:cNvSpPr txBox="1"/>
          <p:nvPr/>
        </p:nvSpPr>
        <p:spPr>
          <a:xfrm>
            <a:off x="9057686" y="4799346"/>
            <a:ext cx="28232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err="1"/>
              <a:t>database.eohandbook.com</a:t>
            </a:r>
            <a:r>
              <a:rPr lang="en-US" sz="1050" i="1" dirty="0"/>
              <a:t> &gt; missions &gt; activity</a:t>
            </a:r>
          </a:p>
        </p:txBody>
      </p:sp>
    </p:spTree>
    <p:extLst>
      <p:ext uri="{BB962C8B-B14F-4D97-AF65-F5344CB8AC3E}">
        <p14:creationId xmlns:p14="http://schemas.microsoft.com/office/powerpoint/2010/main" val="258176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pie chart&#10;&#10;Description automatically generated">
            <a:extLst>
              <a:ext uri="{FF2B5EF4-FFF2-40B4-BE49-F238E27FC236}">
                <a16:creationId xmlns:a16="http://schemas.microsoft.com/office/drawing/2014/main" id="{30A33992-0767-BD43-9EE7-C362917D8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/>
          <a:stretch/>
        </p:blipFill>
        <p:spPr>
          <a:xfrm>
            <a:off x="5700519" y="4024742"/>
            <a:ext cx="3116955" cy="2393808"/>
          </a:xfrm>
          <a:prstGeom prst="rect">
            <a:avLst/>
          </a:prstGeom>
        </p:spPr>
      </p:pic>
      <p:pic>
        <p:nvPicPr>
          <p:cNvPr id="25" name="Picture 24" descr="Chart, pie chart&#10;&#10;Description automatically generated">
            <a:extLst>
              <a:ext uri="{FF2B5EF4-FFF2-40B4-BE49-F238E27FC236}">
                <a16:creationId xmlns:a16="http://schemas.microsoft.com/office/drawing/2014/main" id="{7F64FB66-DFD5-EF42-B948-88A07A4CFD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r="12931"/>
          <a:stretch/>
        </p:blipFill>
        <p:spPr>
          <a:xfrm>
            <a:off x="5623850" y="1151129"/>
            <a:ext cx="2846231" cy="239455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0E0AA3-A2FF-42D7-A2B3-99CCEB187B8E}"/>
              </a:ext>
            </a:extLst>
          </p:cNvPr>
          <p:cNvSpPr txBox="1"/>
          <p:nvPr/>
        </p:nvSpPr>
        <p:spPr>
          <a:xfrm>
            <a:off x="90153" y="994688"/>
            <a:ext cx="615653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1674 </a:t>
            </a:r>
            <a:r>
              <a:rPr lang="en-GB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SATCAT tracked objects launched to 16-Oct-2021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Quire Sans" panose="020B0502040400020003" pitchFamily="34" charset="0"/>
                <a:cs typeface="Quire Sans" panose="020B0502040400020003" pitchFamily="34" charset="0"/>
              </a:rPr>
              <a:t>+ 917 for a comparable period in 2020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Commercial Small Satellites !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+836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 new </a:t>
            </a:r>
            <a:r>
              <a:rPr lang="en-GB" sz="1200" dirty="0" err="1">
                <a:latin typeface="Quire Sans" panose="020B0502040400020003" pitchFamily="34" charset="0"/>
                <a:cs typeface="Quire Sans" panose="020B0502040400020003" pitchFamily="34" charset="0"/>
              </a:rPr>
              <a:t>Starlink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 and </a:t>
            </a:r>
            <a:r>
              <a:rPr lang="en-GB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+248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 new </a:t>
            </a:r>
            <a:r>
              <a:rPr lang="en-GB" sz="1200" dirty="0" err="1">
                <a:latin typeface="Quire Sans" panose="020B0502040400020003" pitchFamily="34" charset="0"/>
                <a:cs typeface="Quire Sans" panose="020B0502040400020003" pitchFamily="34" charset="0"/>
              </a:rPr>
              <a:t>OneWeb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 launches 2021 YTD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Imaging: </a:t>
            </a:r>
            <a:r>
              <a:rPr lang="en-GB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+6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 ICEYE, </a:t>
            </a:r>
            <a:r>
              <a:rPr lang="en-GB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+48 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Planet Flock/Doves, </a:t>
            </a:r>
            <a:r>
              <a:rPr lang="en-GB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+4 </a:t>
            </a:r>
            <a:r>
              <a:rPr lang="en-GB" sz="1200" dirty="0" err="1">
                <a:latin typeface="Quire Sans" panose="020B0502040400020003" pitchFamily="34" charset="0"/>
                <a:cs typeface="Quire Sans" panose="020B0502040400020003" pitchFamily="34" charset="0"/>
              </a:rPr>
              <a:t>NuSat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/</a:t>
            </a:r>
            <a:r>
              <a:rPr lang="en-GB" sz="1200" dirty="0" err="1">
                <a:latin typeface="Quire Sans" panose="020B0502040400020003" pitchFamily="34" charset="0"/>
                <a:cs typeface="Quire Sans" panose="020B0502040400020003" pitchFamily="34" charset="0"/>
              </a:rPr>
              <a:t>Satellogic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RO: </a:t>
            </a:r>
            <a:r>
              <a:rPr lang="en-GB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+16 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Lemur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GHG: </a:t>
            </a:r>
            <a:r>
              <a:rPr lang="en-GB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+1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GB" sz="1200" dirty="0" err="1">
                <a:latin typeface="Quire Sans" panose="020B0502040400020003" pitchFamily="34" charset="0"/>
                <a:cs typeface="Quire Sans" panose="020B0502040400020003" pitchFamily="34" charset="0"/>
              </a:rPr>
              <a:t>GHTSat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, </a:t>
            </a:r>
            <a:r>
              <a:rPr lang="en-GB" sz="1200" b="1" dirty="0">
                <a:latin typeface="Quire Sans" panose="020B0502040400020003" pitchFamily="34" charset="0"/>
                <a:cs typeface="Quire Sans" panose="020B0502040400020003" pitchFamily="34" charset="0"/>
              </a:rPr>
              <a:t>+1 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Aurora/Orbital Sidekick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2021 Survey - Activity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17EC72-BCA0-E844-BD6E-92CB766595C8}"/>
              </a:ext>
            </a:extLst>
          </p:cNvPr>
          <p:cNvGrpSpPr/>
          <p:nvPr/>
        </p:nvGrpSpPr>
        <p:grpSpPr>
          <a:xfrm>
            <a:off x="251108" y="3744020"/>
            <a:ext cx="5021174" cy="2616101"/>
            <a:chOff x="51486" y="3429000"/>
            <a:chExt cx="4817994" cy="26161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E23635-046B-AA46-B4C8-F6FBE887A9EF}"/>
                </a:ext>
              </a:extLst>
            </p:cNvPr>
            <p:cNvSpPr txBox="1"/>
            <p:nvPr/>
          </p:nvSpPr>
          <p:spPr>
            <a:xfrm>
              <a:off x="3914310" y="3736777"/>
              <a:ext cx="955170" cy="23083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200" dirty="0"/>
                <a:t>2010 - 122</a:t>
              </a:r>
            </a:p>
            <a:p>
              <a:r>
                <a:rPr lang="en-US" sz="1200" dirty="0"/>
                <a:t>2011 - 127</a:t>
              </a:r>
            </a:p>
            <a:p>
              <a:r>
                <a:rPr lang="en-US" sz="1200" dirty="0"/>
                <a:t>2012 - 128</a:t>
              </a:r>
            </a:p>
            <a:p>
              <a:r>
                <a:rPr lang="en-US" sz="1200" dirty="0"/>
                <a:t>2013 - 202</a:t>
              </a:r>
            </a:p>
            <a:p>
              <a:r>
                <a:rPr lang="en-US" sz="1200" dirty="0"/>
                <a:t>2014 - 196</a:t>
              </a:r>
            </a:p>
            <a:p>
              <a:r>
                <a:rPr lang="en-US" sz="1200" dirty="0"/>
                <a:t>2015 - 175</a:t>
              </a:r>
            </a:p>
            <a:p>
              <a:r>
                <a:rPr lang="en-US" sz="1200" dirty="0"/>
                <a:t>2016 - 177</a:t>
              </a:r>
            </a:p>
            <a:p>
              <a:r>
                <a:rPr lang="en-US" sz="1200" dirty="0"/>
                <a:t>2017 - 389</a:t>
              </a:r>
            </a:p>
            <a:p>
              <a:r>
                <a:rPr lang="en-US" sz="1200" dirty="0"/>
                <a:t>2018 - 434</a:t>
              </a:r>
            </a:p>
            <a:p>
              <a:r>
                <a:rPr lang="en-US" sz="1200" dirty="0"/>
                <a:t>2019 - 456</a:t>
              </a:r>
            </a:p>
            <a:p>
              <a:r>
                <a:rPr lang="en-US" sz="1200" dirty="0"/>
                <a:t>2020 - 1238</a:t>
              </a:r>
            </a:p>
            <a:p>
              <a:r>
                <a:rPr lang="en-US" sz="1200" dirty="0"/>
                <a:t>2021 - 1542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63C1CA-07B7-8544-8417-3464A4939DD2}"/>
                </a:ext>
              </a:extLst>
            </p:cNvPr>
            <p:cNvSpPr txBox="1"/>
            <p:nvPr/>
          </p:nvSpPr>
          <p:spPr>
            <a:xfrm>
              <a:off x="1039054" y="3429000"/>
              <a:ext cx="3352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/>
                <a:t>New non-debris SATCAT Objects by Year</a:t>
              </a:r>
            </a:p>
          </p:txBody>
        </p:sp>
        <p:pic>
          <p:nvPicPr>
            <p:cNvPr id="9" name="Picture 8" descr="Line chart&#10;&#10;Description automatically generated with medium confidence">
              <a:extLst>
                <a:ext uri="{FF2B5EF4-FFF2-40B4-BE49-F238E27FC236}">
                  <a16:creationId xmlns:a16="http://schemas.microsoft.com/office/drawing/2014/main" id="{7DFE3314-79B0-EA4E-84BB-7D1D411C1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6" y="3730338"/>
              <a:ext cx="3834693" cy="2308324"/>
            </a:xfrm>
            <a:prstGeom prst="rect">
              <a:avLst/>
            </a:prstGeom>
          </p:spPr>
        </p:pic>
      </p:grp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CE3C5052-8495-E342-828A-85DA7ABFD8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r="2966"/>
          <a:stretch/>
        </p:blipFill>
        <p:spPr>
          <a:xfrm>
            <a:off x="8427843" y="1151129"/>
            <a:ext cx="3719365" cy="2336041"/>
          </a:xfrm>
          <a:prstGeom prst="rect">
            <a:avLst/>
          </a:prstGeom>
        </p:spPr>
      </p:pic>
      <p:pic>
        <p:nvPicPr>
          <p:cNvPr id="27" name="Picture 26" descr="Chart, pie chart&#10;&#10;Description automatically generated">
            <a:extLst>
              <a:ext uri="{FF2B5EF4-FFF2-40B4-BE49-F238E27FC236}">
                <a16:creationId xmlns:a16="http://schemas.microsoft.com/office/drawing/2014/main" id="{5BAB69CA-C1FA-FC4C-AF14-7A63C8B02A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r="13978"/>
          <a:stretch/>
        </p:blipFill>
        <p:spPr>
          <a:xfrm>
            <a:off x="8932799" y="4024742"/>
            <a:ext cx="3084490" cy="2394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AB7FF7-BB95-3A4F-9636-47BC60D29FD6}"/>
              </a:ext>
            </a:extLst>
          </p:cNvPr>
          <p:cNvSpPr txBox="1"/>
          <p:nvPr/>
        </p:nvSpPr>
        <p:spPr>
          <a:xfrm>
            <a:off x="6634315" y="3560538"/>
            <a:ext cx="509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What are CEOS Agency instruments measuring?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E1AFEF-BBBD-E941-B472-2D8540589A8A}"/>
              </a:ext>
            </a:extLst>
          </p:cNvPr>
          <p:cNvCxnSpPr/>
          <p:nvPr/>
        </p:nvCxnSpPr>
        <p:spPr>
          <a:xfrm>
            <a:off x="5486400" y="1654935"/>
            <a:ext cx="0" cy="4546242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28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5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E0AA3-A2FF-42D7-A2B3-99CCEB187B8E}"/>
              </a:ext>
            </a:extLst>
          </p:cNvPr>
          <p:cNvSpPr txBox="1"/>
          <p:nvPr/>
        </p:nvSpPr>
        <p:spPr>
          <a:xfrm>
            <a:off x="311104" y="1143035"/>
            <a:ext cx="7697175" cy="4802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Quarterly reports</a:t>
            </a:r>
            <a:r>
              <a:rPr lang="en-GB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initiated this year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Small effort, more frequent updates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Currently PDF </a:t>
            </a: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  <a:sym typeface="Wingdings" pitchFamily="2" charset="2"/>
              </a:rPr>
              <a:t> discussing </a:t>
            </a: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CEOS Newsletter contribution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Collaborated with the </a:t>
            </a:r>
            <a:r>
              <a:rPr lang="en-GB" b="1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World Geospatial Industry Council </a:t>
            </a:r>
            <a:r>
              <a:rPr lang="en-GB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on their report for </a:t>
            </a:r>
            <a:r>
              <a:rPr lang="en-GB" b="1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COP-26 </a:t>
            </a: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on “GHG Monitoring from Space: A mapping of capabilities across public, private, and hybrid missions”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4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2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Building </a:t>
            </a:r>
            <a:r>
              <a:rPr lang="en-GB" b="1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Twitter </a:t>
            </a:r>
            <a:r>
              <a:rPr lang="en-GB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Following @</a:t>
            </a:r>
            <a:r>
              <a:rPr lang="en-GB" dirty="0" err="1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EOHandbook</a:t>
            </a:r>
            <a:endParaRPr lang="en-GB" dirty="0">
              <a:solidFill>
                <a:srgbClr val="00B0F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Monthly </a:t>
            </a:r>
            <a:r>
              <a:rPr lang="en-GB" b="1" dirty="0">
                <a:latin typeface="Quire Sans" panose="020B0502040400020003" pitchFamily="34" charset="0"/>
                <a:cs typeface="Quire Sans" panose="020B0502040400020003" pitchFamily="34" charset="0"/>
              </a:rPr>
              <a:t>website traffic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Audience and Outreach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714BA9D-53CC-E943-AA09-C328BC583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75" y="1134749"/>
            <a:ext cx="37719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6E8887B7-26C6-4641-BA4C-D6483B5D4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4"/>
          <a:stretch/>
        </p:blipFill>
        <p:spPr>
          <a:xfrm>
            <a:off x="402111" y="5478074"/>
            <a:ext cx="7154064" cy="1015906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99DCCD-4A41-C345-82D6-44F3F0FB34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08" y="4935244"/>
            <a:ext cx="1918346" cy="964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C0C6AA51-8FB4-EC44-A74B-295C6C85C8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9"/>
          <a:stretch/>
        </p:blipFill>
        <p:spPr>
          <a:xfrm>
            <a:off x="771884" y="3690602"/>
            <a:ext cx="4501024" cy="9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6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aterfall chart&#10;&#10;Description automatically generated">
            <a:extLst>
              <a:ext uri="{FF2B5EF4-FFF2-40B4-BE49-F238E27FC236}">
                <a16:creationId xmlns:a16="http://schemas.microsoft.com/office/drawing/2014/main" id="{3E70EA24-36EC-0143-9D42-8EE9566F98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" y="5174453"/>
            <a:ext cx="4527476" cy="982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6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E0AA3-A2FF-42D7-A2B3-99CCEB187B8E}"/>
              </a:ext>
            </a:extLst>
          </p:cNvPr>
          <p:cNvSpPr txBox="1"/>
          <p:nvPr/>
        </p:nvSpPr>
        <p:spPr>
          <a:xfrm>
            <a:off x="176048" y="951315"/>
            <a:ext cx="6253873" cy="241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0B0F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CEOS Chair – series of 11 videos about CEOS MIM uses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Highlighting “Open Science and Decision Support” aspects of the Database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Release and production coordinated with broader CEOS Communications efforts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</a:rPr>
              <a:t>YouTube: 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  <a:hlinkClick r:id="rId3"/>
              </a:rPr>
              <a:t>https://</a:t>
            </a:r>
            <a:r>
              <a:rPr lang="en-GB" sz="1200" dirty="0" err="1">
                <a:latin typeface="Quire Sans" panose="020B0502040400020003" pitchFamily="34" charset="0"/>
                <a:cs typeface="Quire Sans" panose="020B0502040400020003" pitchFamily="34" charset="0"/>
                <a:hlinkClick r:id="rId3"/>
              </a:rPr>
              <a:t>www.youtube.com</a:t>
            </a:r>
            <a:r>
              <a:rPr lang="en-GB" sz="1200" dirty="0">
                <a:latin typeface="Quire Sans" panose="020B0502040400020003" pitchFamily="34" charset="0"/>
                <a:cs typeface="Quire Sans" panose="020B0502040400020003" pitchFamily="34" charset="0"/>
                <a:hlinkClick r:id="rId3"/>
              </a:rPr>
              <a:t>/channel/UCAVzS51yWyBKZwvBX5pVM3g</a:t>
            </a:r>
            <a:endParaRPr lang="en-GB" sz="1200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 to CEOS Activities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E81D4FE-5636-C64D-B483-29A5B80232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65" y="1108474"/>
            <a:ext cx="5605268" cy="2497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524787-22F9-0A46-8F69-B25E04C27975}"/>
              </a:ext>
            </a:extLst>
          </p:cNvPr>
          <p:cNvSpPr txBox="1"/>
          <p:nvPr/>
        </p:nvSpPr>
        <p:spPr>
          <a:xfrm>
            <a:off x="5095487" y="3893465"/>
            <a:ext cx="5181944" cy="212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Pilot development of toolkit in response to deliverable VC-18-07 (‘Gap Analysis Tools’)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Presentation to WGDisasters-16 on possible CEOS Database content related to disasters themes</a:t>
            </a:r>
          </a:p>
        </p:txBody>
      </p:sp>
      <p:pic>
        <p:nvPicPr>
          <p:cNvPr id="11" name="Picture 10" descr="Chart, funnel chart&#10;&#10;Description automatically generated">
            <a:extLst>
              <a:ext uri="{FF2B5EF4-FFF2-40B4-BE49-F238E27FC236}">
                <a16:creationId xmlns:a16="http://schemas.microsoft.com/office/drawing/2014/main" id="{7D5A279D-783E-C140-A49D-712489EF8F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7"/>
          <a:stretch/>
        </p:blipFill>
        <p:spPr>
          <a:xfrm>
            <a:off x="305281" y="3522694"/>
            <a:ext cx="3105460" cy="1028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01A9C72-CBF2-AA46-BA95-50BAA3BB7365}"/>
              </a:ext>
            </a:extLst>
          </p:cNvPr>
          <p:cNvGrpSpPr/>
          <p:nvPr/>
        </p:nvGrpSpPr>
        <p:grpSpPr>
          <a:xfrm>
            <a:off x="10281200" y="3994802"/>
            <a:ext cx="1680977" cy="1922074"/>
            <a:chOff x="10385539" y="4303582"/>
            <a:chExt cx="1680977" cy="192207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C8B50F-4C62-4E49-A03A-D20B83BAE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85539" y="4303582"/>
              <a:ext cx="1680977" cy="19220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EED239-6F86-3D44-A83E-908AD9EB5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1305" y="5134813"/>
              <a:ext cx="794606" cy="13308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C56230-0270-1D49-9A16-FDA2DBEF6529}"/>
                </a:ext>
              </a:extLst>
            </p:cNvPr>
            <p:cNvSpPr txBox="1"/>
            <p:nvPr/>
          </p:nvSpPr>
          <p:spPr>
            <a:xfrm>
              <a:off x="10434789" y="5088222"/>
              <a:ext cx="64376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1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</a:rPr>
                <a:t>FLOODS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endParaRPr>
            </a:p>
          </p:txBody>
        </p:sp>
      </p:grp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E565153-4908-FE49-AAE3-0F918D08E4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42"/>
          <a:stretch/>
        </p:blipFill>
        <p:spPr>
          <a:xfrm>
            <a:off x="2287996" y="4283976"/>
            <a:ext cx="2632687" cy="1095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577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7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E0AA3-A2FF-42D7-A2B3-99CCEB187B8E}"/>
              </a:ext>
            </a:extLst>
          </p:cNvPr>
          <p:cNvSpPr txBox="1"/>
          <p:nvPr/>
        </p:nvSpPr>
        <p:spPr>
          <a:xfrm>
            <a:off x="311105" y="1247871"/>
            <a:ext cx="11106150" cy="878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We look forward to continuing to support the CEOS and broader Earth observations communities in 2022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Invitation to enjoy the </a:t>
            </a:r>
            <a:r>
              <a:rPr lang="en-GB" b="1" dirty="0">
                <a:latin typeface="Quire Sans" panose="020B0502040400020003" pitchFamily="34" charset="0"/>
                <a:cs typeface="Quire Sans" panose="020B0502040400020003" pitchFamily="34" charset="0"/>
              </a:rPr>
              <a:t>CEOS Database Year in Review video</a:t>
            </a:r>
            <a:r>
              <a:rPr lang="en-GB" dirty="0">
                <a:latin typeface="Quire Sans" panose="020B0502040400020003" pitchFamily="34" charset="0"/>
                <a:cs typeface="Quire Sans" panose="020B0502040400020003" pitchFamily="34" charset="0"/>
              </a:rPr>
              <a:t> during the break – link to be posted in the chat</a:t>
            </a:r>
            <a:endParaRPr lang="en-GB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64E89-CD66-1A4D-8029-FD4F0815B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t="21062" r="18216" b="17537"/>
          <a:stretch/>
        </p:blipFill>
        <p:spPr>
          <a:xfrm>
            <a:off x="2271438" y="2250738"/>
            <a:ext cx="7489927" cy="42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9652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A2ABF132E7F4E9323259BF68EB7E2" ma:contentTypeVersion="13" ma:contentTypeDescription="Create a new document." ma:contentTypeScope="" ma:versionID="198ea20d49454f43174e149cc4d6b331">
  <xsd:schema xmlns:xsd="http://www.w3.org/2001/XMLSchema" xmlns:xs="http://www.w3.org/2001/XMLSchema" xmlns:p="http://schemas.microsoft.com/office/2006/metadata/properties" xmlns:ns1="http://schemas.microsoft.com/sharepoint/v3" xmlns:ns3="3a166dc9-c9a3-450a-9254-b97f495ab1aa" targetNamespace="http://schemas.microsoft.com/office/2006/metadata/properties" ma:root="true" ma:fieldsID="5527115c01fdb392393cfe819e3b88a8" ns1:_="" ns3:_="">
    <xsd:import namespace="http://schemas.microsoft.com/sharepoint/v3"/>
    <xsd:import namespace="3a166dc9-c9a3-450a-9254-b97f495ab1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66dc9-c9a3-450a-9254-b97f495ab1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D5854A-EA8E-476E-B469-F64694161EB8}">
  <ds:schemaRefs>
    <ds:schemaRef ds:uri="http://schemas.microsoft.com/office/2006/metadata/properties"/>
    <ds:schemaRef ds:uri="3a166dc9-c9a3-450a-9254-b97f495ab1aa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592B56-0AB7-4A28-8A4C-620C426052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A5BA83-127E-43B6-B198-D8423337A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166dc9-c9a3-450a-9254-b97f495ab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416</TotalTime>
  <Words>540</Words>
  <Application>Microsoft Macintosh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Courier New</vt:lpstr>
      <vt:lpstr>Quire Sans</vt:lpstr>
      <vt:lpstr>Wingdings</vt:lpstr>
      <vt:lpstr>ceos</vt:lpstr>
      <vt:lpstr>CEOS Missions, Instruments and Measurements (MIM) Database  Annual Report </vt:lpstr>
      <vt:lpstr>Summary</vt:lpstr>
      <vt:lpstr>2021 Survey – Response</vt:lpstr>
      <vt:lpstr>2021 Survey - Activity</vt:lpstr>
      <vt:lpstr>Audience and Outreach</vt:lpstr>
      <vt:lpstr>Support to CEOS Activities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George Dyke</cp:lastModifiedBy>
  <cp:revision>144</cp:revision>
  <dcterms:created xsi:type="dcterms:W3CDTF">2021-10-07T09:33:41Z</dcterms:created>
  <dcterms:modified xsi:type="dcterms:W3CDTF">2021-10-29T06:28:57Z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0x010100E80A2ABF132E7F4E9323259BF68EB7E2</vt:lpwstr>
  </property>
</Properties>
</file>