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4" r:id="rId2"/>
    <p:sldId id="260" r:id="rId3"/>
    <p:sldId id="266" r:id="rId4"/>
    <p:sldId id="267" r:id="rId5"/>
    <p:sldId id="269" r:id="rId6"/>
    <p:sldId id="270" r:id="rId7"/>
    <p:sldId id="271" r:id="rId8"/>
    <p:sldId id="26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Marion Rose" initials="EMR" lastIdx="1" clrIdx="0">
    <p:extLst>
      <p:ext uri="{19B8F6BF-5375-455C-9EA6-DF929625EA0E}">
        <p15:presenceInfo xmlns:p15="http://schemas.microsoft.com/office/powerpoint/2012/main" userId="Elizabeth Marion Ro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94660"/>
  </p:normalViewPr>
  <p:slideViewPr>
    <p:cSldViewPr snapToGrid="0">
      <p:cViewPr varScale="1">
        <p:scale>
          <a:sx n="124" d="100"/>
          <a:sy n="124" d="100"/>
        </p:scale>
        <p:origin x="624" y="176"/>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AD8E1C4-9A15-4764-86FE-E1C0275FBCF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301750" y="2265730"/>
            <a:ext cx="8288157" cy="2756714"/>
          </a:xfrm>
          <a:prstGeom prst="rect">
            <a:avLst/>
          </a:prstGeom>
        </p:spPr>
      </p:pic>
      <p:pic>
        <p:nvPicPr>
          <p:cNvPr id="18" name="Picture 17">
            <a:extLst>
              <a:ext uri="{FF2B5EF4-FFF2-40B4-BE49-F238E27FC236}">
                <a16:creationId xmlns:a16="http://schemas.microsoft.com/office/drawing/2014/main" id="{C5250A59-E31B-4002-83F5-2CA0F10D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14"/>
          <a:stretch/>
        </p:blipFill>
        <p:spPr>
          <a:xfrm flipV="1">
            <a:off x="2824280" y="4824248"/>
            <a:ext cx="5391556" cy="2038097"/>
          </a:xfrm>
          <a:prstGeom prst="rect">
            <a:avLst/>
          </a:prstGeom>
        </p:spPr>
      </p:pic>
      <p:pic>
        <p:nvPicPr>
          <p:cNvPr id="19" name="Picture 18" descr="A picture containing nature&#10;&#10;Description automatically generated">
            <a:extLst>
              <a:ext uri="{FF2B5EF4-FFF2-40B4-BE49-F238E27FC236}">
                <a16:creationId xmlns:a16="http://schemas.microsoft.com/office/drawing/2014/main" id="{9A5D0622-33ED-4EB7-96FB-4585BC47175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477344" y="-1"/>
            <a:ext cx="3714656" cy="2686815"/>
          </a:xfrm>
          <a:prstGeom prst="rect">
            <a:avLst/>
          </a:prstGeom>
        </p:spPr>
      </p:pic>
      <p:sp>
        <p:nvSpPr>
          <p:cNvPr id="20" name="Hexagon 3">
            <a:extLst>
              <a:ext uri="{FF2B5EF4-FFF2-40B4-BE49-F238E27FC236}">
                <a16:creationId xmlns:a16="http://schemas.microsoft.com/office/drawing/2014/main" id="{6D2DF6DF-5332-4778-ABD2-C77C32E47F0B}"/>
              </a:ext>
            </a:extLst>
          </p:cNvPr>
          <p:cNvSpPr/>
          <p:nvPr userDrawn="1"/>
        </p:nvSpPr>
        <p:spPr>
          <a:xfrm rot="10800000" flipV="1">
            <a:off x="5456394" y="1968439"/>
            <a:ext cx="6751471" cy="4901119"/>
          </a:xfrm>
          <a:custGeom>
            <a:avLst/>
            <a:gdLst>
              <a:gd name="connsiteX0" fmla="*/ 0 w 6765758"/>
              <a:gd name="connsiteY0" fmla="*/ 4848732 h 4848732"/>
              <a:gd name="connsiteX1" fmla="*/ 0 w 6765758"/>
              <a:gd name="connsiteY1" fmla="*/ 0 h 4848732"/>
              <a:gd name="connsiteX2" fmla="*/ 6765758 w 6765758"/>
              <a:gd name="connsiteY2" fmla="*/ 4848732 h 4848732"/>
              <a:gd name="connsiteX3" fmla="*/ 0 w 6765758"/>
              <a:gd name="connsiteY3" fmla="*/ 4848732 h 4848732"/>
              <a:gd name="connsiteX0" fmla="*/ 0 w 6765758"/>
              <a:gd name="connsiteY0" fmla="*/ 4941601 h 4941601"/>
              <a:gd name="connsiteX1" fmla="*/ 0 w 6765758"/>
              <a:gd name="connsiteY1" fmla="*/ 0 h 4941601"/>
              <a:gd name="connsiteX2" fmla="*/ 6765758 w 6765758"/>
              <a:gd name="connsiteY2" fmla="*/ 4941601 h 4941601"/>
              <a:gd name="connsiteX3" fmla="*/ 0 w 6765758"/>
              <a:gd name="connsiteY3" fmla="*/ 4941601 h 4941601"/>
              <a:gd name="connsiteX0" fmla="*/ 0 w 6765758"/>
              <a:gd name="connsiteY0" fmla="*/ 4920169 h 4920169"/>
              <a:gd name="connsiteX1" fmla="*/ 2381 w 6765758"/>
              <a:gd name="connsiteY1" fmla="*/ 0 h 4920169"/>
              <a:gd name="connsiteX2" fmla="*/ 6765758 w 6765758"/>
              <a:gd name="connsiteY2" fmla="*/ 4920169 h 4920169"/>
              <a:gd name="connsiteX3" fmla="*/ 0 w 6765758"/>
              <a:gd name="connsiteY3" fmla="*/ 4920169 h 4920169"/>
              <a:gd name="connsiteX0" fmla="*/ 0 w 6751470"/>
              <a:gd name="connsiteY0" fmla="*/ 4920169 h 4920169"/>
              <a:gd name="connsiteX1" fmla="*/ 2381 w 6751470"/>
              <a:gd name="connsiteY1" fmla="*/ 0 h 4920169"/>
              <a:gd name="connsiteX2" fmla="*/ 6751470 w 6751470"/>
              <a:gd name="connsiteY2" fmla="*/ 4901119 h 4920169"/>
              <a:gd name="connsiteX3" fmla="*/ 0 w 6751470"/>
              <a:gd name="connsiteY3" fmla="*/ 4920169 h 4920169"/>
              <a:gd name="connsiteX0" fmla="*/ 26211 w 6749106"/>
              <a:gd name="connsiteY0" fmla="*/ 4891594 h 4901119"/>
              <a:gd name="connsiteX1" fmla="*/ 17 w 6749106"/>
              <a:gd name="connsiteY1" fmla="*/ 0 h 4901119"/>
              <a:gd name="connsiteX2" fmla="*/ 6749106 w 6749106"/>
              <a:gd name="connsiteY2" fmla="*/ 4901119 h 4901119"/>
              <a:gd name="connsiteX3" fmla="*/ 26211 w 6749106"/>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0 w 6756233"/>
              <a:gd name="connsiteY0" fmla="*/ 4877306 h 4901119"/>
              <a:gd name="connsiteX1" fmla="*/ 7144 w 6756233"/>
              <a:gd name="connsiteY1" fmla="*/ 0 h 4901119"/>
              <a:gd name="connsiteX2" fmla="*/ 6756233 w 6756233"/>
              <a:gd name="connsiteY2" fmla="*/ 4901119 h 4901119"/>
              <a:gd name="connsiteX3" fmla="*/ 0 w 6756233"/>
              <a:gd name="connsiteY3" fmla="*/ 4877306 h 4901119"/>
              <a:gd name="connsiteX0" fmla="*/ 2487 w 6749195"/>
              <a:gd name="connsiteY0" fmla="*/ 4896356 h 4901119"/>
              <a:gd name="connsiteX1" fmla="*/ 106 w 6749195"/>
              <a:gd name="connsiteY1" fmla="*/ 0 h 4901119"/>
              <a:gd name="connsiteX2" fmla="*/ 6749195 w 6749195"/>
              <a:gd name="connsiteY2" fmla="*/ 4901119 h 4901119"/>
              <a:gd name="connsiteX3" fmla="*/ 2487 w 6749195"/>
              <a:gd name="connsiteY3" fmla="*/ 4896356 h 4901119"/>
              <a:gd name="connsiteX0" fmla="*/ 2487 w 6749195"/>
              <a:gd name="connsiteY0" fmla="*/ 4898738 h 4901119"/>
              <a:gd name="connsiteX1" fmla="*/ 106 w 6749195"/>
              <a:gd name="connsiteY1" fmla="*/ 0 h 4901119"/>
              <a:gd name="connsiteX2" fmla="*/ 6749195 w 6749195"/>
              <a:gd name="connsiteY2" fmla="*/ 4901119 h 4901119"/>
              <a:gd name="connsiteX3" fmla="*/ 2487 w 6749195"/>
              <a:gd name="connsiteY3" fmla="*/ 4898738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Lst>
            <a:ahLst/>
            <a:cxnLst>
              <a:cxn ang="0">
                <a:pos x="connsiteX0" y="connsiteY0"/>
              </a:cxn>
              <a:cxn ang="0">
                <a:pos x="connsiteX1" y="connsiteY1"/>
              </a:cxn>
              <a:cxn ang="0">
                <a:pos x="connsiteX2" y="connsiteY2"/>
              </a:cxn>
              <a:cxn ang="0">
                <a:pos x="connsiteX3" y="connsiteY3"/>
              </a:cxn>
            </a:cxnLst>
            <a:rect l="l" t="t" r="r" b="b"/>
            <a:pathLst>
              <a:path w="6751471" h="4901119">
                <a:moveTo>
                  <a:pt x="0" y="4901119"/>
                </a:moveTo>
                <a:cubicBezTo>
                  <a:pt x="794" y="3261063"/>
                  <a:pt x="1588" y="1640056"/>
                  <a:pt x="2382" y="0"/>
                </a:cubicBezTo>
                <a:lnTo>
                  <a:pt x="6751471" y="4901119"/>
                </a:lnTo>
                <a:lnTo>
                  <a:pt x="0" y="4901119"/>
                </a:lnTo>
                <a:close/>
              </a:path>
            </a:pathLst>
          </a:custGeom>
          <a:solidFill>
            <a:schemeClr val="accent4"/>
          </a:solidFill>
          <a:ln w="3175">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Hexagon 3">
            <a:extLst>
              <a:ext uri="{FF2B5EF4-FFF2-40B4-BE49-F238E27FC236}">
                <a16:creationId xmlns:a16="http://schemas.microsoft.com/office/drawing/2014/main" id="{ED1323B1-25AD-4D68-9935-331D79B300CE}"/>
              </a:ext>
            </a:extLst>
          </p:cNvPr>
          <p:cNvSpPr/>
          <p:nvPr userDrawn="1"/>
        </p:nvSpPr>
        <p:spPr>
          <a:xfrm flipH="1">
            <a:off x="-4784" y="-14542"/>
            <a:ext cx="12199164" cy="6874921"/>
          </a:xfrm>
          <a:custGeom>
            <a:avLst/>
            <a:gdLst>
              <a:gd name="connsiteX0" fmla="*/ 0 w 12192000"/>
              <a:gd name="connsiteY0" fmla="*/ 3429000 h 6858000"/>
              <a:gd name="connsiteX1" fmla="*/ 1714500 w 12192000"/>
              <a:gd name="connsiteY1" fmla="*/ 2 h 6858000"/>
              <a:gd name="connsiteX2" fmla="*/ 10477500 w 12192000"/>
              <a:gd name="connsiteY2" fmla="*/ 2 h 6858000"/>
              <a:gd name="connsiteX3" fmla="*/ 12192000 w 12192000"/>
              <a:gd name="connsiteY3" fmla="*/ 3429000 h 6858000"/>
              <a:gd name="connsiteX4" fmla="*/ 10477500 w 12192000"/>
              <a:gd name="connsiteY4" fmla="*/ 6857998 h 6858000"/>
              <a:gd name="connsiteX5" fmla="*/ 1714500 w 12192000"/>
              <a:gd name="connsiteY5" fmla="*/ 6857998 h 6858000"/>
              <a:gd name="connsiteX6" fmla="*/ 0 w 12192000"/>
              <a:gd name="connsiteY6" fmla="*/ 3429000 h 6858000"/>
              <a:gd name="connsiteX0" fmla="*/ 6016 w 12198016"/>
              <a:gd name="connsiteY0" fmla="*/ 3441030 h 6870028"/>
              <a:gd name="connsiteX1" fmla="*/ 0 w 12198016"/>
              <a:gd name="connsiteY1" fmla="*/ 0 h 6870028"/>
              <a:gd name="connsiteX2" fmla="*/ 10483516 w 12198016"/>
              <a:gd name="connsiteY2" fmla="*/ 12032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2179968 w 12198016"/>
              <a:gd name="connsiteY4" fmla="*/ 6845965 h 6870028"/>
              <a:gd name="connsiteX5" fmla="*/ 1720516 w 12198016"/>
              <a:gd name="connsiteY5" fmla="*/ 6870028 h 6870028"/>
              <a:gd name="connsiteX6" fmla="*/ 6016 w 12198016"/>
              <a:gd name="connsiteY6" fmla="*/ 3441030 h 6870028"/>
              <a:gd name="connsiteX0" fmla="*/ 6016 w 12198016"/>
              <a:gd name="connsiteY0" fmla="*/ 3441030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6016 w 12198016"/>
              <a:gd name="connsiteY6" fmla="*/ 3441030 h 6857997"/>
              <a:gd name="connsiteX0" fmla="*/ 266 w 12204298"/>
              <a:gd name="connsiteY0" fmla="*/ 2045367 h 6857997"/>
              <a:gd name="connsiteX1" fmla="*/ 6282 w 12204298"/>
              <a:gd name="connsiteY1" fmla="*/ 0 h 6857997"/>
              <a:gd name="connsiteX2" fmla="*/ 12198282 w 12204298"/>
              <a:gd name="connsiteY2" fmla="*/ 24063 h 6857997"/>
              <a:gd name="connsiteX3" fmla="*/ 12204298 w 12204298"/>
              <a:gd name="connsiteY3" fmla="*/ 3441030 h 6857997"/>
              <a:gd name="connsiteX4" fmla="*/ 12186250 w 12204298"/>
              <a:gd name="connsiteY4" fmla="*/ 6845965 h 6857997"/>
              <a:gd name="connsiteX5" fmla="*/ 7128976 w 12204298"/>
              <a:gd name="connsiteY5" fmla="*/ 6857997 h 6857997"/>
              <a:gd name="connsiteX6" fmla="*/ 266 w 12204298"/>
              <a:gd name="connsiteY6" fmla="*/ 2045367 h 6857997"/>
              <a:gd name="connsiteX0" fmla="*/ 980573 w 12198016"/>
              <a:gd name="connsiteY0" fmla="*/ 1792704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980573 w 12198016"/>
              <a:gd name="connsiteY6" fmla="*/ 1792704 h 6857997"/>
              <a:gd name="connsiteX0" fmla="*/ 266 w 12204299"/>
              <a:gd name="connsiteY0" fmla="*/ 1840831 h 6857997"/>
              <a:gd name="connsiteX1" fmla="*/ 6283 w 12204299"/>
              <a:gd name="connsiteY1" fmla="*/ 0 h 6857997"/>
              <a:gd name="connsiteX2" fmla="*/ 12198283 w 12204299"/>
              <a:gd name="connsiteY2" fmla="*/ 24063 h 6857997"/>
              <a:gd name="connsiteX3" fmla="*/ 12204299 w 12204299"/>
              <a:gd name="connsiteY3" fmla="*/ 3441030 h 6857997"/>
              <a:gd name="connsiteX4" fmla="*/ 12186251 w 12204299"/>
              <a:gd name="connsiteY4" fmla="*/ 6845965 h 6857997"/>
              <a:gd name="connsiteX5" fmla="*/ 7128977 w 12204299"/>
              <a:gd name="connsiteY5" fmla="*/ 6857997 h 6857997"/>
              <a:gd name="connsiteX6" fmla="*/ 266 w 12204299"/>
              <a:gd name="connsiteY6" fmla="*/ 1840831 h 6857997"/>
              <a:gd name="connsiteX0" fmla="*/ 7122694 w 12198016"/>
              <a:gd name="connsiteY0" fmla="*/ 6857997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0" fmla="*/ 4818648 w 12198016"/>
              <a:gd name="connsiteY0" fmla="*/ 6870031 h 6870031"/>
              <a:gd name="connsiteX1" fmla="*/ 0 w 12198016"/>
              <a:gd name="connsiteY1" fmla="*/ 0 h 6870031"/>
              <a:gd name="connsiteX2" fmla="*/ 12192000 w 12198016"/>
              <a:gd name="connsiteY2" fmla="*/ 24063 h 6870031"/>
              <a:gd name="connsiteX3" fmla="*/ 12198016 w 12198016"/>
              <a:gd name="connsiteY3" fmla="*/ 3441030 h 6870031"/>
              <a:gd name="connsiteX4" fmla="*/ 12179968 w 12198016"/>
              <a:gd name="connsiteY4" fmla="*/ 6845965 h 6870031"/>
              <a:gd name="connsiteX5" fmla="*/ 4818648 w 12198016"/>
              <a:gd name="connsiteY5" fmla="*/ 6870031 h 6870031"/>
              <a:gd name="connsiteX0" fmla="*/ 2713121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2713121 w 10092489"/>
              <a:gd name="connsiteY5" fmla="*/ 6870031 h 6870031"/>
              <a:gd name="connsiteX0" fmla="*/ 3230479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3230479 w 10092489"/>
              <a:gd name="connsiteY5" fmla="*/ 6870031 h 6870031"/>
              <a:gd name="connsiteX0" fmla="*/ 5526973 w 12388983"/>
              <a:gd name="connsiteY0" fmla="*/ 6870031 h 6870031"/>
              <a:gd name="connsiteX1" fmla="*/ 0 w 12388983"/>
              <a:gd name="connsiteY1" fmla="*/ 0 h 6870031"/>
              <a:gd name="connsiteX2" fmla="*/ 12382967 w 12388983"/>
              <a:gd name="connsiteY2" fmla="*/ 24063 h 6870031"/>
              <a:gd name="connsiteX3" fmla="*/ 12388983 w 12388983"/>
              <a:gd name="connsiteY3" fmla="*/ 3441030 h 6870031"/>
              <a:gd name="connsiteX4" fmla="*/ 12370935 w 12388983"/>
              <a:gd name="connsiteY4" fmla="*/ 6845965 h 6870031"/>
              <a:gd name="connsiteX5" fmla="*/ 5526973 w 12388983"/>
              <a:gd name="connsiteY5" fmla="*/ 6870031 h 6870031"/>
              <a:gd name="connsiteX0" fmla="*/ 7840359 w 14702369"/>
              <a:gd name="connsiteY0" fmla="*/ 6845968 h 6845968"/>
              <a:gd name="connsiteX1" fmla="*/ 0 w 14702369"/>
              <a:gd name="connsiteY1" fmla="*/ 0 h 6845968"/>
              <a:gd name="connsiteX2" fmla="*/ 14696353 w 14702369"/>
              <a:gd name="connsiteY2" fmla="*/ 0 h 6845968"/>
              <a:gd name="connsiteX3" fmla="*/ 14702369 w 14702369"/>
              <a:gd name="connsiteY3" fmla="*/ 3416967 h 6845968"/>
              <a:gd name="connsiteX4" fmla="*/ 14684321 w 14702369"/>
              <a:gd name="connsiteY4" fmla="*/ 6821902 h 6845968"/>
              <a:gd name="connsiteX5" fmla="*/ 7840359 w 14702369"/>
              <a:gd name="connsiteY5" fmla="*/ 6845968 h 6845968"/>
              <a:gd name="connsiteX0" fmla="*/ 11914246 w 14702369"/>
              <a:gd name="connsiteY0" fmla="*/ 6821904 h 6821904"/>
              <a:gd name="connsiteX1" fmla="*/ 0 w 14702369"/>
              <a:gd name="connsiteY1" fmla="*/ 0 h 6821904"/>
              <a:gd name="connsiteX2" fmla="*/ 14696353 w 14702369"/>
              <a:gd name="connsiteY2" fmla="*/ 0 h 6821904"/>
              <a:gd name="connsiteX3" fmla="*/ 14702369 w 14702369"/>
              <a:gd name="connsiteY3" fmla="*/ 3416967 h 6821904"/>
              <a:gd name="connsiteX4" fmla="*/ 14684321 w 14702369"/>
              <a:gd name="connsiteY4" fmla="*/ 6821902 h 6821904"/>
              <a:gd name="connsiteX5" fmla="*/ 11914246 w 14702369"/>
              <a:gd name="connsiteY5" fmla="*/ 6821904 h 6821904"/>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84321 w 14702369"/>
              <a:gd name="connsiteY4" fmla="*/ 6821902 h 6833935"/>
              <a:gd name="connsiteX5" fmla="*/ 11303164 w 14702369"/>
              <a:gd name="connsiteY5" fmla="*/ 6833935 h 6833935"/>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98869 w 14702369"/>
              <a:gd name="connsiteY4" fmla="*/ 6833934 h 6833935"/>
              <a:gd name="connsiteX5" fmla="*/ 11303164 w 14702369"/>
              <a:gd name="connsiteY5" fmla="*/ 6833935 h 6833935"/>
              <a:gd name="connsiteX0" fmla="*/ 11356917 w 14756122"/>
              <a:gd name="connsiteY0" fmla="*/ 6833935 h 6833935"/>
              <a:gd name="connsiteX1" fmla="*/ 0 w 14756122"/>
              <a:gd name="connsiteY1" fmla="*/ 12611 h 6833935"/>
              <a:gd name="connsiteX2" fmla="*/ 14750106 w 14756122"/>
              <a:gd name="connsiteY2" fmla="*/ 0 h 6833935"/>
              <a:gd name="connsiteX3" fmla="*/ 14756122 w 14756122"/>
              <a:gd name="connsiteY3" fmla="*/ 3416967 h 6833935"/>
              <a:gd name="connsiteX4" fmla="*/ 14752622 w 14756122"/>
              <a:gd name="connsiteY4" fmla="*/ 6833934 h 6833935"/>
              <a:gd name="connsiteX5" fmla="*/ 11356917 w 14756122"/>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2622 w 14761910"/>
              <a:gd name="connsiteY4" fmla="*/ 6833934 h 6833935"/>
              <a:gd name="connsiteX5" fmla="*/ 11356917 w 14761910"/>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8385 w 14761910"/>
              <a:gd name="connsiteY4" fmla="*/ 6829198 h 6833935"/>
              <a:gd name="connsiteX5" fmla="*/ 11356917 w 14761910"/>
              <a:gd name="connsiteY5" fmla="*/ 6833935 h 6833935"/>
              <a:gd name="connsiteX0" fmla="*/ 11356917 w 14761910"/>
              <a:gd name="connsiteY0" fmla="*/ 6833935 h 6836301"/>
              <a:gd name="connsiteX1" fmla="*/ 0 w 14761910"/>
              <a:gd name="connsiteY1" fmla="*/ 12611 h 6836301"/>
              <a:gd name="connsiteX2" fmla="*/ 14761631 w 14761910"/>
              <a:gd name="connsiteY2" fmla="*/ 0 h 6836301"/>
              <a:gd name="connsiteX3" fmla="*/ 14756122 w 14761910"/>
              <a:gd name="connsiteY3" fmla="*/ 3416967 h 6836301"/>
              <a:gd name="connsiteX4" fmla="*/ 14758385 w 14761910"/>
              <a:gd name="connsiteY4" fmla="*/ 6836301 h 6836301"/>
              <a:gd name="connsiteX5" fmla="*/ 11356917 w 14761910"/>
              <a:gd name="connsiteY5" fmla="*/ 6833935 h 683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1910" h="6836301">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a:extLst>
              <a:ext uri="{FF2B5EF4-FFF2-40B4-BE49-F238E27FC236}">
                <a16:creationId xmlns:a16="http://schemas.microsoft.com/office/drawing/2014/main" id="{E7A6DEE9-0B4F-409A-B59F-325723A10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8431" y="5311498"/>
            <a:ext cx="2738896" cy="1508514"/>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E0B31207-9C3D-4B5C-B57B-2FE4DBE21416}"/>
              </a:ext>
            </a:extLst>
          </p:cNvPr>
          <p:cNvPicPr>
            <a:picLocks noChangeAspect="1"/>
          </p:cNvPicPr>
          <p:nvPr userDrawn="1"/>
        </p:nvPicPr>
        <p:blipFill rotWithShape="1">
          <a:blip r:embed="rId6" cstate="screen">
            <a:alphaModFix amt="34000"/>
            <a:extLst>
              <a:ext uri="{28A0092B-C50C-407E-A947-70E740481C1C}">
                <a14:useLocalDpi xmlns:a14="http://schemas.microsoft.com/office/drawing/2010/main"/>
              </a:ext>
            </a:extLst>
          </a:blip>
          <a:srcRect l="32582" t="2399" r="8554" b="-8774"/>
          <a:stretch/>
        </p:blipFill>
        <p:spPr>
          <a:xfrm rot="5400000">
            <a:off x="5734286" y="-1016167"/>
            <a:ext cx="5455273" cy="7480884"/>
          </a:xfrm>
          <a:prstGeom prst="rtTriangle">
            <a:avLst/>
          </a:prstGeom>
        </p:spPr>
      </p:pic>
      <p:pic>
        <p:nvPicPr>
          <p:cNvPr id="24" name="Picture 23">
            <a:extLst>
              <a:ext uri="{FF2B5EF4-FFF2-40B4-BE49-F238E27FC236}">
                <a16:creationId xmlns:a16="http://schemas.microsoft.com/office/drawing/2014/main" id="{735335CF-157D-43AA-8855-D3BF724DF976}"/>
              </a:ext>
            </a:extLst>
          </p:cNvPr>
          <p:cNvPicPr>
            <a:picLocks noChangeAspect="1"/>
          </p:cNvPicPr>
          <p:nvPr userDrawn="1"/>
        </p:nvPicPr>
        <p:blipFill rotWithShape="1">
          <a:blip r:embed="rId7" cstate="screen">
            <a:alphaModFix amt="34000"/>
            <a:grayscl/>
            <a:extLst>
              <a:ext uri="{28A0092B-C50C-407E-A947-70E740481C1C}">
                <a14:useLocalDpi xmlns:a14="http://schemas.microsoft.com/office/drawing/2010/main"/>
              </a:ext>
            </a:extLst>
          </a:blip>
          <a:srcRect/>
          <a:stretch/>
        </p:blipFill>
        <p:spPr>
          <a:xfrm rot="16200000">
            <a:off x="5792642" y="4819952"/>
            <a:ext cx="1719709" cy="2366806"/>
          </a:xfrm>
          <a:prstGeom prst="rtTriangle">
            <a:avLst/>
          </a:prstGeom>
        </p:spPr>
      </p:pic>
      <p:sp>
        <p:nvSpPr>
          <p:cNvPr id="11" name="Title 15">
            <a:extLst>
              <a:ext uri="{FF2B5EF4-FFF2-40B4-BE49-F238E27FC236}">
                <a16:creationId xmlns:a16="http://schemas.microsoft.com/office/drawing/2014/main" id="{6D87AD77-E89F-4705-AA0A-8032DAD1D337}"/>
              </a:ext>
            </a:extLst>
          </p:cNvPr>
          <p:cNvSpPr>
            <a:spLocks noGrp="1"/>
          </p:cNvSpPr>
          <p:nvPr>
            <p:ph type="title"/>
          </p:nvPr>
        </p:nvSpPr>
        <p:spPr>
          <a:xfrm>
            <a:off x="176047" y="175938"/>
            <a:ext cx="6157185" cy="3972645"/>
          </a:xfrm>
          <a:prstGeom prst="rect">
            <a:avLst/>
          </a:prstGeom>
        </p:spPr>
        <p:txBody>
          <a:bodyPr/>
          <a:lstStyle>
            <a:lvl1pPr>
              <a:defRPr sz="8000">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12018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6441F9-A2B1-4BFB-87F7-B505A10AE26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8" name="Picture 17">
            <a:extLst>
              <a:ext uri="{FF2B5EF4-FFF2-40B4-BE49-F238E27FC236}">
                <a16:creationId xmlns:a16="http://schemas.microsoft.com/office/drawing/2014/main" id="{08A801E7-BC54-4FD1-B398-A5A22D7A98BE}"/>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355B944D-04FC-4DF5-9BF7-3BCE88FF1F7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D524ECA-AF0A-4822-81E8-1224A9767F2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21" name="Rectangle 20">
            <a:extLst>
              <a:ext uri="{FF2B5EF4-FFF2-40B4-BE49-F238E27FC236}">
                <a16:creationId xmlns:a16="http://schemas.microsoft.com/office/drawing/2014/main" id="{EB5CD593-1634-4207-94B8-040A8F75CE1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8" name="TextBox 7">
            <a:extLst>
              <a:ext uri="{FF2B5EF4-FFF2-40B4-BE49-F238E27FC236}">
                <a16:creationId xmlns:a16="http://schemas.microsoft.com/office/drawing/2014/main" id="{9D57198A-4F93-4BB0-B3E6-6EC9C206038D}"/>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extBox 8">
            <a:extLst>
              <a:ext uri="{FF2B5EF4-FFF2-40B4-BE49-F238E27FC236}">
                <a16:creationId xmlns:a16="http://schemas.microsoft.com/office/drawing/2014/main" id="{A6D052B9-215F-4A65-B5BF-D9EA0B79D5DB}"/>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
        <p:nvSpPr>
          <p:cNvPr id="10" name="Content Placeholder 2">
            <a:extLst>
              <a:ext uri="{FF2B5EF4-FFF2-40B4-BE49-F238E27FC236}">
                <a16:creationId xmlns:a16="http://schemas.microsoft.com/office/drawing/2014/main" id="{329B9A96-3603-43F8-A8A8-E7ECA8F147D7}"/>
              </a:ext>
            </a:extLst>
          </p:cNvPr>
          <p:cNvSpPr>
            <a:spLocks noGrp="1"/>
          </p:cNvSpPr>
          <p:nvPr>
            <p:ph idx="1"/>
          </p:nvPr>
        </p:nvSpPr>
        <p:spPr>
          <a:xfrm>
            <a:off x="324233" y="1558533"/>
            <a:ext cx="11495400" cy="4662871"/>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Title 15">
            <a:extLst>
              <a:ext uri="{FF2B5EF4-FFF2-40B4-BE49-F238E27FC236}">
                <a16:creationId xmlns:a16="http://schemas.microsoft.com/office/drawing/2014/main" id="{D23802C6-2AE7-4143-9A89-2B465ADB489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98393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D4F45A-79C4-451D-B770-5D9EB63F4CE9}"/>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8" name="Picture 17">
            <a:extLst>
              <a:ext uri="{FF2B5EF4-FFF2-40B4-BE49-F238E27FC236}">
                <a16:creationId xmlns:a16="http://schemas.microsoft.com/office/drawing/2014/main" id="{D750AF94-A7F3-4BBE-BA31-C4E95B643892}"/>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B9F3D092-5D49-4AFB-AF3E-73F362AFF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B71A52C8-AC58-4F93-9B83-CF6340B35704}"/>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21" name="Rectangle 20">
            <a:extLst>
              <a:ext uri="{FF2B5EF4-FFF2-40B4-BE49-F238E27FC236}">
                <a16:creationId xmlns:a16="http://schemas.microsoft.com/office/drawing/2014/main" id="{9F8C269A-31A7-4C30-A379-B1AF6E6AC07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8" name="Content Placeholder 2">
            <a:extLst>
              <a:ext uri="{FF2B5EF4-FFF2-40B4-BE49-F238E27FC236}">
                <a16:creationId xmlns:a16="http://schemas.microsoft.com/office/drawing/2014/main" id="{3DDE49C7-19A1-444C-9825-1EA2A4CF4CF2}"/>
              </a:ext>
            </a:extLst>
          </p:cNvPr>
          <p:cNvSpPr>
            <a:spLocks noGrp="1"/>
          </p:cNvSpPr>
          <p:nvPr>
            <p:ph idx="1"/>
          </p:nvPr>
        </p:nvSpPr>
        <p:spPr>
          <a:xfrm>
            <a:off x="386632"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2">
            <a:extLst>
              <a:ext uri="{FF2B5EF4-FFF2-40B4-BE49-F238E27FC236}">
                <a16:creationId xmlns:a16="http://schemas.microsoft.com/office/drawing/2014/main" id="{63544BA0-E96C-45E5-845D-0572CB6E19C4}"/>
              </a:ext>
            </a:extLst>
          </p:cNvPr>
          <p:cNvSpPr>
            <a:spLocks noGrp="1"/>
          </p:cNvSpPr>
          <p:nvPr>
            <p:ph idx="10"/>
          </p:nvPr>
        </p:nvSpPr>
        <p:spPr>
          <a:xfrm>
            <a:off x="6296361"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Box 12">
            <a:extLst>
              <a:ext uri="{FF2B5EF4-FFF2-40B4-BE49-F238E27FC236}">
                <a16:creationId xmlns:a16="http://schemas.microsoft.com/office/drawing/2014/main" id="{F6FA363F-DA93-49E9-B2AA-8F807FE83C45}"/>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5" name="Title 15">
            <a:extLst>
              <a:ext uri="{FF2B5EF4-FFF2-40B4-BE49-F238E27FC236}">
                <a16:creationId xmlns:a16="http://schemas.microsoft.com/office/drawing/2014/main" id="{87570EC9-0DBC-4BD7-95AA-6C73B6CD9541}"/>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6" name="TextBox 15">
            <a:extLst>
              <a:ext uri="{FF2B5EF4-FFF2-40B4-BE49-F238E27FC236}">
                <a16:creationId xmlns:a16="http://schemas.microsoft.com/office/drawing/2014/main" id="{347CA0F7-C63D-4300-8BAD-A29E1BDF3EF2}"/>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191290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E8A8A5-B83C-452F-9ACA-4A3279DC36AF}"/>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2" name="Picture 11">
            <a:extLst>
              <a:ext uri="{FF2B5EF4-FFF2-40B4-BE49-F238E27FC236}">
                <a16:creationId xmlns:a16="http://schemas.microsoft.com/office/drawing/2014/main" id="{1B9B4D16-20B9-4380-8EB6-9F8F7A81229F}"/>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3" name="Picture 12">
            <a:extLst>
              <a:ext uri="{FF2B5EF4-FFF2-40B4-BE49-F238E27FC236}">
                <a16:creationId xmlns:a16="http://schemas.microsoft.com/office/drawing/2014/main" id="{2DFE8BF3-E40B-493A-9AE5-A62B25D4F1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CACCEF1-20EC-4A52-A7A1-15EEEB87FBB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5" name="Rectangle 14">
            <a:extLst>
              <a:ext uri="{FF2B5EF4-FFF2-40B4-BE49-F238E27FC236}">
                <a16:creationId xmlns:a16="http://schemas.microsoft.com/office/drawing/2014/main" id="{BE6BB852-D706-4A9C-8904-87AD81B3C355}"/>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7" name="TextBox 6">
            <a:extLst>
              <a:ext uri="{FF2B5EF4-FFF2-40B4-BE49-F238E27FC236}">
                <a16:creationId xmlns:a16="http://schemas.microsoft.com/office/drawing/2014/main" id="{7C7E3A92-47B8-4167-85B4-4C55CAFC49AB}"/>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itle 15">
            <a:extLst>
              <a:ext uri="{FF2B5EF4-FFF2-40B4-BE49-F238E27FC236}">
                <a16:creationId xmlns:a16="http://schemas.microsoft.com/office/drawing/2014/main" id="{80E5D011-DA18-4024-AF86-86894ACB27AE}"/>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0" name="TextBox 9">
            <a:extLst>
              <a:ext uri="{FF2B5EF4-FFF2-40B4-BE49-F238E27FC236}">
                <a16:creationId xmlns:a16="http://schemas.microsoft.com/office/drawing/2014/main" id="{D0933C90-27D3-4335-96E2-DF82191298C9}"/>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11292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EBEE52-12B2-4089-AD9F-FE36914DD28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4" name="Picture 13">
            <a:extLst>
              <a:ext uri="{FF2B5EF4-FFF2-40B4-BE49-F238E27FC236}">
                <a16:creationId xmlns:a16="http://schemas.microsoft.com/office/drawing/2014/main" id="{2D315F3E-F0DF-4865-AC4F-47E0A13B27C7}"/>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5" name="Picture 14">
            <a:extLst>
              <a:ext uri="{FF2B5EF4-FFF2-40B4-BE49-F238E27FC236}">
                <a16:creationId xmlns:a16="http://schemas.microsoft.com/office/drawing/2014/main" id="{FB6593D5-A5A7-4DB6-A71A-5D767C08A4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0C563EC-D185-47AB-844E-F7F56F0C487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7" name="Rectangle 16">
            <a:extLst>
              <a:ext uri="{FF2B5EF4-FFF2-40B4-BE49-F238E27FC236}">
                <a16:creationId xmlns:a16="http://schemas.microsoft.com/office/drawing/2014/main" id="{2042A08C-D712-41B9-8B6D-63E085A5C203}"/>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3" name="Content Placeholder 2">
            <a:extLst>
              <a:ext uri="{FF2B5EF4-FFF2-40B4-BE49-F238E27FC236}">
                <a16:creationId xmlns:a16="http://schemas.microsoft.com/office/drawing/2014/main" id="{FF71F12C-5B09-41F4-BF5A-B51056894DD7}"/>
              </a:ext>
            </a:extLst>
          </p:cNvPr>
          <p:cNvSpPr>
            <a:spLocks noGrp="1"/>
          </p:cNvSpPr>
          <p:nvPr>
            <p:ph idx="1"/>
          </p:nvPr>
        </p:nvSpPr>
        <p:spPr>
          <a:xfrm>
            <a:off x="5180012" y="1373852"/>
            <a:ext cx="6172200" cy="4694402"/>
          </a:xfrm>
          <a:prstGeom prst="rect">
            <a:avLst/>
          </a:prstGeom>
        </p:spPr>
        <p:txBody>
          <a:bodyPr/>
          <a:lstStyle>
            <a:lvl1pPr marL="228600" indent="-228600">
              <a:buFont typeface="Wingdings" panose="05000000000000000000" pitchFamily="2" charset="2"/>
              <a:buChar char="v"/>
              <a:defRPr sz="3200"/>
            </a:lvl1pPr>
            <a:lvl2pPr marL="685800" indent="-228600">
              <a:buFont typeface="Wingdings" panose="05000000000000000000" pitchFamily="2" charset="2"/>
              <a:buChar char="§"/>
              <a:defRPr sz="2800"/>
            </a:lvl2pPr>
            <a:lvl3pPr marL="1143000" indent="-228600">
              <a:buFont typeface="Courier New" panose="02070309020205020404" pitchFamily="49" charset="0"/>
              <a:buChar char="o"/>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B9D816F0-FF8F-4A31-8300-9ACA6B575771}"/>
              </a:ext>
            </a:extLst>
          </p:cNvPr>
          <p:cNvSpPr>
            <a:spLocks noGrp="1"/>
          </p:cNvSpPr>
          <p:nvPr>
            <p:ph type="body" sz="half" idx="2"/>
          </p:nvPr>
        </p:nvSpPr>
        <p:spPr>
          <a:xfrm>
            <a:off x="839788" y="1373852"/>
            <a:ext cx="3932237" cy="463055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Box 8">
            <a:extLst>
              <a:ext uri="{FF2B5EF4-FFF2-40B4-BE49-F238E27FC236}">
                <a16:creationId xmlns:a16="http://schemas.microsoft.com/office/drawing/2014/main" id="{43C088C0-51B0-4546-B072-388AE9218637}"/>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1" name="Title 15">
            <a:extLst>
              <a:ext uri="{FF2B5EF4-FFF2-40B4-BE49-F238E27FC236}">
                <a16:creationId xmlns:a16="http://schemas.microsoft.com/office/drawing/2014/main" id="{52871787-E01A-4060-A748-A06B35391E7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2" name="TextBox 11">
            <a:extLst>
              <a:ext uri="{FF2B5EF4-FFF2-40B4-BE49-F238E27FC236}">
                <a16:creationId xmlns:a16="http://schemas.microsoft.com/office/drawing/2014/main" id="{1AB93411-C6A7-4058-A682-89D0693D66D9}"/>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345898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B3F54E-9A4B-4920-8D77-4695B8ABE8DC}"/>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3" name="Picture 12">
            <a:extLst>
              <a:ext uri="{FF2B5EF4-FFF2-40B4-BE49-F238E27FC236}">
                <a16:creationId xmlns:a16="http://schemas.microsoft.com/office/drawing/2014/main" id="{8A22C5D0-A59F-4D59-9AE0-98B49D48F724}"/>
              </a:ext>
            </a:extLst>
          </p:cNvPr>
          <p:cNvPicPr>
            <a:picLocks noChangeAspect="1"/>
          </p:cNvPicPr>
          <p:nvPr userDrawn="1"/>
        </p:nvPicPr>
        <p:blipFill rotWithShape="1">
          <a:blip r:embed="rId7"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4" name="Picture 13">
            <a:extLst>
              <a:ext uri="{FF2B5EF4-FFF2-40B4-BE49-F238E27FC236}">
                <a16:creationId xmlns:a16="http://schemas.microsoft.com/office/drawing/2014/main" id="{D83F94B4-13EA-4151-AFBF-F80C398EB19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CC0AD3EB-C7FF-4C12-981F-BF2C7DE74266}"/>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6" name="Rectangle 15">
            <a:extLst>
              <a:ext uri="{FF2B5EF4-FFF2-40B4-BE49-F238E27FC236}">
                <a16:creationId xmlns:a16="http://schemas.microsoft.com/office/drawing/2014/main" id="{74223A0C-8F12-4568-8E11-A3F2ECF21C84}"/>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Tree>
    <p:extLst>
      <p:ext uri="{BB962C8B-B14F-4D97-AF65-F5344CB8AC3E}">
        <p14:creationId xmlns:p14="http://schemas.microsoft.com/office/powerpoint/2010/main" val="1035221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B7B97-9416-452B-84EA-699E6AA45B80}"/>
              </a:ext>
            </a:extLst>
          </p:cNvPr>
          <p:cNvSpPr>
            <a:spLocks noGrp="1"/>
          </p:cNvSpPr>
          <p:nvPr>
            <p:ph type="title"/>
          </p:nvPr>
        </p:nvSpPr>
        <p:spPr>
          <a:xfrm>
            <a:off x="176048" y="175938"/>
            <a:ext cx="7344636" cy="3972645"/>
          </a:xfrm>
        </p:spPr>
        <p:txBody>
          <a:bodyPr/>
          <a:lstStyle/>
          <a:p>
            <a:r>
              <a:rPr lang="en-AU" sz="6000" dirty="0"/>
              <a:t>CEOS Systems </a:t>
            </a:r>
            <a:br>
              <a:rPr lang="en-AU" sz="6000" dirty="0"/>
            </a:br>
            <a:r>
              <a:rPr lang="en-AU" sz="6000" dirty="0"/>
              <a:t>Engineering Office (SEO) Report</a:t>
            </a:r>
            <a:br>
              <a:rPr lang="en-AU" sz="6000" dirty="0"/>
            </a:br>
            <a:br>
              <a:rPr lang="en-AU" sz="6000" dirty="0"/>
            </a:br>
            <a:endParaRPr lang="en-AU" sz="6000" dirty="0"/>
          </a:p>
        </p:txBody>
      </p:sp>
      <p:sp>
        <p:nvSpPr>
          <p:cNvPr id="6" name="Shape 11">
            <a:extLst>
              <a:ext uri="{FF2B5EF4-FFF2-40B4-BE49-F238E27FC236}">
                <a16:creationId xmlns:a16="http://schemas.microsoft.com/office/drawing/2014/main" id="{75A0D59D-8C5C-48CF-A49D-9DE235F8CED6}"/>
              </a:ext>
            </a:extLst>
          </p:cNvPr>
          <p:cNvSpPr/>
          <p:nvPr/>
        </p:nvSpPr>
        <p:spPr>
          <a:xfrm>
            <a:off x="8876872" y="4535224"/>
            <a:ext cx="3126984" cy="2148118"/>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lIns="0" tIns="0" rIns="0" bIns="0"/>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lvl="0" algn="r" defTabSz="914400">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Brian Killough, PhD </a:t>
            </a:r>
          </a:p>
          <a:p>
            <a:pPr lvl="0" algn="r" defTabSz="914400">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NASA, CEOS-SEO</a:t>
            </a:r>
          </a:p>
          <a:p>
            <a:pPr lvl="0" algn="r" defTabSz="914400">
              <a:defRPr>
                <a:solidFill>
                  <a:srgbClr val="000000"/>
                </a:solidFill>
              </a:defRPr>
            </a:pPr>
            <a:r>
              <a:rPr sz="2200" b="1" dirty="0">
                <a:solidFill>
                  <a:schemeClr val="accent1"/>
                </a:solidFill>
                <a:latin typeface="Quire Sans" panose="020B0502040400020003" pitchFamily="34" charset="0"/>
                <a:ea typeface="Arial Bold"/>
                <a:cs typeface="Quire Sans" panose="020B0502040400020003" pitchFamily="34" charset="0"/>
                <a:sym typeface="Arial Bold"/>
              </a:rPr>
              <a:t>Agenda Item #</a:t>
            </a:r>
            <a:r>
              <a:rPr lang="en-US" sz="2200" b="1" dirty="0">
                <a:solidFill>
                  <a:schemeClr val="accent1"/>
                </a:solidFill>
                <a:latin typeface="Quire Sans" panose="020B0502040400020003" pitchFamily="34" charset="0"/>
                <a:ea typeface="Arial Bold"/>
                <a:cs typeface="Quire Sans" panose="020B0502040400020003" pitchFamily="34" charset="0"/>
                <a:sym typeface="Arial Bold"/>
              </a:rPr>
              <a:t>6</a:t>
            </a:r>
            <a:endParaRPr sz="2200" b="1" dirty="0">
              <a:solidFill>
                <a:schemeClr val="accent1"/>
              </a:solidFill>
              <a:latin typeface="Quire Sans" panose="020B0502040400020003" pitchFamily="34" charset="0"/>
              <a:ea typeface="Arial Bold"/>
              <a:cs typeface="Quire Sans" panose="020B0502040400020003" pitchFamily="34" charset="0"/>
              <a:sym typeface="Arial Bold"/>
            </a:endParaRPr>
          </a:p>
          <a:p>
            <a:pPr lvl="0" algn="r" defTabSz="914400">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2021 CEOS Plenary </a:t>
            </a:r>
            <a:endParaRPr sz="2200" b="1" dirty="0">
              <a:solidFill>
                <a:schemeClr val="accent1"/>
              </a:solidFill>
              <a:latin typeface="Quire Sans" panose="020B0502040400020003" pitchFamily="34" charset="0"/>
              <a:ea typeface="Arial Bold"/>
              <a:cs typeface="Quire Sans" panose="020B0502040400020003" pitchFamily="34" charset="0"/>
              <a:sym typeface="Arial Bold"/>
            </a:endParaRPr>
          </a:p>
          <a:p>
            <a:pPr lvl="0" algn="r" defTabSz="914400">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Virtual Meeting</a:t>
            </a:r>
            <a:endParaRPr sz="2200" b="1" dirty="0">
              <a:solidFill>
                <a:schemeClr val="accent1"/>
              </a:solidFill>
              <a:latin typeface="Quire Sans" panose="020B0502040400020003" pitchFamily="34" charset="0"/>
              <a:ea typeface="Arial Bold"/>
              <a:cs typeface="Quire Sans" panose="020B0502040400020003" pitchFamily="34" charset="0"/>
              <a:sym typeface="Arial Bold"/>
            </a:endParaRPr>
          </a:p>
          <a:p>
            <a:pPr lvl="0" algn="r" defTabSz="914400">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1-4 November 2021</a:t>
            </a:r>
            <a:endParaRPr sz="2200" b="1" dirty="0">
              <a:solidFill>
                <a:schemeClr val="accent1"/>
              </a:solidFill>
              <a:latin typeface="Quire Sans" panose="020B0502040400020003" pitchFamily="34" charset="0"/>
              <a:ea typeface="Arial Bold"/>
              <a:cs typeface="Quire Sans" panose="020B0502040400020003" pitchFamily="34" charset="0"/>
              <a:sym typeface="Arial Bold"/>
            </a:endParaRPr>
          </a:p>
        </p:txBody>
      </p:sp>
    </p:spTree>
    <p:extLst>
      <p:ext uri="{BB962C8B-B14F-4D97-AF65-F5344CB8AC3E}">
        <p14:creationId xmlns:p14="http://schemas.microsoft.com/office/powerpoint/2010/main" val="391953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2</a:t>
            </a:fld>
            <a:endParaRPr lang="en-AU" sz="1400" b="1" dirty="0">
              <a:solidFill>
                <a:schemeClr val="accent1"/>
              </a:solidFill>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300831" y="1354734"/>
            <a:ext cx="8072607" cy="4658839"/>
          </a:xfrm>
          <a:prstGeom prst="rect">
            <a:avLst/>
          </a:prstGeom>
          <a:noFill/>
        </p:spPr>
        <p:txBody>
          <a:bodyPr wrap="square" rtlCol="0">
            <a:spAutoFit/>
          </a:bodyPr>
          <a:lstStyle/>
          <a:p>
            <a:pPr marL="285750" indent="-285750">
              <a:lnSpc>
                <a:spcPct val="150000"/>
              </a:lnSpc>
              <a:buFont typeface="Wingdings" pitchFamily="2" charset="2"/>
              <a:buChar char="§"/>
            </a:pPr>
            <a:r>
              <a:rPr lang="en-GB" sz="2000" dirty="0">
                <a:latin typeface="Quire Sans" panose="020B0502040400020003" pitchFamily="34" charset="0"/>
                <a:cs typeface="Quire Sans" panose="020B0502040400020003" pitchFamily="34" charset="0"/>
              </a:rPr>
              <a:t>The CEOS Systems Engineering Office (SEO) was established in April 2007 (sponsored by </a:t>
            </a:r>
            <a:r>
              <a:rPr lang="en-GB" sz="2000" b="1" dirty="0">
                <a:latin typeface="Quire Sans" panose="020B0502040400020003" pitchFamily="34" charset="0"/>
                <a:cs typeface="Quire Sans" panose="020B0502040400020003" pitchFamily="34" charset="0"/>
              </a:rPr>
              <a:t>NASA HQ</a:t>
            </a:r>
            <a:r>
              <a:rPr lang="en-GB" sz="2000" dirty="0">
                <a:latin typeface="Quire Sans" panose="020B0502040400020003" pitchFamily="34" charset="0"/>
                <a:cs typeface="Quire Sans" panose="020B0502040400020003" pitchFamily="34" charset="0"/>
              </a:rPr>
              <a:t>) to support the CEOS organization and facilitate global space agency initiatives. </a:t>
            </a:r>
            <a:br>
              <a:rPr lang="en-GB" sz="2000" dirty="0">
                <a:latin typeface="Quire Sans" panose="020B0502040400020003" pitchFamily="34" charset="0"/>
                <a:cs typeface="Quire Sans" panose="020B0502040400020003" pitchFamily="34" charset="0"/>
              </a:rPr>
            </a:br>
            <a:r>
              <a:rPr lang="en-GB" sz="2000" b="1" dirty="0">
                <a:solidFill>
                  <a:srgbClr val="FF0000"/>
                </a:solidFill>
                <a:latin typeface="Quire Sans" panose="020B0502040400020003" pitchFamily="34" charset="0"/>
                <a:cs typeface="Quire Sans" panose="020B0502040400020003" pitchFamily="34" charset="0"/>
              </a:rPr>
              <a:t>14+ years of support to CEOS!</a:t>
            </a:r>
          </a:p>
          <a:p>
            <a:pPr marL="285750" indent="-285750">
              <a:lnSpc>
                <a:spcPct val="150000"/>
              </a:lnSpc>
              <a:buFont typeface="Wingdings" pitchFamily="2" charset="2"/>
              <a:buChar char="§"/>
            </a:pPr>
            <a:r>
              <a:rPr lang="en-GB" sz="2000" dirty="0">
                <a:latin typeface="Quire Sans" panose="020B0502040400020003" pitchFamily="34" charset="0"/>
                <a:cs typeface="Quire Sans" panose="020B0502040400020003" pitchFamily="34" charset="0"/>
              </a:rPr>
              <a:t>The SEO </a:t>
            </a:r>
            <a:r>
              <a:rPr lang="en-GB" sz="2000" b="1" u="sng" dirty="0">
                <a:latin typeface="Quire Sans" panose="020B0502040400020003" pitchFamily="34" charset="0"/>
                <a:cs typeface="Quire Sans" panose="020B0502040400020003" pitchFamily="34" charset="0"/>
              </a:rPr>
              <a:t>technical functions </a:t>
            </a:r>
            <a:r>
              <a:rPr lang="en-GB" sz="2000" dirty="0">
                <a:latin typeface="Quire Sans" panose="020B0502040400020003" pitchFamily="34" charset="0"/>
                <a:cs typeface="Quire Sans" panose="020B0502040400020003" pitchFamily="34" charset="0"/>
              </a:rPr>
              <a:t>include: systems engineering tools and solutions for CEOS, requirements and gap assessments, data acquisition planning, and special projects (e.g. Open Data Cube) </a:t>
            </a:r>
          </a:p>
          <a:p>
            <a:pPr marL="285750" indent="-285750">
              <a:lnSpc>
                <a:spcPct val="150000"/>
              </a:lnSpc>
              <a:buFont typeface="Wingdings" pitchFamily="2" charset="2"/>
              <a:buChar char="§"/>
            </a:pPr>
            <a:r>
              <a:rPr lang="en-GB" sz="2000" dirty="0">
                <a:latin typeface="Quire Sans" panose="020B0502040400020003" pitchFamily="34" charset="0"/>
                <a:cs typeface="Quire Sans" panose="020B0502040400020003" pitchFamily="34" charset="0"/>
              </a:rPr>
              <a:t>The SEO </a:t>
            </a:r>
            <a:r>
              <a:rPr lang="en-GB" sz="2000" b="1" u="sng" dirty="0">
                <a:latin typeface="Quire Sans" panose="020B0502040400020003" pitchFamily="34" charset="0"/>
                <a:cs typeface="Quire Sans" panose="020B0502040400020003" pitchFamily="34" charset="0"/>
              </a:rPr>
              <a:t>management functions </a:t>
            </a:r>
            <a:r>
              <a:rPr lang="en-GB" sz="2000" dirty="0">
                <a:latin typeface="Quire Sans" panose="020B0502040400020003" pitchFamily="34" charset="0"/>
                <a:cs typeface="Quire Sans" panose="020B0502040400020003" pitchFamily="34" charset="0"/>
              </a:rPr>
              <a:t>include: improving communications through web-based tools, managing CEOS social media, meeting logistics, and developing education and outreach products.  </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SEO Reminder ... What We Do</a:t>
            </a:r>
          </a:p>
        </p:txBody>
      </p:sp>
      <p:pic>
        <p:nvPicPr>
          <p:cNvPr id="3" name="Picture 2">
            <a:extLst>
              <a:ext uri="{FF2B5EF4-FFF2-40B4-BE49-F238E27FC236}">
                <a16:creationId xmlns:a16="http://schemas.microsoft.com/office/drawing/2014/main" id="{1B58A8B7-BCB6-344A-82FC-CECF0F7720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7129" y="1515337"/>
            <a:ext cx="3457069" cy="2007330"/>
          </a:xfrm>
          <a:prstGeom prst="rect">
            <a:avLst/>
          </a:prstGeom>
        </p:spPr>
      </p:pic>
      <p:pic>
        <p:nvPicPr>
          <p:cNvPr id="7" name="Picture 6">
            <a:extLst>
              <a:ext uri="{FF2B5EF4-FFF2-40B4-BE49-F238E27FC236}">
                <a16:creationId xmlns:a16="http://schemas.microsoft.com/office/drawing/2014/main" id="{BE843D93-644A-6F4F-8810-93EAE0A591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1343" y="3806718"/>
            <a:ext cx="1885165" cy="1885165"/>
          </a:xfrm>
          <a:prstGeom prst="rect">
            <a:avLst/>
          </a:prstGeom>
        </p:spPr>
      </p:pic>
    </p:spTree>
    <p:extLst>
      <p:ext uri="{BB962C8B-B14F-4D97-AF65-F5344CB8AC3E}">
        <p14:creationId xmlns:p14="http://schemas.microsoft.com/office/powerpoint/2010/main" val="84477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30896" y="1128702"/>
            <a:ext cx="11730207" cy="4904741"/>
          </a:xfrm>
          <a:prstGeom prst="rect">
            <a:avLst/>
          </a:prstGeom>
          <a:noFill/>
        </p:spPr>
        <p:txBody>
          <a:bodyPr wrap="square" rtlCol="0">
            <a:spAutoFit/>
          </a:bodyPr>
          <a:lstStyle/>
          <a:p>
            <a:pPr lvl="0">
              <a:lnSpc>
                <a:spcPct val="150000"/>
              </a:lnSpc>
            </a:pPr>
            <a:r>
              <a:rPr lang="en-GB" sz="1400" b="1" dirty="0">
                <a:solidFill>
                  <a:prstClr val="black"/>
                </a:solidFill>
                <a:latin typeface="Quire Sans" panose="020B0502040400020003" pitchFamily="34" charset="0"/>
                <a:cs typeface="Quire Sans" panose="020B0502040400020003" pitchFamily="34" charset="0"/>
              </a:rPr>
              <a:t>Technical Team: </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Open Data Cube (ODC) </a:t>
            </a:r>
            <a:r>
              <a:rPr lang="en-GB" sz="1400" dirty="0">
                <a:solidFill>
                  <a:prstClr val="black"/>
                </a:solidFill>
                <a:latin typeface="Quire Sans" panose="020B0502040400020003" pitchFamily="34" charset="0"/>
                <a:cs typeface="Quire Sans" panose="020B0502040400020003" pitchFamily="34" charset="0"/>
              </a:rPr>
              <a:t>... detailed charts to follow</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Analysis Ready Data (ARD) </a:t>
            </a:r>
            <a:r>
              <a:rPr lang="en-GB" sz="1400" dirty="0">
                <a:solidFill>
                  <a:prstClr val="black"/>
                </a:solidFill>
                <a:latin typeface="Quire Sans" panose="020B0502040400020003" pitchFamily="34" charset="0"/>
                <a:cs typeface="Quire Sans" panose="020B0502040400020003" pitchFamily="34" charset="0"/>
              </a:rPr>
              <a:t>... advanced a Sentinel-1 Data Cube processing pipeline via Sinergise, developed </a:t>
            </a:r>
            <a:r>
              <a:rPr lang="en-GB" sz="1400">
                <a:solidFill>
                  <a:prstClr val="black"/>
                </a:solidFill>
                <a:latin typeface="Quire Sans" panose="020B0502040400020003" pitchFamily="34" charset="0"/>
                <a:cs typeface="Quire Sans" panose="020B0502040400020003" pitchFamily="34" charset="0"/>
              </a:rPr>
              <a:t>Nighttime</a:t>
            </a:r>
            <a:r>
              <a:rPr lang="en-GB" sz="1400" dirty="0">
                <a:solidFill>
                  <a:prstClr val="black"/>
                </a:solidFill>
                <a:latin typeface="Quire Sans" panose="020B0502040400020003" pitchFamily="34" charset="0"/>
                <a:cs typeface="Quire Sans" panose="020B0502040400020003" pitchFamily="34" charset="0"/>
              </a:rPr>
              <a:t> Lights ARD specification</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Support to SDG AHT </a:t>
            </a:r>
            <a:r>
              <a:rPr lang="en-GB" sz="1400" dirty="0">
                <a:solidFill>
                  <a:prstClr val="black"/>
                </a:solidFill>
                <a:latin typeface="Quire Sans" panose="020B0502040400020003" pitchFamily="34" charset="0"/>
                <a:cs typeface="Quire Sans" panose="020B0502040400020003" pitchFamily="34" charset="0"/>
              </a:rPr>
              <a:t>... development and testing of ODC algorithms focused on SDG 6.6.1 (water) and SDG 11.3.1 (urbanization)</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Earth Analytics Interoperability Lab (EAIL) </a:t>
            </a:r>
            <a:r>
              <a:rPr lang="en-GB" sz="1400" dirty="0">
                <a:solidFill>
                  <a:prstClr val="black"/>
                </a:solidFill>
                <a:latin typeface="Quire Sans" panose="020B0502040400020003" pitchFamily="34" charset="0"/>
                <a:cs typeface="Quire Sans" panose="020B0502040400020003" pitchFamily="34" charset="0"/>
              </a:rPr>
              <a:t>... Worked with CSIRO to implement/test the EAIL and coordinate with CEOS initiatives </a:t>
            </a:r>
            <a:br>
              <a:rPr lang="en-GB" sz="1400" dirty="0">
                <a:solidFill>
                  <a:prstClr val="black"/>
                </a:solidFill>
                <a:latin typeface="Quire Sans" panose="020B0502040400020003" pitchFamily="34" charset="0"/>
                <a:cs typeface="Quire Sans" panose="020B0502040400020003" pitchFamily="34" charset="0"/>
              </a:rPr>
            </a:br>
            <a:r>
              <a:rPr lang="en-GB" sz="1400" dirty="0">
                <a:solidFill>
                  <a:prstClr val="black"/>
                </a:solidFill>
                <a:latin typeface="Quire Sans" panose="020B0502040400020003" pitchFamily="34" charset="0"/>
                <a:cs typeface="Quire Sans" panose="020B0502040400020003" pitchFamily="34" charset="0"/>
              </a:rPr>
              <a:t>(e.g., COAST, Flood Disasters, DEM evaluation).</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COVE Tool </a:t>
            </a:r>
            <a:r>
              <a:rPr lang="en-GB" sz="1400" dirty="0">
                <a:solidFill>
                  <a:prstClr val="black"/>
                </a:solidFill>
                <a:latin typeface="Quire Sans" panose="020B0502040400020003" pitchFamily="34" charset="0"/>
                <a:cs typeface="Quire Sans" panose="020B0502040400020003" pitchFamily="34" charset="0"/>
              </a:rPr>
              <a:t>... migrated to the AWS cloud, updated detailed (63-page) User’s Guide, improved performance and enhanced output products</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WGCapD and WGISS Databases </a:t>
            </a:r>
            <a:r>
              <a:rPr lang="en-GB" sz="1400" dirty="0">
                <a:solidFill>
                  <a:prstClr val="black"/>
                </a:solidFill>
                <a:latin typeface="Quire Sans" panose="020B0502040400020003" pitchFamily="34" charset="0"/>
                <a:cs typeface="Quire Sans" panose="020B0502040400020003" pitchFamily="34" charset="0"/>
              </a:rPr>
              <a:t>... released new WGCapD </a:t>
            </a:r>
            <a:r>
              <a:rPr lang="en-GB" sz="1400" u="sng" dirty="0">
                <a:solidFill>
                  <a:prstClr val="black"/>
                </a:solidFill>
                <a:latin typeface="Quire Sans" panose="020B0502040400020003" pitchFamily="34" charset="0"/>
                <a:cs typeface="Quire Sans" panose="020B0502040400020003" pitchFamily="34" charset="0"/>
              </a:rPr>
              <a:t>Training Calendar</a:t>
            </a:r>
            <a:r>
              <a:rPr lang="en-GB" sz="1400" dirty="0">
                <a:solidFill>
                  <a:prstClr val="black"/>
                </a:solidFill>
                <a:latin typeface="Quire Sans" panose="020B0502040400020003" pitchFamily="34" charset="0"/>
                <a:cs typeface="Quire Sans" panose="020B0502040400020003" pitchFamily="34" charset="0"/>
              </a:rPr>
              <a:t>, initiated work on a new EOTEC DevNet </a:t>
            </a:r>
            <a:r>
              <a:rPr lang="en-GB" sz="1400" u="sng" dirty="0">
                <a:solidFill>
                  <a:prstClr val="black"/>
                </a:solidFill>
                <a:latin typeface="Quire Sans" panose="020B0502040400020003" pitchFamily="34" charset="0"/>
                <a:cs typeface="Quire Sans" panose="020B0502040400020003" pitchFamily="34" charset="0"/>
              </a:rPr>
              <a:t>Floods Tracker</a:t>
            </a:r>
            <a:r>
              <a:rPr lang="en-GB" sz="1400" dirty="0">
                <a:solidFill>
                  <a:prstClr val="black"/>
                </a:solidFill>
                <a:latin typeface="Quire Sans" panose="020B0502040400020003" pitchFamily="34" charset="0"/>
                <a:cs typeface="Quire Sans" panose="020B0502040400020003" pitchFamily="34" charset="0"/>
              </a:rPr>
              <a:t> tool, developed WGISS </a:t>
            </a:r>
            <a:r>
              <a:rPr lang="en-GB" sz="1400" u="sng" dirty="0">
                <a:solidFill>
                  <a:prstClr val="black"/>
                </a:solidFill>
                <a:latin typeface="Quire Sans" panose="020B0502040400020003" pitchFamily="34" charset="0"/>
                <a:cs typeface="Quire Sans" panose="020B0502040400020003" pitchFamily="34" charset="0"/>
              </a:rPr>
              <a:t>Open Source Software Inventory</a:t>
            </a:r>
            <a:r>
              <a:rPr lang="en-GB" sz="1400" dirty="0">
                <a:solidFill>
                  <a:prstClr val="black"/>
                </a:solidFill>
                <a:latin typeface="Quire Sans" panose="020B0502040400020003" pitchFamily="34" charset="0"/>
                <a:cs typeface="Quire Sans" panose="020B0502040400020003" pitchFamily="34" charset="0"/>
              </a:rPr>
              <a:t> and </a:t>
            </a:r>
            <a:r>
              <a:rPr lang="en-GB" sz="1400" u="sng" dirty="0">
                <a:solidFill>
                  <a:prstClr val="black"/>
                </a:solidFill>
                <a:latin typeface="Quire Sans" panose="020B0502040400020003" pitchFamily="34" charset="0"/>
                <a:cs typeface="Quire Sans" panose="020B0502040400020003" pitchFamily="34" charset="0"/>
              </a:rPr>
              <a:t>Future Data Architectures Inventory</a:t>
            </a:r>
            <a:r>
              <a:rPr lang="en-GB" sz="1400" dirty="0">
                <a:solidFill>
                  <a:prstClr val="black"/>
                </a:solidFill>
                <a:latin typeface="Quire Sans" panose="020B0502040400020003" pitchFamily="34" charset="0"/>
                <a:cs typeface="Quire Sans" panose="020B0502040400020003" pitchFamily="34" charset="0"/>
              </a:rPr>
              <a:t>.</a:t>
            </a:r>
          </a:p>
          <a:p>
            <a:pPr lvl="0">
              <a:lnSpc>
                <a:spcPct val="150000"/>
              </a:lnSpc>
            </a:pPr>
            <a:endParaRPr lang="en-GB" sz="1400" b="1" dirty="0">
              <a:solidFill>
                <a:prstClr val="black"/>
              </a:solidFill>
              <a:latin typeface="Quire Sans" panose="020B0502040400020003" pitchFamily="34" charset="0"/>
              <a:cs typeface="Quire Sans" panose="020B0502040400020003" pitchFamily="34" charset="0"/>
            </a:endParaRPr>
          </a:p>
          <a:p>
            <a:pPr lvl="0">
              <a:lnSpc>
                <a:spcPct val="150000"/>
              </a:lnSpc>
            </a:pPr>
            <a:r>
              <a:rPr lang="en-GB" sz="1400" b="1" dirty="0">
                <a:solidFill>
                  <a:prstClr val="black"/>
                </a:solidFill>
                <a:latin typeface="Quire Sans" panose="020B0502040400020003" pitchFamily="34" charset="0"/>
                <a:cs typeface="Quire Sans" panose="020B0502040400020003" pitchFamily="34" charset="0"/>
              </a:rPr>
              <a:t>Management Team:  </a:t>
            </a:r>
          </a:p>
          <a:p>
            <a:pPr marL="285750" lvl="0" indent="-285750">
              <a:lnSpc>
                <a:spcPct val="150000"/>
              </a:lnSpc>
              <a:buFont typeface="Wingdings" pitchFamily="2" charset="2"/>
              <a:buChar char="§"/>
            </a:pPr>
            <a:r>
              <a:rPr lang="en-GB" sz="1400" dirty="0">
                <a:solidFill>
                  <a:prstClr val="black"/>
                </a:solidFill>
                <a:latin typeface="Quire Sans" panose="020B0502040400020003" pitchFamily="34" charset="0"/>
                <a:cs typeface="Quire Sans" panose="020B0502040400020003" pitchFamily="34" charset="0"/>
              </a:rPr>
              <a:t>Updated CEOS </a:t>
            </a:r>
            <a:r>
              <a:rPr lang="en-GB" sz="1400" b="1" dirty="0">
                <a:solidFill>
                  <a:prstClr val="black"/>
                </a:solidFill>
                <a:latin typeface="Quire Sans" panose="020B0502040400020003" pitchFamily="34" charset="0"/>
                <a:cs typeface="Quire Sans" panose="020B0502040400020003" pitchFamily="34" charset="0"/>
              </a:rPr>
              <a:t>website and social media </a:t>
            </a:r>
            <a:r>
              <a:rPr lang="en-GB" sz="1400" dirty="0">
                <a:solidFill>
                  <a:prstClr val="black"/>
                </a:solidFill>
                <a:latin typeface="Quire Sans" panose="020B0502040400020003" pitchFamily="34" charset="0"/>
                <a:cs typeface="Quire Sans" panose="020B0502040400020003" pitchFamily="34" charset="0"/>
              </a:rPr>
              <a:t>content including addressing numerous IT security issues</a:t>
            </a:r>
          </a:p>
          <a:p>
            <a:pPr marL="285750" lvl="0" indent="-285750">
              <a:lnSpc>
                <a:spcPct val="150000"/>
              </a:lnSpc>
              <a:buFont typeface="Wingdings" pitchFamily="2" charset="2"/>
              <a:buChar char="§"/>
            </a:pPr>
            <a:r>
              <a:rPr lang="en-GB" sz="1400" dirty="0">
                <a:solidFill>
                  <a:prstClr val="black"/>
                </a:solidFill>
                <a:latin typeface="Quire Sans" panose="020B0502040400020003" pitchFamily="34" charset="0"/>
                <a:cs typeface="Quire Sans" panose="020B0502040400020003" pitchFamily="34" charset="0"/>
              </a:rPr>
              <a:t>Provided </a:t>
            </a:r>
            <a:r>
              <a:rPr lang="en-GB" sz="1400" b="1" dirty="0">
                <a:solidFill>
                  <a:prstClr val="black"/>
                </a:solidFill>
                <a:latin typeface="Quire Sans" panose="020B0502040400020003" pitchFamily="34" charset="0"/>
                <a:cs typeface="Quire Sans" panose="020B0502040400020003" pitchFamily="34" charset="0"/>
              </a:rPr>
              <a:t>meeting logistics </a:t>
            </a:r>
            <a:r>
              <a:rPr lang="en-GB" sz="1400" dirty="0">
                <a:solidFill>
                  <a:prstClr val="black"/>
                </a:solidFill>
                <a:latin typeface="Quire Sans" panose="020B0502040400020003" pitchFamily="34" charset="0"/>
                <a:cs typeface="Quire Sans" panose="020B0502040400020003" pitchFamily="34" charset="0"/>
              </a:rPr>
              <a:t>support across many CEOS groups</a:t>
            </a:r>
          </a:p>
          <a:p>
            <a:pPr marL="285750" lvl="0" indent="-285750">
              <a:lnSpc>
                <a:spcPct val="150000"/>
              </a:lnSpc>
              <a:buFont typeface="Wingdings" pitchFamily="2" charset="2"/>
              <a:buChar char="§"/>
            </a:pPr>
            <a:r>
              <a:rPr lang="en-GB" sz="1400" dirty="0">
                <a:solidFill>
                  <a:prstClr val="black"/>
                </a:solidFill>
                <a:latin typeface="Quire Sans" panose="020B0502040400020003" pitchFamily="34" charset="0"/>
                <a:cs typeface="Quire Sans" panose="020B0502040400020003" pitchFamily="34" charset="0"/>
              </a:rPr>
              <a:t>Led a team to develop a new </a:t>
            </a:r>
            <a:r>
              <a:rPr lang="en-GB" sz="1400" b="1" dirty="0">
                <a:solidFill>
                  <a:prstClr val="black"/>
                </a:solidFill>
                <a:latin typeface="Quire Sans" panose="020B0502040400020003" pitchFamily="34" charset="0"/>
                <a:cs typeface="Quire Sans" panose="020B0502040400020003" pitchFamily="34" charset="0"/>
              </a:rPr>
              <a:t>CEOS Branding Guidelines </a:t>
            </a:r>
            <a:r>
              <a:rPr lang="en-GB" sz="1400" dirty="0">
                <a:solidFill>
                  <a:prstClr val="black"/>
                </a:solidFill>
                <a:latin typeface="Quire Sans" panose="020B0502040400020003" pitchFamily="34" charset="0"/>
                <a:cs typeface="Quire Sans" panose="020B0502040400020003" pitchFamily="34" charset="0"/>
              </a:rPr>
              <a:t>and a new </a:t>
            </a:r>
            <a:r>
              <a:rPr lang="en-GB" sz="1400" b="1" dirty="0">
                <a:solidFill>
                  <a:prstClr val="black"/>
                </a:solidFill>
                <a:latin typeface="Quire Sans" panose="020B0502040400020003" pitchFamily="34" charset="0"/>
                <a:cs typeface="Quire Sans" panose="020B0502040400020003" pitchFamily="34" charset="0"/>
              </a:rPr>
              <a:t>CEOS Communications Strategy </a:t>
            </a:r>
            <a:r>
              <a:rPr lang="en-GB" sz="1400" dirty="0">
                <a:latin typeface="Quire Sans" panose="020B0502040400020003" pitchFamily="34" charset="0"/>
                <a:cs typeface="Quire Sans" panose="020B0502040400020003" pitchFamily="34" charset="0"/>
              </a:rPr>
              <a:t>(see Agenda Item #9)</a:t>
            </a:r>
          </a:p>
          <a:p>
            <a:pPr marL="285750" lvl="0" indent="-285750">
              <a:lnSpc>
                <a:spcPct val="150000"/>
              </a:lnSpc>
              <a:buFont typeface="Wingdings" pitchFamily="2" charset="2"/>
              <a:buChar char="§"/>
            </a:pPr>
            <a:r>
              <a:rPr lang="en-GB" sz="1400" dirty="0">
                <a:solidFill>
                  <a:prstClr val="black"/>
                </a:solidFill>
                <a:latin typeface="Quire Sans" panose="020B0502040400020003" pitchFamily="34" charset="0"/>
                <a:cs typeface="Quire Sans" panose="020B0502040400020003" pitchFamily="34" charset="0"/>
              </a:rPr>
              <a:t>Continued updates to the numerous </a:t>
            </a:r>
            <a:r>
              <a:rPr lang="en-GB" sz="1400" b="1" dirty="0">
                <a:solidFill>
                  <a:prstClr val="black"/>
                </a:solidFill>
                <a:latin typeface="Quire Sans" panose="020B0502040400020003" pitchFamily="34" charset="0"/>
                <a:cs typeface="Quire Sans" panose="020B0502040400020003" pitchFamily="34" charset="0"/>
              </a:rPr>
              <a:t>CEOS mailing lists</a:t>
            </a:r>
            <a:endParaRPr lang="en-GB" sz="1400" dirty="0">
              <a:solidFill>
                <a:prstClr val="black"/>
              </a:solidFill>
              <a:latin typeface="Quire Sans" panose="020B0502040400020003" pitchFamily="34" charset="0"/>
              <a:cs typeface="Quire Sans" panose="020B0502040400020003" pitchFamily="34" charset="0"/>
            </a:endParaRP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Accomplishments in 2021</a:t>
            </a:r>
          </a:p>
        </p:txBody>
      </p:sp>
    </p:spTree>
    <p:extLst>
      <p:ext uri="{BB962C8B-B14F-4D97-AF65-F5344CB8AC3E}">
        <p14:creationId xmlns:p14="http://schemas.microsoft.com/office/powerpoint/2010/main" val="266859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30896" y="1251992"/>
            <a:ext cx="9015846" cy="3935244"/>
          </a:xfrm>
          <a:prstGeom prst="rect">
            <a:avLst/>
          </a:prstGeom>
          <a:noFill/>
        </p:spPr>
        <p:txBody>
          <a:bodyPr wrap="square" rtlCol="0">
            <a:spAutoFit/>
          </a:bodyPr>
          <a:lstStyle/>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Open Earth Alliance (OEA)</a:t>
            </a:r>
            <a:r>
              <a:rPr lang="en-GB" sz="1400" dirty="0">
                <a:solidFill>
                  <a:prstClr val="black"/>
                </a:solidFill>
                <a:latin typeface="Quire Sans" panose="020B0502040400020003" pitchFamily="34" charset="0"/>
                <a:cs typeface="Quire Sans" panose="020B0502040400020003" pitchFamily="34" charset="0"/>
              </a:rPr>
              <a:t> ... a new GEO Community Activity created by the ODC Founding Partners to expand the impact of ODC, support the concept of regional data cubes, and explore new open source data solutions and technologies. Currently working on a cloud comparison (AWS, Google, Microsoft), gathering training materials from various ODC sources, and testing radar applications. </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Digital Earth Africa </a:t>
            </a:r>
            <a:r>
              <a:rPr lang="en-GB" sz="1400" dirty="0">
                <a:solidFill>
                  <a:prstClr val="black"/>
                </a:solidFill>
                <a:latin typeface="Quire Sans" panose="020B0502040400020003" pitchFamily="34" charset="0"/>
                <a:cs typeface="Quire Sans" panose="020B0502040400020003" pitchFamily="34" charset="0"/>
              </a:rPr>
              <a:t>... transitioned all prior work to DE-Africa team, member of Technical Advisory Committee</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Digital Earth Americas </a:t>
            </a:r>
            <a:r>
              <a:rPr lang="en-GB" sz="1400" dirty="0">
                <a:solidFill>
                  <a:prstClr val="black"/>
                </a:solidFill>
                <a:latin typeface="Quire Sans" panose="020B0502040400020003" pitchFamily="34" charset="0"/>
                <a:cs typeface="Quire Sans" panose="020B0502040400020003" pitchFamily="34" charset="0"/>
              </a:rPr>
              <a:t>... several workshops, sponsored by CSIRO-Chile and INEGI, were held to demonstrate various levels of complexity using data cubes and satellite data. </a:t>
            </a:r>
          </a:p>
          <a:p>
            <a:pPr marL="285750" lvl="0" indent="-285750">
              <a:lnSpc>
                <a:spcPct val="150000"/>
              </a:lnSpc>
              <a:buFont typeface="Wingdings" pitchFamily="2" charset="2"/>
              <a:buChar char="§"/>
            </a:pPr>
            <a:r>
              <a:rPr lang="en-GB" sz="1400" b="1" dirty="0">
                <a:solidFill>
                  <a:prstClr val="black"/>
                </a:solidFill>
                <a:latin typeface="Quire Sans" panose="020B0502040400020003" pitchFamily="34" charset="0"/>
                <a:cs typeface="Quire Sans" panose="020B0502040400020003" pitchFamily="34" charset="0"/>
              </a:rPr>
              <a:t>Digital Earth Pacific </a:t>
            </a:r>
            <a:r>
              <a:rPr lang="en-GB" sz="1400" dirty="0">
                <a:solidFill>
                  <a:prstClr val="black"/>
                </a:solidFill>
                <a:latin typeface="Quire Sans" panose="020B0502040400020003" pitchFamily="34" charset="0"/>
                <a:cs typeface="Quire Sans" panose="020B0502040400020003" pitchFamily="34" charset="0"/>
              </a:rPr>
              <a:t>... managed by the South Pacific Consortium (SPC), the SEO is a member of the Interim Steering Group and has helped guide needs assessment and demonstrate application products.</a:t>
            </a:r>
          </a:p>
          <a:p>
            <a:pPr marL="285750" lvl="0" indent="-285750">
              <a:lnSpc>
                <a:spcPct val="150000"/>
              </a:lnSpc>
              <a:buFont typeface="Wingdings" pitchFamily="2" charset="2"/>
              <a:buChar char="§"/>
            </a:pPr>
            <a:r>
              <a:rPr lang="en-GB" sz="1400" dirty="0">
                <a:solidFill>
                  <a:prstClr val="black"/>
                </a:solidFill>
                <a:latin typeface="Quire Sans" panose="020B0502040400020003" pitchFamily="34" charset="0"/>
                <a:cs typeface="Quire Sans" panose="020B0502040400020003" pitchFamily="34" charset="0"/>
              </a:rPr>
              <a:t>Continue to support </a:t>
            </a:r>
            <a:r>
              <a:rPr lang="en-GB" sz="1400" b="1" dirty="0">
                <a:solidFill>
                  <a:prstClr val="black"/>
                </a:solidFill>
                <a:latin typeface="Quire Sans" panose="020B0502040400020003" pitchFamily="34" charset="0"/>
                <a:cs typeface="Quire Sans" panose="020B0502040400020003" pitchFamily="34" charset="0"/>
              </a:rPr>
              <a:t>ODC outreach </a:t>
            </a:r>
            <a:r>
              <a:rPr lang="en-GB" sz="1400" dirty="0">
                <a:solidFill>
                  <a:prstClr val="black"/>
                </a:solidFill>
                <a:latin typeface="Quire Sans" panose="020B0502040400020003" pitchFamily="34" charset="0"/>
                <a:cs typeface="Quire Sans" panose="020B0502040400020003" pitchFamily="34" charset="0"/>
              </a:rPr>
              <a:t>via invited presentations to international meetings: </a:t>
            </a:r>
            <a:r>
              <a:rPr lang="en-GB" sz="1400" b="1" dirty="0">
                <a:solidFill>
                  <a:prstClr val="black"/>
                </a:solidFill>
                <a:latin typeface="Quire Sans" panose="020B0502040400020003" pitchFamily="34" charset="0"/>
                <a:cs typeface="Quire Sans" panose="020B0502040400020003" pitchFamily="34" charset="0"/>
              </a:rPr>
              <a:t>FOSS4G</a:t>
            </a:r>
            <a:r>
              <a:rPr lang="en-GB" sz="1400" dirty="0">
                <a:solidFill>
                  <a:prstClr val="black"/>
                </a:solidFill>
                <a:latin typeface="Quire Sans" panose="020B0502040400020003" pitchFamily="34" charset="0"/>
                <a:cs typeface="Quire Sans" panose="020B0502040400020003" pitchFamily="34" charset="0"/>
              </a:rPr>
              <a:t> (open source software), </a:t>
            </a:r>
            <a:r>
              <a:rPr lang="en-GB" sz="1400" b="1" dirty="0">
                <a:solidFill>
                  <a:prstClr val="black"/>
                </a:solidFill>
                <a:latin typeface="Quire Sans" panose="020B0502040400020003" pitchFamily="34" charset="0"/>
                <a:cs typeface="Quire Sans" panose="020B0502040400020003" pitchFamily="34" charset="0"/>
              </a:rPr>
              <a:t>UNGGIM</a:t>
            </a:r>
            <a:r>
              <a:rPr lang="en-GB" sz="1400" dirty="0">
                <a:solidFill>
                  <a:prstClr val="black"/>
                </a:solidFill>
                <a:latin typeface="Quire Sans" panose="020B0502040400020003" pitchFamily="34" charset="0"/>
                <a:cs typeface="Quire Sans" panose="020B0502040400020003" pitchFamily="34" charset="0"/>
              </a:rPr>
              <a:t> (Americas Geospatial), </a:t>
            </a:r>
            <a:r>
              <a:rPr lang="en-GB" sz="1400" b="1" dirty="0">
                <a:solidFill>
                  <a:prstClr val="black"/>
                </a:solidFill>
                <a:latin typeface="Quire Sans" panose="020B0502040400020003" pitchFamily="34" charset="0"/>
                <a:cs typeface="Quire Sans" panose="020B0502040400020003" pitchFamily="34" charset="0"/>
              </a:rPr>
              <a:t>GEO Symposium</a:t>
            </a:r>
            <a:r>
              <a:rPr lang="en-GB" sz="1400" dirty="0">
                <a:solidFill>
                  <a:prstClr val="black"/>
                </a:solidFill>
                <a:latin typeface="Quire Sans" panose="020B0502040400020003" pitchFamily="34" charset="0"/>
                <a:cs typeface="Quire Sans" panose="020B0502040400020003" pitchFamily="34" charset="0"/>
              </a:rPr>
              <a:t>, </a:t>
            </a:r>
            <a:r>
              <a:rPr lang="en-GB" sz="1400" b="1" dirty="0">
                <a:solidFill>
                  <a:prstClr val="black"/>
                </a:solidFill>
                <a:latin typeface="Quire Sans" panose="020B0502040400020003" pitchFamily="34" charset="0"/>
                <a:cs typeface="Quire Sans" panose="020B0502040400020003" pitchFamily="34" charset="0"/>
              </a:rPr>
              <a:t>Earth Archive Congress</a:t>
            </a:r>
            <a:r>
              <a:rPr lang="en-GB" sz="1400" dirty="0">
                <a:solidFill>
                  <a:prstClr val="black"/>
                </a:solidFill>
                <a:latin typeface="Quire Sans" panose="020B0502040400020003" pitchFamily="34" charset="0"/>
                <a:cs typeface="Quire Sans" panose="020B0502040400020003" pitchFamily="34" charset="0"/>
              </a:rPr>
              <a:t>, CEOS WGCapD </a:t>
            </a:r>
            <a:r>
              <a:rPr lang="en-GB" sz="1400" b="1" dirty="0">
                <a:solidFill>
                  <a:prstClr val="black"/>
                </a:solidFill>
                <a:latin typeface="Quire Sans" panose="020B0502040400020003" pitchFamily="34" charset="0"/>
                <a:cs typeface="Quire Sans" panose="020B0502040400020003" pitchFamily="34" charset="0"/>
              </a:rPr>
              <a:t>Jupyter Notebook Webinar</a:t>
            </a:r>
            <a:r>
              <a:rPr lang="en-GB" sz="1400" dirty="0">
                <a:solidFill>
                  <a:prstClr val="black"/>
                </a:solidFill>
                <a:latin typeface="Quire Sans" panose="020B0502040400020003" pitchFamily="34" charset="0"/>
                <a:cs typeface="Quire Sans" panose="020B0502040400020003" pitchFamily="34" charset="0"/>
              </a:rPr>
              <a:t>, </a:t>
            </a:r>
            <a:r>
              <a:rPr lang="en-GB" sz="1400" b="1" dirty="0">
                <a:solidFill>
                  <a:prstClr val="black"/>
                </a:solidFill>
                <a:latin typeface="Quire Sans" panose="020B0502040400020003" pitchFamily="34" charset="0"/>
                <a:cs typeface="Quire Sans" panose="020B0502040400020003" pitchFamily="34" charset="0"/>
              </a:rPr>
              <a:t>IGARSS</a:t>
            </a:r>
            <a:r>
              <a:rPr lang="en-GB" sz="1400" dirty="0">
                <a:solidFill>
                  <a:prstClr val="black"/>
                </a:solidFill>
                <a:latin typeface="Quire Sans" panose="020B0502040400020003" pitchFamily="34" charset="0"/>
                <a:cs typeface="Quire Sans" panose="020B0502040400020003" pitchFamily="34" charset="0"/>
              </a:rPr>
              <a:t> (remote sensing conference) and hosting two NASA DEVELOP </a:t>
            </a:r>
            <a:r>
              <a:rPr lang="en-GB" sz="1400" b="1" dirty="0">
                <a:solidFill>
                  <a:prstClr val="black"/>
                </a:solidFill>
                <a:latin typeface="Quire Sans" panose="020B0502040400020003" pitchFamily="34" charset="0"/>
                <a:cs typeface="Quire Sans" panose="020B0502040400020003" pitchFamily="34" charset="0"/>
              </a:rPr>
              <a:t>summer students</a:t>
            </a:r>
            <a:r>
              <a:rPr lang="en-GB" sz="1400" dirty="0">
                <a:solidFill>
                  <a:prstClr val="black"/>
                </a:solidFill>
                <a:latin typeface="Quire Sans" panose="020B0502040400020003" pitchFamily="34" charset="0"/>
                <a:cs typeface="Quire Sans" panose="020B0502040400020003" pitchFamily="34" charset="0"/>
              </a:rPr>
              <a:t>.</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Open Data Cube</a:t>
            </a:r>
          </a:p>
        </p:txBody>
      </p:sp>
      <p:grpSp>
        <p:nvGrpSpPr>
          <p:cNvPr id="5" name="Group 4">
            <a:extLst>
              <a:ext uri="{FF2B5EF4-FFF2-40B4-BE49-F238E27FC236}">
                <a16:creationId xmlns:a16="http://schemas.microsoft.com/office/drawing/2014/main" id="{51D60E74-C18B-944A-BD82-7DCA5272E803}"/>
              </a:ext>
            </a:extLst>
          </p:cNvPr>
          <p:cNvGrpSpPr/>
          <p:nvPr/>
        </p:nvGrpSpPr>
        <p:grpSpPr>
          <a:xfrm>
            <a:off x="230896" y="5575187"/>
            <a:ext cx="6713539" cy="784520"/>
            <a:chOff x="192234" y="3838577"/>
            <a:chExt cx="5035154" cy="628748"/>
          </a:xfrm>
        </p:grpSpPr>
        <p:grpSp>
          <p:nvGrpSpPr>
            <p:cNvPr id="7" name="Group 6">
              <a:extLst>
                <a:ext uri="{FF2B5EF4-FFF2-40B4-BE49-F238E27FC236}">
                  <a16:creationId xmlns:a16="http://schemas.microsoft.com/office/drawing/2014/main" id="{61DF727E-2C8A-EC4D-A5EA-C6AF2A720876}"/>
                </a:ext>
              </a:extLst>
            </p:cNvPr>
            <p:cNvGrpSpPr/>
            <p:nvPr/>
          </p:nvGrpSpPr>
          <p:grpSpPr>
            <a:xfrm>
              <a:off x="192234" y="3838577"/>
              <a:ext cx="5035154" cy="628748"/>
              <a:chOff x="-52242" y="4161204"/>
              <a:chExt cx="5035154" cy="628748"/>
            </a:xfrm>
          </p:grpSpPr>
          <p:sp>
            <p:nvSpPr>
              <p:cNvPr id="10" name="Rectangle 9">
                <a:extLst>
                  <a:ext uri="{FF2B5EF4-FFF2-40B4-BE49-F238E27FC236}">
                    <a16:creationId xmlns:a16="http://schemas.microsoft.com/office/drawing/2014/main" id="{93FB5445-B03A-8541-B535-219B05D568A6}"/>
                  </a:ext>
                </a:extLst>
              </p:cNvPr>
              <p:cNvSpPr/>
              <p:nvPr/>
            </p:nvSpPr>
            <p:spPr>
              <a:xfrm>
                <a:off x="-52242" y="4161204"/>
                <a:ext cx="5035154" cy="628748"/>
              </a:xfrm>
              <a:prstGeom prst="rect">
                <a:avLst/>
              </a:prstGeom>
              <a:solidFill>
                <a:srgbClr val="FAE5D7"/>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810169B-2F2B-3C42-A273-3362737FDBA8}"/>
                  </a:ext>
                </a:extLst>
              </p:cNvPr>
              <p:cNvSpPr txBox="1"/>
              <p:nvPr/>
            </p:nvSpPr>
            <p:spPr>
              <a:xfrm>
                <a:off x="687722" y="4306185"/>
                <a:ext cx="4151983" cy="345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l" rtl="0" latinLnBrk="1" hangingPunct="0"/>
                <a:r>
                  <a:rPr lang="en-US" sz="2000" b="1" dirty="0">
                    <a:solidFill>
                      <a:schemeClr val="tx1"/>
                    </a:solidFill>
                    <a:latin typeface="Arial" panose="020B0604020202020204" pitchFamily="34" charset="0"/>
                    <a:cs typeface="Arial" panose="020B0604020202020204" pitchFamily="34" charset="0"/>
                  </a:rPr>
                  <a:t>ODC Website: </a:t>
                </a:r>
                <a:r>
                  <a:rPr lang="en-US" sz="2000" dirty="0">
                    <a:solidFill>
                      <a:schemeClr val="tx1"/>
                    </a:solidFill>
                    <a:latin typeface="Arial" panose="020B0604020202020204" pitchFamily="34" charset="0"/>
                    <a:cs typeface="Arial" panose="020B0604020202020204" pitchFamily="34" charset="0"/>
                  </a:rPr>
                  <a:t>www.opendatacube.org</a:t>
                </a:r>
              </a:p>
            </p:txBody>
          </p:sp>
        </p:grpSp>
        <p:pic>
          <p:nvPicPr>
            <p:cNvPr id="9" name="Picture 8">
              <a:extLst>
                <a:ext uri="{FF2B5EF4-FFF2-40B4-BE49-F238E27FC236}">
                  <a16:creationId xmlns:a16="http://schemas.microsoft.com/office/drawing/2014/main" id="{CF77FAED-ADB8-F548-86C9-4488410D01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347" y="3883882"/>
              <a:ext cx="472856" cy="544682"/>
            </a:xfrm>
            <a:prstGeom prst="rect">
              <a:avLst/>
            </a:prstGeom>
          </p:spPr>
        </p:pic>
      </p:grpSp>
      <p:pic>
        <p:nvPicPr>
          <p:cNvPr id="12" name="Picture 11">
            <a:extLst>
              <a:ext uri="{FF2B5EF4-FFF2-40B4-BE49-F238E27FC236}">
                <a16:creationId xmlns:a16="http://schemas.microsoft.com/office/drawing/2014/main" id="{F2A7BCFE-117B-DB43-A465-B6259C402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1439" y="2497562"/>
            <a:ext cx="2287339" cy="2351840"/>
          </a:xfrm>
          <a:prstGeom prst="rect">
            <a:avLst/>
          </a:prstGeom>
        </p:spPr>
      </p:pic>
      <p:pic>
        <p:nvPicPr>
          <p:cNvPr id="13" name="Picture 12">
            <a:extLst>
              <a:ext uri="{FF2B5EF4-FFF2-40B4-BE49-F238E27FC236}">
                <a16:creationId xmlns:a16="http://schemas.microsoft.com/office/drawing/2014/main" id="{DCAA570A-61B5-D74D-A421-ADC90F6A6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6416" y="1302447"/>
            <a:ext cx="2218852" cy="847609"/>
          </a:xfrm>
          <a:prstGeom prst="rect">
            <a:avLst/>
          </a:prstGeom>
        </p:spPr>
      </p:pic>
    </p:spTree>
    <p:extLst>
      <p:ext uri="{BB962C8B-B14F-4D97-AF65-F5344CB8AC3E}">
        <p14:creationId xmlns:p14="http://schemas.microsoft.com/office/powerpoint/2010/main" val="240779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30896" y="1087606"/>
            <a:ext cx="6779752" cy="4853573"/>
          </a:xfrm>
          <a:prstGeom prst="rect">
            <a:avLst/>
          </a:prstGeom>
          <a:noFill/>
        </p:spPr>
        <p:txBody>
          <a:bodyPr wrap="square" rtlCol="0">
            <a:spAutoFit/>
          </a:bodyPr>
          <a:lstStyle/>
          <a:p>
            <a:pPr marL="285750" lvl="0" indent="-285750">
              <a:lnSpc>
                <a:spcPct val="150000"/>
              </a:lnSpc>
              <a:buFont typeface="Wingdings" pitchFamily="2" charset="2"/>
              <a:buChar char="§"/>
            </a:pPr>
            <a:r>
              <a:rPr lang="en-GB" sz="1600" dirty="0">
                <a:solidFill>
                  <a:prstClr val="black"/>
                </a:solidFill>
                <a:latin typeface="Quire Sans" panose="020B0502040400020003" pitchFamily="34" charset="0"/>
                <a:cs typeface="Quire Sans" panose="020B0502040400020003" pitchFamily="34" charset="0"/>
              </a:rPr>
              <a:t>The SEO developed a new Open Data Cube (ODC) Sandbox that runs on Google Colab. </a:t>
            </a:r>
          </a:p>
          <a:p>
            <a:pPr marL="285750" lvl="0" indent="-285750">
              <a:lnSpc>
                <a:spcPct val="150000"/>
              </a:lnSpc>
              <a:buFont typeface="Wingdings" pitchFamily="2" charset="2"/>
              <a:buChar char="§"/>
            </a:pPr>
            <a:r>
              <a:rPr lang="en-GB" sz="1600" dirty="0">
                <a:solidFill>
                  <a:prstClr val="black"/>
                </a:solidFill>
                <a:latin typeface="Quire Sans" panose="020B0502040400020003" pitchFamily="34" charset="0"/>
                <a:cs typeface="Quire Sans" panose="020B0502040400020003" pitchFamily="34" charset="0"/>
              </a:rPr>
              <a:t>This tool is a </a:t>
            </a:r>
            <a:r>
              <a:rPr lang="en-GB" sz="1600" u="sng" dirty="0">
                <a:solidFill>
                  <a:prstClr val="black"/>
                </a:solidFill>
                <a:latin typeface="Quire Sans" panose="020B0502040400020003" pitchFamily="34" charset="0"/>
                <a:cs typeface="Quire Sans" panose="020B0502040400020003" pitchFamily="34" charset="0"/>
              </a:rPr>
              <a:t>free and open</a:t>
            </a:r>
            <a:r>
              <a:rPr lang="en-GB" sz="1600" dirty="0">
                <a:solidFill>
                  <a:prstClr val="black"/>
                </a:solidFill>
                <a:latin typeface="Quire Sans" panose="020B0502040400020003" pitchFamily="34" charset="0"/>
                <a:cs typeface="Quire Sans" panose="020B0502040400020003" pitchFamily="34" charset="0"/>
              </a:rPr>
              <a:t> </a:t>
            </a:r>
            <a:r>
              <a:rPr lang="en-GB" sz="1600" b="1" dirty="0">
                <a:solidFill>
                  <a:prstClr val="black"/>
                </a:solidFill>
                <a:latin typeface="Quire Sans" panose="020B0502040400020003" pitchFamily="34" charset="0"/>
                <a:cs typeface="Quire Sans" panose="020B0502040400020003" pitchFamily="34" charset="0"/>
              </a:rPr>
              <a:t>Jupyter notebook </a:t>
            </a:r>
            <a:r>
              <a:rPr lang="en-GB" sz="1600" dirty="0">
                <a:solidFill>
                  <a:prstClr val="black"/>
                </a:solidFill>
                <a:latin typeface="Quire Sans" panose="020B0502040400020003" pitchFamily="34" charset="0"/>
                <a:cs typeface="Quire Sans" panose="020B0502040400020003" pitchFamily="34" charset="0"/>
              </a:rPr>
              <a:t>interface connected to Google Earth Engine datasets that can create sample application products anywhere in the world without the need to download data.</a:t>
            </a:r>
          </a:p>
          <a:p>
            <a:pPr marL="285750" lvl="0" indent="-285750">
              <a:lnSpc>
                <a:spcPct val="150000"/>
              </a:lnSpc>
              <a:buFont typeface="Wingdings" pitchFamily="2" charset="2"/>
              <a:buChar char="§"/>
            </a:pPr>
            <a:r>
              <a:rPr lang="en-GB" sz="1600" dirty="0">
                <a:solidFill>
                  <a:prstClr val="black"/>
                </a:solidFill>
                <a:latin typeface="Quire Sans" panose="020B0502040400020003" pitchFamily="34" charset="0"/>
                <a:cs typeface="Quire Sans" panose="020B0502040400020003" pitchFamily="34" charset="0"/>
              </a:rPr>
              <a:t>Access to Sentinel datasets (1 and 2), Landsat, and VIIRS Nightlights are available.</a:t>
            </a:r>
          </a:p>
          <a:p>
            <a:pPr marL="285750" lvl="0" indent="-285750">
              <a:lnSpc>
                <a:spcPct val="150000"/>
              </a:lnSpc>
              <a:buFont typeface="Wingdings" pitchFamily="2" charset="2"/>
              <a:buChar char="§"/>
            </a:pPr>
            <a:r>
              <a:rPr lang="en-GB" sz="1600" dirty="0">
                <a:solidFill>
                  <a:prstClr val="black"/>
                </a:solidFill>
                <a:latin typeface="Quire Sans" panose="020B0502040400020003" pitchFamily="34" charset="0"/>
                <a:cs typeface="Quire Sans" panose="020B0502040400020003" pitchFamily="34" charset="0"/>
              </a:rPr>
              <a:t>Applications include: cloud statistics, spectral products, cloud-filtered mosaics, vegetation change, water extent, vegetation phenology, nighttime lights, mission coincidences, and flooding using S1 radar. </a:t>
            </a:r>
          </a:p>
          <a:p>
            <a:pPr marL="285750" lvl="0" indent="-285750">
              <a:lnSpc>
                <a:spcPct val="150000"/>
              </a:lnSpc>
              <a:buFont typeface="Wingdings" pitchFamily="2" charset="2"/>
              <a:buChar char="§"/>
            </a:pPr>
            <a:r>
              <a:rPr lang="en-GB" sz="1600" dirty="0">
                <a:solidFill>
                  <a:prstClr val="black"/>
                </a:solidFill>
                <a:latin typeface="Quire Sans" panose="020B0502040400020003" pitchFamily="34" charset="0"/>
                <a:cs typeface="Quire Sans" panose="020B0502040400020003" pitchFamily="34" charset="0"/>
              </a:rPr>
              <a:t>This tool is ideal for supporting </a:t>
            </a:r>
            <a:r>
              <a:rPr lang="en-GB" sz="1600" b="1" dirty="0">
                <a:solidFill>
                  <a:srgbClr val="FF0000"/>
                </a:solidFill>
                <a:latin typeface="Quire Sans" panose="020B0502040400020003" pitchFamily="34" charset="0"/>
                <a:cs typeface="Quire Sans" panose="020B0502040400020003" pitchFamily="34" charset="0"/>
              </a:rPr>
              <a:t>Open Science </a:t>
            </a:r>
            <a:r>
              <a:rPr lang="en-GB" sz="1600" dirty="0">
                <a:solidFill>
                  <a:prstClr val="black"/>
                </a:solidFill>
                <a:latin typeface="Quire Sans" panose="020B0502040400020003" pitchFamily="34" charset="0"/>
                <a:cs typeface="Quire Sans" panose="020B0502040400020003" pitchFamily="34" charset="0"/>
              </a:rPr>
              <a:t>and has generated significant interest as an educational tool (e.g. Jupyter Notebook Webinars, AmericaView).</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Open Data Cube Sandbox</a:t>
            </a:r>
          </a:p>
        </p:txBody>
      </p:sp>
      <p:pic>
        <p:nvPicPr>
          <p:cNvPr id="12" name="Picture 11">
            <a:extLst>
              <a:ext uri="{FF2B5EF4-FFF2-40B4-BE49-F238E27FC236}">
                <a16:creationId xmlns:a16="http://schemas.microsoft.com/office/drawing/2014/main" id="{423721F4-D98C-3540-A8B5-BEA67770F3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9948" y="1331622"/>
            <a:ext cx="3352602" cy="4992196"/>
          </a:xfrm>
          <a:prstGeom prst="rect">
            <a:avLst/>
          </a:prstGeom>
          <a:ln w="12700">
            <a:solidFill>
              <a:schemeClr val="accent1"/>
            </a:solidFill>
          </a:ln>
        </p:spPr>
      </p:pic>
      <p:pic>
        <p:nvPicPr>
          <p:cNvPr id="13" name="Picture 12">
            <a:extLst>
              <a:ext uri="{FF2B5EF4-FFF2-40B4-BE49-F238E27FC236}">
                <a16:creationId xmlns:a16="http://schemas.microsoft.com/office/drawing/2014/main" id="{F0E5B6C8-8242-FB4E-B53A-A403A3FA14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2301" y="1237112"/>
            <a:ext cx="1048453" cy="1203662"/>
          </a:xfrm>
          <a:prstGeom prst="rect">
            <a:avLst/>
          </a:prstGeom>
        </p:spPr>
      </p:pic>
      <p:pic>
        <p:nvPicPr>
          <p:cNvPr id="14" name="Picture 13">
            <a:extLst>
              <a:ext uri="{FF2B5EF4-FFF2-40B4-BE49-F238E27FC236}">
                <a16:creationId xmlns:a16="http://schemas.microsoft.com/office/drawing/2014/main" id="{9F1BAA36-5F78-054C-8194-02458E312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1850" y="3266398"/>
            <a:ext cx="1340083" cy="857653"/>
          </a:xfrm>
          <a:prstGeom prst="rect">
            <a:avLst/>
          </a:prstGeom>
        </p:spPr>
      </p:pic>
      <p:sp>
        <p:nvSpPr>
          <p:cNvPr id="15" name="TextBox 14">
            <a:extLst>
              <a:ext uri="{FF2B5EF4-FFF2-40B4-BE49-F238E27FC236}">
                <a16:creationId xmlns:a16="http://schemas.microsoft.com/office/drawing/2014/main" id="{7F3B68BE-E295-5844-8443-EE2D819091C4}"/>
              </a:ext>
            </a:extLst>
          </p:cNvPr>
          <p:cNvSpPr txBox="1"/>
          <p:nvPr/>
        </p:nvSpPr>
        <p:spPr>
          <a:xfrm>
            <a:off x="11138391" y="2357827"/>
            <a:ext cx="572593" cy="923330"/>
          </a:xfrm>
          <a:prstGeom prst="rect">
            <a:avLst/>
          </a:prstGeom>
          <a:noFill/>
        </p:spPr>
        <p:txBody>
          <a:bodyPr wrap="none" rtlCol="0">
            <a:spAutoFit/>
          </a:bodyPr>
          <a:lstStyle/>
          <a:p>
            <a:r>
              <a:rPr lang="en-US" sz="5400" b="1" dirty="0"/>
              <a:t>+</a:t>
            </a:r>
          </a:p>
        </p:txBody>
      </p:sp>
      <p:sp>
        <p:nvSpPr>
          <p:cNvPr id="16" name="TextBox 15">
            <a:extLst>
              <a:ext uri="{FF2B5EF4-FFF2-40B4-BE49-F238E27FC236}">
                <a16:creationId xmlns:a16="http://schemas.microsoft.com/office/drawing/2014/main" id="{BCCE88EC-A811-1D4A-820C-9187A4922699}"/>
              </a:ext>
            </a:extLst>
          </p:cNvPr>
          <p:cNvSpPr txBox="1"/>
          <p:nvPr/>
        </p:nvSpPr>
        <p:spPr>
          <a:xfrm>
            <a:off x="11155868" y="4029258"/>
            <a:ext cx="572593" cy="923330"/>
          </a:xfrm>
          <a:prstGeom prst="rect">
            <a:avLst/>
          </a:prstGeom>
          <a:noFill/>
        </p:spPr>
        <p:txBody>
          <a:bodyPr wrap="none" rtlCol="0">
            <a:spAutoFit/>
          </a:bodyPr>
          <a:lstStyle/>
          <a:p>
            <a:r>
              <a:rPr lang="en-US" sz="5400" b="1" dirty="0"/>
              <a:t>+</a:t>
            </a:r>
          </a:p>
        </p:txBody>
      </p:sp>
      <p:pic>
        <p:nvPicPr>
          <p:cNvPr id="17" name="Picture 16">
            <a:extLst>
              <a:ext uri="{FF2B5EF4-FFF2-40B4-BE49-F238E27FC236}">
                <a16:creationId xmlns:a16="http://schemas.microsoft.com/office/drawing/2014/main" id="{224C8F5E-257E-5F41-90BE-1C6C580776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0657" y="5043853"/>
            <a:ext cx="1154070" cy="1154070"/>
          </a:xfrm>
          <a:prstGeom prst="rect">
            <a:avLst/>
          </a:prstGeom>
        </p:spPr>
      </p:pic>
      <p:sp>
        <p:nvSpPr>
          <p:cNvPr id="3" name="TextBox 2">
            <a:extLst>
              <a:ext uri="{FF2B5EF4-FFF2-40B4-BE49-F238E27FC236}">
                <a16:creationId xmlns:a16="http://schemas.microsoft.com/office/drawing/2014/main" id="{10339561-FDED-794F-A112-AFDC60707537}"/>
              </a:ext>
            </a:extLst>
          </p:cNvPr>
          <p:cNvSpPr txBox="1"/>
          <p:nvPr/>
        </p:nvSpPr>
        <p:spPr>
          <a:xfrm>
            <a:off x="318499" y="5965600"/>
            <a:ext cx="5178021" cy="523220"/>
          </a:xfrm>
          <a:prstGeom prst="rect">
            <a:avLst/>
          </a:prstGeom>
          <a:noFill/>
        </p:spPr>
        <p:txBody>
          <a:bodyPr wrap="none" rtlCol="0">
            <a:spAutoFit/>
          </a:bodyPr>
          <a:lstStyle/>
          <a:p>
            <a:r>
              <a:rPr lang="en-US" sz="2800" b="1" dirty="0">
                <a:solidFill>
                  <a:srgbClr val="0070C0"/>
                </a:solidFill>
              </a:rPr>
              <a:t>openearthalliance.org/sandbox</a:t>
            </a:r>
          </a:p>
        </p:txBody>
      </p:sp>
    </p:spTree>
    <p:extLst>
      <p:ext uri="{BB962C8B-B14F-4D97-AF65-F5344CB8AC3E}">
        <p14:creationId xmlns:p14="http://schemas.microsoft.com/office/powerpoint/2010/main" val="4080979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20622" y="1266235"/>
            <a:ext cx="6673338" cy="4197175"/>
          </a:xfrm>
          <a:prstGeom prst="rect">
            <a:avLst/>
          </a:prstGeom>
          <a:noFill/>
        </p:spPr>
        <p:txBody>
          <a:bodyPr wrap="square" rtlCol="0">
            <a:spAutoFit/>
          </a:bodyPr>
          <a:lstStyle/>
          <a:p>
            <a:pPr marL="285750" lvl="0" indent="-285750">
              <a:lnSpc>
                <a:spcPct val="150000"/>
              </a:lnSpc>
              <a:buFont typeface="Wingdings" pitchFamily="2" charset="2"/>
              <a:buChar char="§"/>
            </a:pPr>
            <a:r>
              <a:rPr lang="en-GB" sz="2000" dirty="0">
                <a:solidFill>
                  <a:prstClr val="black"/>
                </a:solidFill>
                <a:latin typeface="Quire Sans" panose="020B0502040400020003" pitchFamily="34" charset="0"/>
                <a:cs typeface="Quire Sans" panose="020B0502040400020003" pitchFamily="34" charset="0"/>
              </a:rPr>
              <a:t>The </a:t>
            </a:r>
            <a:r>
              <a:rPr lang="en-GB" sz="2000" b="1" dirty="0">
                <a:solidFill>
                  <a:prstClr val="black"/>
                </a:solidFill>
                <a:latin typeface="Quire Sans" panose="020B0502040400020003" pitchFamily="34" charset="0"/>
                <a:cs typeface="Quire Sans" panose="020B0502040400020003" pitchFamily="34" charset="0"/>
              </a:rPr>
              <a:t>International Charter </a:t>
            </a:r>
            <a:r>
              <a:rPr lang="en-GB" sz="2000" dirty="0">
                <a:solidFill>
                  <a:prstClr val="black"/>
                </a:solidFill>
                <a:latin typeface="Quire Sans" panose="020B0502040400020003" pitchFamily="34" charset="0"/>
                <a:cs typeface="Quire Sans" panose="020B0502040400020003" pitchFamily="34" charset="0"/>
              </a:rPr>
              <a:t>was activated on </a:t>
            </a:r>
            <a:br>
              <a:rPr lang="en-GB" sz="2000" dirty="0">
                <a:solidFill>
                  <a:prstClr val="black"/>
                </a:solidFill>
                <a:latin typeface="Quire Sans" panose="020B0502040400020003" pitchFamily="34" charset="0"/>
                <a:cs typeface="Quire Sans" panose="020B0502040400020003" pitchFamily="34" charset="0"/>
              </a:rPr>
            </a:br>
            <a:r>
              <a:rPr lang="en-GB" sz="2000" dirty="0">
                <a:solidFill>
                  <a:prstClr val="black"/>
                </a:solidFill>
                <a:latin typeface="Quire Sans" panose="020B0502040400020003" pitchFamily="34" charset="0"/>
                <a:cs typeface="Quire Sans" panose="020B0502040400020003" pitchFamily="34" charset="0"/>
              </a:rPr>
              <a:t>September 28, 2021 for Thailand due to flooding </a:t>
            </a:r>
            <a:br>
              <a:rPr lang="en-GB" sz="2000" dirty="0">
                <a:solidFill>
                  <a:prstClr val="black"/>
                </a:solidFill>
                <a:latin typeface="Quire Sans" panose="020B0502040400020003" pitchFamily="34" charset="0"/>
                <a:cs typeface="Quire Sans" panose="020B0502040400020003" pitchFamily="34" charset="0"/>
              </a:rPr>
            </a:br>
            <a:r>
              <a:rPr lang="en-GB" sz="2000" dirty="0">
                <a:solidFill>
                  <a:prstClr val="black"/>
                </a:solidFill>
                <a:latin typeface="Quire Sans" panose="020B0502040400020003" pitchFamily="34" charset="0"/>
                <a:cs typeface="Quire Sans" panose="020B0502040400020003" pitchFamily="34" charset="0"/>
              </a:rPr>
              <a:t>from </a:t>
            </a:r>
            <a:r>
              <a:rPr lang="en-GB" sz="2000" b="1" dirty="0">
                <a:solidFill>
                  <a:prstClr val="black"/>
                </a:solidFill>
                <a:latin typeface="Quire Sans" panose="020B0502040400020003" pitchFamily="34" charset="0"/>
                <a:cs typeface="Quire Sans" panose="020B0502040400020003" pitchFamily="34" charset="0"/>
              </a:rPr>
              <a:t>Tropical Storm Dianmu</a:t>
            </a:r>
            <a:r>
              <a:rPr lang="en-GB" sz="2000" dirty="0">
                <a:solidFill>
                  <a:prstClr val="black"/>
                </a:solidFill>
                <a:latin typeface="Quire Sans" panose="020B0502040400020003" pitchFamily="34" charset="0"/>
                <a:cs typeface="Quire Sans" panose="020B0502040400020003" pitchFamily="34" charset="0"/>
              </a:rPr>
              <a:t>.</a:t>
            </a:r>
          </a:p>
          <a:p>
            <a:pPr marL="285750" lvl="0" indent="-285750">
              <a:lnSpc>
                <a:spcPct val="150000"/>
              </a:lnSpc>
              <a:buFont typeface="Wingdings" pitchFamily="2" charset="2"/>
              <a:buChar char="§"/>
            </a:pPr>
            <a:r>
              <a:rPr lang="en-GB" sz="2000" dirty="0">
                <a:solidFill>
                  <a:prstClr val="black"/>
                </a:solidFill>
                <a:latin typeface="Quire Sans" panose="020B0502040400020003" pitchFamily="34" charset="0"/>
                <a:cs typeface="Quire Sans" panose="020B0502040400020003" pitchFamily="34" charset="0"/>
              </a:rPr>
              <a:t>Heavy rainfall flooded over 70,000 homes. </a:t>
            </a:r>
          </a:p>
          <a:p>
            <a:pPr marL="285750" lvl="0" indent="-285750">
              <a:lnSpc>
                <a:spcPct val="150000"/>
              </a:lnSpc>
              <a:buFont typeface="Wingdings" pitchFamily="2" charset="2"/>
              <a:buChar char="§"/>
            </a:pPr>
            <a:r>
              <a:rPr lang="en-GB" sz="2000" dirty="0">
                <a:solidFill>
                  <a:prstClr val="black"/>
                </a:solidFill>
                <a:latin typeface="Quire Sans" panose="020B0502040400020003" pitchFamily="34" charset="0"/>
                <a:cs typeface="Quire Sans" panose="020B0502040400020003" pitchFamily="34" charset="0"/>
              </a:rPr>
              <a:t>As of late October, the flooding was not completely receded and flooded areas still persisted in the region. </a:t>
            </a:r>
          </a:p>
          <a:p>
            <a:pPr marL="285750" indent="-285750">
              <a:lnSpc>
                <a:spcPct val="150000"/>
              </a:lnSpc>
              <a:buFont typeface="Wingdings" pitchFamily="2" charset="2"/>
              <a:buChar char="§"/>
            </a:pPr>
            <a:r>
              <a:rPr lang="en-GB" sz="2000" dirty="0">
                <a:solidFill>
                  <a:prstClr val="black"/>
                </a:solidFill>
                <a:latin typeface="Quire Sans" panose="020B0502040400020003" pitchFamily="34" charset="0"/>
                <a:cs typeface="Quire Sans" panose="020B0502040400020003" pitchFamily="34" charset="0"/>
              </a:rPr>
              <a:t>The </a:t>
            </a:r>
            <a:r>
              <a:rPr lang="en-GB" sz="2000" b="1" dirty="0">
                <a:solidFill>
                  <a:prstClr val="black"/>
                </a:solidFill>
                <a:latin typeface="Quire Sans" panose="020B0502040400020003" pitchFamily="34" charset="0"/>
                <a:cs typeface="Quire Sans" panose="020B0502040400020003" pitchFamily="34" charset="0"/>
              </a:rPr>
              <a:t>SEO is working with the WG-Disasters </a:t>
            </a:r>
            <a:r>
              <a:rPr lang="en-GB" sz="2000" dirty="0">
                <a:solidFill>
                  <a:prstClr val="black"/>
                </a:solidFill>
                <a:latin typeface="Quire Sans" panose="020B0502040400020003" pitchFamily="34" charset="0"/>
                <a:cs typeface="Quire Sans" panose="020B0502040400020003" pitchFamily="34" charset="0"/>
              </a:rPr>
              <a:t>to explore how this tool could be available through the Disasters Charter website for users to track flood recovery.</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ODC Sandbox – Thailand Flooding</a:t>
            </a:r>
          </a:p>
        </p:txBody>
      </p:sp>
      <p:pic>
        <p:nvPicPr>
          <p:cNvPr id="11" name="Picture 10">
            <a:extLst>
              <a:ext uri="{FF2B5EF4-FFF2-40B4-BE49-F238E27FC236}">
                <a16:creationId xmlns:a16="http://schemas.microsoft.com/office/drawing/2014/main" id="{5FC68B3E-AB90-4247-9559-63F6624369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5604" y="1253850"/>
            <a:ext cx="5066753" cy="3365234"/>
          </a:xfrm>
          <a:prstGeom prst="rect">
            <a:avLst/>
          </a:prstGeom>
        </p:spPr>
      </p:pic>
      <p:sp>
        <p:nvSpPr>
          <p:cNvPr id="18" name="TextBox 17">
            <a:extLst>
              <a:ext uri="{FF2B5EF4-FFF2-40B4-BE49-F238E27FC236}">
                <a16:creationId xmlns:a16="http://schemas.microsoft.com/office/drawing/2014/main" id="{4920E1B0-D948-AD44-897B-1A6DBA108EF8}"/>
              </a:ext>
            </a:extLst>
          </p:cNvPr>
          <p:cNvSpPr txBox="1"/>
          <p:nvPr/>
        </p:nvSpPr>
        <p:spPr>
          <a:xfrm>
            <a:off x="7070132" y="4751436"/>
            <a:ext cx="4839602" cy="830997"/>
          </a:xfrm>
          <a:prstGeom prst="rect">
            <a:avLst/>
          </a:prstGeom>
          <a:noFill/>
        </p:spPr>
        <p:txBody>
          <a:bodyPr wrap="square" rtlCol="0">
            <a:spAutoFit/>
          </a:bodyPr>
          <a:lstStyle/>
          <a:p>
            <a:r>
              <a:rPr lang="en-US" sz="1600" b="1" dirty="0"/>
              <a:t>Ayutthaya, Thailand on September 28, 2021 </a:t>
            </a:r>
          </a:p>
          <a:p>
            <a:r>
              <a:rPr lang="en-US" sz="1600" b="1" dirty="0"/>
              <a:t>after Tropical Storm Dianmu</a:t>
            </a:r>
            <a:endParaRPr lang="en-US" sz="1600" dirty="0"/>
          </a:p>
          <a:p>
            <a:r>
              <a:rPr lang="en-US" sz="1600" dirty="0"/>
              <a:t>Reference: Licas News</a:t>
            </a:r>
          </a:p>
        </p:txBody>
      </p:sp>
    </p:spTree>
    <p:extLst>
      <p:ext uri="{BB962C8B-B14F-4D97-AF65-F5344CB8AC3E}">
        <p14:creationId xmlns:p14="http://schemas.microsoft.com/office/powerpoint/2010/main" val="295364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30895" y="1128702"/>
            <a:ext cx="8995297" cy="491225"/>
          </a:xfrm>
          <a:prstGeom prst="rect">
            <a:avLst/>
          </a:prstGeom>
          <a:noFill/>
        </p:spPr>
        <p:txBody>
          <a:bodyPr wrap="square" rtlCol="0">
            <a:spAutoFit/>
          </a:bodyPr>
          <a:lstStyle/>
          <a:p>
            <a:pPr lvl="0">
              <a:lnSpc>
                <a:spcPct val="150000"/>
              </a:lnSpc>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Sukhothai, Thailand &gt;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August 1 to October 20, 2021</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Time Series Water Extent</a:t>
            </a:r>
          </a:p>
        </p:txBody>
      </p:sp>
      <p:pic>
        <p:nvPicPr>
          <p:cNvPr id="3" name="Picture 2">
            <a:extLst>
              <a:ext uri="{FF2B5EF4-FFF2-40B4-BE49-F238E27FC236}">
                <a16:creationId xmlns:a16="http://schemas.microsoft.com/office/drawing/2014/main" id="{FA0984B4-C1E5-9043-9D87-CF1259CD4D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895" y="1793688"/>
            <a:ext cx="5604826" cy="4444528"/>
          </a:xfrm>
          <a:prstGeom prst="rect">
            <a:avLst/>
          </a:prstGeom>
        </p:spPr>
      </p:pic>
      <p:sp>
        <p:nvSpPr>
          <p:cNvPr id="7" name="Oval 6">
            <a:extLst>
              <a:ext uri="{FF2B5EF4-FFF2-40B4-BE49-F238E27FC236}">
                <a16:creationId xmlns:a16="http://schemas.microsoft.com/office/drawing/2014/main" id="{58D94BC5-CD73-DB4F-A25D-1646CB2A618C}"/>
              </a:ext>
            </a:extLst>
          </p:cNvPr>
          <p:cNvSpPr/>
          <p:nvPr/>
        </p:nvSpPr>
        <p:spPr>
          <a:xfrm>
            <a:off x="4163369" y="2303851"/>
            <a:ext cx="182880" cy="182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1ED4D23-C7D4-244D-AF62-562BA3D6D063}"/>
              </a:ext>
            </a:extLst>
          </p:cNvPr>
          <p:cNvSpPr txBox="1"/>
          <p:nvPr/>
        </p:nvSpPr>
        <p:spPr>
          <a:xfrm>
            <a:off x="3456124" y="4551517"/>
            <a:ext cx="1578214" cy="707886"/>
          </a:xfrm>
          <a:prstGeom prst="rect">
            <a:avLst/>
          </a:prstGeom>
          <a:noFill/>
        </p:spPr>
        <p:txBody>
          <a:bodyPr wrap="square" rtlCol="0">
            <a:spAutoFit/>
          </a:bodyPr>
          <a:lstStyle/>
          <a:p>
            <a:pPr lvl="0"/>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Charter</a:t>
            </a:r>
            <a:b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Activation</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9292D3AC-8DE0-AC45-B786-EB8A11A7699B}"/>
              </a:ext>
            </a:extLst>
          </p:cNvPr>
          <p:cNvCxnSpPr>
            <a:cxnSpLocks/>
          </p:cNvCxnSpPr>
          <p:nvPr/>
        </p:nvCxnSpPr>
        <p:spPr>
          <a:xfrm flipV="1">
            <a:off x="3924728" y="2534433"/>
            <a:ext cx="297204" cy="1955374"/>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84CA7A7-D81E-F842-9074-8D31B82D60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2064" y="1311892"/>
            <a:ext cx="5204992" cy="5204992"/>
          </a:xfrm>
          <a:prstGeom prst="rect">
            <a:avLst/>
          </a:prstGeom>
        </p:spPr>
      </p:pic>
      <p:sp>
        <p:nvSpPr>
          <p:cNvPr id="11" name="TextBox 10">
            <a:extLst>
              <a:ext uri="{FF2B5EF4-FFF2-40B4-BE49-F238E27FC236}">
                <a16:creationId xmlns:a16="http://schemas.microsoft.com/office/drawing/2014/main" id="{82331B6D-C5D1-284B-92D1-BB0D850E155B}"/>
              </a:ext>
            </a:extLst>
          </p:cNvPr>
          <p:cNvSpPr txBox="1"/>
          <p:nvPr/>
        </p:nvSpPr>
        <p:spPr>
          <a:xfrm>
            <a:off x="7550668" y="5883893"/>
            <a:ext cx="3351047" cy="491225"/>
          </a:xfrm>
          <a:prstGeom prst="rect">
            <a:avLst/>
          </a:prstGeom>
          <a:noFill/>
        </p:spPr>
        <p:txBody>
          <a:bodyPr wrap="square" rtlCol="0">
            <a:spAutoFit/>
          </a:bodyPr>
          <a:lstStyle/>
          <a:p>
            <a:pPr lvl="0">
              <a:lnSpc>
                <a:spcPct val="150000"/>
              </a:lnSpc>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Time Series Animation</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067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30896" y="1128702"/>
            <a:ext cx="11730207" cy="4484241"/>
          </a:xfrm>
          <a:prstGeom prst="rect">
            <a:avLst/>
          </a:prstGeom>
          <a:noFill/>
        </p:spPr>
        <p:txBody>
          <a:bodyPr wrap="square" rtlCol="0">
            <a:spAutoFit/>
          </a:bodyPr>
          <a:lstStyle/>
          <a:p>
            <a:pPr marL="285750" lvl="0" indent="-285750">
              <a:lnSpc>
                <a:spcPct val="150000"/>
              </a:lnSpc>
              <a:buFont typeface="Wingdings" pitchFamily="2" charset="2"/>
              <a:buChar char="§"/>
            </a:pPr>
            <a:r>
              <a:rPr lang="en-GB" sz="1600" b="1" dirty="0">
                <a:solidFill>
                  <a:prstClr val="black"/>
                </a:solidFill>
                <a:latin typeface="Quire Sans" panose="020B0502040400020003" pitchFamily="34" charset="0"/>
                <a:cs typeface="Quire Sans" panose="020B0502040400020003" pitchFamily="34" charset="0"/>
              </a:rPr>
              <a:t>SDG Coordination Group </a:t>
            </a:r>
            <a:r>
              <a:rPr lang="en-GB" sz="1600" dirty="0">
                <a:solidFill>
                  <a:prstClr val="black"/>
                </a:solidFill>
                <a:latin typeface="Quire Sans" panose="020B0502040400020003" pitchFamily="34" charset="0"/>
                <a:cs typeface="Quire Sans" panose="020B0502040400020003" pitchFamily="34" charset="0"/>
              </a:rPr>
              <a:t>... SEO implementation lead, continue development of ODC tools and case studies for specific SDGs</a:t>
            </a:r>
          </a:p>
          <a:p>
            <a:pPr marL="285750" lvl="0" indent="-285750">
              <a:lnSpc>
                <a:spcPct val="150000"/>
              </a:lnSpc>
              <a:buFont typeface="Wingdings" pitchFamily="2" charset="2"/>
              <a:buChar char="§"/>
            </a:pPr>
            <a:r>
              <a:rPr lang="en-GB" sz="1600" b="1" dirty="0">
                <a:solidFill>
                  <a:prstClr val="black"/>
                </a:solidFill>
                <a:latin typeface="Quire Sans" panose="020B0502040400020003" pitchFamily="34" charset="0"/>
                <a:cs typeface="Quire Sans" panose="020B0502040400020003" pitchFamily="34" charset="0"/>
              </a:rPr>
              <a:t>DE-Americas</a:t>
            </a:r>
            <a:r>
              <a:rPr lang="en-GB" sz="1600" dirty="0">
                <a:solidFill>
                  <a:prstClr val="black"/>
                </a:solidFill>
                <a:latin typeface="Quire Sans" panose="020B0502040400020003" pitchFamily="34" charset="0"/>
                <a:cs typeface="Quire Sans" panose="020B0502040400020003" pitchFamily="34" charset="0"/>
              </a:rPr>
              <a:t> ... continue working with INEGI, CSIRO-Chile and AmeriGEO to explore opportunities in the region</a:t>
            </a:r>
          </a:p>
          <a:p>
            <a:pPr marL="285750" lvl="0" indent="-285750">
              <a:lnSpc>
                <a:spcPct val="150000"/>
              </a:lnSpc>
              <a:buFont typeface="Wingdings" pitchFamily="2" charset="2"/>
              <a:buChar char="§"/>
            </a:pPr>
            <a:r>
              <a:rPr lang="en-GB" sz="1600" b="1" dirty="0">
                <a:solidFill>
                  <a:prstClr val="black"/>
                </a:solidFill>
                <a:latin typeface="Quire Sans" panose="020B0502040400020003" pitchFamily="34" charset="0"/>
                <a:cs typeface="Quire Sans" panose="020B0502040400020003" pitchFamily="34" charset="0"/>
              </a:rPr>
              <a:t>DE-Pacific</a:t>
            </a:r>
            <a:r>
              <a:rPr lang="en-GB" sz="1600" dirty="0">
                <a:solidFill>
                  <a:prstClr val="black"/>
                </a:solidFill>
                <a:latin typeface="Quire Sans" panose="020B0502040400020003" pitchFamily="34" charset="0"/>
                <a:cs typeface="Quire Sans" panose="020B0502040400020003" pitchFamily="34" charset="0"/>
              </a:rPr>
              <a:t> ... continue as a member of the Interim Steering Group to develop strategic plans and explore data options</a:t>
            </a:r>
          </a:p>
          <a:p>
            <a:pPr marL="285750" lvl="0" indent="-285750">
              <a:lnSpc>
                <a:spcPct val="150000"/>
              </a:lnSpc>
              <a:buFont typeface="Wingdings" pitchFamily="2" charset="2"/>
              <a:buChar char="§"/>
            </a:pPr>
            <a:r>
              <a:rPr lang="en-GB" sz="1600" b="1" dirty="0">
                <a:solidFill>
                  <a:prstClr val="black"/>
                </a:solidFill>
                <a:latin typeface="Quire Sans" panose="020B0502040400020003" pitchFamily="34" charset="0"/>
                <a:cs typeface="Quire Sans" panose="020B0502040400020003" pitchFamily="34" charset="0"/>
              </a:rPr>
              <a:t>Earth Analytics Interoperability Lab (EAIL) </a:t>
            </a:r>
            <a:r>
              <a:rPr lang="en-GB" sz="1600" dirty="0">
                <a:solidFill>
                  <a:prstClr val="black"/>
                </a:solidFill>
                <a:latin typeface="Quire Sans" panose="020B0502040400020003" pitchFamily="34" charset="0"/>
                <a:cs typeface="Quire Sans" panose="020B0502040400020003" pitchFamily="34" charset="0"/>
              </a:rPr>
              <a:t>... work with CSIRO to implement the EAIL and support data and algorithm testing for CEOS initiatives (COAST, Disasters, Rice Monitoring, DEM evaluation).</a:t>
            </a:r>
          </a:p>
          <a:p>
            <a:pPr marL="285750" lvl="0" indent="-285750">
              <a:lnSpc>
                <a:spcPct val="150000"/>
              </a:lnSpc>
              <a:buFont typeface="Wingdings" pitchFamily="2" charset="2"/>
              <a:buChar char="§"/>
            </a:pPr>
            <a:r>
              <a:rPr lang="en-GB" sz="1600" b="1" dirty="0">
                <a:solidFill>
                  <a:prstClr val="black"/>
                </a:solidFill>
                <a:latin typeface="Quire Sans" panose="020B0502040400020003" pitchFamily="34" charset="0"/>
                <a:cs typeface="Quire Sans" panose="020B0502040400020003" pitchFamily="34" charset="0"/>
              </a:rPr>
              <a:t>Open Data Cube (ODC) </a:t>
            </a:r>
            <a:r>
              <a:rPr lang="en-GB" sz="1600" dirty="0">
                <a:solidFill>
                  <a:prstClr val="black"/>
                </a:solidFill>
                <a:latin typeface="Quire Sans" panose="020B0502040400020003" pitchFamily="34" charset="0"/>
                <a:cs typeface="Quire Sans" panose="020B0502040400020003" pitchFamily="34" charset="0"/>
              </a:rPr>
              <a:t>... advance country/region prototypes, advance tools (sandboxes), advance algorithms (Jupyter notebooks), develop a new user forum, and investigate new datasets.</a:t>
            </a:r>
          </a:p>
          <a:p>
            <a:pPr marL="285750" lvl="0" indent="-285750">
              <a:lnSpc>
                <a:spcPct val="150000"/>
              </a:lnSpc>
              <a:buFont typeface="Wingdings" pitchFamily="2" charset="2"/>
              <a:buChar char="§"/>
            </a:pPr>
            <a:r>
              <a:rPr lang="en-GB" sz="1600" b="1" dirty="0">
                <a:solidFill>
                  <a:prstClr val="black"/>
                </a:solidFill>
                <a:latin typeface="Quire Sans" panose="020B0502040400020003" pitchFamily="34" charset="0"/>
                <a:cs typeface="Quire Sans" panose="020B0502040400020003" pitchFamily="34" charset="0"/>
              </a:rPr>
              <a:t>Analysis Ready Data (ARD) </a:t>
            </a:r>
            <a:r>
              <a:rPr lang="en-GB" sz="1600" dirty="0">
                <a:solidFill>
                  <a:prstClr val="black"/>
                </a:solidFill>
                <a:latin typeface="Quire Sans" panose="020B0502040400020003" pitchFamily="34" charset="0"/>
                <a:cs typeface="Quire Sans" panose="020B0502040400020003" pitchFamily="34" charset="0"/>
              </a:rPr>
              <a:t>... continue testing datasets and supporting development of product specifications (e.g. Nighttime Lights, NASA Black Marble), promote and demonstrate ARD value thru ODC prototypes, improve production and access to Sentinel-1 products</a:t>
            </a:r>
          </a:p>
          <a:p>
            <a:pPr marL="285750" lvl="0" indent="-285750">
              <a:lnSpc>
                <a:spcPct val="150000"/>
              </a:lnSpc>
              <a:buFont typeface="Wingdings" pitchFamily="2" charset="2"/>
              <a:buChar char="§"/>
            </a:pPr>
            <a:r>
              <a:rPr lang="en-GB" sz="1600" dirty="0">
                <a:solidFill>
                  <a:prstClr val="black"/>
                </a:solidFill>
                <a:latin typeface="Quire Sans" panose="020B0502040400020003" pitchFamily="34" charset="0"/>
                <a:cs typeface="Quire Sans" panose="020B0502040400020003" pitchFamily="34" charset="0"/>
              </a:rPr>
              <a:t>Continue </a:t>
            </a:r>
            <a:r>
              <a:rPr lang="en-GB" sz="1600" b="1" dirty="0">
                <a:solidFill>
                  <a:prstClr val="black"/>
                </a:solidFill>
                <a:latin typeface="Quire Sans" panose="020B0502040400020003" pitchFamily="34" charset="0"/>
                <a:cs typeface="Quire Sans" panose="020B0502040400020003" pitchFamily="34" charset="0"/>
              </a:rPr>
              <a:t>CEOS outreach </a:t>
            </a:r>
            <a:r>
              <a:rPr lang="en-GB" sz="1600" dirty="0">
                <a:solidFill>
                  <a:prstClr val="black"/>
                </a:solidFill>
                <a:latin typeface="Quire Sans" panose="020B0502040400020003" pitchFamily="34" charset="0"/>
                <a:cs typeface="Quire Sans" panose="020B0502040400020003" pitchFamily="34" charset="0"/>
              </a:rPr>
              <a:t>at major meetings ... IGARSS, GEO, AGU</a:t>
            </a:r>
          </a:p>
          <a:p>
            <a:pPr marL="285750" lvl="0" indent="-285750">
              <a:lnSpc>
                <a:spcPct val="150000"/>
              </a:lnSpc>
              <a:buFont typeface="Wingdings" pitchFamily="2" charset="2"/>
              <a:buChar char="§"/>
            </a:pPr>
            <a:r>
              <a:rPr lang="en-GB" sz="1600" b="1" dirty="0">
                <a:solidFill>
                  <a:prstClr val="black"/>
                </a:solidFill>
                <a:latin typeface="Quire Sans" panose="020B0502040400020003" pitchFamily="34" charset="0"/>
                <a:cs typeface="Quire Sans" panose="020B0502040400020003" pitchFamily="34" charset="0"/>
              </a:rPr>
              <a:t>CEOS Communications </a:t>
            </a:r>
            <a:r>
              <a:rPr lang="en-GB" sz="1600" dirty="0">
                <a:solidFill>
                  <a:prstClr val="black"/>
                </a:solidFill>
                <a:latin typeface="Quire Sans" panose="020B0502040400020003" pitchFamily="34" charset="0"/>
                <a:cs typeface="Quire Sans" panose="020B0502040400020003" pitchFamily="34" charset="0"/>
              </a:rPr>
              <a:t>... improvements on website and social media</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Plans for 2022</a:t>
            </a:r>
          </a:p>
        </p:txBody>
      </p:sp>
      <p:sp>
        <p:nvSpPr>
          <p:cNvPr id="12" name="Rectangle 3">
            <a:extLst>
              <a:ext uri="{FF2B5EF4-FFF2-40B4-BE49-F238E27FC236}">
                <a16:creationId xmlns:a16="http://schemas.microsoft.com/office/drawing/2014/main" id="{526A077B-59D5-C441-9A9D-63BA4176A2E9}"/>
              </a:ext>
            </a:extLst>
          </p:cNvPr>
          <p:cNvSpPr txBox="1">
            <a:spLocks noChangeArrowheads="1"/>
          </p:cNvSpPr>
          <p:nvPr/>
        </p:nvSpPr>
        <p:spPr bwMode="auto">
          <a:xfrm>
            <a:off x="483108" y="5729298"/>
            <a:ext cx="8772743" cy="57904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119063" lvl="1" indent="0" fontAlgn="base">
              <a:spcBef>
                <a:spcPct val="20000"/>
              </a:spcBef>
              <a:spcAft>
                <a:spcPct val="0"/>
              </a:spcAft>
              <a:buClr>
                <a:srgbClr val="3B812F"/>
              </a:buClr>
              <a:buSzPct val="60000"/>
              <a:defRPr/>
            </a:pPr>
            <a:r>
              <a:rPr lang="en-US" sz="2800" b="1" dirty="0">
                <a:solidFill>
                  <a:srgbClr val="000000"/>
                </a:solidFill>
                <a:latin typeface="Arial"/>
              </a:rPr>
              <a:t>Let us know how the SEO can better serve CEOS!</a:t>
            </a:r>
            <a:endParaRPr lang="en-US" sz="2800" dirty="0">
              <a:solidFill>
                <a:srgbClr val="000000"/>
              </a:solidFill>
              <a:latin typeface="Arial"/>
            </a:endParaRPr>
          </a:p>
        </p:txBody>
      </p:sp>
    </p:spTree>
    <p:extLst>
      <p:ext uri="{BB962C8B-B14F-4D97-AF65-F5344CB8AC3E}">
        <p14:creationId xmlns:p14="http://schemas.microsoft.com/office/powerpoint/2010/main" val="2792375990"/>
      </p:ext>
    </p:extLst>
  </p:cSld>
  <p:clrMapOvr>
    <a:masterClrMapping/>
  </p:clrMapOvr>
</p:sld>
</file>

<file path=ppt/theme/theme1.xml><?xml version="1.0" encoding="utf-8"?>
<a:theme xmlns:a="http://schemas.openxmlformats.org/drawingml/2006/main" name="ceos">
  <a:themeElements>
    <a:clrScheme name="Custom 2">
      <a:dk1>
        <a:sysClr val="windowText" lastClr="000000"/>
      </a:dk1>
      <a:lt1>
        <a:sysClr val="window" lastClr="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CEO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os" id="{E7D9A4C2-EA9B-46A3-AF73-4DA54540FCD7}" vid="{58CD55DC-BA9F-4DF6-8B47-4DD589337F5E}"/>
    </a:ext>
  </a:extLst>
</a:theme>
</file>

<file path=docProps/app.xml><?xml version="1.0" encoding="utf-8"?>
<Properties xmlns="http://schemas.openxmlformats.org/officeDocument/2006/extended-properties" xmlns:vt="http://schemas.openxmlformats.org/officeDocument/2006/docPropsVTypes">
  <Template>ceos</Template>
  <TotalTime>1836</TotalTime>
  <Words>1033</Words>
  <Application>Microsoft Macintosh PowerPoint</Application>
  <PresentationFormat>Widescreen</PresentationFormat>
  <Paragraphs>70</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Courier New</vt:lpstr>
      <vt:lpstr>Quire Sans</vt:lpstr>
      <vt:lpstr>Tahoma</vt:lpstr>
      <vt:lpstr>Wingdings</vt:lpstr>
      <vt:lpstr>ceos</vt:lpstr>
      <vt:lpstr>CEOS Systems  Engineering Office (SEO) Report  </vt:lpstr>
      <vt:lpstr>SEO Reminder ... What We Do</vt:lpstr>
      <vt:lpstr>Accomplishments in 2021</vt:lpstr>
      <vt:lpstr>Open Data Cube</vt:lpstr>
      <vt:lpstr>Open Data Cube Sandbox</vt:lpstr>
      <vt:lpstr>ODC Sandbox – Thailand Flooding</vt:lpstr>
      <vt:lpstr>Time Series Water Extent</vt:lpstr>
      <vt:lpstr>Plans for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Marion Rose</dc:creator>
  <cp:lastModifiedBy>Killough, Brian D. (LARC-D2)</cp:lastModifiedBy>
  <cp:revision>51</cp:revision>
  <dcterms:created xsi:type="dcterms:W3CDTF">2021-10-07T09:33:41Z</dcterms:created>
  <dcterms:modified xsi:type="dcterms:W3CDTF">2021-10-28T13:47:29Z</dcterms:modified>
</cp:coreProperties>
</file>