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1" r:id="rId4"/>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9144000"/>
  <p:notesSz cx="6858000" cy="9144000"/>
  <p:embeddedFontLst>
    <p:embeddedFont>
      <p:font typeface="Helvetica Neue"/>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pos="185">
          <p15:clr>
            <a:srgbClr val="9AA0A6"/>
          </p15:clr>
        </p15:guide>
        <p15:guide id="4" pos="21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185"/>
        <p:guide pos="21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HelveticaNeue-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HelveticaNeue-italic.fntdata"/><Relationship Id="rId16" Type="http://schemas.openxmlformats.org/officeDocument/2006/relationships/slide" Target="slides/slide10.xml"/><Relationship Id="rId38" Type="http://schemas.openxmlformats.org/officeDocument/2006/relationships/font" Target="fonts/HelveticaNeue-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5000"/>
              </a:lnSpc>
              <a:spcBef>
                <a:spcPts val="0"/>
              </a:spcBef>
              <a:spcAft>
                <a:spcPts val="0"/>
              </a:spcAft>
              <a:buSzPts val="1400"/>
              <a:buNone/>
              <a:defRPr b="0" i="0" sz="2400" u="none" cap="none" strike="noStrike">
                <a:latin typeface="Avenir"/>
                <a:ea typeface="Avenir"/>
                <a:cs typeface="Avenir"/>
                <a:sym typeface="Avenir"/>
              </a:defRPr>
            </a:lvl1pPr>
            <a:lvl2pPr indent="-228600" lvl="1" marL="914400" marR="0" rtl="0" algn="l">
              <a:lnSpc>
                <a:spcPct val="125000"/>
              </a:lnSpc>
              <a:spcBef>
                <a:spcPts val="0"/>
              </a:spcBef>
              <a:spcAft>
                <a:spcPts val="0"/>
              </a:spcAft>
              <a:buSzPts val="1400"/>
              <a:buNone/>
              <a:defRPr b="0" i="0" sz="2400" u="none" cap="none" strike="noStrike">
                <a:latin typeface="Avenir"/>
                <a:ea typeface="Avenir"/>
                <a:cs typeface="Avenir"/>
                <a:sym typeface="Avenir"/>
              </a:defRPr>
            </a:lvl2pPr>
            <a:lvl3pPr indent="-228600" lvl="2" marL="1371600" marR="0" rtl="0" algn="l">
              <a:lnSpc>
                <a:spcPct val="125000"/>
              </a:lnSpc>
              <a:spcBef>
                <a:spcPts val="0"/>
              </a:spcBef>
              <a:spcAft>
                <a:spcPts val="0"/>
              </a:spcAft>
              <a:buSzPts val="1400"/>
              <a:buNone/>
              <a:defRPr b="0" i="0" sz="2400" u="none" cap="none" strike="noStrike">
                <a:latin typeface="Avenir"/>
                <a:ea typeface="Avenir"/>
                <a:cs typeface="Avenir"/>
                <a:sym typeface="Avenir"/>
              </a:defRPr>
            </a:lvl3pPr>
            <a:lvl4pPr indent="-228600" lvl="3" marL="1828800" marR="0" rtl="0" algn="l">
              <a:lnSpc>
                <a:spcPct val="125000"/>
              </a:lnSpc>
              <a:spcBef>
                <a:spcPts val="0"/>
              </a:spcBef>
              <a:spcAft>
                <a:spcPts val="0"/>
              </a:spcAft>
              <a:buSzPts val="1400"/>
              <a:buNone/>
              <a:defRPr b="0" i="0" sz="2400" u="none" cap="none" strike="noStrike">
                <a:latin typeface="Avenir"/>
                <a:ea typeface="Avenir"/>
                <a:cs typeface="Avenir"/>
                <a:sym typeface="Avenir"/>
              </a:defRPr>
            </a:lvl4pPr>
            <a:lvl5pPr indent="-228600" lvl="4" marL="2286000" marR="0" rtl="0" algn="l">
              <a:lnSpc>
                <a:spcPct val="125000"/>
              </a:lnSpc>
              <a:spcBef>
                <a:spcPts val="0"/>
              </a:spcBef>
              <a:spcAft>
                <a:spcPts val="0"/>
              </a:spcAft>
              <a:buSzPts val="1400"/>
              <a:buNone/>
              <a:defRPr b="0" i="0" sz="2400" u="none" cap="none" strike="noStrike">
                <a:latin typeface="Avenir"/>
                <a:ea typeface="Avenir"/>
                <a:cs typeface="Avenir"/>
                <a:sym typeface="Avenir"/>
              </a:defRPr>
            </a:lvl5pPr>
            <a:lvl6pPr indent="-228600" lvl="5" marL="2743200" marR="0" rtl="0" algn="l">
              <a:lnSpc>
                <a:spcPct val="125000"/>
              </a:lnSpc>
              <a:spcBef>
                <a:spcPts val="0"/>
              </a:spcBef>
              <a:spcAft>
                <a:spcPts val="0"/>
              </a:spcAft>
              <a:buSzPts val="1400"/>
              <a:buNone/>
              <a:defRPr b="0" i="0" sz="2400" u="none" cap="none" strike="noStrike">
                <a:latin typeface="Avenir"/>
                <a:ea typeface="Avenir"/>
                <a:cs typeface="Avenir"/>
                <a:sym typeface="Avenir"/>
              </a:defRPr>
            </a:lvl6pPr>
            <a:lvl7pPr indent="-228600" lvl="6" marL="3200400" marR="0" rtl="0" algn="l">
              <a:lnSpc>
                <a:spcPct val="125000"/>
              </a:lnSpc>
              <a:spcBef>
                <a:spcPts val="0"/>
              </a:spcBef>
              <a:spcAft>
                <a:spcPts val="0"/>
              </a:spcAft>
              <a:buSzPts val="1400"/>
              <a:buNone/>
              <a:defRPr b="0" i="0" sz="2400" u="none" cap="none" strike="noStrike">
                <a:latin typeface="Avenir"/>
                <a:ea typeface="Avenir"/>
                <a:cs typeface="Avenir"/>
                <a:sym typeface="Avenir"/>
              </a:defRPr>
            </a:lvl7pPr>
            <a:lvl8pPr indent="-228600" lvl="7" marL="3657600" marR="0" rtl="0" algn="l">
              <a:lnSpc>
                <a:spcPct val="125000"/>
              </a:lnSpc>
              <a:spcBef>
                <a:spcPts val="0"/>
              </a:spcBef>
              <a:spcAft>
                <a:spcPts val="0"/>
              </a:spcAft>
              <a:buSzPts val="1400"/>
              <a:buNone/>
              <a:defRPr b="0" i="0" sz="2400" u="none" cap="none" strike="noStrike">
                <a:latin typeface="Avenir"/>
                <a:ea typeface="Avenir"/>
                <a:cs typeface="Avenir"/>
                <a:sym typeface="Avenir"/>
              </a:defRPr>
            </a:lvl8pPr>
            <a:lvl9pPr indent="-228600" lvl="8" marL="4114800" marR="0" rtl="0" algn="l">
              <a:lnSpc>
                <a:spcPct val="125000"/>
              </a:lnSpc>
              <a:spcBef>
                <a:spcPts val="0"/>
              </a:spcBef>
              <a:spcAft>
                <a:spcPts val="0"/>
              </a:spcAft>
              <a:buSzPts val="1400"/>
              <a:buNone/>
              <a:defRPr b="0" i="0" sz="2400" u="none" cap="none" strike="noStrike">
                <a:latin typeface="Avenir"/>
                <a:ea typeface="Avenir"/>
                <a:cs typeface="Avenir"/>
                <a:sym typeface="Avenir"/>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 name="Google Shape;2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a4808af1b9_5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ga4808af1b9_5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a482fbdca3_0_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ga482fbdca3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a482fbdca3_0_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ga482fbdca3_0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441d4cbed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ga441d4cbe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a482fbdca3_0_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ga482fbdca3_0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a482fbdca3_0_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ga482fbdca3_0_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482fbdca3_0_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ga482fbdca3_0_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a41ecdccde_1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ga41ecdccde_1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a482fbdca3_19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a482fbdca3_19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a482fbdca3_0_7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ga482fbdca3_0_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 name="Google Shape;3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c618f2b19_31_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9c618f2b19_31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c618f2b19_33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9c618f2b19_33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9c618f2b19_31_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g9c618f2b19_31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a482fbdca3_2_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a482fbdca3_2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9c618f2b19_31_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9c618f2b19_31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9c618f2b19_31_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g9c618f2b19_31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9c618f2b19_31_6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g9c618f2b19_31_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a482fbdca3_0_7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ga482fbdca3_0_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9c618f2b19_31_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g9c618f2b19_31_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a482fbdca3_7_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ga482fbdca3_7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a482fbdca3_0_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ga482fbdca3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a482fbdca3_7_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ga482fbdca3_7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9c618f2b19_31_5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 name="Google Shape;44;g9c618f2b19_31_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a4808af1b9_0_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51" name="Google Shape;51;ga4808af1b9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a482fbdca3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 name="Google Shape;61;ga482fbdca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9c618f2b19_31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g9c618f2b19_3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9c618f2b19_31_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g9c618f2b19_31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a444f067fd_4_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ga444f067fd_4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x">
  <p:cSld name="TITLE_AND_BODY">
    <p:bg>
      <p:bgPr>
        <a:blipFill>
          <a:blip r:embed="rId2">
            <a:alphaModFix/>
          </a:blip>
          <a:stretch>
            <a:fillRect/>
          </a:stretch>
        </a:blipFill>
      </p:bgPr>
    </p:bg>
    <p:spTree>
      <p:nvGrpSpPr>
        <p:cNvPr id="7" name="Shape 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8" name="Shape 8"/>
        <p:cNvGrpSpPr/>
        <p:nvPr/>
      </p:nvGrpSpPr>
      <p:grpSpPr>
        <a:xfrm>
          <a:off x="0" y="0"/>
          <a:ext cx="0" cy="0"/>
          <a:chOff x="0" y="0"/>
          <a:chExt cx="0" cy="0"/>
        </a:xfrm>
      </p:grpSpPr>
      <p:sp>
        <p:nvSpPr>
          <p:cNvPr id="9" name="Google Shape;9;p3"/>
          <p:cNvSpPr/>
          <p:nvPr>
            <p:ph idx="12" type="sldNum"/>
          </p:nvPr>
        </p:nvSpPr>
        <p:spPr>
          <a:xfrm>
            <a:off x="8763000" y="6629400"/>
            <a:ext cx="304800" cy="187285"/>
          </a:xfrm>
          <a:prstGeom prst="roundRect">
            <a:avLst>
              <a:gd fmla="val 16667" name="adj"/>
            </a:avLst>
          </a:prstGeom>
          <a:solidFill>
            <a:schemeClr val="lt1">
              <a:alpha val="48627"/>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lvl1pPr indent="0" lvl="0" marL="0" marR="0" algn="ctr">
              <a:spcBef>
                <a:spcPts val="0"/>
              </a:spcBef>
              <a:buNone/>
              <a:defRPr b="0" i="1" sz="1100" u="none" cap="none" strike="noStrike">
                <a:solidFill>
                  <a:schemeClr val="dk2"/>
                </a:solidFill>
                <a:latin typeface="Helvetica Neue"/>
                <a:ea typeface="Helvetica Neue"/>
                <a:cs typeface="Helvetica Neue"/>
                <a:sym typeface="Helvetica Neue"/>
              </a:defRPr>
            </a:lvl1pPr>
            <a:lvl2pPr indent="0" lvl="1" marL="0" marR="0" algn="ctr">
              <a:spcBef>
                <a:spcPts val="0"/>
              </a:spcBef>
              <a:buNone/>
              <a:defRPr b="0" i="1" sz="1100" u="none" cap="none" strike="noStrike">
                <a:solidFill>
                  <a:schemeClr val="dk2"/>
                </a:solidFill>
                <a:latin typeface="Helvetica Neue"/>
                <a:ea typeface="Helvetica Neue"/>
                <a:cs typeface="Helvetica Neue"/>
                <a:sym typeface="Helvetica Neue"/>
              </a:defRPr>
            </a:lvl2pPr>
            <a:lvl3pPr indent="0" lvl="2" marL="0" marR="0" algn="ctr">
              <a:spcBef>
                <a:spcPts val="0"/>
              </a:spcBef>
              <a:buNone/>
              <a:defRPr b="0" i="1" sz="1100" u="none" cap="none" strike="noStrike">
                <a:solidFill>
                  <a:schemeClr val="dk2"/>
                </a:solidFill>
                <a:latin typeface="Helvetica Neue"/>
                <a:ea typeface="Helvetica Neue"/>
                <a:cs typeface="Helvetica Neue"/>
                <a:sym typeface="Helvetica Neue"/>
              </a:defRPr>
            </a:lvl3pPr>
            <a:lvl4pPr indent="0" lvl="3" marL="0" marR="0" algn="ctr">
              <a:spcBef>
                <a:spcPts val="0"/>
              </a:spcBef>
              <a:buNone/>
              <a:defRPr b="0" i="1" sz="1100" u="none" cap="none" strike="noStrike">
                <a:solidFill>
                  <a:schemeClr val="dk2"/>
                </a:solidFill>
                <a:latin typeface="Helvetica Neue"/>
                <a:ea typeface="Helvetica Neue"/>
                <a:cs typeface="Helvetica Neue"/>
                <a:sym typeface="Helvetica Neue"/>
              </a:defRPr>
            </a:lvl4pPr>
            <a:lvl5pPr indent="0" lvl="4" marL="0" marR="0" algn="ctr">
              <a:spcBef>
                <a:spcPts val="0"/>
              </a:spcBef>
              <a:buNone/>
              <a:defRPr b="0" i="1" sz="1100" u="none" cap="none" strike="noStrike">
                <a:solidFill>
                  <a:schemeClr val="dk2"/>
                </a:solidFill>
                <a:latin typeface="Helvetica Neue"/>
                <a:ea typeface="Helvetica Neue"/>
                <a:cs typeface="Helvetica Neue"/>
                <a:sym typeface="Helvetica Neue"/>
              </a:defRPr>
            </a:lvl5pPr>
            <a:lvl6pPr indent="0" lvl="5" marL="0" marR="0" algn="ctr">
              <a:spcBef>
                <a:spcPts val="0"/>
              </a:spcBef>
              <a:buNone/>
              <a:defRPr b="0" i="1" sz="1100" u="none" cap="none" strike="noStrike">
                <a:solidFill>
                  <a:schemeClr val="dk2"/>
                </a:solidFill>
                <a:latin typeface="Helvetica Neue"/>
                <a:ea typeface="Helvetica Neue"/>
                <a:cs typeface="Helvetica Neue"/>
                <a:sym typeface="Helvetica Neue"/>
              </a:defRPr>
            </a:lvl6pPr>
            <a:lvl7pPr indent="0" lvl="6" marL="0" marR="0" algn="ctr">
              <a:spcBef>
                <a:spcPts val="0"/>
              </a:spcBef>
              <a:buNone/>
              <a:defRPr b="0" i="1" sz="1100" u="none" cap="none" strike="noStrike">
                <a:solidFill>
                  <a:schemeClr val="dk2"/>
                </a:solidFill>
                <a:latin typeface="Helvetica Neue"/>
                <a:ea typeface="Helvetica Neue"/>
                <a:cs typeface="Helvetica Neue"/>
                <a:sym typeface="Helvetica Neue"/>
              </a:defRPr>
            </a:lvl7pPr>
            <a:lvl8pPr indent="0" lvl="7" marL="0" marR="0" algn="ctr">
              <a:spcBef>
                <a:spcPts val="0"/>
              </a:spcBef>
              <a:buNone/>
              <a:defRPr b="0" i="1" sz="1100" u="none" cap="none" strike="noStrike">
                <a:solidFill>
                  <a:schemeClr val="dk2"/>
                </a:solidFill>
                <a:latin typeface="Helvetica Neue"/>
                <a:ea typeface="Helvetica Neue"/>
                <a:cs typeface="Helvetica Neue"/>
                <a:sym typeface="Helvetica Neue"/>
              </a:defRPr>
            </a:lvl8pPr>
            <a:lvl9pPr indent="0" lvl="8" marL="0" marR="0" algn="ctr">
              <a:spcBef>
                <a:spcPts val="0"/>
              </a:spcBef>
              <a:buNone/>
              <a:defRPr b="0" i="1" sz="1100" u="none" cap="none" strike="noStrike">
                <a:solidFill>
                  <a:schemeClr val="dk2"/>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10" name="Google Shape;10;p3"/>
          <p:cNvSpPr txBox="1"/>
          <p:nvPr>
            <p:ph idx="1" type="body"/>
          </p:nvPr>
        </p:nvSpPr>
        <p:spPr>
          <a:xfrm>
            <a:off x="76200" y="1219200"/>
            <a:ext cx="8991600" cy="525780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500"/>
              </a:spcBef>
              <a:spcAft>
                <a:spcPts val="0"/>
              </a:spcAft>
              <a:buClr>
                <a:srgbClr val="002569"/>
              </a:buClr>
              <a:buSzPts val="2000"/>
              <a:buFont typeface="Arial"/>
              <a:buChar char="•"/>
              <a:defRPr b="1" i="0" sz="2000" u="none" cap="none" strike="noStrike">
                <a:solidFill>
                  <a:srgbClr val="002569"/>
                </a:solidFill>
                <a:latin typeface="Helvetica Neue"/>
                <a:ea typeface="Helvetica Neue"/>
                <a:cs typeface="Helvetica Neue"/>
                <a:sym typeface="Helvetica Neue"/>
              </a:defRPr>
            </a:lvl1pPr>
            <a:lvl2pPr indent="-355600" lvl="1" marL="914400" marR="0" rtl="0" algn="l">
              <a:spcBef>
                <a:spcPts val="500"/>
              </a:spcBef>
              <a:spcAft>
                <a:spcPts val="0"/>
              </a:spcAft>
              <a:buClr>
                <a:srgbClr val="002569"/>
              </a:buClr>
              <a:buSzPts val="2000"/>
              <a:buFont typeface="Courier New"/>
              <a:buChar char="o"/>
              <a:defRPr b="0" i="0" sz="2000" u="none" cap="none" strike="noStrike">
                <a:solidFill>
                  <a:srgbClr val="002569"/>
                </a:solidFill>
                <a:latin typeface="Helvetica Neue"/>
                <a:ea typeface="Helvetica Neue"/>
                <a:cs typeface="Helvetica Neue"/>
                <a:sym typeface="Helvetica Neue"/>
              </a:defRPr>
            </a:lvl2pPr>
            <a:lvl3pPr indent="-355600" lvl="2" marL="1371600" marR="0" rtl="0" algn="l">
              <a:spcBef>
                <a:spcPts val="500"/>
              </a:spcBef>
              <a:spcAft>
                <a:spcPts val="0"/>
              </a:spcAft>
              <a:buClr>
                <a:srgbClr val="002569"/>
              </a:buClr>
              <a:buSzPts val="2000"/>
              <a:buFont typeface="Noto Sans Symbols"/>
              <a:buChar char="▪"/>
              <a:defRPr b="0" i="0" sz="2000" u="none" cap="none" strike="noStrike">
                <a:solidFill>
                  <a:srgbClr val="002569"/>
                </a:solidFill>
                <a:latin typeface="Helvetica Neue"/>
                <a:ea typeface="Helvetica Neue"/>
                <a:cs typeface="Helvetica Neue"/>
                <a:sym typeface="Helvetica Neue"/>
              </a:defRPr>
            </a:lvl3pPr>
            <a:lvl4pPr indent="-355600" lvl="3" marL="1828800" marR="0" rtl="0" algn="l">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4pPr>
            <a:lvl5pPr indent="-355600" lvl="4" marL="2286000" marR="0" rtl="0" algn="l">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5pPr>
            <a:lvl6pPr indent="-228600" lvl="5" marL="27432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6pPr>
            <a:lvl7pPr indent="-228600" lvl="6" marL="32004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7pPr>
            <a:lvl8pPr indent="-228600" lvl="7" marL="36576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8pPr>
            <a:lvl9pPr indent="-228600" lvl="8" marL="41148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9pPr>
          </a:lstStyle>
          <a:p/>
        </p:txBody>
      </p:sp>
      <p:sp>
        <p:nvSpPr>
          <p:cNvPr id="11" name="Google Shape;11;p3"/>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500"/>
              </a:spcBef>
              <a:spcAft>
                <a:spcPts val="0"/>
              </a:spcAft>
              <a:buClr>
                <a:schemeClr val="lt1"/>
              </a:buClr>
              <a:buSzPts val="2800"/>
              <a:buFont typeface="Arial"/>
              <a:buNone/>
              <a:defRPr b="1" i="0" sz="2800" u="none" cap="none" strike="noStrike">
                <a:solidFill>
                  <a:schemeClr val="lt1"/>
                </a:solidFill>
                <a:latin typeface="Helvetica Neue"/>
                <a:ea typeface="Helvetica Neue"/>
                <a:cs typeface="Helvetica Neue"/>
                <a:sym typeface="Helvetica Neue"/>
              </a:defRPr>
            </a:lvl1pPr>
            <a:lvl2pPr indent="-381000" lvl="1" marL="9144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2pPr>
            <a:lvl3pPr indent="-381000" lvl="2" marL="1371600" marR="0" rtl="0" algn="l">
              <a:spcBef>
                <a:spcPts val="500"/>
              </a:spcBef>
              <a:spcAft>
                <a:spcPts val="0"/>
              </a:spcAft>
              <a:buClr>
                <a:srgbClr val="002569"/>
              </a:buClr>
              <a:buSzPts val="2400"/>
              <a:buFont typeface="Arial"/>
              <a:buChar char="o"/>
              <a:defRPr b="0" i="0" sz="2400" u="none" cap="none" strike="noStrike">
                <a:solidFill>
                  <a:srgbClr val="002569"/>
                </a:solidFill>
                <a:latin typeface="Arial"/>
                <a:ea typeface="Arial"/>
                <a:cs typeface="Arial"/>
                <a:sym typeface="Arial"/>
              </a:defRPr>
            </a:lvl3pPr>
            <a:lvl4pPr indent="-381000" lvl="3" marL="18288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4pPr>
            <a:lvl5pPr indent="-381000" lvl="4" marL="22860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5pPr>
            <a:lvl6pPr indent="-228600" lvl="5" marL="27432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6pPr>
            <a:lvl7pPr indent="-228600" lvl="6" marL="32004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7pPr>
            <a:lvl8pPr indent="-228600" lvl="7" marL="36576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8pPr>
            <a:lvl9pPr indent="-228600" lvl="8" marL="41148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9pPr>
          </a:lstStyle>
          <a:p/>
        </p:txBody>
      </p:sp>
      <p:sp>
        <p:nvSpPr>
          <p:cNvPr id="12" name="Google Shape;12;p3"/>
          <p:cNvSpPr/>
          <p:nvPr/>
        </p:nvSpPr>
        <p:spPr>
          <a:xfrm>
            <a:off x="76200" y="6629400"/>
            <a:ext cx="2362200" cy="187200"/>
          </a:xfrm>
          <a:prstGeom prst="roundRect">
            <a:avLst>
              <a:gd fmla="val 16667" name="adj"/>
            </a:avLst>
          </a:prstGeom>
          <a:solidFill>
            <a:srgbClr val="FFFFFF">
              <a:alpha val="48630"/>
            </a:srgbClr>
          </a:solidFill>
          <a:ln cap="flat" cmpd="sng" w="25400">
            <a:solidFill>
              <a:srgbClr val="1F497D">
                <a:alpha val="60000"/>
              </a:srgbClr>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b="0" i="1" lang="en-US" sz="1100" u="none" cap="none" strike="noStrike">
                <a:solidFill>
                  <a:srgbClr val="1F497D"/>
                </a:solidFill>
                <a:latin typeface="Helvetica Neue"/>
                <a:ea typeface="Helvetica Neue"/>
                <a:cs typeface="Helvetica Neue"/>
                <a:sym typeface="Helvetica Neue"/>
              </a:rPr>
              <a:t>CEOS Plenary 20</a:t>
            </a:r>
            <a:r>
              <a:rPr i="1" lang="en-US" sz="1100">
                <a:solidFill>
                  <a:srgbClr val="1F497D"/>
                </a:solidFill>
                <a:latin typeface="Helvetica Neue"/>
                <a:ea typeface="Helvetica Neue"/>
                <a:cs typeface="Helvetica Neue"/>
                <a:sym typeface="Helvetica Neue"/>
              </a:rPr>
              <a:t>20</a:t>
            </a:r>
            <a:r>
              <a:rPr b="0" i="1" lang="en-US" sz="1100" u="none" cap="none" strike="noStrike">
                <a:solidFill>
                  <a:srgbClr val="1F497D"/>
                </a:solidFill>
                <a:latin typeface="Helvetica Neue"/>
                <a:ea typeface="Helvetica Neue"/>
                <a:cs typeface="Helvetica Neue"/>
                <a:sym typeface="Helvetica Neue"/>
              </a:rPr>
              <a:t>, </a:t>
            </a:r>
            <a:r>
              <a:rPr i="1" lang="en-US" sz="1100">
                <a:solidFill>
                  <a:srgbClr val="1F497D"/>
                </a:solidFill>
                <a:latin typeface="Helvetica Neue"/>
                <a:ea typeface="Helvetica Neue"/>
                <a:cs typeface="Helvetica Neue"/>
                <a:sym typeface="Helvetica Neue"/>
              </a:rPr>
              <a:t>20</a:t>
            </a:r>
            <a:r>
              <a:rPr b="0" i="1" lang="en-US" sz="1100" u="none" cap="none" strike="noStrike">
                <a:solidFill>
                  <a:srgbClr val="1F497D"/>
                </a:solidFill>
                <a:latin typeface="Helvetica Neue"/>
                <a:ea typeface="Helvetica Neue"/>
                <a:cs typeface="Helvetica Neue"/>
                <a:sym typeface="Helvetica Neue"/>
              </a:rPr>
              <a:t>-</a:t>
            </a:r>
            <a:r>
              <a:rPr i="1" lang="en-US" sz="1100">
                <a:solidFill>
                  <a:srgbClr val="1F497D"/>
                </a:solidFill>
                <a:latin typeface="Helvetica Neue"/>
                <a:ea typeface="Helvetica Neue"/>
                <a:cs typeface="Helvetica Neue"/>
                <a:sym typeface="Helvetica Neue"/>
              </a:rPr>
              <a:t>22</a:t>
            </a:r>
            <a:r>
              <a:rPr b="0" i="1" lang="en-US" sz="1100" u="none" cap="none" strike="noStrike">
                <a:solidFill>
                  <a:srgbClr val="1F497D"/>
                </a:solidFill>
                <a:latin typeface="Helvetica Neue"/>
                <a:ea typeface="Helvetica Neue"/>
                <a:cs typeface="Helvetica Neue"/>
                <a:sym typeface="Helvetica Neue"/>
              </a:rPr>
              <a:t> October</a:t>
            </a:r>
            <a:endParaRPr b="0" i="1" sz="1100" u="none" cap="none" strike="noStrike">
              <a:solidFill>
                <a:srgbClr val="1F497D"/>
              </a:solidFill>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15" name="Shape 15"/>
        <p:cNvGrpSpPr/>
        <p:nvPr/>
      </p:nvGrpSpPr>
      <p:grpSpPr>
        <a:xfrm>
          <a:off x="0" y="0"/>
          <a:ext cx="0" cy="0"/>
          <a:chOff x="0" y="0"/>
          <a:chExt cx="0" cy="0"/>
        </a:xfrm>
      </p:grpSpPr>
      <p:sp>
        <p:nvSpPr>
          <p:cNvPr id="16" name="Google Shape;16;p5"/>
          <p:cNvSpPr/>
          <p:nvPr>
            <p:ph idx="12" type="sldNum"/>
          </p:nvPr>
        </p:nvSpPr>
        <p:spPr>
          <a:xfrm>
            <a:off x="8763000" y="6629400"/>
            <a:ext cx="304800" cy="187200"/>
          </a:xfrm>
          <a:prstGeom prst="roundRect">
            <a:avLst>
              <a:gd fmla="val 16667" name="adj"/>
            </a:avLst>
          </a:prstGeom>
          <a:solidFill>
            <a:schemeClr val="lt1">
              <a:alpha val="4824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lvl1pPr indent="0" lvl="0" marL="0" marR="0" rtl="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17" name="Google Shape;17;p5"/>
          <p:cNvSpPr txBox="1"/>
          <p:nvPr>
            <p:ph idx="1" type="body"/>
          </p:nvPr>
        </p:nvSpPr>
        <p:spPr>
          <a:xfrm>
            <a:off x="76200" y="1219200"/>
            <a:ext cx="8991600" cy="52578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00000"/>
              </a:lnSpc>
              <a:spcBef>
                <a:spcPts val="500"/>
              </a:spcBef>
              <a:spcAft>
                <a:spcPts val="0"/>
              </a:spcAft>
              <a:buClr>
                <a:srgbClr val="002569"/>
              </a:buClr>
              <a:buSzPts val="2000"/>
              <a:buFont typeface="Arial"/>
              <a:buChar char="•"/>
              <a:defRPr b="1" i="0" sz="2000" u="none" cap="none" strike="noStrike">
                <a:solidFill>
                  <a:srgbClr val="002569"/>
                </a:solidFill>
                <a:latin typeface="Helvetica Neue"/>
                <a:ea typeface="Helvetica Neue"/>
                <a:cs typeface="Helvetica Neue"/>
                <a:sym typeface="Helvetica Neue"/>
              </a:defRPr>
            </a:lvl1pPr>
            <a:lvl2pPr indent="-355600" lvl="1" marL="914400" marR="0" rtl="0" algn="l">
              <a:lnSpc>
                <a:spcPct val="100000"/>
              </a:lnSpc>
              <a:spcBef>
                <a:spcPts val="500"/>
              </a:spcBef>
              <a:spcAft>
                <a:spcPts val="0"/>
              </a:spcAft>
              <a:buClr>
                <a:srgbClr val="002569"/>
              </a:buClr>
              <a:buSzPts val="2000"/>
              <a:buFont typeface="Courier New"/>
              <a:buChar char="o"/>
              <a:defRPr b="0" i="0" sz="2000" u="none" cap="none" strike="noStrike">
                <a:solidFill>
                  <a:srgbClr val="002569"/>
                </a:solidFill>
                <a:latin typeface="Helvetica Neue"/>
                <a:ea typeface="Helvetica Neue"/>
                <a:cs typeface="Helvetica Neue"/>
                <a:sym typeface="Helvetica Neue"/>
              </a:defRPr>
            </a:lvl2pPr>
            <a:lvl3pPr indent="-355600" lvl="2" marL="1371600" marR="0" rtl="0" algn="l">
              <a:lnSpc>
                <a:spcPct val="100000"/>
              </a:lnSpc>
              <a:spcBef>
                <a:spcPts val="500"/>
              </a:spcBef>
              <a:spcAft>
                <a:spcPts val="0"/>
              </a:spcAft>
              <a:buClr>
                <a:srgbClr val="002569"/>
              </a:buClr>
              <a:buSzPts val="2000"/>
              <a:buFont typeface="Noto Sans Symbols"/>
              <a:buChar char="▪"/>
              <a:defRPr b="0" i="0" sz="2000" u="none" cap="none" strike="noStrike">
                <a:solidFill>
                  <a:srgbClr val="002569"/>
                </a:solidFill>
                <a:latin typeface="Helvetica Neue"/>
                <a:ea typeface="Helvetica Neue"/>
                <a:cs typeface="Helvetica Neue"/>
                <a:sym typeface="Helvetica Neue"/>
              </a:defRPr>
            </a:lvl3pPr>
            <a:lvl4pPr indent="-355600" lvl="3" marL="1828800" marR="0" rtl="0" algn="l">
              <a:lnSpc>
                <a:spcPct val="100000"/>
              </a:lnSpc>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4pPr>
            <a:lvl5pPr indent="-355600" lvl="4" marL="2286000" marR="0" rtl="0" algn="l">
              <a:lnSpc>
                <a:spcPct val="100000"/>
              </a:lnSpc>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5pPr>
            <a:lvl6pPr indent="-228600" lvl="5" marL="27432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6pPr>
            <a:lvl7pPr indent="-228600" lvl="6" marL="32004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7pPr>
            <a:lvl8pPr indent="-228600" lvl="7" marL="36576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8pPr>
            <a:lvl9pPr indent="-228600" lvl="8" marL="41148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9pPr>
          </a:lstStyle>
          <a:p/>
        </p:txBody>
      </p:sp>
      <p:sp>
        <p:nvSpPr>
          <p:cNvPr id="18" name="Google Shape;18;p5"/>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500"/>
              </a:spcBef>
              <a:spcAft>
                <a:spcPts val="0"/>
              </a:spcAft>
              <a:buClr>
                <a:schemeClr val="lt1"/>
              </a:buClr>
              <a:buSzPts val="2800"/>
              <a:buFont typeface="Arial"/>
              <a:buNone/>
              <a:defRPr b="1" i="0" sz="2800" u="none" cap="none" strike="noStrike">
                <a:solidFill>
                  <a:schemeClr val="lt1"/>
                </a:solidFill>
                <a:latin typeface="Helvetica Neue"/>
                <a:ea typeface="Helvetica Neue"/>
                <a:cs typeface="Helvetica Neue"/>
                <a:sym typeface="Helvetica Neue"/>
              </a:defRPr>
            </a:lvl1pPr>
            <a:lvl2pPr indent="-381000" lvl="1" marL="9144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2pPr>
            <a:lvl3pPr indent="-381000" lvl="2" marL="1371600" marR="0" rtl="0" algn="l">
              <a:lnSpc>
                <a:spcPct val="100000"/>
              </a:lnSpc>
              <a:spcBef>
                <a:spcPts val="500"/>
              </a:spcBef>
              <a:spcAft>
                <a:spcPts val="0"/>
              </a:spcAft>
              <a:buClr>
                <a:srgbClr val="002569"/>
              </a:buClr>
              <a:buSzPts val="2400"/>
              <a:buFont typeface="Arial"/>
              <a:buChar char="o"/>
              <a:defRPr b="0" i="0" sz="2400" u="none" cap="none" strike="noStrike">
                <a:solidFill>
                  <a:srgbClr val="002569"/>
                </a:solidFill>
                <a:latin typeface="Arial"/>
                <a:ea typeface="Arial"/>
                <a:cs typeface="Arial"/>
                <a:sym typeface="Arial"/>
              </a:defRPr>
            </a:lvl3pPr>
            <a:lvl4pPr indent="-381000" lvl="3" marL="18288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4pPr>
            <a:lvl5pPr indent="-381000" lvl="4" marL="22860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5pPr>
            <a:lvl6pPr indent="-228600" lvl="5" marL="27432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6pPr>
            <a:lvl7pPr indent="-228600" lvl="6" marL="32004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7pPr>
            <a:lvl8pPr indent="-228600" lvl="7" marL="36576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8pPr>
            <a:lvl9pPr indent="-228600" lvl="8" marL="41148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9pPr>
          </a:lstStyle>
          <a:p/>
        </p:txBody>
      </p:sp>
      <p:sp>
        <p:nvSpPr>
          <p:cNvPr id="19" name="Google Shape;19;p5"/>
          <p:cNvSpPr/>
          <p:nvPr/>
        </p:nvSpPr>
        <p:spPr>
          <a:xfrm>
            <a:off x="76200" y="6629400"/>
            <a:ext cx="2362200" cy="187200"/>
          </a:xfrm>
          <a:prstGeom prst="roundRect">
            <a:avLst>
              <a:gd fmla="val 16667" name="adj"/>
            </a:avLst>
          </a:prstGeom>
          <a:solidFill>
            <a:srgbClr val="FFFFFF">
              <a:alpha val="48630"/>
            </a:srgbClr>
          </a:solidFill>
          <a:ln cap="flat" cmpd="sng" w="25400">
            <a:solidFill>
              <a:srgbClr val="1F497D">
                <a:alpha val="60000"/>
              </a:srgbClr>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1" lang="en-US" sz="1100" u="none" cap="none" strike="noStrike">
                <a:solidFill>
                  <a:srgbClr val="1F497D"/>
                </a:solidFill>
                <a:latin typeface="Helvetica Neue"/>
                <a:ea typeface="Helvetica Neue"/>
                <a:cs typeface="Helvetica Neue"/>
                <a:sym typeface="Helvetica Neue"/>
              </a:rPr>
              <a:t>CEOS Plenary 2020, 20-22 October</a:t>
            </a:r>
            <a:endParaRPr b="0" i="1" sz="1100" u="none" cap="none" strike="noStrike">
              <a:solidFill>
                <a:srgbClr val="1F497D"/>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3.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7239000" y="6546850"/>
            <a:ext cx="1905000" cy="256540"/>
          </a:xfrm>
          <a:prstGeom prst="rect">
            <a:avLst/>
          </a:prstGeom>
          <a:noFill/>
          <a:ln>
            <a:noFill/>
          </a:ln>
        </p:spPr>
        <p:txBody>
          <a:bodyPr anchorCtr="0" anchor="t" bIns="45700" lIns="45700" spcFirstLastPara="1" rIns="45700" wrap="square" tIns="45700">
            <a:noAutofit/>
          </a:bodyPr>
          <a:lstStyle>
            <a:lvl1pPr indent="0" lvl="0" marL="0" marR="0" rtl="0" algn="r">
              <a:spcBef>
                <a:spcPts val="0"/>
              </a:spcBef>
              <a:buNone/>
              <a:defRPr b="0" i="0" sz="1000" u="none" cap="none" strike="noStrike">
                <a:solidFill>
                  <a:srgbClr val="002569"/>
                </a:solidFill>
                <a:latin typeface="Calibri"/>
                <a:ea typeface="Calibri"/>
                <a:cs typeface="Calibri"/>
                <a:sym typeface="Calibri"/>
              </a:defRPr>
            </a:lvl1pPr>
            <a:lvl2pPr indent="0" lvl="1" marL="0" marR="0" rtl="0" algn="r">
              <a:spcBef>
                <a:spcPts val="0"/>
              </a:spcBef>
              <a:buNone/>
              <a:defRPr b="0" i="0" sz="1000" u="none" cap="none" strike="noStrike">
                <a:solidFill>
                  <a:srgbClr val="002569"/>
                </a:solidFill>
                <a:latin typeface="Calibri"/>
                <a:ea typeface="Calibri"/>
                <a:cs typeface="Calibri"/>
                <a:sym typeface="Calibri"/>
              </a:defRPr>
            </a:lvl2pPr>
            <a:lvl3pPr indent="0" lvl="2" marL="0" marR="0" rtl="0" algn="r">
              <a:spcBef>
                <a:spcPts val="0"/>
              </a:spcBef>
              <a:buNone/>
              <a:defRPr b="0" i="0" sz="1000" u="none" cap="none" strike="noStrike">
                <a:solidFill>
                  <a:srgbClr val="002569"/>
                </a:solidFill>
                <a:latin typeface="Calibri"/>
                <a:ea typeface="Calibri"/>
                <a:cs typeface="Calibri"/>
                <a:sym typeface="Calibri"/>
              </a:defRPr>
            </a:lvl3pPr>
            <a:lvl4pPr indent="0" lvl="3" marL="0" marR="0" rtl="0" algn="r">
              <a:spcBef>
                <a:spcPts val="0"/>
              </a:spcBef>
              <a:buNone/>
              <a:defRPr b="0" i="0" sz="1000" u="none" cap="none" strike="noStrike">
                <a:solidFill>
                  <a:srgbClr val="002569"/>
                </a:solidFill>
                <a:latin typeface="Calibri"/>
                <a:ea typeface="Calibri"/>
                <a:cs typeface="Calibri"/>
                <a:sym typeface="Calibri"/>
              </a:defRPr>
            </a:lvl4pPr>
            <a:lvl5pPr indent="0" lvl="4" marL="0" marR="0" rtl="0" algn="r">
              <a:spcBef>
                <a:spcPts val="0"/>
              </a:spcBef>
              <a:buNone/>
              <a:defRPr b="0" i="0" sz="1000" u="none" cap="none" strike="noStrike">
                <a:solidFill>
                  <a:srgbClr val="002569"/>
                </a:solidFill>
                <a:latin typeface="Calibri"/>
                <a:ea typeface="Calibri"/>
                <a:cs typeface="Calibri"/>
                <a:sym typeface="Calibri"/>
              </a:defRPr>
            </a:lvl5pPr>
            <a:lvl6pPr indent="0" lvl="5" marL="0" marR="0" rtl="0" algn="r">
              <a:spcBef>
                <a:spcPts val="0"/>
              </a:spcBef>
              <a:buNone/>
              <a:defRPr b="0" i="0" sz="1000" u="none" cap="none" strike="noStrike">
                <a:solidFill>
                  <a:srgbClr val="002569"/>
                </a:solidFill>
                <a:latin typeface="Calibri"/>
                <a:ea typeface="Calibri"/>
                <a:cs typeface="Calibri"/>
                <a:sym typeface="Calibri"/>
              </a:defRPr>
            </a:lvl6pPr>
            <a:lvl7pPr indent="0" lvl="6" marL="0" marR="0" rtl="0" algn="r">
              <a:spcBef>
                <a:spcPts val="0"/>
              </a:spcBef>
              <a:buNone/>
              <a:defRPr b="0" i="0" sz="1000" u="none" cap="none" strike="noStrike">
                <a:solidFill>
                  <a:srgbClr val="002569"/>
                </a:solidFill>
                <a:latin typeface="Calibri"/>
                <a:ea typeface="Calibri"/>
                <a:cs typeface="Calibri"/>
                <a:sym typeface="Calibri"/>
              </a:defRPr>
            </a:lvl7pPr>
            <a:lvl8pPr indent="0" lvl="7" marL="0" marR="0" rtl="0" algn="r">
              <a:spcBef>
                <a:spcPts val="0"/>
              </a:spcBef>
              <a:buNone/>
              <a:defRPr b="0" i="0" sz="1000" u="none" cap="none" strike="noStrike">
                <a:solidFill>
                  <a:srgbClr val="002569"/>
                </a:solidFill>
                <a:latin typeface="Calibri"/>
                <a:ea typeface="Calibri"/>
                <a:cs typeface="Calibri"/>
                <a:sym typeface="Calibri"/>
              </a:defRPr>
            </a:lvl8pPr>
            <a:lvl9pPr indent="0" lvl="8" marL="0" marR="0" rtl="0" algn="r">
              <a:spcBef>
                <a:spcPts val="0"/>
              </a:spcBef>
              <a:buNone/>
              <a:defRPr b="0" i="0" sz="1000" u="none" cap="none" strike="noStrike">
                <a:solidFill>
                  <a:srgbClr val="00256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3" name="Shape 13"/>
        <p:cNvGrpSpPr/>
        <p:nvPr/>
      </p:nvGrpSpPr>
      <p:grpSpPr>
        <a:xfrm>
          <a:off x="0" y="0"/>
          <a:ext cx="0" cy="0"/>
          <a:chOff x="0" y="0"/>
          <a:chExt cx="0" cy="0"/>
        </a:xfrm>
      </p:grpSpPr>
      <p:sp>
        <p:nvSpPr>
          <p:cNvPr id="14" name="Google Shape;14;p4"/>
          <p:cNvSpPr txBox="1"/>
          <p:nvPr>
            <p:ph idx="12" type="sldNum"/>
          </p:nvPr>
        </p:nvSpPr>
        <p:spPr>
          <a:xfrm>
            <a:off x="7239000" y="6546850"/>
            <a:ext cx="1905000" cy="256500"/>
          </a:xfrm>
          <a:prstGeom prst="rect">
            <a:avLst/>
          </a:prstGeom>
          <a:noFill/>
          <a:ln>
            <a:noFill/>
          </a:ln>
        </p:spPr>
        <p:txBody>
          <a:bodyPr anchorCtr="0" anchor="t" bIns="45700" lIns="45700" spcFirstLastPara="1" rIns="45700"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0"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climatemonitoring.info/use-cases/" TargetMode="External"/><Relationship Id="rId4" Type="http://schemas.openxmlformats.org/officeDocument/2006/relationships/hyperlink" Target="http://climatemonitoring.info/use-case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 name="Shape 23"/>
        <p:cNvGrpSpPr/>
        <p:nvPr/>
      </p:nvGrpSpPr>
      <p:grpSpPr>
        <a:xfrm>
          <a:off x="0" y="0"/>
          <a:ext cx="0" cy="0"/>
          <a:chOff x="0" y="0"/>
          <a:chExt cx="0" cy="0"/>
        </a:xfrm>
      </p:grpSpPr>
      <p:sp>
        <p:nvSpPr>
          <p:cNvPr id="24" name="Google Shape;24;p6"/>
          <p:cNvSpPr txBox="1"/>
          <p:nvPr>
            <p:ph type="title"/>
          </p:nvPr>
        </p:nvSpPr>
        <p:spPr>
          <a:xfrm>
            <a:off x="622789" y="2743200"/>
            <a:ext cx="5746200" cy="99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4200">
                <a:solidFill>
                  <a:srgbClr val="FFFFFF"/>
                </a:solidFill>
                <a:latin typeface="Helvetica Neue"/>
                <a:ea typeface="Helvetica Neue"/>
                <a:cs typeface="Helvetica Neue"/>
                <a:sym typeface="Helvetica Neue"/>
              </a:rPr>
              <a:t>34th CEOS Plenary </a:t>
            </a:r>
            <a:r>
              <a:rPr b="1" i="1" lang="en-US" sz="3300">
                <a:solidFill>
                  <a:srgbClr val="FFFFFF"/>
                </a:solidFill>
                <a:latin typeface="Helvetica Neue"/>
                <a:ea typeface="Helvetica Neue"/>
                <a:cs typeface="Helvetica Neue"/>
                <a:sym typeface="Helvetica Neue"/>
              </a:rPr>
              <a:t>Closing Session</a:t>
            </a:r>
            <a:endParaRPr b="1" i="1" sz="500"/>
          </a:p>
        </p:txBody>
      </p:sp>
      <p:pic>
        <p:nvPicPr>
          <p:cNvPr id="25" name="Google Shape;25;p6"/>
          <p:cNvPicPr preferRelativeResize="0"/>
          <p:nvPr/>
        </p:nvPicPr>
        <p:blipFill rotWithShape="1">
          <a:blip r:embed="rId3">
            <a:alphaModFix/>
          </a:blip>
          <a:srcRect b="0" l="0" r="0" t="0"/>
          <a:stretch/>
        </p:blipFill>
        <p:spPr>
          <a:xfrm>
            <a:off x="622789" y="1217405"/>
            <a:ext cx="2507906" cy="993132"/>
          </a:xfrm>
          <a:prstGeom prst="rect">
            <a:avLst/>
          </a:prstGeom>
          <a:noFill/>
          <a:ln>
            <a:noFill/>
          </a:ln>
        </p:spPr>
      </p:pic>
      <p:sp>
        <p:nvSpPr>
          <p:cNvPr id="26" name="Google Shape;26;p6"/>
          <p:cNvSpPr txBox="1"/>
          <p:nvPr/>
        </p:nvSpPr>
        <p:spPr>
          <a:xfrm>
            <a:off x="622789" y="2246634"/>
            <a:ext cx="2806211" cy="21018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50" u="none" cap="none" strike="noStrike">
                <a:solidFill>
                  <a:schemeClr val="lt1"/>
                </a:solidFill>
                <a:latin typeface="Helvetica Neue"/>
                <a:ea typeface="Helvetica Neue"/>
                <a:cs typeface="Helvetica Neue"/>
                <a:sym typeface="Helvetica Neue"/>
              </a:rPr>
              <a:t>Committee on Earth Observation Satellites</a:t>
            </a:r>
            <a:endParaRPr/>
          </a:p>
        </p:txBody>
      </p:sp>
      <p:sp>
        <p:nvSpPr>
          <p:cNvPr id="27" name="Google Shape;27;p6"/>
          <p:cNvSpPr/>
          <p:nvPr/>
        </p:nvSpPr>
        <p:spPr>
          <a:xfrm>
            <a:off x="622789" y="4368800"/>
            <a:ext cx="4810800" cy="25416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US" sz="1800">
                <a:solidFill>
                  <a:srgbClr val="FFFFFF"/>
                </a:solidFill>
                <a:latin typeface="Helvetica Neue"/>
                <a:ea typeface="Helvetica Neue"/>
                <a:cs typeface="Helvetica Neue"/>
                <a:sym typeface="Helvetica Neue"/>
              </a:rPr>
              <a:t>CEOS Chair Team</a:t>
            </a:r>
            <a:endParaRPr/>
          </a:p>
          <a:p>
            <a:pPr indent="0" lvl="0" marL="0" marR="0" rtl="0" algn="l">
              <a:lnSpc>
                <a:spcPct val="150000"/>
              </a:lnSpc>
              <a:spcBef>
                <a:spcPts val="0"/>
              </a:spcBef>
              <a:spcAft>
                <a:spcPts val="0"/>
              </a:spcAft>
              <a:buNone/>
            </a:pPr>
            <a:r>
              <a:rPr b="0" i="0" lang="en-US" sz="1800" u="none" cap="none" strike="noStrike">
                <a:solidFill>
                  <a:srgbClr val="FFFFFF"/>
                </a:solidFill>
                <a:latin typeface="Helvetica Neue"/>
                <a:ea typeface="Helvetica Neue"/>
                <a:cs typeface="Helvetica Neue"/>
                <a:sym typeface="Helvetica Neue"/>
              </a:rPr>
              <a:t>CEOS Plenary 20</a:t>
            </a:r>
            <a:r>
              <a:rPr lang="en-US" sz="1800">
                <a:solidFill>
                  <a:srgbClr val="FFFFFF"/>
                </a:solidFill>
                <a:latin typeface="Helvetica Neue"/>
                <a:ea typeface="Helvetica Neue"/>
                <a:cs typeface="Helvetica Neue"/>
                <a:sym typeface="Helvetica Neue"/>
              </a:rPr>
              <a:t>20</a:t>
            </a:r>
            <a:endParaRPr/>
          </a:p>
          <a:p>
            <a:pPr indent="0" lvl="0" marL="0" marR="0" rtl="0" algn="l">
              <a:lnSpc>
                <a:spcPct val="150000"/>
              </a:lnSpc>
              <a:spcBef>
                <a:spcPts val="0"/>
              </a:spcBef>
              <a:spcAft>
                <a:spcPts val="0"/>
              </a:spcAft>
              <a:buNone/>
            </a:pPr>
            <a:r>
              <a:rPr b="0" i="0" lang="en-US" sz="1800" u="none" cap="none" strike="noStrike">
                <a:solidFill>
                  <a:srgbClr val="FFFFFF"/>
                </a:solidFill>
                <a:latin typeface="Helvetica Neue"/>
                <a:ea typeface="Helvetica Neue"/>
                <a:cs typeface="Helvetica Neue"/>
                <a:sym typeface="Helvetica Neue"/>
              </a:rPr>
              <a:t>Agenda Item # 5.</a:t>
            </a:r>
            <a:r>
              <a:rPr lang="en-US" sz="1800">
                <a:solidFill>
                  <a:srgbClr val="FFFFFF"/>
                </a:solidFill>
                <a:latin typeface="Helvetica Neue"/>
                <a:ea typeface="Helvetica Neue"/>
                <a:cs typeface="Helvetica Neue"/>
                <a:sym typeface="Helvetica Neue"/>
              </a:rPr>
              <a:t>2</a:t>
            </a:r>
            <a:endParaRPr>
              <a:solidFill>
                <a:srgbClr val="FFFFFF"/>
              </a:solidFill>
            </a:endParaRPr>
          </a:p>
          <a:p>
            <a:pPr indent="0" lvl="0" marL="0" marR="0" rtl="0" algn="l">
              <a:lnSpc>
                <a:spcPct val="150000"/>
              </a:lnSpc>
              <a:spcBef>
                <a:spcPts val="0"/>
              </a:spcBef>
              <a:spcAft>
                <a:spcPts val="0"/>
              </a:spcAft>
              <a:buNone/>
            </a:pPr>
            <a:r>
              <a:rPr lang="en-US" sz="1800">
                <a:solidFill>
                  <a:srgbClr val="FFFFFF"/>
                </a:solidFill>
                <a:latin typeface="Helvetica Neue"/>
                <a:ea typeface="Helvetica Neue"/>
                <a:cs typeface="Helvetica Neue"/>
                <a:sym typeface="Helvetica Neue"/>
              </a:rPr>
              <a:t>22</a:t>
            </a:r>
            <a:r>
              <a:rPr b="0" i="0" lang="en-US" sz="1800" u="none" cap="none" strike="noStrike">
                <a:solidFill>
                  <a:srgbClr val="FFFFFF"/>
                </a:solidFill>
                <a:latin typeface="Helvetica Neue"/>
                <a:ea typeface="Helvetica Neue"/>
                <a:cs typeface="Helvetica Neue"/>
                <a:sym typeface="Helvetica Neue"/>
              </a:rPr>
              <a:t> October 2020</a:t>
            </a:r>
            <a:endParaRPr b="0" i="0" sz="18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5"/>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93" name="Google Shape;93;p15"/>
          <p:cNvSpPr txBox="1"/>
          <p:nvPr>
            <p:ph idx="2" type="body"/>
          </p:nvPr>
        </p:nvSpPr>
        <p:spPr>
          <a:xfrm>
            <a:off x="1204350" y="377025"/>
            <a:ext cx="6735300" cy="7185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800"/>
              <a:buNone/>
            </a:pPr>
            <a:r>
              <a:rPr lang="en-US"/>
              <a:t>2.2 : WGDisasters</a:t>
            </a:r>
            <a:endParaRPr/>
          </a:p>
        </p:txBody>
      </p:sp>
      <p:sp>
        <p:nvSpPr>
          <p:cNvPr id="94" name="Google Shape;94;p15"/>
          <p:cNvSpPr txBox="1"/>
          <p:nvPr>
            <p:ph idx="1" type="body"/>
          </p:nvPr>
        </p:nvSpPr>
        <p:spPr>
          <a:xfrm>
            <a:off x="76200" y="1464525"/>
            <a:ext cx="8991600" cy="5257800"/>
          </a:xfrm>
          <a:prstGeom prst="rect">
            <a:avLst/>
          </a:prstGeom>
          <a:noFill/>
          <a:ln>
            <a:noFill/>
          </a:ln>
        </p:spPr>
        <p:txBody>
          <a:bodyPr anchorCtr="0" anchor="t" bIns="45700" lIns="91425" spcFirstLastPara="1" rIns="91425" wrap="square" tIns="45700">
            <a:noAutofit/>
          </a:bodyPr>
          <a:lstStyle/>
          <a:p>
            <a:pPr indent="-355600" lvl="0" marL="342900" rtl="0" algn="l">
              <a:spcBef>
                <a:spcPts val="0"/>
              </a:spcBef>
              <a:spcAft>
                <a:spcPts val="0"/>
              </a:spcAft>
              <a:buSzPts val="1800"/>
              <a:buChar char="•"/>
            </a:pPr>
            <a:r>
              <a:rPr lang="en-US" sz="1800"/>
              <a:t>Key points raised</a:t>
            </a:r>
            <a:endParaRPr sz="1800"/>
          </a:p>
          <a:p>
            <a:pPr indent="-299026" lvl="1" marL="768926" rtl="0" algn="l">
              <a:spcBef>
                <a:spcPts val="600"/>
              </a:spcBef>
              <a:spcAft>
                <a:spcPts val="0"/>
              </a:spcAft>
              <a:buSzPts val="1800"/>
              <a:buChar char="o"/>
            </a:pPr>
            <a:r>
              <a:rPr lang="en-US" sz="1800"/>
              <a:t>Wildfire Pilot Implementation Plan expected to be submitted for review before, and </a:t>
            </a:r>
            <a:r>
              <a:rPr lang="en-US" sz="1800"/>
              <a:t>endorsement</a:t>
            </a:r>
            <a:r>
              <a:rPr lang="en-US" sz="1800"/>
              <a:t> at, SIT-36.</a:t>
            </a:r>
            <a:endParaRPr sz="1800"/>
          </a:p>
          <a:p>
            <a:pPr indent="-299026" lvl="1" marL="768926" rtl="0" algn="l">
              <a:spcBef>
                <a:spcPts val="600"/>
              </a:spcBef>
              <a:spcAft>
                <a:spcPts val="0"/>
              </a:spcAft>
              <a:buSzPts val="1800"/>
              <a:buChar char="o"/>
            </a:pPr>
            <a:r>
              <a:rPr lang="en-US" sz="1800"/>
              <a:t>All CEOS Members are encouraged to join these new and existing WGDisasters activities.</a:t>
            </a:r>
            <a:endParaRPr sz="1800"/>
          </a:p>
          <a:p>
            <a:pPr indent="0" lvl="0" marL="0" rtl="0" algn="l">
              <a:spcBef>
                <a:spcPts val="600"/>
              </a:spcBef>
              <a:spcAft>
                <a:spcPts val="0"/>
              </a:spcAft>
              <a:buNone/>
            </a:pPr>
            <a:r>
              <a:t/>
            </a:r>
            <a:endParaRPr sz="1800"/>
          </a:p>
          <a:p>
            <a:pPr indent="-330200" lvl="0" marL="342900" rtl="0" algn="l">
              <a:spcBef>
                <a:spcPts val="600"/>
              </a:spcBef>
              <a:spcAft>
                <a:spcPts val="0"/>
              </a:spcAft>
              <a:buSzPts val="1800"/>
              <a:buFont typeface="Arial"/>
              <a:buChar char="•"/>
            </a:pPr>
            <a:r>
              <a:rPr lang="en-US" sz="1800"/>
              <a:t>Decisions recorded / </a:t>
            </a:r>
            <a:r>
              <a:rPr lang="en-US" sz="1800">
                <a:solidFill>
                  <a:srgbClr val="CC0000"/>
                </a:solidFill>
              </a:rPr>
              <a:t>proposed</a:t>
            </a:r>
            <a:endParaRPr b="1" sz="1800">
              <a:solidFill>
                <a:srgbClr val="CC0000"/>
              </a:solidFill>
            </a:endParaRPr>
          </a:p>
          <a:p>
            <a:pPr indent="-299026" lvl="1" marL="768926" rtl="0" algn="l">
              <a:spcBef>
                <a:spcPts val="600"/>
              </a:spcBef>
              <a:spcAft>
                <a:spcPts val="0"/>
              </a:spcAft>
              <a:buSzPts val="1800"/>
              <a:buFont typeface="Courier New"/>
              <a:buChar char="o"/>
            </a:pPr>
            <a:r>
              <a:rPr lang="en-US" sz="1800"/>
              <a:t>WGDisasters Strategy Document endorsed.</a:t>
            </a:r>
            <a:endParaRPr sz="1800"/>
          </a:p>
          <a:p>
            <a:pPr indent="-299026" lvl="1" marL="768926" rtl="0" algn="l">
              <a:spcBef>
                <a:spcPts val="600"/>
              </a:spcBef>
              <a:spcAft>
                <a:spcPts val="0"/>
              </a:spcAft>
              <a:buSzPts val="1800"/>
              <a:buChar char="o"/>
            </a:pPr>
            <a:r>
              <a:rPr lang="en-US" sz="1800"/>
              <a:t>Recovery Observatory Demonstrator Implementation Plan endorsed.</a:t>
            </a:r>
            <a:endParaRPr sz="1800"/>
          </a:p>
          <a:p>
            <a:pPr indent="-299026" lvl="1" marL="768926" rtl="0" algn="l">
              <a:spcBef>
                <a:spcPts val="600"/>
              </a:spcBef>
              <a:spcAft>
                <a:spcPts val="600"/>
              </a:spcAft>
              <a:buSzPts val="1800"/>
              <a:buChar char="o"/>
            </a:pPr>
            <a:r>
              <a:rPr lang="en-US" sz="1800"/>
              <a:t>GEO/LEO/SAR Flood Pilot Implementation Plan endorsed.</a:t>
            </a:r>
            <a:endParaRPr sz="1800"/>
          </a:p>
        </p:txBody>
      </p:sp>
      <p:pic>
        <p:nvPicPr>
          <p:cNvPr id="95" name="Google Shape;95;p15"/>
          <p:cNvPicPr preferRelativeResize="0"/>
          <p:nvPr/>
        </p:nvPicPr>
        <p:blipFill>
          <a:blip r:embed="rId3">
            <a:alphaModFix/>
          </a:blip>
          <a:stretch>
            <a:fillRect/>
          </a:stretch>
        </p:blipFill>
        <p:spPr>
          <a:xfrm>
            <a:off x="2439638" y="5284875"/>
            <a:ext cx="4264724" cy="744975"/>
          </a:xfrm>
          <a:prstGeom prst="rect">
            <a:avLst/>
          </a:prstGeom>
          <a:noFill/>
          <a:ln>
            <a:noFill/>
          </a:ln>
          <a:effectLst>
            <a:outerShdw blurRad="57150" rotWithShape="0" algn="bl" dir="2160000" dist="7620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6"/>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01" name="Google Shape;101;p16"/>
          <p:cNvSpPr txBox="1"/>
          <p:nvPr>
            <p:ph idx="2" type="body"/>
          </p:nvPr>
        </p:nvSpPr>
        <p:spPr>
          <a:xfrm>
            <a:off x="1516575" y="187725"/>
            <a:ext cx="67353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800"/>
              <a:buNone/>
            </a:pPr>
            <a:r>
              <a:rPr lang="en-US"/>
              <a:t>2</a:t>
            </a:r>
            <a:r>
              <a:rPr lang="en-US"/>
              <a:t>.3: </a:t>
            </a:r>
            <a:r>
              <a:rPr lang="en-US"/>
              <a:t>WGISS/SEO: Earth Analytics Interoperability Lab  (EAIL)</a:t>
            </a:r>
            <a:endParaRPr/>
          </a:p>
        </p:txBody>
      </p:sp>
      <p:sp>
        <p:nvSpPr>
          <p:cNvPr id="102" name="Google Shape;102;p16"/>
          <p:cNvSpPr txBox="1"/>
          <p:nvPr>
            <p:ph idx="1" type="body"/>
          </p:nvPr>
        </p:nvSpPr>
        <p:spPr>
          <a:xfrm>
            <a:off x="76200" y="1464525"/>
            <a:ext cx="8991600" cy="5257800"/>
          </a:xfrm>
          <a:prstGeom prst="rect">
            <a:avLst/>
          </a:prstGeom>
          <a:noFill/>
          <a:ln>
            <a:noFill/>
          </a:ln>
        </p:spPr>
        <p:txBody>
          <a:bodyPr anchorCtr="0" anchor="t" bIns="45700" lIns="91425" spcFirstLastPara="1" rIns="91425" wrap="square" tIns="45700">
            <a:noAutofit/>
          </a:bodyPr>
          <a:lstStyle/>
          <a:p>
            <a:pPr indent="-355600" lvl="0" marL="342900" rtl="0" algn="l">
              <a:spcBef>
                <a:spcPts val="0"/>
              </a:spcBef>
              <a:spcAft>
                <a:spcPts val="0"/>
              </a:spcAft>
              <a:buSzPts val="1800"/>
              <a:buChar char="•"/>
            </a:pPr>
            <a:r>
              <a:rPr lang="en-US" sz="1800"/>
              <a:t>Key points raised</a:t>
            </a:r>
            <a:endParaRPr sz="1800"/>
          </a:p>
          <a:p>
            <a:pPr indent="-299026" lvl="1" marL="768926" rtl="0" algn="l">
              <a:spcBef>
                <a:spcPts val="600"/>
              </a:spcBef>
              <a:spcAft>
                <a:spcPts val="0"/>
              </a:spcAft>
              <a:buSzPts val="1800"/>
              <a:buChar char="o"/>
            </a:pPr>
            <a:r>
              <a:rPr lang="en-US" sz="1800"/>
              <a:t>CEOS activities seeking advice on implementation, and on validating interoperability between multiple CEOS organizations and groups, and the EAIL will help navigate some of the complexity involved</a:t>
            </a:r>
            <a:endParaRPr sz="1800"/>
          </a:p>
          <a:p>
            <a:pPr indent="0" lvl="0" marL="0" rtl="0" algn="l">
              <a:spcBef>
                <a:spcPts val="600"/>
              </a:spcBef>
              <a:spcAft>
                <a:spcPts val="0"/>
              </a:spcAft>
              <a:buNone/>
            </a:pPr>
            <a:r>
              <a:t/>
            </a:r>
            <a:endParaRPr sz="1800"/>
          </a:p>
          <a:p>
            <a:pPr indent="-299026" lvl="1" marL="768926" rtl="0" algn="l">
              <a:spcBef>
                <a:spcPts val="600"/>
              </a:spcBef>
              <a:spcAft>
                <a:spcPts val="0"/>
              </a:spcAft>
              <a:buSzPts val="1800"/>
              <a:buChar char="o"/>
            </a:pPr>
            <a:r>
              <a:rPr lang="en-US" sz="1800"/>
              <a:t>Activities include CEOS-COAST, WGCV DEMIX, the WGDisasters Flood Pilot, and the CEOS Rice Monitoring Community.</a:t>
            </a:r>
            <a:endParaRPr sz="1800"/>
          </a:p>
          <a:p>
            <a:pPr indent="0" lvl="0" marL="0" rtl="0" algn="l">
              <a:spcBef>
                <a:spcPts val="600"/>
              </a:spcBef>
              <a:spcAft>
                <a:spcPts val="0"/>
              </a:spcAft>
              <a:buNone/>
            </a:pPr>
            <a:r>
              <a:t/>
            </a:r>
            <a:endParaRPr sz="1800"/>
          </a:p>
          <a:p>
            <a:pPr indent="-299026" lvl="1" marL="768926" rtl="0" algn="l">
              <a:spcBef>
                <a:spcPts val="600"/>
              </a:spcBef>
              <a:spcAft>
                <a:spcPts val="0"/>
              </a:spcAft>
              <a:buSzPts val="1800"/>
              <a:buChar char="o"/>
            </a:pPr>
            <a:r>
              <a:rPr lang="en-US" sz="1800"/>
              <a:t>The first Lab node is hosted by CSIRO, and jointly operated by WGISS and SEO, and seeks to validate and demonstrate interoperability approaches</a:t>
            </a:r>
            <a:endParaRPr sz="1800"/>
          </a:p>
          <a:p>
            <a:pPr indent="0" lvl="0" marL="0" rtl="0" algn="l">
              <a:spcBef>
                <a:spcPts val="600"/>
              </a:spcBef>
              <a:spcAft>
                <a:spcPts val="0"/>
              </a:spcAft>
              <a:buNone/>
            </a:pPr>
            <a:r>
              <a:t/>
            </a:r>
            <a:endParaRPr sz="1800"/>
          </a:p>
          <a:p>
            <a:pPr indent="-299026" lvl="1" marL="768926" rtl="0" algn="l">
              <a:spcBef>
                <a:spcPts val="600"/>
              </a:spcBef>
              <a:spcAft>
                <a:spcPts val="600"/>
              </a:spcAft>
              <a:buSzPts val="1800"/>
              <a:buChar char="o"/>
            </a:pPr>
            <a:r>
              <a:rPr lang="en-US" sz="1800"/>
              <a:t>Could assess accomplishments, targets and sustainment options in the SIT-36 timeframe </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08" name="Google Shape;108;p17"/>
          <p:cNvSpPr txBox="1"/>
          <p:nvPr>
            <p:ph idx="2" type="body"/>
          </p:nvPr>
        </p:nvSpPr>
        <p:spPr>
          <a:xfrm>
            <a:off x="1516575" y="187725"/>
            <a:ext cx="67353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800"/>
              <a:buNone/>
            </a:pPr>
            <a:r>
              <a:rPr lang="en-US"/>
              <a:t>2</a:t>
            </a:r>
            <a:r>
              <a:rPr lang="en-US"/>
              <a:t>.4: </a:t>
            </a:r>
            <a:r>
              <a:rPr lang="en-US"/>
              <a:t>CEOS Working Group (WG) Vice-Chair Decisions</a:t>
            </a:r>
            <a:endParaRPr/>
          </a:p>
        </p:txBody>
      </p:sp>
      <p:sp>
        <p:nvSpPr>
          <p:cNvPr id="109" name="Google Shape;109;p17"/>
          <p:cNvSpPr txBox="1"/>
          <p:nvPr>
            <p:ph idx="1" type="body"/>
          </p:nvPr>
        </p:nvSpPr>
        <p:spPr>
          <a:xfrm>
            <a:off x="76200" y="1464525"/>
            <a:ext cx="8991600" cy="5257800"/>
          </a:xfrm>
          <a:prstGeom prst="rect">
            <a:avLst/>
          </a:prstGeom>
          <a:noFill/>
          <a:ln>
            <a:noFill/>
          </a:ln>
        </p:spPr>
        <p:txBody>
          <a:bodyPr anchorCtr="0" anchor="t" bIns="45700" lIns="91425" spcFirstLastPara="1" rIns="91425" wrap="square" tIns="45700">
            <a:noAutofit/>
          </a:bodyPr>
          <a:lstStyle/>
          <a:p>
            <a:pPr indent="-330200" lvl="0" marL="342900" rtl="0" algn="l">
              <a:spcBef>
                <a:spcPts val="0"/>
              </a:spcBef>
              <a:spcAft>
                <a:spcPts val="0"/>
              </a:spcAft>
              <a:buSzPts val="1800"/>
              <a:buFont typeface="Arial"/>
              <a:buChar char="•"/>
            </a:pPr>
            <a:r>
              <a:rPr lang="en-US" sz="1800"/>
              <a:t>Decisions recorded:</a:t>
            </a:r>
            <a:endParaRPr b="1" sz="1800">
              <a:solidFill>
                <a:srgbClr val="CC0000"/>
              </a:solidFill>
            </a:endParaRPr>
          </a:p>
          <a:p>
            <a:pPr indent="0" lvl="0" marL="0" rtl="0" algn="l">
              <a:spcBef>
                <a:spcPts val="600"/>
              </a:spcBef>
              <a:spcAft>
                <a:spcPts val="0"/>
              </a:spcAft>
              <a:buNone/>
            </a:pPr>
            <a:r>
              <a:t/>
            </a:r>
            <a:endParaRPr sz="1800"/>
          </a:p>
          <a:p>
            <a:pPr indent="0" lvl="0" marL="0" rtl="0" algn="l">
              <a:spcBef>
                <a:spcPts val="600"/>
              </a:spcBef>
              <a:spcAft>
                <a:spcPts val="0"/>
              </a:spcAft>
              <a:buNone/>
            </a:pPr>
            <a:r>
              <a:rPr lang="en-US" sz="1800"/>
              <a:t>WGCV</a:t>
            </a:r>
            <a:endParaRPr sz="1800"/>
          </a:p>
          <a:p>
            <a:pPr indent="-299026" lvl="1" marL="768926" rtl="0" algn="l">
              <a:spcBef>
                <a:spcPts val="600"/>
              </a:spcBef>
              <a:spcAft>
                <a:spcPts val="0"/>
              </a:spcAft>
              <a:buSzPts val="1800"/>
              <a:buChar char="o"/>
            </a:pPr>
            <a:r>
              <a:rPr lang="en-US" sz="1800"/>
              <a:t>Plenary endorsed </a:t>
            </a:r>
            <a:r>
              <a:rPr b="1" lang="en-US" sz="1800"/>
              <a:t>Philippe Goryl of ESA</a:t>
            </a:r>
            <a:r>
              <a:rPr lang="en-US" sz="1800"/>
              <a:t> as the WGCV Vice Chair for 2021-2022 and WGCV Chair for 2023-2024.</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rPr lang="en-US" sz="1800"/>
              <a:t>WGClimate</a:t>
            </a:r>
            <a:endParaRPr sz="1800"/>
          </a:p>
          <a:p>
            <a:pPr indent="-299026" lvl="1" marL="768926" rtl="0" algn="l">
              <a:spcBef>
                <a:spcPts val="600"/>
              </a:spcBef>
              <a:spcAft>
                <a:spcPts val="600"/>
              </a:spcAft>
              <a:buSzPts val="1800"/>
              <a:buChar char="o"/>
            </a:pPr>
            <a:r>
              <a:rPr lang="en-US" sz="1800"/>
              <a:t>Plenary endorsed </a:t>
            </a:r>
            <a:r>
              <a:rPr b="1" lang="en-US" sz="1800"/>
              <a:t>Jeff Privette of NOAA</a:t>
            </a:r>
            <a:r>
              <a:rPr lang="en-US" sz="1800"/>
              <a:t> as the WGClimate Vice Chair for 2021-2022 and WGClimate Chair for 2023-2024.</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15" name="Google Shape;115;p18"/>
          <p:cNvSpPr txBox="1"/>
          <p:nvPr>
            <p:ph idx="2" type="body"/>
          </p:nvPr>
        </p:nvSpPr>
        <p:spPr>
          <a:xfrm>
            <a:off x="1516575" y="187725"/>
            <a:ext cx="67353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None/>
            </a:pPr>
            <a:r>
              <a:rPr lang="en-US" sz="2200"/>
              <a:t>2.5: COVERAGE &amp; UN Decade of the Oceans</a:t>
            </a:r>
            <a:endParaRPr sz="2200"/>
          </a:p>
          <a:p>
            <a:pPr indent="0" lvl="0" marL="0" rtl="0" algn="ctr">
              <a:spcBef>
                <a:spcPts val="0"/>
              </a:spcBef>
              <a:spcAft>
                <a:spcPts val="0"/>
              </a:spcAft>
              <a:buClr>
                <a:schemeClr val="lt1"/>
              </a:buClr>
              <a:buSzPts val="2800"/>
              <a:buFont typeface="Arial"/>
              <a:buNone/>
            </a:pPr>
            <a:r>
              <a:rPr b="0" i="1" lang="en-US" sz="1600"/>
              <a:t>(COVERAGE Team)</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Clr>
                <a:schemeClr val="lt1"/>
              </a:buClr>
              <a:buSzPts val="2800"/>
              <a:buNone/>
            </a:pPr>
            <a:r>
              <a:t/>
            </a:r>
            <a:endParaRPr/>
          </a:p>
          <a:p>
            <a:pPr indent="0" lvl="0" marL="0" rtl="0" algn="ctr">
              <a:spcBef>
                <a:spcPts val="0"/>
              </a:spcBef>
              <a:spcAft>
                <a:spcPts val="0"/>
              </a:spcAft>
              <a:buClr>
                <a:schemeClr val="lt1"/>
              </a:buClr>
              <a:buSzPts val="2800"/>
              <a:buNone/>
            </a:pPr>
            <a:r>
              <a:rPr b="0" i="1" lang="en-US" sz="1600"/>
              <a:t>(SIT Chair Team)</a:t>
            </a:r>
            <a:endParaRPr b="0" i="1" sz="1600"/>
          </a:p>
        </p:txBody>
      </p:sp>
      <p:sp>
        <p:nvSpPr>
          <p:cNvPr id="116" name="Google Shape;116;p18"/>
          <p:cNvSpPr txBox="1"/>
          <p:nvPr>
            <p:ph idx="1" type="body"/>
          </p:nvPr>
        </p:nvSpPr>
        <p:spPr>
          <a:xfrm>
            <a:off x="0" y="1330725"/>
            <a:ext cx="9144000" cy="5755800"/>
          </a:xfrm>
          <a:prstGeom prst="rect">
            <a:avLst/>
          </a:prstGeom>
          <a:noFill/>
          <a:ln>
            <a:noFill/>
          </a:ln>
        </p:spPr>
        <p:txBody>
          <a:bodyPr anchorCtr="0" anchor="t" bIns="45700" lIns="91425" spcFirstLastPara="1" rIns="91425" wrap="square" tIns="45700">
            <a:noAutofit/>
          </a:bodyPr>
          <a:lstStyle/>
          <a:p>
            <a:pPr indent="-355600" lvl="0" marL="342900" rtl="0" algn="l">
              <a:lnSpc>
                <a:spcPct val="100000"/>
              </a:lnSpc>
              <a:spcBef>
                <a:spcPts val="600"/>
              </a:spcBef>
              <a:spcAft>
                <a:spcPts val="0"/>
              </a:spcAft>
              <a:buSzPts val="1800"/>
              <a:buChar char="•"/>
            </a:pPr>
            <a:r>
              <a:rPr lang="en-US" sz="1800"/>
              <a:t>Key points raised</a:t>
            </a:r>
            <a:endParaRPr sz="1800"/>
          </a:p>
          <a:p>
            <a:pPr indent="-299026" lvl="1" marL="768926" rtl="0" algn="l">
              <a:lnSpc>
                <a:spcPct val="100000"/>
              </a:lnSpc>
              <a:spcBef>
                <a:spcPts val="600"/>
              </a:spcBef>
              <a:spcAft>
                <a:spcPts val="0"/>
              </a:spcAft>
              <a:buSzPts val="1800"/>
              <a:buChar char="o"/>
            </a:pPr>
            <a:r>
              <a:rPr lang="en-US" sz="1600"/>
              <a:t>Presented background on COVERAGE, status of its Phase B activity, and an overview of the UN Decade of the Oceans for Sustainable Development. Outlined possible next steps in terms of COVERAGE and CEOS involvement.</a:t>
            </a:r>
            <a:endParaRPr sz="1600"/>
          </a:p>
          <a:p>
            <a:pPr indent="-299026" lvl="1" marL="768926" rtl="0" algn="l">
              <a:lnSpc>
                <a:spcPct val="100000"/>
              </a:lnSpc>
              <a:spcBef>
                <a:spcPts val="600"/>
              </a:spcBef>
              <a:spcAft>
                <a:spcPts val="0"/>
              </a:spcAft>
              <a:buSzPts val="1800"/>
              <a:buChar char="o"/>
            </a:pPr>
            <a:r>
              <a:rPr lang="en-US" sz="1600"/>
              <a:t>Discussed: Issue of coordination and a central CEOS point of contact to IOC/Decade, possible synergies between COVERAGE and other relevant CEOS efforts (e.g., COAST)</a:t>
            </a:r>
            <a:endParaRPr sz="1600"/>
          </a:p>
          <a:p>
            <a:pPr indent="-286326" lvl="1" marL="768926" rtl="0" algn="l">
              <a:lnSpc>
                <a:spcPct val="100000"/>
              </a:lnSpc>
              <a:spcBef>
                <a:spcPts val="600"/>
              </a:spcBef>
              <a:spcAft>
                <a:spcPts val="0"/>
              </a:spcAft>
              <a:buSzPts val="1600"/>
              <a:buChar char="o"/>
            </a:pPr>
            <a:r>
              <a:rPr lang="en-US" sz="1600"/>
              <a:t>COVERAGE indicated interest in being involved and partnering with other relevant CEOS entities in any Decade efforts.  Consideration of COVERAGE as a cumulative CEOS contribution is also of interest.</a:t>
            </a:r>
            <a:endParaRPr sz="1600"/>
          </a:p>
          <a:p>
            <a:pPr indent="-286326" lvl="1" marL="768926" rtl="0" algn="l">
              <a:lnSpc>
                <a:spcPct val="100000"/>
              </a:lnSpc>
              <a:spcBef>
                <a:spcPts val="600"/>
              </a:spcBef>
              <a:spcAft>
                <a:spcPts val="0"/>
              </a:spcAft>
              <a:buSzPts val="1600"/>
              <a:buChar char="o"/>
            </a:pPr>
            <a:r>
              <a:rPr lang="en-US" sz="1600"/>
              <a:t>COVERAGE is considering submitting an expression of interest to the current “Ocean Shot” solicitation for concepts by the US Decade committee (due Dec.1)</a:t>
            </a:r>
            <a:endParaRPr sz="1600"/>
          </a:p>
          <a:p>
            <a:pPr indent="-304800" lvl="0" marL="514350" rtl="0" algn="l">
              <a:lnSpc>
                <a:spcPct val="100000"/>
              </a:lnSpc>
              <a:spcBef>
                <a:spcPts val="600"/>
              </a:spcBef>
              <a:spcAft>
                <a:spcPts val="0"/>
              </a:spcAft>
              <a:buSzPts val="1800"/>
              <a:buChar char="•"/>
            </a:pPr>
            <a:r>
              <a:rPr lang="en-US" sz="1800"/>
              <a:t>Actions recorded / </a:t>
            </a:r>
            <a:r>
              <a:rPr lang="en-US" sz="1800">
                <a:solidFill>
                  <a:srgbClr val="CC0000"/>
                </a:solidFill>
              </a:rPr>
              <a:t>proposed</a:t>
            </a:r>
            <a:endParaRPr sz="1800">
              <a:solidFill>
                <a:srgbClr val="CC0000"/>
              </a:solidFill>
            </a:endParaRPr>
          </a:p>
          <a:p>
            <a:pPr indent="-299026" lvl="1" marL="768926" rtl="0" algn="l">
              <a:lnSpc>
                <a:spcPct val="100000"/>
              </a:lnSpc>
              <a:spcBef>
                <a:spcPts val="600"/>
              </a:spcBef>
              <a:spcAft>
                <a:spcPts val="0"/>
              </a:spcAft>
              <a:buClr>
                <a:srgbClr val="CC0000"/>
              </a:buClr>
              <a:buSzPts val="1800"/>
              <a:buChar char="o"/>
            </a:pPr>
            <a:r>
              <a:rPr lang="en-US" sz="1600">
                <a:solidFill>
                  <a:srgbClr val="CC0000"/>
                </a:solidFill>
              </a:rPr>
              <a:t>COVERAGE and the SIT-Chair Team to confer on how this desired coordination within CEOS on the matter of Decade involvement could occur.</a:t>
            </a:r>
            <a:endParaRPr sz="1800"/>
          </a:p>
          <a:p>
            <a:pPr indent="-330200" lvl="0" marL="342900" rtl="0" algn="l">
              <a:lnSpc>
                <a:spcPct val="100000"/>
              </a:lnSpc>
              <a:spcBef>
                <a:spcPts val="600"/>
              </a:spcBef>
              <a:spcAft>
                <a:spcPts val="0"/>
              </a:spcAft>
              <a:buSzPts val="1800"/>
              <a:buFont typeface="Arial"/>
              <a:buChar char="•"/>
            </a:pPr>
            <a:r>
              <a:rPr lang="en-US" sz="1800"/>
              <a:t>Decisions recorded / </a:t>
            </a:r>
            <a:r>
              <a:rPr lang="en-US" sz="1800">
                <a:solidFill>
                  <a:srgbClr val="CC0000"/>
                </a:solidFill>
              </a:rPr>
              <a:t>proposed</a:t>
            </a:r>
            <a:endParaRPr b="1" sz="1800">
              <a:solidFill>
                <a:srgbClr val="CC0000"/>
              </a:solidFill>
            </a:endParaRPr>
          </a:p>
          <a:p>
            <a:pPr indent="-299026" lvl="1" marL="768926" rtl="0" algn="l">
              <a:lnSpc>
                <a:spcPct val="100000"/>
              </a:lnSpc>
              <a:spcBef>
                <a:spcPts val="600"/>
              </a:spcBef>
              <a:spcAft>
                <a:spcPts val="600"/>
              </a:spcAft>
              <a:buSzPts val="1800"/>
              <a:buChar char="o"/>
            </a:pPr>
            <a:r>
              <a:rPr lang="en-US" sz="1600"/>
              <a:t>None.</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22" name="Google Shape;122;p19"/>
          <p:cNvSpPr txBox="1"/>
          <p:nvPr>
            <p:ph idx="2" type="body"/>
          </p:nvPr>
        </p:nvSpPr>
        <p:spPr>
          <a:xfrm>
            <a:off x="1516575" y="187725"/>
            <a:ext cx="67353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800"/>
              <a:buNone/>
            </a:pPr>
            <a:r>
              <a:rPr lang="en-US"/>
              <a:t>2.6: Annual Report: CEOS Systems Engineering Office</a:t>
            </a:r>
            <a:endParaRPr/>
          </a:p>
        </p:txBody>
      </p:sp>
      <p:sp>
        <p:nvSpPr>
          <p:cNvPr id="123" name="Google Shape;123;p19"/>
          <p:cNvSpPr txBox="1"/>
          <p:nvPr>
            <p:ph idx="1" type="body"/>
          </p:nvPr>
        </p:nvSpPr>
        <p:spPr>
          <a:xfrm>
            <a:off x="76200" y="1464525"/>
            <a:ext cx="8991600" cy="5257800"/>
          </a:xfrm>
          <a:prstGeom prst="rect">
            <a:avLst/>
          </a:prstGeom>
          <a:noFill/>
          <a:ln>
            <a:noFill/>
          </a:ln>
        </p:spPr>
        <p:txBody>
          <a:bodyPr anchorCtr="0" anchor="t" bIns="45700" lIns="91425" spcFirstLastPara="1" rIns="91425" wrap="square" tIns="45700">
            <a:noAutofit/>
          </a:bodyPr>
          <a:lstStyle/>
          <a:p>
            <a:pPr indent="-355600" lvl="0" marL="342900" rtl="0" algn="l">
              <a:spcBef>
                <a:spcPts val="0"/>
              </a:spcBef>
              <a:spcAft>
                <a:spcPts val="0"/>
              </a:spcAft>
              <a:buSzPts val="1800"/>
              <a:buChar char="•"/>
            </a:pPr>
            <a:r>
              <a:rPr lang="en-US" sz="1800"/>
              <a:t>Key points raised</a:t>
            </a:r>
            <a:endParaRPr sz="1800"/>
          </a:p>
          <a:p>
            <a:pPr indent="-299026" lvl="1" marL="768926" rtl="0" algn="l">
              <a:spcBef>
                <a:spcPts val="600"/>
              </a:spcBef>
              <a:spcAft>
                <a:spcPts val="0"/>
              </a:spcAft>
              <a:buSzPts val="1800"/>
              <a:buChar char="o"/>
            </a:pPr>
            <a:r>
              <a:rPr lang="en-US" sz="1800"/>
              <a:t>Significant accomplishments and activities of SEO in 2020 presented</a:t>
            </a:r>
            <a:endParaRPr sz="1800"/>
          </a:p>
          <a:p>
            <a:pPr indent="0" lvl="0" marL="0" rtl="0" algn="l">
              <a:spcBef>
                <a:spcPts val="600"/>
              </a:spcBef>
              <a:spcAft>
                <a:spcPts val="0"/>
              </a:spcAft>
              <a:buNone/>
            </a:pPr>
            <a:r>
              <a:t/>
            </a:r>
            <a:endParaRPr sz="1800"/>
          </a:p>
          <a:p>
            <a:pPr indent="-299026" lvl="1" marL="768926" rtl="0" algn="l">
              <a:spcBef>
                <a:spcPts val="600"/>
              </a:spcBef>
              <a:spcAft>
                <a:spcPts val="0"/>
              </a:spcAft>
              <a:buSzPts val="1800"/>
              <a:buChar char="o"/>
            </a:pPr>
            <a:r>
              <a:rPr lang="en-US" sz="1800"/>
              <a:t>SEO plans for 2021 include: the Earth Analytics Interoperability Lab (EAIL); Open Data Cube (ODC); Analysis Ready Data (ARD); support to SDGs; COVE and CEOS Mission Database (MIM); continued CEOS outreach at major meetings (IGARSS, GEO, AGU)</a:t>
            </a:r>
            <a:endParaRPr sz="1800"/>
          </a:p>
          <a:p>
            <a:pPr indent="0" lvl="0" marL="342900" rtl="0" algn="l">
              <a:spcBef>
                <a:spcPts val="600"/>
              </a:spcBef>
              <a:spcAft>
                <a:spcPts val="0"/>
              </a:spcAft>
              <a:buNone/>
            </a:pPr>
            <a:r>
              <a:t/>
            </a:r>
            <a:endParaRPr sz="1800"/>
          </a:p>
          <a:p>
            <a:pPr indent="-299026" lvl="1" marL="768926" rtl="0" algn="l">
              <a:spcBef>
                <a:spcPts val="600"/>
              </a:spcBef>
              <a:spcAft>
                <a:spcPts val="0"/>
              </a:spcAft>
              <a:buSzPts val="1800"/>
              <a:buChar char="o"/>
            </a:pPr>
            <a:r>
              <a:rPr b="1" lang="en-US" sz="1800"/>
              <a:t>How CEOS Agencies can support efforts of the SEO:</a:t>
            </a:r>
            <a:endParaRPr b="1" sz="1800"/>
          </a:p>
          <a:p>
            <a:pPr indent="-261618" lvl="2" marL="1188718" rtl="0" algn="l">
              <a:spcBef>
                <a:spcPts val="600"/>
              </a:spcBef>
              <a:spcAft>
                <a:spcPts val="0"/>
              </a:spcAft>
              <a:buSzPts val="1800"/>
              <a:buChar char="▪"/>
            </a:pPr>
            <a:r>
              <a:rPr lang="en-US" sz="1800"/>
              <a:t>biggest contribution CEOS Agencies can make to ODC is to push CEOS Analysis Ready Data to accessible locations (e.g., cloud) – greatly increase the pace of development.</a:t>
            </a:r>
            <a:endParaRPr sz="1800"/>
          </a:p>
          <a:p>
            <a:pPr indent="-261618" lvl="2" marL="1188718" rtl="0" algn="l">
              <a:spcBef>
                <a:spcPts val="600"/>
              </a:spcBef>
              <a:spcAft>
                <a:spcPts val="600"/>
              </a:spcAft>
              <a:buSzPts val="1800"/>
              <a:buChar char="▪"/>
            </a:pPr>
            <a:r>
              <a:rPr lang="en-US" sz="1800"/>
              <a:t>Agencies to review and revise the CEOS website content - keep it up to date for our 30,000 unique visitors!</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29" name="Google Shape;129;p20"/>
          <p:cNvSpPr txBox="1"/>
          <p:nvPr>
            <p:ph idx="2" type="body"/>
          </p:nvPr>
        </p:nvSpPr>
        <p:spPr>
          <a:xfrm>
            <a:off x="1989725" y="187725"/>
            <a:ext cx="57168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800"/>
              <a:buNone/>
            </a:pPr>
            <a:r>
              <a:rPr lang="en-US"/>
              <a:t>2.7: </a:t>
            </a:r>
            <a:r>
              <a:rPr lang="en-US"/>
              <a:t>CEOS External Request and New Initiatives Process Papers</a:t>
            </a:r>
            <a:endParaRPr/>
          </a:p>
        </p:txBody>
      </p:sp>
      <p:sp>
        <p:nvSpPr>
          <p:cNvPr id="130" name="Google Shape;130;p20"/>
          <p:cNvSpPr txBox="1"/>
          <p:nvPr>
            <p:ph idx="1" type="body"/>
          </p:nvPr>
        </p:nvSpPr>
        <p:spPr>
          <a:xfrm>
            <a:off x="76200" y="1464525"/>
            <a:ext cx="8991600" cy="5257800"/>
          </a:xfrm>
          <a:prstGeom prst="rect">
            <a:avLst/>
          </a:prstGeom>
          <a:noFill/>
          <a:ln>
            <a:noFill/>
          </a:ln>
        </p:spPr>
        <p:txBody>
          <a:bodyPr anchorCtr="0" anchor="t" bIns="45700" lIns="91425" spcFirstLastPara="1" rIns="91425" wrap="square" tIns="45700">
            <a:noAutofit/>
          </a:bodyPr>
          <a:lstStyle/>
          <a:p>
            <a:pPr indent="-355600" lvl="0" marL="342900" rtl="0" algn="l">
              <a:spcBef>
                <a:spcPts val="0"/>
              </a:spcBef>
              <a:spcAft>
                <a:spcPts val="0"/>
              </a:spcAft>
              <a:buSzPts val="1800"/>
              <a:buChar char="•"/>
            </a:pPr>
            <a:r>
              <a:rPr lang="en-US" sz="1800"/>
              <a:t>Key points raised</a:t>
            </a:r>
            <a:endParaRPr sz="1800"/>
          </a:p>
          <a:p>
            <a:pPr indent="-299026" lvl="1" marL="768926" rtl="0" algn="l">
              <a:spcBef>
                <a:spcPts val="600"/>
              </a:spcBef>
              <a:spcAft>
                <a:spcPts val="0"/>
              </a:spcAft>
              <a:buSzPts val="1800"/>
              <a:buChar char="o"/>
            </a:pPr>
            <a:r>
              <a:rPr lang="en-US" sz="1800"/>
              <a:t>The ERPP supplements the NIPP and provides a detailed process to address requests that originate outside of the CEOS organization and do not currently have CEOS sponsorship.</a:t>
            </a:r>
            <a:endParaRPr sz="1800"/>
          </a:p>
          <a:p>
            <a:pPr indent="0" lvl="0" marL="0" rtl="0" algn="l">
              <a:spcBef>
                <a:spcPts val="600"/>
              </a:spcBef>
              <a:spcAft>
                <a:spcPts val="0"/>
              </a:spcAft>
              <a:buNone/>
            </a:pPr>
            <a:r>
              <a:t/>
            </a:r>
            <a:endParaRPr sz="1800"/>
          </a:p>
          <a:p>
            <a:pPr indent="-330200" lvl="0" marL="342900" rtl="0" algn="l">
              <a:spcBef>
                <a:spcPts val="600"/>
              </a:spcBef>
              <a:spcAft>
                <a:spcPts val="0"/>
              </a:spcAft>
              <a:buSzPts val="1800"/>
              <a:buFont typeface="Arial"/>
              <a:buChar char="•"/>
            </a:pPr>
            <a:r>
              <a:rPr lang="en-US" sz="1800"/>
              <a:t>Decisions recorded / </a:t>
            </a:r>
            <a:r>
              <a:rPr lang="en-US" sz="1800">
                <a:solidFill>
                  <a:srgbClr val="CC0000"/>
                </a:solidFill>
              </a:rPr>
              <a:t>proposed</a:t>
            </a:r>
            <a:endParaRPr b="1" sz="1800">
              <a:solidFill>
                <a:srgbClr val="CC0000"/>
              </a:solidFill>
            </a:endParaRPr>
          </a:p>
          <a:p>
            <a:pPr indent="-299026" lvl="1" marL="768926" rtl="0" algn="l">
              <a:spcBef>
                <a:spcPts val="600"/>
              </a:spcBef>
              <a:spcAft>
                <a:spcPts val="0"/>
              </a:spcAft>
              <a:buSzPts val="1800"/>
              <a:buFont typeface="Courier New"/>
              <a:buChar char="o"/>
            </a:pPr>
            <a:r>
              <a:rPr lang="en-US" sz="1800"/>
              <a:t>Plenary endorsed the External Request Process Paper.</a:t>
            </a:r>
            <a:endParaRPr sz="1800"/>
          </a:p>
          <a:p>
            <a:pPr indent="-299026" lvl="1" marL="768926" rtl="0" algn="l">
              <a:spcBef>
                <a:spcPts val="600"/>
              </a:spcBef>
              <a:spcAft>
                <a:spcPts val="600"/>
              </a:spcAft>
              <a:buClr>
                <a:srgbClr val="CC0000"/>
              </a:buClr>
              <a:buSzPts val="1800"/>
              <a:buChar char="o"/>
            </a:pPr>
            <a:r>
              <a:rPr lang="en-US" sz="1800">
                <a:solidFill>
                  <a:srgbClr val="CC0000"/>
                </a:solidFill>
              </a:rPr>
              <a:t>Plenary endorsement of the updates to the New Initiatives Process Paper (NIPP).</a:t>
            </a:r>
            <a:endParaRPr sz="1800">
              <a:solidFill>
                <a:srgbClr val="CC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36" name="Google Shape;136;p21"/>
          <p:cNvSpPr txBox="1"/>
          <p:nvPr>
            <p:ph idx="2" type="body"/>
          </p:nvPr>
        </p:nvSpPr>
        <p:spPr>
          <a:xfrm>
            <a:off x="1516575" y="187725"/>
            <a:ext cx="67353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800"/>
              <a:buNone/>
            </a:pPr>
            <a:r>
              <a:rPr lang="en-US"/>
              <a:t>2.8:  Annual Report: CEOS MIM Database</a:t>
            </a:r>
            <a:endParaRPr/>
          </a:p>
        </p:txBody>
      </p:sp>
      <p:sp>
        <p:nvSpPr>
          <p:cNvPr id="137" name="Google Shape;137;p21"/>
          <p:cNvSpPr txBox="1"/>
          <p:nvPr>
            <p:ph idx="1" type="body"/>
          </p:nvPr>
        </p:nvSpPr>
        <p:spPr>
          <a:xfrm>
            <a:off x="76200" y="1464525"/>
            <a:ext cx="8991600" cy="5257800"/>
          </a:xfrm>
          <a:prstGeom prst="rect">
            <a:avLst/>
          </a:prstGeom>
          <a:noFill/>
          <a:ln>
            <a:noFill/>
          </a:ln>
        </p:spPr>
        <p:txBody>
          <a:bodyPr anchorCtr="0" anchor="t" bIns="45700" lIns="91425" spcFirstLastPara="1" rIns="91425" wrap="square" tIns="45700">
            <a:noAutofit/>
          </a:bodyPr>
          <a:lstStyle/>
          <a:p>
            <a:pPr indent="-355600" lvl="0" marL="342900" rtl="0" algn="l">
              <a:spcBef>
                <a:spcPts val="0"/>
              </a:spcBef>
              <a:spcAft>
                <a:spcPts val="0"/>
              </a:spcAft>
              <a:buSzPts val="1800"/>
              <a:buChar char="•"/>
            </a:pPr>
            <a:r>
              <a:rPr lang="en-US" sz="1800"/>
              <a:t>Key points raised</a:t>
            </a:r>
            <a:endParaRPr sz="1800"/>
          </a:p>
          <a:p>
            <a:pPr indent="-299026" lvl="1" marL="768926" rtl="0" algn="l">
              <a:spcBef>
                <a:spcPts val="600"/>
              </a:spcBef>
              <a:spcAft>
                <a:spcPts val="0"/>
              </a:spcAft>
              <a:buSzPts val="1800"/>
              <a:buChar char="o"/>
            </a:pPr>
            <a:r>
              <a:rPr lang="en-US" sz="1800"/>
              <a:t>The number of users of </a:t>
            </a:r>
            <a:r>
              <a:rPr lang="en-US" sz="1800"/>
              <a:t>The EO Handbook and database continuously increases every year: </a:t>
            </a:r>
            <a:r>
              <a:rPr b="1" lang="en-US" sz="1800"/>
              <a:t>over 15,000 users last year</a:t>
            </a:r>
            <a:r>
              <a:rPr lang="en-US" sz="1800"/>
              <a:t>.</a:t>
            </a:r>
            <a:endParaRPr sz="1800"/>
          </a:p>
          <a:p>
            <a:pPr indent="-299026" lvl="1" marL="768926" rtl="0" algn="l">
              <a:spcBef>
                <a:spcPts val="600"/>
              </a:spcBef>
              <a:spcAft>
                <a:spcPts val="0"/>
              </a:spcAft>
              <a:buSzPts val="1800"/>
              <a:buChar char="o"/>
            </a:pPr>
            <a:r>
              <a:rPr lang="en-US" sz="1800"/>
              <a:t>Responses received from 32 of 38 agencies surveyed.</a:t>
            </a:r>
            <a:endParaRPr sz="1800"/>
          </a:p>
          <a:p>
            <a:pPr indent="-299026" lvl="1" marL="768926" rtl="0" algn="l">
              <a:spcBef>
                <a:spcPts val="600"/>
              </a:spcBef>
              <a:spcAft>
                <a:spcPts val="0"/>
              </a:spcAft>
              <a:buSzPts val="1800"/>
              <a:buChar char="o"/>
            </a:pPr>
            <a:r>
              <a:rPr lang="en-US" sz="1800"/>
              <a:t>Annual collective effort from the database team + agency contacts, is ~15 weeks FTE, guaranteeing an accurate information.</a:t>
            </a:r>
            <a:endParaRPr sz="1800"/>
          </a:p>
          <a:p>
            <a:pPr indent="-299026" lvl="1" marL="768926" rtl="0" algn="l">
              <a:spcBef>
                <a:spcPts val="600"/>
              </a:spcBef>
              <a:spcAft>
                <a:spcPts val="0"/>
              </a:spcAft>
              <a:buSzPts val="1800"/>
              <a:buChar char="o"/>
            </a:pPr>
            <a:r>
              <a:rPr lang="en-US" sz="1800"/>
              <a:t>Significant update of the Measurements list this year – </a:t>
            </a:r>
            <a:r>
              <a:rPr b="1" lang="en-US" sz="1800"/>
              <a:t>enabled links to GCOS ECVs and the ECV Inventory v3</a:t>
            </a:r>
            <a:r>
              <a:rPr lang="en-US" sz="1800"/>
              <a:t> and </a:t>
            </a:r>
            <a:r>
              <a:rPr b="1" lang="en-US" sz="1800"/>
              <a:t>harmonisation of the variables names with those used by OSCAR, GCOS,etc</a:t>
            </a:r>
            <a:r>
              <a:rPr lang="en-US" sz="1800"/>
              <a:t>.. Possible future linkages to activities such as the </a:t>
            </a:r>
            <a:r>
              <a:rPr b="1" lang="en-US" sz="1800"/>
              <a:t>SDGs</a:t>
            </a:r>
            <a:r>
              <a:rPr lang="en-US" sz="1800"/>
              <a:t>.</a:t>
            </a:r>
            <a:endParaRPr sz="1800"/>
          </a:p>
          <a:p>
            <a:pPr indent="-299026" lvl="1" marL="768926" rtl="0" algn="l">
              <a:spcBef>
                <a:spcPts val="600"/>
              </a:spcBef>
              <a:spcAft>
                <a:spcPts val="0"/>
              </a:spcAft>
              <a:buSzPts val="1800"/>
              <a:buChar char="o"/>
            </a:pPr>
            <a:r>
              <a:rPr lang="en-US" sz="1800"/>
              <a:t>Upcoming work includes a </a:t>
            </a:r>
            <a:r>
              <a:rPr b="1" lang="en-US" sz="1800"/>
              <a:t>possible integration with the COVE API</a:t>
            </a:r>
            <a:r>
              <a:rPr lang="en-US" sz="1800"/>
              <a:t> + demonstrations of analysis using the database in Jupyter Notebooks. </a:t>
            </a:r>
            <a:endParaRPr sz="1800"/>
          </a:p>
          <a:p>
            <a:pPr indent="-299026" lvl="1" marL="768926" rtl="0" algn="l">
              <a:spcBef>
                <a:spcPts val="600"/>
              </a:spcBef>
              <a:spcAft>
                <a:spcPts val="0"/>
              </a:spcAft>
              <a:buSzPts val="1800"/>
              <a:buChar char="o"/>
            </a:pPr>
            <a:r>
              <a:rPr lang="en-US" sz="1800"/>
              <a:t>Efforts have been made to have the MIM database interoperate with OSCAR/Satellite, SATCAT (NORAD tracking), COSPAR (identifiers), and the Union of Concerned Scientists database.</a:t>
            </a:r>
            <a:endParaRPr sz="1800"/>
          </a:p>
          <a:p>
            <a:pPr indent="-299026" lvl="1" marL="768926" rtl="0" algn="l">
              <a:spcBef>
                <a:spcPts val="600"/>
              </a:spcBef>
              <a:spcAft>
                <a:spcPts val="600"/>
              </a:spcAft>
              <a:buSzPts val="1800"/>
              <a:buChar char="o"/>
            </a:pPr>
            <a:r>
              <a:rPr lang="en-US" sz="1800"/>
              <a:t>Mission datasets are also linked via OpenSearch APIs from NASA and ESA.</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43" name="Google Shape;143;p22"/>
          <p:cNvSpPr txBox="1"/>
          <p:nvPr>
            <p:ph idx="2" type="body"/>
          </p:nvPr>
        </p:nvSpPr>
        <p:spPr>
          <a:xfrm>
            <a:off x="1516575" y="187725"/>
            <a:ext cx="67353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800"/>
              <a:buNone/>
            </a:pPr>
            <a:r>
              <a:rPr lang="en-US"/>
              <a:t>3.2</a:t>
            </a:r>
            <a:r>
              <a:rPr lang="en-US"/>
              <a:t>: CEOS Webinar Toolkit</a:t>
            </a:r>
            <a:endParaRPr/>
          </a:p>
          <a:p>
            <a:pPr indent="0" lvl="0" marL="0" rtl="0" algn="ctr">
              <a:spcBef>
                <a:spcPts val="0"/>
              </a:spcBef>
              <a:spcAft>
                <a:spcPts val="0"/>
              </a:spcAft>
              <a:buClr>
                <a:schemeClr val="lt1"/>
              </a:buClr>
              <a:buSzPts val="2800"/>
              <a:buNone/>
            </a:pPr>
            <a:r>
              <a:rPr b="0" i="1" lang="en-US" sz="1600"/>
              <a:t>(WGCapD)</a:t>
            </a:r>
            <a:endParaRPr b="0" i="1" sz="1600"/>
          </a:p>
        </p:txBody>
      </p:sp>
      <p:sp>
        <p:nvSpPr>
          <p:cNvPr id="144" name="Google Shape;144;p22"/>
          <p:cNvSpPr txBox="1"/>
          <p:nvPr>
            <p:ph idx="1" type="body"/>
          </p:nvPr>
        </p:nvSpPr>
        <p:spPr>
          <a:xfrm>
            <a:off x="76200" y="1464525"/>
            <a:ext cx="8862600" cy="5257800"/>
          </a:xfrm>
          <a:prstGeom prst="rect">
            <a:avLst/>
          </a:prstGeom>
          <a:noFill/>
          <a:ln>
            <a:noFill/>
          </a:ln>
        </p:spPr>
        <p:txBody>
          <a:bodyPr anchorCtr="0" anchor="t" bIns="45700" lIns="91425" spcFirstLastPara="1" rIns="91425" wrap="square" tIns="45700">
            <a:noAutofit/>
          </a:bodyPr>
          <a:lstStyle/>
          <a:p>
            <a:pPr indent="-355600" lvl="0" marL="342900" rtl="0" algn="l">
              <a:spcBef>
                <a:spcPts val="0"/>
              </a:spcBef>
              <a:spcAft>
                <a:spcPts val="0"/>
              </a:spcAft>
              <a:buSzPts val="1800"/>
              <a:buChar char="•"/>
            </a:pPr>
            <a:r>
              <a:rPr lang="en-US" sz="1800"/>
              <a:t>Key points raised</a:t>
            </a:r>
            <a:endParaRPr sz="1800"/>
          </a:p>
          <a:p>
            <a:pPr indent="-299026" lvl="1" marL="768926" rtl="0" algn="l">
              <a:spcBef>
                <a:spcPts val="600"/>
              </a:spcBef>
              <a:spcAft>
                <a:spcPts val="0"/>
              </a:spcAft>
              <a:buSzPts val="1800"/>
              <a:buChar char="o"/>
            </a:pPr>
            <a:r>
              <a:rPr lang="en-US" sz="1800"/>
              <a:t>CEOS can strengthen its effort to provide effective webinars through the creation of a webinar toolkit and review framework that taps into the collective knowledge of the WGCapD</a:t>
            </a:r>
            <a:endParaRPr sz="1800"/>
          </a:p>
          <a:p>
            <a:pPr indent="0" lvl="0" marL="768926" rtl="0" algn="l">
              <a:spcBef>
                <a:spcPts val="600"/>
              </a:spcBef>
              <a:spcAft>
                <a:spcPts val="0"/>
              </a:spcAft>
              <a:buNone/>
            </a:pPr>
            <a:r>
              <a:t/>
            </a:r>
            <a:endParaRPr sz="1800"/>
          </a:p>
          <a:p>
            <a:pPr indent="-355600" lvl="0" marL="342900" rtl="0" algn="l">
              <a:spcBef>
                <a:spcPts val="600"/>
              </a:spcBef>
              <a:spcAft>
                <a:spcPts val="0"/>
              </a:spcAft>
              <a:buSzPts val="1800"/>
              <a:buChar char="•"/>
            </a:pPr>
            <a:r>
              <a:rPr lang="en-US" sz="1800"/>
              <a:t>Actions recorded / </a:t>
            </a:r>
            <a:r>
              <a:rPr lang="en-US" sz="1800">
                <a:solidFill>
                  <a:srgbClr val="CC0000"/>
                </a:solidFill>
              </a:rPr>
              <a:t>proposed</a:t>
            </a:r>
            <a:endParaRPr sz="1800">
              <a:solidFill>
                <a:srgbClr val="CC0000"/>
              </a:solidFill>
            </a:endParaRPr>
          </a:p>
          <a:p>
            <a:pPr indent="-299026" lvl="1" marL="768926" marR="2162369" rtl="0" algn="l">
              <a:spcBef>
                <a:spcPts val="600"/>
              </a:spcBef>
              <a:spcAft>
                <a:spcPts val="0"/>
              </a:spcAft>
              <a:buClr>
                <a:srgbClr val="CC0000"/>
              </a:buClr>
              <a:buSzPts val="1800"/>
              <a:buChar char="o"/>
            </a:pPr>
            <a:r>
              <a:rPr lang="en-US" sz="1800">
                <a:solidFill>
                  <a:srgbClr val="CC0000"/>
                </a:solidFill>
              </a:rPr>
              <a:t>Create the webinar toolkit and review framework</a:t>
            </a:r>
            <a:endParaRPr sz="1800">
              <a:solidFill>
                <a:srgbClr val="CC0000"/>
              </a:solidFill>
            </a:endParaRPr>
          </a:p>
          <a:p>
            <a:pPr indent="-299026" lvl="1" marL="768926" marR="2162369" rtl="0" algn="l">
              <a:spcBef>
                <a:spcPts val="600"/>
              </a:spcBef>
              <a:spcAft>
                <a:spcPts val="0"/>
              </a:spcAft>
              <a:buClr>
                <a:srgbClr val="CC0000"/>
              </a:buClr>
              <a:buSzPts val="1800"/>
              <a:buChar char="o"/>
            </a:pPr>
            <a:r>
              <a:rPr lang="en-US" sz="1800">
                <a:solidFill>
                  <a:srgbClr val="CC0000"/>
                </a:solidFill>
              </a:rPr>
              <a:t>Test the toolkit and framework with the WGISS-SEO Jupyter notebook webinar</a:t>
            </a:r>
            <a:endParaRPr sz="1800">
              <a:solidFill>
                <a:srgbClr val="CC0000"/>
              </a:solidFill>
            </a:endParaRPr>
          </a:p>
          <a:p>
            <a:pPr indent="-299026" lvl="1" marL="768926" marR="2162369" rtl="0" algn="l">
              <a:spcBef>
                <a:spcPts val="600"/>
              </a:spcBef>
              <a:spcAft>
                <a:spcPts val="0"/>
              </a:spcAft>
              <a:buClr>
                <a:srgbClr val="CC0000"/>
              </a:buClr>
              <a:buSzPts val="1800"/>
              <a:buChar char="o"/>
            </a:pPr>
            <a:r>
              <a:rPr lang="en-US" sz="1800">
                <a:solidFill>
                  <a:srgbClr val="CC0000"/>
                </a:solidFill>
              </a:rPr>
              <a:t>Promote the toolkit - potentially create a webinar for an internal CEOS audience about the toolkit, using the toolkit</a:t>
            </a:r>
            <a:endParaRPr sz="1800">
              <a:solidFill>
                <a:srgbClr val="CC0000"/>
              </a:solidFill>
            </a:endParaRPr>
          </a:p>
          <a:p>
            <a:pPr indent="0" lvl="0" marL="768926" rtl="0" algn="l">
              <a:spcBef>
                <a:spcPts val="600"/>
              </a:spcBef>
              <a:spcAft>
                <a:spcPts val="0"/>
              </a:spcAft>
              <a:buNone/>
            </a:pPr>
            <a:r>
              <a:t/>
            </a:r>
            <a:endParaRPr sz="1800">
              <a:solidFill>
                <a:srgbClr val="CC0000"/>
              </a:solidFill>
            </a:endParaRPr>
          </a:p>
          <a:p>
            <a:pPr indent="-330200" lvl="0" marL="342900" rtl="0" algn="l">
              <a:spcBef>
                <a:spcPts val="600"/>
              </a:spcBef>
              <a:spcAft>
                <a:spcPts val="0"/>
              </a:spcAft>
              <a:buSzPts val="1800"/>
              <a:buFont typeface="Arial"/>
              <a:buChar char="•"/>
            </a:pPr>
            <a:r>
              <a:rPr lang="en-US" sz="1800"/>
              <a:t>Decisions recorded / </a:t>
            </a:r>
            <a:r>
              <a:rPr lang="en-US" sz="1800">
                <a:solidFill>
                  <a:srgbClr val="CC0000"/>
                </a:solidFill>
              </a:rPr>
              <a:t>proposed</a:t>
            </a:r>
            <a:endParaRPr b="1" sz="1800">
              <a:solidFill>
                <a:srgbClr val="CC0000"/>
              </a:solidFill>
            </a:endParaRPr>
          </a:p>
          <a:p>
            <a:pPr indent="-299026" lvl="1" marL="768926" rtl="0" algn="l">
              <a:spcBef>
                <a:spcPts val="600"/>
              </a:spcBef>
              <a:spcAft>
                <a:spcPts val="0"/>
              </a:spcAft>
              <a:buClr>
                <a:srgbClr val="CC0000"/>
              </a:buClr>
              <a:buSzPts val="1800"/>
              <a:buChar char="o"/>
            </a:pPr>
            <a:r>
              <a:rPr lang="en-US" sz="1800">
                <a:solidFill>
                  <a:srgbClr val="CC0000"/>
                </a:solidFill>
              </a:rPr>
              <a:t>Agreement to proceed with preparing CEOS Branded Webinar Toolkit</a:t>
            </a:r>
            <a:endParaRPr sz="1800">
              <a:solidFill>
                <a:srgbClr val="CC0000"/>
              </a:solidFill>
            </a:endParaRPr>
          </a:p>
          <a:p>
            <a:pPr indent="0" lvl="0" marL="0" rtl="0" algn="l">
              <a:spcBef>
                <a:spcPts val="600"/>
              </a:spcBef>
              <a:spcAft>
                <a:spcPts val="400"/>
              </a:spcAft>
              <a:buNone/>
            </a:pPr>
            <a:r>
              <a:t/>
            </a:r>
            <a:endParaRPr sz="1800"/>
          </a:p>
        </p:txBody>
      </p:sp>
      <p:pic>
        <p:nvPicPr>
          <p:cNvPr id="145" name="Google Shape;145;p22"/>
          <p:cNvPicPr preferRelativeResize="0"/>
          <p:nvPr/>
        </p:nvPicPr>
        <p:blipFill>
          <a:blip r:embed="rId3">
            <a:alphaModFix/>
          </a:blip>
          <a:stretch>
            <a:fillRect/>
          </a:stretch>
        </p:blipFill>
        <p:spPr>
          <a:xfrm>
            <a:off x="6767875" y="3102525"/>
            <a:ext cx="2133600" cy="2466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51" name="Google Shape;151;p23"/>
          <p:cNvSpPr txBox="1"/>
          <p:nvPr>
            <p:ph idx="2" type="body"/>
          </p:nvPr>
        </p:nvSpPr>
        <p:spPr>
          <a:xfrm>
            <a:off x="1516575" y="187725"/>
            <a:ext cx="67353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800"/>
              <a:buNone/>
            </a:pPr>
            <a:r>
              <a:rPr lang="en-US"/>
              <a:t>3.3: WGCV</a:t>
            </a:r>
            <a:endParaRPr/>
          </a:p>
        </p:txBody>
      </p:sp>
      <p:sp>
        <p:nvSpPr>
          <p:cNvPr id="152" name="Google Shape;152;p23"/>
          <p:cNvSpPr txBox="1"/>
          <p:nvPr>
            <p:ph idx="1" type="body"/>
          </p:nvPr>
        </p:nvSpPr>
        <p:spPr>
          <a:xfrm>
            <a:off x="76200" y="1464525"/>
            <a:ext cx="8991600" cy="5257800"/>
          </a:xfrm>
          <a:prstGeom prst="rect">
            <a:avLst/>
          </a:prstGeom>
          <a:noFill/>
          <a:ln>
            <a:noFill/>
          </a:ln>
        </p:spPr>
        <p:txBody>
          <a:bodyPr anchorCtr="0" anchor="t" bIns="45700" lIns="91425" spcFirstLastPara="1" rIns="91425" wrap="square" tIns="45700">
            <a:noAutofit/>
          </a:bodyPr>
          <a:lstStyle/>
          <a:p>
            <a:pPr indent="-355600" lvl="0" marL="342900" rtl="0" algn="l">
              <a:spcBef>
                <a:spcPts val="0"/>
              </a:spcBef>
              <a:spcAft>
                <a:spcPts val="0"/>
              </a:spcAft>
              <a:buSzPts val="1800"/>
              <a:buChar char="•"/>
            </a:pPr>
            <a:r>
              <a:rPr lang="en-US" sz="1800"/>
              <a:t>Key points raised</a:t>
            </a:r>
            <a:endParaRPr sz="1800"/>
          </a:p>
          <a:p>
            <a:pPr indent="-299026" lvl="1" marL="768926" rtl="0" algn="l">
              <a:spcBef>
                <a:spcPts val="600"/>
              </a:spcBef>
              <a:spcAft>
                <a:spcPts val="0"/>
              </a:spcAft>
              <a:buSzPts val="1800"/>
              <a:buChar char="o"/>
            </a:pPr>
            <a:r>
              <a:rPr lang="en-US" sz="1800"/>
              <a:t>RadCalNet: number of users nearly 500 today. A new site was recently welcomed to the network: a sandy desert site in Baotou, China.  Cindy thanked Marc Bouvet (ESA) for his dedication and leadership.</a:t>
            </a:r>
            <a:endParaRPr sz="1800"/>
          </a:p>
          <a:p>
            <a:pPr indent="0" lvl="0" marL="0" rtl="0" algn="l">
              <a:spcBef>
                <a:spcPts val="600"/>
              </a:spcBef>
              <a:spcAft>
                <a:spcPts val="0"/>
              </a:spcAft>
              <a:buNone/>
            </a:pPr>
            <a:r>
              <a:t/>
            </a:r>
            <a:endParaRPr sz="1800"/>
          </a:p>
          <a:p>
            <a:pPr indent="-299026" lvl="1" marL="768926" rtl="0" algn="l">
              <a:spcBef>
                <a:spcPts val="600"/>
              </a:spcBef>
              <a:spcAft>
                <a:spcPts val="0"/>
              </a:spcAft>
              <a:buSzPts val="1800"/>
              <a:buChar char="o"/>
            </a:pPr>
            <a:r>
              <a:rPr lang="en-US" sz="1800"/>
              <a:t>CARD4L Peer Review: Recently approved Landsat Collection 2 Surface Reflectance and Surface Temperature products as the first CARD4L products (at CARD4L Threshold level). The self-assessment and peer review of Sentinel-2 Level-2A products is in process. Cindy thanked Medhavy Thankappan (GA) for his effort leading this process.</a:t>
            </a:r>
            <a:endParaRPr sz="1800"/>
          </a:p>
          <a:p>
            <a:pPr indent="0" lvl="0" marL="0" rtl="0" algn="l">
              <a:spcBef>
                <a:spcPts val="600"/>
              </a:spcBef>
              <a:spcAft>
                <a:spcPts val="0"/>
              </a:spcAft>
              <a:buNone/>
            </a:pPr>
            <a:r>
              <a:t/>
            </a:r>
            <a:endParaRPr sz="1800"/>
          </a:p>
          <a:p>
            <a:pPr indent="-299026" lvl="1" marL="768926" rtl="0" algn="l">
              <a:spcBef>
                <a:spcPts val="600"/>
              </a:spcBef>
              <a:spcAft>
                <a:spcPts val="0"/>
              </a:spcAft>
              <a:buSzPts val="1800"/>
              <a:buChar char="o"/>
            </a:pPr>
            <a:r>
              <a:rPr lang="en-US" sz="1800"/>
              <a:t>CEOS WGCV LPV Biomass Validation Protocol: The document is now open for feedback until 15 December 2020 and will seek endorsement at the SIT-36 meeting in March 2021.</a:t>
            </a:r>
            <a:endParaRPr sz="1800"/>
          </a:p>
          <a:p>
            <a:pPr indent="0" lvl="0" marL="0" rtl="0" algn="l">
              <a:spcBef>
                <a:spcPts val="600"/>
              </a:spcBef>
              <a:spcAft>
                <a:spcPts val="0"/>
              </a:spcAft>
              <a:buNone/>
            </a:pPr>
            <a:r>
              <a:t/>
            </a:r>
            <a:endParaRPr sz="1800"/>
          </a:p>
          <a:p>
            <a:pPr indent="-299026" lvl="1" marL="768926" rtl="0" algn="l">
              <a:spcBef>
                <a:spcPts val="600"/>
              </a:spcBef>
              <a:spcAft>
                <a:spcPts val="600"/>
              </a:spcAft>
              <a:buSzPts val="1800"/>
              <a:buChar char="o"/>
            </a:pPr>
            <a:r>
              <a:rPr lang="en-US" sz="1800"/>
              <a:t>Akihiko Kuze (JAXA) taking over the Chair position following Plenary.</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4"/>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58" name="Google Shape;158;p24"/>
          <p:cNvSpPr txBox="1"/>
          <p:nvPr>
            <p:ph idx="2" type="body"/>
          </p:nvPr>
        </p:nvSpPr>
        <p:spPr>
          <a:xfrm>
            <a:off x="1979625" y="121625"/>
            <a:ext cx="53025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800"/>
              <a:buNone/>
            </a:pPr>
            <a:r>
              <a:rPr lang="en-US"/>
              <a:t>3.4:  Greenhouse Gas (GHG) Roadmap</a:t>
            </a:r>
            <a:endParaRPr/>
          </a:p>
        </p:txBody>
      </p:sp>
      <p:sp>
        <p:nvSpPr>
          <p:cNvPr id="159" name="Google Shape;159;p24"/>
          <p:cNvSpPr txBox="1"/>
          <p:nvPr>
            <p:ph idx="1" type="body"/>
          </p:nvPr>
        </p:nvSpPr>
        <p:spPr>
          <a:xfrm>
            <a:off x="76200" y="1464525"/>
            <a:ext cx="8991600" cy="5257800"/>
          </a:xfrm>
          <a:prstGeom prst="rect">
            <a:avLst/>
          </a:prstGeom>
          <a:noFill/>
          <a:ln>
            <a:noFill/>
          </a:ln>
        </p:spPr>
        <p:txBody>
          <a:bodyPr anchorCtr="0" anchor="t" bIns="45700" lIns="91425" spcFirstLastPara="1" rIns="91425" wrap="square" tIns="45700">
            <a:noAutofit/>
          </a:bodyPr>
          <a:lstStyle/>
          <a:p>
            <a:pPr indent="-336550" lvl="0" marL="342900" rtl="0" algn="l">
              <a:spcBef>
                <a:spcPts val="0"/>
              </a:spcBef>
              <a:spcAft>
                <a:spcPts val="0"/>
              </a:spcAft>
              <a:buSzPts val="1500"/>
              <a:buChar char="•"/>
            </a:pPr>
            <a:r>
              <a:rPr lang="en-US" sz="1500"/>
              <a:t>Key points raised</a:t>
            </a:r>
            <a:endParaRPr sz="1500"/>
          </a:p>
          <a:p>
            <a:pPr indent="-279976" lvl="1" marL="768926" rtl="0" algn="l">
              <a:spcBef>
                <a:spcPts val="600"/>
              </a:spcBef>
              <a:spcAft>
                <a:spcPts val="0"/>
              </a:spcAft>
              <a:buSzPts val="1500"/>
              <a:buChar char="o"/>
            </a:pPr>
            <a:r>
              <a:rPr lang="en-US" sz="1500"/>
              <a:t>Expected Outcomes of the Roadmap Activities are: delivery of pilot datasets of CO2 and CH4 fluxes in support of the Global Stocktake 2023; delivery of an operational system for producing future atmospheric CO2 and CH4 flux products to support the Global Stocktake 2028; and, refinement of user requirements in preparation of the implementation of the operational system.</a:t>
            </a:r>
            <a:endParaRPr sz="1500"/>
          </a:p>
          <a:p>
            <a:pPr indent="-279976" lvl="1" marL="768926" rtl="0" algn="l">
              <a:spcBef>
                <a:spcPts val="600"/>
              </a:spcBef>
              <a:spcAft>
                <a:spcPts val="0"/>
              </a:spcAft>
              <a:buSzPts val="1500"/>
              <a:buChar char="o"/>
            </a:pPr>
            <a:r>
              <a:rPr lang="en-US" sz="1500"/>
              <a:t>3 broad categories of resources requested for consideration by CEOS Agencies: dedicated human resources (via the WGClimate Task Team and consistent with the requested skillsets); support for travel and hosting of workshops, internal funding mechanisms to support research, development and infrastructure</a:t>
            </a:r>
            <a:endParaRPr sz="1500"/>
          </a:p>
          <a:p>
            <a:pPr indent="-311150" lvl="0" marL="342900" rtl="0" algn="l">
              <a:spcBef>
                <a:spcPts val="600"/>
              </a:spcBef>
              <a:spcAft>
                <a:spcPts val="0"/>
              </a:spcAft>
              <a:buSzPts val="1500"/>
              <a:buChar char="•"/>
            </a:pPr>
            <a:r>
              <a:rPr lang="en-US" sz="1500"/>
              <a:t>Decision recorded</a:t>
            </a:r>
            <a:endParaRPr sz="1500">
              <a:solidFill>
                <a:srgbClr val="CC0000"/>
              </a:solidFill>
            </a:endParaRPr>
          </a:p>
          <a:p>
            <a:pPr indent="-279976" lvl="1" marL="768926" rtl="0" algn="l">
              <a:spcBef>
                <a:spcPts val="600"/>
              </a:spcBef>
              <a:spcAft>
                <a:spcPts val="0"/>
              </a:spcAft>
              <a:buSzPts val="1500"/>
              <a:buChar char="o"/>
            </a:pPr>
            <a:r>
              <a:rPr lang="en-US" sz="1500"/>
              <a:t>Decision 34-08: CEOS Plenary endorsed the GHG Roadmap document (v2.4), describing an approach and resource needs for the implementation of the GHG Constellation Strategy. This is to be considered a living document and the Actions in Annex C provide a current snapshot of the work plan definition which will be updated over time. CEOS Agencies will strive to provide the identified resources for the specific activities and entities. </a:t>
            </a:r>
            <a:endParaRPr sz="1500"/>
          </a:p>
          <a:p>
            <a:pPr indent="-336550" lvl="0" marL="342900" rtl="0" algn="l">
              <a:spcBef>
                <a:spcPts val="600"/>
              </a:spcBef>
              <a:spcAft>
                <a:spcPts val="0"/>
              </a:spcAft>
              <a:buSzPts val="1500"/>
              <a:buChar char="•"/>
            </a:pPr>
            <a:r>
              <a:rPr lang="en-US" sz="1500"/>
              <a:t>Action recorded</a:t>
            </a:r>
            <a:endParaRPr sz="1500">
              <a:solidFill>
                <a:srgbClr val="CC0000"/>
              </a:solidFill>
            </a:endParaRPr>
          </a:p>
          <a:p>
            <a:pPr indent="-279976" lvl="1" marL="768926" rtl="0" algn="l">
              <a:spcBef>
                <a:spcPts val="600"/>
              </a:spcBef>
              <a:spcAft>
                <a:spcPts val="600"/>
              </a:spcAft>
              <a:buSzPts val="1500"/>
              <a:buChar char="o"/>
            </a:pPr>
            <a:r>
              <a:rPr lang="en-US" sz="1500"/>
              <a:t>CEOS-34-05: CEOS agencies are asked to consider and provide the identified resources for the specific activities and entities within the endorsed GHG Roadmap</a:t>
            </a:r>
            <a:r>
              <a:rPr b="1" lang="en-US" sz="1500"/>
              <a:t> by CEOS Plenary 2021</a:t>
            </a: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 name="Shape 31"/>
        <p:cNvGrpSpPr/>
        <p:nvPr/>
      </p:nvGrpSpPr>
      <p:grpSpPr>
        <a:xfrm>
          <a:off x="0" y="0"/>
          <a:ext cx="0" cy="0"/>
          <a:chOff x="0" y="0"/>
          <a:chExt cx="0" cy="0"/>
        </a:xfrm>
      </p:grpSpPr>
      <p:sp>
        <p:nvSpPr>
          <p:cNvPr id="32" name="Google Shape;32;p7"/>
          <p:cNvSpPr txBox="1"/>
          <p:nvPr>
            <p:ph idx="1" type="body"/>
          </p:nvPr>
        </p:nvSpPr>
        <p:spPr>
          <a:xfrm>
            <a:off x="76200" y="1676400"/>
            <a:ext cx="8991600" cy="5257800"/>
          </a:xfrm>
          <a:prstGeom prst="rect">
            <a:avLst/>
          </a:prstGeom>
          <a:noFill/>
          <a:ln>
            <a:noFill/>
          </a:ln>
        </p:spPr>
        <p:txBody>
          <a:bodyPr anchorCtr="0" anchor="t" bIns="45700" lIns="91425" spcFirstLastPara="1" rIns="91425" wrap="square" tIns="45700">
            <a:noAutofit/>
          </a:bodyPr>
          <a:lstStyle/>
          <a:p>
            <a:pPr indent="-393700" lvl="0" marL="342900" rtl="0" algn="l">
              <a:spcBef>
                <a:spcPts val="0"/>
              </a:spcBef>
              <a:spcAft>
                <a:spcPts val="0"/>
              </a:spcAft>
              <a:buSzPts val="2400"/>
              <a:buChar char="•"/>
            </a:pPr>
            <a:r>
              <a:rPr i="1" lang="en-US" sz="2400"/>
              <a:t>Objectives:</a:t>
            </a:r>
            <a:endParaRPr i="1" sz="2400"/>
          </a:p>
          <a:p>
            <a:pPr indent="0" lvl="0" marL="0" rtl="0" algn="l">
              <a:spcBef>
                <a:spcPts val="0"/>
              </a:spcBef>
              <a:spcAft>
                <a:spcPts val="0"/>
              </a:spcAft>
              <a:buNone/>
            </a:pPr>
            <a:r>
              <a:t/>
            </a:r>
            <a:endParaRPr i="1" sz="2400"/>
          </a:p>
          <a:p>
            <a:pPr indent="-337126" lvl="1" marL="768926" rtl="0" algn="l">
              <a:spcBef>
                <a:spcPts val="0"/>
              </a:spcBef>
              <a:spcAft>
                <a:spcPts val="0"/>
              </a:spcAft>
              <a:buSzPts val="2400"/>
              <a:buChar char="o"/>
            </a:pPr>
            <a:r>
              <a:rPr i="1" lang="en-US" sz="2400"/>
              <a:t>Confirm key messages and outcomes</a:t>
            </a:r>
            <a:endParaRPr i="1" sz="2400"/>
          </a:p>
          <a:p>
            <a:pPr indent="0" lvl="0" marL="0" rtl="0" algn="l">
              <a:spcBef>
                <a:spcPts val="0"/>
              </a:spcBef>
              <a:spcAft>
                <a:spcPts val="0"/>
              </a:spcAft>
              <a:buNone/>
            </a:pPr>
            <a:r>
              <a:t/>
            </a:r>
            <a:endParaRPr i="1" sz="2400"/>
          </a:p>
          <a:p>
            <a:pPr indent="-337126" lvl="1" marL="768926" rtl="0" algn="l">
              <a:spcBef>
                <a:spcPts val="0"/>
              </a:spcBef>
              <a:spcAft>
                <a:spcPts val="0"/>
              </a:spcAft>
              <a:buSzPts val="2400"/>
              <a:buChar char="o"/>
            </a:pPr>
            <a:r>
              <a:rPr i="1" lang="en-US" sz="2400"/>
              <a:t>Finalise any outstanding points that weren’t resolved or addressed during the other sessions</a:t>
            </a:r>
            <a:endParaRPr i="1" sz="2400"/>
          </a:p>
          <a:p>
            <a:pPr indent="0" lvl="0" marL="0" rtl="0" algn="l">
              <a:spcBef>
                <a:spcPts val="0"/>
              </a:spcBef>
              <a:spcAft>
                <a:spcPts val="0"/>
              </a:spcAft>
              <a:buNone/>
            </a:pPr>
            <a:r>
              <a:t/>
            </a:r>
            <a:endParaRPr i="1" sz="2400"/>
          </a:p>
          <a:p>
            <a:pPr indent="-337126" lvl="1" marL="768926" rtl="0" algn="l">
              <a:spcBef>
                <a:spcPts val="0"/>
              </a:spcBef>
              <a:spcAft>
                <a:spcPts val="0"/>
              </a:spcAft>
              <a:buSzPts val="2400"/>
              <a:buChar char="o"/>
            </a:pPr>
            <a:r>
              <a:rPr i="1" lang="en-US" sz="2400"/>
              <a:t>Review and confirm the formal actions and decisions of CEOS Plenary</a:t>
            </a:r>
            <a:endParaRPr i="1" sz="2400">
              <a:solidFill>
                <a:srgbClr val="FF0000"/>
              </a:solidFill>
            </a:endParaRPr>
          </a:p>
        </p:txBody>
      </p:sp>
      <p:sp>
        <p:nvSpPr>
          <p:cNvPr id="33" name="Google Shape;33;p7"/>
          <p:cNvSpPr/>
          <p:nvPr>
            <p:ph idx="12" type="sldNum"/>
          </p:nvPr>
        </p:nvSpPr>
        <p:spPr>
          <a:xfrm>
            <a:off x="8763000" y="6629400"/>
            <a:ext cx="304800" cy="187285"/>
          </a:xfrm>
          <a:prstGeom prst="roundRect">
            <a:avLst>
              <a:gd fmla="val 16667" name="adj"/>
            </a:avLst>
          </a:prstGeom>
          <a:solidFill>
            <a:schemeClr val="lt1">
              <a:alpha val="48627"/>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34" name="Google Shape;34;p7"/>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800"/>
              <a:buNone/>
            </a:pPr>
            <a:r>
              <a:rPr lang="en-US"/>
              <a:t>Session Objectives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65" name="Google Shape;165;p25"/>
          <p:cNvSpPr txBox="1"/>
          <p:nvPr>
            <p:ph idx="2" type="body"/>
          </p:nvPr>
        </p:nvSpPr>
        <p:spPr>
          <a:xfrm>
            <a:off x="1150375" y="-40875"/>
            <a:ext cx="71016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None/>
            </a:pPr>
            <a:r>
              <a:rPr lang="en-US"/>
              <a:t>3.5: CEOS AFOLU Roadmap</a:t>
            </a:r>
            <a:endParaRPr/>
          </a:p>
          <a:p>
            <a:pPr indent="0" lvl="0" marL="0" rtl="0" algn="ctr">
              <a:spcBef>
                <a:spcPts val="0"/>
              </a:spcBef>
              <a:spcAft>
                <a:spcPts val="0"/>
              </a:spcAft>
              <a:buClr>
                <a:schemeClr val="lt1"/>
              </a:buClr>
              <a:buSzPts val="2800"/>
              <a:buNone/>
            </a:pPr>
            <a:r>
              <a:rPr b="0" i="1" lang="en-US" sz="1600"/>
              <a:t>(JAXA, ESA, AFOLU Team)</a:t>
            </a:r>
            <a:endParaRPr/>
          </a:p>
          <a:p>
            <a:pPr indent="0" lvl="0" marL="0" rtl="0" algn="ctr">
              <a:spcBef>
                <a:spcPts val="0"/>
              </a:spcBef>
              <a:spcAft>
                <a:spcPts val="0"/>
              </a:spcAft>
              <a:buClr>
                <a:schemeClr val="dk1"/>
              </a:buClr>
              <a:buSzPts val="1100"/>
              <a:buNone/>
            </a:pPr>
            <a:r>
              <a:t/>
            </a:r>
            <a:endParaRPr/>
          </a:p>
          <a:p>
            <a:pPr indent="0" lvl="0" marL="0" rtl="0" algn="ctr">
              <a:spcBef>
                <a:spcPts val="0"/>
              </a:spcBef>
              <a:spcAft>
                <a:spcPts val="0"/>
              </a:spcAft>
              <a:buClr>
                <a:schemeClr val="lt1"/>
              </a:buClr>
              <a:buSzPts val="2800"/>
              <a:buNone/>
            </a:pPr>
            <a:r>
              <a:t/>
            </a:r>
            <a:endParaRPr/>
          </a:p>
          <a:p>
            <a:pPr indent="0" lvl="0" marL="0" rtl="0" algn="ctr">
              <a:spcBef>
                <a:spcPts val="0"/>
              </a:spcBef>
              <a:spcAft>
                <a:spcPts val="0"/>
              </a:spcAft>
              <a:buClr>
                <a:schemeClr val="lt1"/>
              </a:buClr>
              <a:buSzPts val="2800"/>
              <a:buNone/>
            </a:pPr>
            <a:r>
              <a:rPr b="0" i="1" lang="en-US" sz="1600"/>
              <a:t>(SIT Chair Team)</a:t>
            </a:r>
            <a:endParaRPr b="0" i="1" sz="1600"/>
          </a:p>
        </p:txBody>
      </p:sp>
      <p:sp>
        <p:nvSpPr>
          <p:cNvPr id="166" name="Google Shape;166;p25"/>
          <p:cNvSpPr txBox="1"/>
          <p:nvPr>
            <p:ph idx="1" type="body"/>
          </p:nvPr>
        </p:nvSpPr>
        <p:spPr>
          <a:xfrm>
            <a:off x="76200" y="1327150"/>
            <a:ext cx="8991600" cy="5257800"/>
          </a:xfrm>
          <a:prstGeom prst="rect">
            <a:avLst/>
          </a:prstGeom>
          <a:noFill/>
          <a:ln>
            <a:noFill/>
          </a:ln>
        </p:spPr>
        <p:txBody>
          <a:bodyPr anchorCtr="0" anchor="t" bIns="45700" lIns="91425" spcFirstLastPara="1" rIns="91425" wrap="square" tIns="45700">
            <a:noAutofit/>
          </a:bodyPr>
          <a:lstStyle/>
          <a:p>
            <a:pPr indent="-355600" lvl="0" marL="342900" rtl="0" algn="l">
              <a:spcBef>
                <a:spcPts val="0"/>
              </a:spcBef>
              <a:spcAft>
                <a:spcPts val="0"/>
              </a:spcAft>
              <a:buSzPts val="1800"/>
              <a:buChar char="•"/>
            </a:pPr>
            <a:r>
              <a:rPr lang="en-US" sz="1800"/>
              <a:t>Key points raised</a:t>
            </a:r>
            <a:endParaRPr sz="1800"/>
          </a:p>
          <a:p>
            <a:pPr indent="-267276" lvl="1" marL="768926" rtl="0" algn="l">
              <a:spcBef>
                <a:spcPts val="600"/>
              </a:spcBef>
              <a:spcAft>
                <a:spcPts val="0"/>
              </a:spcAft>
              <a:buSzPts val="1300"/>
              <a:buChar char="o"/>
            </a:pPr>
            <a:r>
              <a:rPr lang="en-US" sz="1300"/>
              <a:t>CEOS Plenary asked to recognise the magnitude of the opportunity for satellite Earth observations in support of the Global Stocktake (GST) process.</a:t>
            </a:r>
            <a:endParaRPr sz="1300"/>
          </a:p>
          <a:p>
            <a:pPr indent="-267276" lvl="1" marL="768926" rtl="0" algn="l">
              <a:spcBef>
                <a:spcPts val="600"/>
              </a:spcBef>
              <a:spcAft>
                <a:spcPts val="0"/>
              </a:spcAft>
              <a:buSzPts val="1300"/>
              <a:buChar char="o"/>
            </a:pPr>
            <a:r>
              <a:rPr lang="en-US" sz="1300"/>
              <a:t>CEOS agencies asked to support GST1 AFOLU inputs in 2021</a:t>
            </a:r>
            <a:endParaRPr sz="1300"/>
          </a:p>
          <a:p>
            <a:pPr indent="-267276" lvl="1" marL="768926" rtl="0" algn="l">
              <a:spcBef>
                <a:spcPts val="600"/>
              </a:spcBef>
              <a:spcAft>
                <a:spcPts val="0"/>
              </a:spcAft>
              <a:buSzPts val="1300"/>
              <a:buChar char="o"/>
            </a:pPr>
            <a:r>
              <a:rPr lang="en-US" sz="1300"/>
              <a:t>Key agencies encouraged to provide representation and resources going forward to support the development of a full CEOS AFOLU Roadmap, including long-term vision</a:t>
            </a:r>
            <a:endParaRPr sz="1300"/>
          </a:p>
          <a:p>
            <a:pPr indent="-267276" lvl="1" marL="768926" rtl="0" algn="l">
              <a:spcBef>
                <a:spcPts val="600"/>
              </a:spcBef>
              <a:spcAft>
                <a:spcPts val="0"/>
              </a:spcAft>
              <a:buSzPts val="1300"/>
              <a:buChar char="o"/>
            </a:pPr>
            <a:r>
              <a:rPr lang="en-US" sz="1300"/>
              <a:t>AFOLU Roadmap and GHG Roadmap deliverables will require coordination and collaboration (planned GHG-AFOLU Workshops should help)</a:t>
            </a:r>
            <a:endParaRPr sz="1300"/>
          </a:p>
          <a:p>
            <a:pPr indent="-267276" lvl="1" marL="768926" rtl="0" algn="l">
              <a:spcBef>
                <a:spcPts val="600"/>
              </a:spcBef>
              <a:spcAft>
                <a:spcPts val="0"/>
              </a:spcAft>
              <a:buSzPts val="1300"/>
              <a:buChar char="o"/>
            </a:pPr>
            <a:r>
              <a:rPr lang="en-US" sz="1300"/>
              <a:t>CEOS focal points to the UNFCCC SEC GST process to keep CEOS updated: Osamu Ochiai (for AFOLU issues), David Crisp (GHG issues), Jörg Schulz (general issues). </a:t>
            </a:r>
            <a:endParaRPr sz="1500"/>
          </a:p>
          <a:p>
            <a:pPr indent="-355600" lvl="0" marL="342900" rtl="0" algn="l">
              <a:spcBef>
                <a:spcPts val="600"/>
              </a:spcBef>
              <a:spcAft>
                <a:spcPts val="0"/>
              </a:spcAft>
              <a:buSzPts val="1800"/>
              <a:buChar char="•"/>
            </a:pPr>
            <a:r>
              <a:rPr lang="en-US" sz="1800"/>
              <a:t>Actions recorded</a:t>
            </a:r>
            <a:endParaRPr sz="1800">
              <a:solidFill>
                <a:srgbClr val="CC0000"/>
              </a:solidFill>
            </a:endParaRPr>
          </a:p>
          <a:p>
            <a:pPr indent="-267276" lvl="1" marL="768926" rtl="0" algn="l">
              <a:spcBef>
                <a:spcPts val="600"/>
              </a:spcBef>
              <a:spcAft>
                <a:spcPts val="0"/>
              </a:spcAft>
              <a:buSzPts val="1300"/>
              <a:buChar char="o"/>
            </a:pPr>
            <a:r>
              <a:rPr lang="en-US" sz="1300"/>
              <a:t>The AFOLU Roadmap team to follow up with key CEOS agencies to establish their contribution and availability of the necessary resources to proceed with the Roadmap and to produce the GST1 deliverables (Nov 2020)</a:t>
            </a:r>
            <a:endParaRPr sz="1300"/>
          </a:p>
          <a:p>
            <a:pPr indent="-267276" lvl="1" marL="768926" rtl="0" algn="l">
              <a:spcBef>
                <a:spcPts val="600"/>
              </a:spcBef>
              <a:spcAft>
                <a:spcPts val="0"/>
              </a:spcAft>
              <a:buSzPts val="1300"/>
              <a:buChar char="o"/>
            </a:pPr>
            <a:r>
              <a:rPr lang="en-US" sz="1300"/>
              <a:t>WGClimate, GHG Roadmap Team and AFOLU Roadmap team to coordinate and ensure the necessary collaboration for GST1 deliverables and to ensure a unified interface to UNFCCC SEC and long-term vision</a:t>
            </a:r>
            <a:endParaRPr sz="1800"/>
          </a:p>
          <a:p>
            <a:pPr indent="-330200" lvl="0" marL="342900" rtl="0" algn="l">
              <a:spcBef>
                <a:spcPts val="600"/>
              </a:spcBef>
              <a:spcAft>
                <a:spcPts val="0"/>
              </a:spcAft>
              <a:buSzPts val="1800"/>
              <a:buFont typeface="Arial"/>
              <a:buChar char="•"/>
            </a:pPr>
            <a:r>
              <a:rPr lang="en-US" sz="1800"/>
              <a:t>Decisions recorded </a:t>
            </a:r>
            <a:endParaRPr b="1" sz="1800">
              <a:solidFill>
                <a:srgbClr val="CC0000"/>
              </a:solidFill>
            </a:endParaRPr>
          </a:p>
          <a:p>
            <a:pPr indent="-267276" lvl="1" marL="768926" rtl="0" algn="l">
              <a:spcBef>
                <a:spcPts val="600"/>
              </a:spcBef>
              <a:spcAft>
                <a:spcPts val="600"/>
              </a:spcAft>
              <a:buSzPts val="1300"/>
              <a:buFont typeface="Courier New"/>
              <a:buChar char="o"/>
            </a:pPr>
            <a:r>
              <a:rPr lang="en-US" sz="1300"/>
              <a:t>It was agreed that it is important for a CEOS AFOLU Roadmap to proceed, noting the need for a long-term vision, but also the urgency of clearly understanding stakeholder requirements and defining targets for the first Global Stocktake. Coordination of the AFOLU Roadmap with the ongoing GHG Roadmap was recognised as essential.</a:t>
            </a:r>
            <a:endParaRPr sz="13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6"/>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72" name="Google Shape;172;p26"/>
          <p:cNvSpPr txBox="1"/>
          <p:nvPr>
            <p:ph idx="2" type="body"/>
          </p:nvPr>
        </p:nvSpPr>
        <p:spPr>
          <a:xfrm>
            <a:off x="1936375" y="-40875"/>
            <a:ext cx="57015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None/>
            </a:pPr>
            <a:r>
              <a:rPr lang="en-US" sz="2700"/>
              <a:t>3.6 &amp; 3.7: Forest Biomass Protocol and Reference Network</a:t>
            </a:r>
            <a:endParaRPr sz="2700"/>
          </a:p>
          <a:p>
            <a:pPr indent="0" lvl="0" marL="0" rtl="0" algn="ctr">
              <a:spcBef>
                <a:spcPts val="0"/>
              </a:spcBef>
              <a:spcAft>
                <a:spcPts val="0"/>
              </a:spcAft>
              <a:buClr>
                <a:schemeClr val="lt1"/>
              </a:buClr>
              <a:buSzPts val="2800"/>
              <a:buNone/>
            </a:pPr>
            <a:r>
              <a:rPr b="0" i="1" lang="en-US" sz="1500"/>
              <a:t>(WGCV LPV)</a:t>
            </a:r>
            <a:endParaRPr sz="2700"/>
          </a:p>
          <a:p>
            <a:pPr indent="0" lvl="0" marL="0" rtl="0" algn="ctr">
              <a:spcBef>
                <a:spcPts val="0"/>
              </a:spcBef>
              <a:spcAft>
                <a:spcPts val="0"/>
              </a:spcAft>
              <a:buClr>
                <a:schemeClr val="dk1"/>
              </a:buClr>
              <a:buSzPts val="1100"/>
              <a:buNone/>
            </a:pPr>
            <a:r>
              <a:t/>
            </a:r>
            <a:endParaRPr sz="2700"/>
          </a:p>
          <a:p>
            <a:pPr indent="0" lvl="0" marL="0" rtl="0" algn="ctr">
              <a:spcBef>
                <a:spcPts val="0"/>
              </a:spcBef>
              <a:spcAft>
                <a:spcPts val="0"/>
              </a:spcAft>
              <a:buClr>
                <a:schemeClr val="lt1"/>
              </a:buClr>
              <a:buSzPts val="2800"/>
              <a:buNone/>
            </a:pPr>
            <a:r>
              <a:t/>
            </a:r>
            <a:endParaRPr sz="2700"/>
          </a:p>
          <a:p>
            <a:pPr indent="0" lvl="0" marL="0" rtl="0" algn="ctr">
              <a:spcBef>
                <a:spcPts val="0"/>
              </a:spcBef>
              <a:spcAft>
                <a:spcPts val="0"/>
              </a:spcAft>
              <a:buClr>
                <a:schemeClr val="lt1"/>
              </a:buClr>
              <a:buSzPts val="2800"/>
              <a:buNone/>
            </a:pPr>
            <a:r>
              <a:rPr b="0" i="1" lang="en-US" sz="1500"/>
              <a:t>(SIT Chair Team)</a:t>
            </a:r>
            <a:endParaRPr b="0" i="1" sz="1500"/>
          </a:p>
        </p:txBody>
      </p:sp>
      <p:sp>
        <p:nvSpPr>
          <p:cNvPr id="173" name="Google Shape;173;p26"/>
          <p:cNvSpPr txBox="1"/>
          <p:nvPr>
            <p:ph idx="1" type="body"/>
          </p:nvPr>
        </p:nvSpPr>
        <p:spPr>
          <a:xfrm>
            <a:off x="76200" y="1235925"/>
            <a:ext cx="8991600" cy="5257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00"/>
              <a:buChar char="•"/>
            </a:pPr>
            <a:r>
              <a:rPr lang="en-US" sz="1600"/>
              <a:t>Key points raised</a:t>
            </a:r>
            <a:endParaRPr sz="1600"/>
          </a:p>
          <a:p>
            <a:pPr indent="-286326" lvl="1" marL="768926" rtl="0" algn="l">
              <a:spcBef>
                <a:spcPts val="600"/>
              </a:spcBef>
              <a:spcAft>
                <a:spcPts val="0"/>
              </a:spcAft>
              <a:buSzPts val="1600"/>
              <a:buChar char="o"/>
            </a:pPr>
            <a:r>
              <a:rPr lang="en-US" sz="1600"/>
              <a:t>Biomass protocol draft is complete and provides guidance for collection of reference data and validation of satellite biomass products</a:t>
            </a:r>
            <a:endParaRPr sz="1600"/>
          </a:p>
          <a:p>
            <a:pPr indent="-286326" lvl="1" marL="768926" rtl="0" algn="l">
              <a:spcBef>
                <a:spcPts val="600"/>
              </a:spcBef>
              <a:spcAft>
                <a:spcPts val="0"/>
              </a:spcAft>
              <a:buSzPts val="1600"/>
              <a:buChar char="o"/>
            </a:pPr>
            <a:r>
              <a:rPr lang="en-US" sz="1600"/>
              <a:t>A Global Forest Biomass Reference Network is proposed as a concept and is seeking support (including field and airborne data collection and coordination)</a:t>
            </a:r>
            <a:endParaRPr sz="1600"/>
          </a:p>
          <a:p>
            <a:pPr indent="0" lvl="0" marL="342900" rtl="0" algn="l">
              <a:spcBef>
                <a:spcPts val="600"/>
              </a:spcBef>
              <a:spcAft>
                <a:spcPts val="0"/>
              </a:spcAft>
              <a:buNone/>
            </a:pPr>
            <a:r>
              <a:t/>
            </a:r>
            <a:endParaRPr sz="1600"/>
          </a:p>
          <a:p>
            <a:pPr indent="-342900" lvl="0" marL="342900" rtl="0" algn="l">
              <a:spcBef>
                <a:spcPts val="600"/>
              </a:spcBef>
              <a:spcAft>
                <a:spcPts val="0"/>
              </a:spcAft>
              <a:buSzPts val="1600"/>
              <a:buChar char="•"/>
            </a:pPr>
            <a:r>
              <a:rPr lang="en-US" sz="1600"/>
              <a:t>Actions recorded </a:t>
            </a:r>
            <a:endParaRPr sz="1600">
              <a:solidFill>
                <a:srgbClr val="CC0000"/>
              </a:solidFill>
            </a:endParaRPr>
          </a:p>
          <a:p>
            <a:pPr indent="-286326" lvl="1" marL="768926" rtl="0" algn="l">
              <a:spcBef>
                <a:spcPts val="600"/>
              </a:spcBef>
              <a:spcAft>
                <a:spcPts val="0"/>
              </a:spcAft>
              <a:buSzPts val="1600"/>
              <a:buChar char="o"/>
            </a:pPr>
            <a:r>
              <a:rPr lang="en-US" sz="1600"/>
              <a:t>CEOS Agencies to provide feedback on the current draft Biomass Validation Protocol document with a view to seeking endorsement at SIT-36. CEOS agencies are encouraged to follow Protocol guidance in biomass relevant activities.</a:t>
            </a:r>
            <a:endParaRPr sz="1600"/>
          </a:p>
          <a:p>
            <a:pPr indent="-286326" lvl="1" marL="768926" rtl="0" algn="l">
              <a:spcBef>
                <a:spcPts val="600"/>
              </a:spcBef>
              <a:spcAft>
                <a:spcPts val="0"/>
              </a:spcAft>
              <a:buSzPts val="1600"/>
              <a:buChar char="o"/>
            </a:pPr>
            <a:r>
              <a:rPr lang="en-US" sz="1600"/>
              <a:t>CEOS Agencies invited to provide feedback on how to achieve the proposed creation of a Global Forest Biomass Reference System, including possible national contributions</a:t>
            </a:r>
            <a:endParaRPr sz="1600"/>
          </a:p>
          <a:p>
            <a:pPr indent="-286326" lvl="1" marL="768926" rtl="0" algn="l">
              <a:spcBef>
                <a:spcPts val="600"/>
              </a:spcBef>
              <a:spcAft>
                <a:spcPts val="0"/>
              </a:spcAft>
              <a:buSzPts val="1600"/>
              <a:buChar char="o"/>
            </a:pPr>
            <a:r>
              <a:rPr lang="en-US" sz="1600"/>
              <a:t>CEOS agencies encouraged to communicate existing and potential new activities that could contribute to collection and curation of new biomass reference data</a:t>
            </a:r>
            <a:endParaRPr sz="1600"/>
          </a:p>
          <a:p>
            <a:pPr indent="-286326" lvl="1" marL="768926" rtl="0" algn="l">
              <a:spcBef>
                <a:spcPts val="600"/>
              </a:spcBef>
              <a:spcAft>
                <a:spcPts val="0"/>
              </a:spcAft>
              <a:buSzPts val="1600"/>
              <a:buChar char="o"/>
            </a:pPr>
            <a:r>
              <a:rPr lang="en-US" sz="1600"/>
              <a:t>WGCV LPV Biomass team will seek to establish a site prioritisation for the Forest Biomass Reference Network </a:t>
            </a:r>
            <a:endParaRPr sz="1600"/>
          </a:p>
          <a:p>
            <a:pPr indent="0" lvl="0" marL="342900" rtl="0" algn="l">
              <a:spcBef>
                <a:spcPts val="600"/>
              </a:spcBef>
              <a:spcAft>
                <a:spcPts val="0"/>
              </a:spcAft>
              <a:buNone/>
            </a:pPr>
            <a:r>
              <a:t/>
            </a:r>
            <a:endParaRPr sz="1600"/>
          </a:p>
          <a:p>
            <a:pPr indent="0" lvl="0" marL="768926" rtl="0" algn="l">
              <a:spcBef>
                <a:spcPts val="600"/>
              </a:spcBef>
              <a:spcAft>
                <a:spcPts val="600"/>
              </a:spcAft>
              <a:buNone/>
            </a:pPr>
            <a:r>
              <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7"/>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79" name="Google Shape;179;p27"/>
          <p:cNvSpPr txBox="1"/>
          <p:nvPr>
            <p:ph idx="2" type="body"/>
          </p:nvPr>
        </p:nvSpPr>
        <p:spPr>
          <a:xfrm>
            <a:off x="1691150" y="-40875"/>
            <a:ext cx="63516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None/>
            </a:pPr>
            <a:r>
              <a:rPr lang="en-US" sz="2600"/>
              <a:t>3.9: WGClimate</a:t>
            </a:r>
            <a:endParaRPr/>
          </a:p>
          <a:p>
            <a:pPr indent="0" lvl="0" marL="0" rtl="0" algn="ctr">
              <a:spcBef>
                <a:spcPts val="0"/>
              </a:spcBef>
              <a:spcAft>
                <a:spcPts val="0"/>
              </a:spcAft>
              <a:buClr>
                <a:schemeClr val="dk1"/>
              </a:buClr>
              <a:buSzPts val="1100"/>
              <a:buNone/>
            </a:pPr>
            <a:r>
              <a:t/>
            </a:r>
            <a:endParaRPr/>
          </a:p>
          <a:p>
            <a:pPr indent="0" lvl="0" marL="0" rtl="0" algn="ctr">
              <a:spcBef>
                <a:spcPts val="0"/>
              </a:spcBef>
              <a:spcAft>
                <a:spcPts val="0"/>
              </a:spcAft>
              <a:buClr>
                <a:schemeClr val="lt1"/>
              </a:buClr>
              <a:buSzPts val="2800"/>
              <a:buNone/>
            </a:pPr>
            <a:r>
              <a:t/>
            </a:r>
            <a:endParaRPr/>
          </a:p>
          <a:p>
            <a:pPr indent="0" lvl="0" marL="0" rtl="0" algn="ctr">
              <a:spcBef>
                <a:spcPts val="0"/>
              </a:spcBef>
              <a:spcAft>
                <a:spcPts val="0"/>
              </a:spcAft>
              <a:buClr>
                <a:schemeClr val="lt1"/>
              </a:buClr>
              <a:buSzPts val="2800"/>
              <a:buNone/>
            </a:pPr>
            <a:r>
              <a:rPr b="0" i="1" lang="en-US" sz="1600"/>
              <a:t>(SIT Chair Team)</a:t>
            </a:r>
            <a:endParaRPr b="0" i="1" sz="1600"/>
          </a:p>
        </p:txBody>
      </p:sp>
      <p:sp>
        <p:nvSpPr>
          <p:cNvPr id="180" name="Google Shape;180;p27"/>
          <p:cNvSpPr txBox="1"/>
          <p:nvPr>
            <p:ph idx="1" type="body"/>
          </p:nvPr>
        </p:nvSpPr>
        <p:spPr>
          <a:xfrm>
            <a:off x="76200" y="1464525"/>
            <a:ext cx="8991600" cy="5257800"/>
          </a:xfrm>
          <a:prstGeom prst="rect">
            <a:avLst/>
          </a:prstGeom>
          <a:noFill/>
          <a:ln>
            <a:noFill/>
          </a:ln>
        </p:spPr>
        <p:txBody>
          <a:bodyPr anchorCtr="0" anchor="t" bIns="45700" lIns="91425" spcFirstLastPara="1" rIns="91425" wrap="square" tIns="45700">
            <a:noAutofit/>
          </a:bodyPr>
          <a:lstStyle/>
          <a:p>
            <a:pPr indent="-330200" lvl="0" marL="342900" rtl="0" algn="l">
              <a:lnSpc>
                <a:spcPct val="115000"/>
              </a:lnSpc>
              <a:spcBef>
                <a:spcPts val="0"/>
              </a:spcBef>
              <a:spcAft>
                <a:spcPts val="0"/>
              </a:spcAft>
              <a:buSzPts val="1800"/>
              <a:buChar char="•"/>
            </a:pPr>
            <a:r>
              <a:rPr lang="en-US"/>
              <a:t>Key points raised</a:t>
            </a:r>
            <a:endParaRPr/>
          </a:p>
          <a:p>
            <a:pPr indent="-330200" lvl="0" marL="342900" rtl="0" algn="l">
              <a:lnSpc>
                <a:spcPct val="115000"/>
              </a:lnSpc>
              <a:spcBef>
                <a:spcPts val="0"/>
              </a:spcBef>
              <a:spcAft>
                <a:spcPts val="0"/>
              </a:spcAft>
              <a:buSzPts val="1800"/>
              <a:buChar char="•"/>
            </a:pPr>
            <a:r>
              <a:rPr b="0" lang="en-US" sz="1800"/>
              <a:t>The delivery of the Cycle 3 Gap Analysis and Coordinated Action Plan has moved to autumn 2020, and the group is aiming for virtual endorsement by the end of 2020</a:t>
            </a:r>
            <a:endParaRPr b="0" sz="1800"/>
          </a:p>
          <a:p>
            <a:pPr indent="-330200" lvl="0" marL="342900" rtl="0" algn="l">
              <a:lnSpc>
                <a:spcPct val="115000"/>
              </a:lnSpc>
              <a:spcBef>
                <a:spcPts val="0"/>
              </a:spcBef>
              <a:spcAft>
                <a:spcPts val="0"/>
              </a:spcAft>
              <a:buSzPts val="1800"/>
              <a:buChar char="•"/>
            </a:pPr>
            <a:r>
              <a:rPr b="0" lang="en-US" sz="1800"/>
              <a:t>CEOS Plenary to endorse way forward for interaction with GCOS for the work on the requirements framework</a:t>
            </a:r>
            <a:endParaRPr b="0" sz="1800"/>
          </a:p>
          <a:p>
            <a:pPr indent="-330200" lvl="0" marL="342900" rtl="0" algn="l">
              <a:lnSpc>
                <a:spcPct val="115000"/>
              </a:lnSpc>
              <a:spcBef>
                <a:spcPts val="0"/>
              </a:spcBef>
              <a:spcAft>
                <a:spcPts val="0"/>
              </a:spcAft>
              <a:buSzPts val="1800"/>
              <a:buChar char="•"/>
            </a:pPr>
            <a:r>
              <a:rPr b="0" lang="en-US" sz="1800"/>
              <a:t>CEOS Agencies are asked to facilitate the submission of climate data record use cases:</a:t>
            </a:r>
            <a:r>
              <a:rPr b="0" lang="en-US" sz="1800">
                <a:uFill>
                  <a:noFill/>
                </a:uFill>
                <a:hlinkClick r:id="rId3"/>
              </a:rPr>
              <a:t> </a:t>
            </a:r>
            <a:r>
              <a:rPr b="0" lang="en-US" sz="1800" u="sng">
                <a:solidFill>
                  <a:schemeClr val="hlink"/>
                </a:solidFill>
                <a:hlinkClick r:id="rId4"/>
              </a:rPr>
              <a:t>http://climatemonitoring.info/use-cases/</a:t>
            </a:r>
            <a:endParaRPr b="0" sz="1800" u="sng">
              <a:solidFill>
                <a:schemeClr val="hlink"/>
              </a:solidFill>
            </a:endParaRPr>
          </a:p>
          <a:p>
            <a:pPr indent="-330200" lvl="0" marL="342900" rtl="0" algn="l">
              <a:lnSpc>
                <a:spcPct val="115000"/>
              </a:lnSpc>
              <a:spcBef>
                <a:spcPts val="0"/>
              </a:spcBef>
              <a:spcAft>
                <a:spcPts val="0"/>
              </a:spcAft>
              <a:buSzPts val="1800"/>
              <a:buChar char="•"/>
            </a:pPr>
            <a:r>
              <a:rPr lang="en-US"/>
              <a:t>Decisions recorded / proposed</a:t>
            </a:r>
            <a:endParaRPr/>
          </a:p>
          <a:p>
            <a:pPr indent="-311726" lvl="1" marL="768926" rtl="0" algn="l">
              <a:lnSpc>
                <a:spcPct val="115000"/>
              </a:lnSpc>
              <a:spcBef>
                <a:spcPts val="0"/>
              </a:spcBef>
              <a:spcAft>
                <a:spcPts val="0"/>
              </a:spcAft>
              <a:buSzPts val="2000"/>
              <a:buChar char="o"/>
            </a:pPr>
            <a:r>
              <a:rPr b="0" lang="en-US" sz="1800"/>
              <a:t>Decision 34-10: It was agreed that virtual endorsement of gap analysis and updated coordinated action plan before the end of 2020 is acceptable</a:t>
            </a:r>
            <a:endParaRPr sz="1800"/>
          </a:p>
          <a:p>
            <a:pPr indent="-311726" lvl="1" marL="768926" rtl="0" algn="l">
              <a:lnSpc>
                <a:spcPct val="115000"/>
              </a:lnSpc>
              <a:spcBef>
                <a:spcPts val="0"/>
              </a:spcBef>
              <a:spcAft>
                <a:spcPts val="0"/>
              </a:spcAft>
              <a:buSzPts val="2000"/>
              <a:buChar char="o"/>
            </a:pPr>
            <a:r>
              <a:rPr b="0" lang="en-US" sz="1800"/>
              <a:t>Decision 34-11: The way forward on the interaction with GCOS on the work on the requirements framework was endorsed</a:t>
            </a:r>
            <a:endParaRPr sz="1800"/>
          </a:p>
          <a:p>
            <a:pPr indent="-311726" lvl="1" marL="768926" rtl="0" algn="l">
              <a:lnSpc>
                <a:spcPct val="115000"/>
              </a:lnSpc>
              <a:spcBef>
                <a:spcPts val="0"/>
              </a:spcBef>
              <a:spcAft>
                <a:spcPts val="0"/>
              </a:spcAft>
              <a:buSzPts val="2000"/>
              <a:buChar char="o"/>
            </a:pPr>
            <a:r>
              <a:rPr b="0" lang="en-US" sz="1800"/>
              <a:t>Decision 34-12: It was agreed that Plenary Action CEOS-32-02 is kept open and that WGClimate Chair advices on implementation via CEOS SEC</a:t>
            </a:r>
            <a:endParaRPr b="0" sz="1800"/>
          </a:p>
          <a:p>
            <a:pPr indent="0" lvl="0" marL="342900" rtl="0" algn="l">
              <a:spcBef>
                <a:spcPts val="0"/>
              </a:spcBef>
              <a:spcAft>
                <a:spcPts val="600"/>
              </a:spcAft>
              <a:buNone/>
            </a:pPr>
            <a:r>
              <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8"/>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86" name="Google Shape;186;p28"/>
          <p:cNvSpPr txBox="1"/>
          <p:nvPr>
            <p:ph idx="2" type="body"/>
          </p:nvPr>
        </p:nvSpPr>
        <p:spPr>
          <a:xfrm>
            <a:off x="1691150" y="-40875"/>
            <a:ext cx="63516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None/>
            </a:pPr>
            <a:r>
              <a:rPr lang="en-US" sz="2600"/>
              <a:t>3.10: UNFCCC Global Stocktake Process &amp; Space Agency Engagement</a:t>
            </a:r>
            <a:endParaRPr/>
          </a:p>
          <a:p>
            <a:pPr indent="0" lvl="0" marL="0" rtl="0" algn="ctr">
              <a:spcBef>
                <a:spcPts val="0"/>
              </a:spcBef>
              <a:spcAft>
                <a:spcPts val="0"/>
              </a:spcAft>
              <a:buClr>
                <a:schemeClr val="dk1"/>
              </a:buClr>
              <a:buSzPts val="1100"/>
              <a:buNone/>
            </a:pPr>
            <a:r>
              <a:t/>
            </a:r>
            <a:endParaRPr/>
          </a:p>
          <a:p>
            <a:pPr indent="0" lvl="0" marL="0" rtl="0" algn="ctr">
              <a:spcBef>
                <a:spcPts val="0"/>
              </a:spcBef>
              <a:spcAft>
                <a:spcPts val="0"/>
              </a:spcAft>
              <a:buClr>
                <a:schemeClr val="lt1"/>
              </a:buClr>
              <a:buSzPts val="2800"/>
              <a:buNone/>
            </a:pPr>
            <a:r>
              <a:t/>
            </a:r>
            <a:endParaRPr/>
          </a:p>
          <a:p>
            <a:pPr indent="0" lvl="0" marL="0" rtl="0" algn="ctr">
              <a:spcBef>
                <a:spcPts val="0"/>
              </a:spcBef>
              <a:spcAft>
                <a:spcPts val="0"/>
              </a:spcAft>
              <a:buClr>
                <a:schemeClr val="lt1"/>
              </a:buClr>
              <a:buSzPts val="2800"/>
              <a:buNone/>
            </a:pPr>
            <a:r>
              <a:rPr b="0" i="1" lang="en-US" sz="1600"/>
              <a:t>(SIT Chair Team)</a:t>
            </a:r>
            <a:endParaRPr b="0" i="1" sz="1600"/>
          </a:p>
        </p:txBody>
      </p:sp>
      <p:sp>
        <p:nvSpPr>
          <p:cNvPr id="187" name="Google Shape;187;p28"/>
          <p:cNvSpPr txBox="1"/>
          <p:nvPr>
            <p:ph idx="1" type="body"/>
          </p:nvPr>
        </p:nvSpPr>
        <p:spPr>
          <a:xfrm>
            <a:off x="76200" y="1464525"/>
            <a:ext cx="8991600" cy="5257800"/>
          </a:xfrm>
          <a:prstGeom prst="rect">
            <a:avLst/>
          </a:prstGeom>
          <a:noFill/>
          <a:ln>
            <a:noFill/>
          </a:ln>
        </p:spPr>
        <p:txBody>
          <a:bodyPr anchorCtr="0" anchor="t" bIns="45700" lIns="91425" spcFirstLastPara="1" rIns="91425" wrap="square" tIns="45700">
            <a:noAutofit/>
          </a:bodyPr>
          <a:lstStyle/>
          <a:p>
            <a:pPr indent="-355600" lvl="0" marL="342900" rtl="0" algn="l">
              <a:spcBef>
                <a:spcPts val="0"/>
              </a:spcBef>
              <a:spcAft>
                <a:spcPts val="0"/>
              </a:spcAft>
              <a:buSzPts val="1800"/>
              <a:buChar char="•"/>
            </a:pPr>
            <a:r>
              <a:rPr b="1" lang="en-US" sz="1800"/>
              <a:t>Key points raised</a:t>
            </a:r>
            <a:endParaRPr b="1" sz="1800"/>
          </a:p>
          <a:p>
            <a:pPr indent="-299026" lvl="1" marL="768926" rtl="0" algn="l">
              <a:lnSpc>
                <a:spcPct val="115000"/>
              </a:lnSpc>
              <a:spcBef>
                <a:spcPts val="600"/>
              </a:spcBef>
              <a:spcAft>
                <a:spcPts val="0"/>
              </a:spcAft>
              <a:buSzPts val="1800"/>
              <a:buChar char="o"/>
            </a:pPr>
            <a:r>
              <a:rPr lang="en-US" sz="1800"/>
              <a:t>The pilot atmospheric greenhouse gas (GHG) products described in the GHG Roadmap are on schedule to support the 2023 Global Stocktake</a:t>
            </a:r>
            <a:endParaRPr sz="1800"/>
          </a:p>
          <a:p>
            <a:pPr indent="-299026" lvl="1" marL="768926" rtl="0" algn="l">
              <a:lnSpc>
                <a:spcPct val="115000"/>
              </a:lnSpc>
              <a:spcBef>
                <a:spcPts val="0"/>
              </a:spcBef>
              <a:spcAft>
                <a:spcPts val="0"/>
              </a:spcAft>
              <a:buSzPts val="1800"/>
              <a:buChar char="o"/>
            </a:pPr>
            <a:r>
              <a:rPr lang="en-US" sz="1800"/>
              <a:t>CEOS will continue conversation with the relevant stakeholders (UNFCCC, IPCC, GCOS) and customers in the national inventory community to demonstrate the capabilities of atmospheric GHG measurements and to refine requirements for future Global Stocktakes</a:t>
            </a:r>
            <a:endParaRPr sz="1800"/>
          </a:p>
          <a:p>
            <a:pPr indent="-299026" lvl="1" marL="768926" rtl="0" algn="l">
              <a:lnSpc>
                <a:spcPct val="115000"/>
              </a:lnSpc>
              <a:spcBef>
                <a:spcPts val="0"/>
              </a:spcBef>
              <a:spcAft>
                <a:spcPts val="0"/>
              </a:spcAft>
              <a:buSzPts val="1800"/>
              <a:buChar char="o"/>
            </a:pPr>
            <a:r>
              <a:rPr lang="en-US" sz="1800"/>
              <a:t>WCapD could support with Webinars addressing EO capabilities for SBSTA parties</a:t>
            </a:r>
            <a:endParaRPr sz="1800"/>
          </a:p>
          <a:p>
            <a:pPr indent="-299026" lvl="1" marL="768926" rtl="0" algn="l">
              <a:lnSpc>
                <a:spcPct val="115000"/>
              </a:lnSpc>
              <a:spcBef>
                <a:spcPts val="0"/>
              </a:spcBef>
              <a:spcAft>
                <a:spcPts val="0"/>
              </a:spcAft>
              <a:buSzPts val="1800"/>
              <a:buChar char="o"/>
            </a:pPr>
            <a:r>
              <a:rPr lang="en-US" sz="1800"/>
              <a:t>The endorsement of the GHG Roadmap maintains the focus on this effort</a:t>
            </a:r>
            <a:endParaRPr sz="1800"/>
          </a:p>
          <a:p>
            <a:pPr indent="-299026" lvl="1" marL="768926" rtl="0" algn="l">
              <a:lnSpc>
                <a:spcPct val="115000"/>
              </a:lnSpc>
              <a:spcBef>
                <a:spcPts val="0"/>
              </a:spcBef>
              <a:spcAft>
                <a:spcPts val="0"/>
              </a:spcAft>
              <a:buSzPts val="1800"/>
              <a:buChar char="o"/>
            </a:pPr>
            <a:r>
              <a:rPr lang="en-US" sz="1800"/>
              <a:t>Fostering closer coordination between the CEOS GHG and AFOLU efforts is a high priority for 2021</a:t>
            </a:r>
            <a:endParaRPr sz="1800"/>
          </a:p>
          <a:p>
            <a:pPr indent="0" lvl="0" marL="768926" rtl="0" algn="l">
              <a:lnSpc>
                <a:spcPct val="115000"/>
              </a:lnSpc>
              <a:spcBef>
                <a:spcPts val="0"/>
              </a:spcBef>
              <a:spcAft>
                <a:spcPts val="0"/>
              </a:spcAft>
              <a:buNone/>
            </a:pPr>
            <a:r>
              <a:t/>
            </a:r>
            <a:endParaRPr sz="1800"/>
          </a:p>
          <a:p>
            <a:pPr indent="0" lvl="0" marL="0" rtl="0" algn="l">
              <a:spcBef>
                <a:spcPts val="0"/>
              </a:spcBef>
              <a:spcAft>
                <a:spcPts val="0"/>
              </a:spcAft>
              <a:buNone/>
            </a:pPr>
            <a:r>
              <a:t/>
            </a:r>
            <a:endParaRPr sz="1800"/>
          </a:p>
          <a:p>
            <a:pPr indent="0" lvl="0" marL="342900" rtl="0" algn="l">
              <a:spcBef>
                <a:spcPts val="600"/>
              </a:spcBef>
              <a:spcAft>
                <a:spcPts val="600"/>
              </a:spcAft>
              <a:buNone/>
            </a:pPr>
            <a:r>
              <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9"/>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93" name="Google Shape;193;p29"/>
          <p:cNvSpPr txBox="1"/>
          <p:nvPr>
            <p:ph idx="2" type="body"/>
          </p:nvPr>
        </p:nvSpPr>
        <p:spPr>
          <a:xfrm>
            <a:off x="1691150" y="-40875"/>
            <a:ext cx="63516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None/>
            </a:pPr>
            <a:r>
              <a:rPr lang="en-US" sz="2600"/>
              <a:t>4.2: CEOS Analysis Ready Data (ARD) Strategy</a:t>
            </a:r>
            <a:endParaRPr/>
          </a:p>
          <a:p>
            <a:pPr indent="0" lvl="0" marL="0" rtl="0" algn="ctr">
              <a:spcBef>
                <a:spcPts val="0"/>
              </a:spcBef>
              <a:spcAft>
                <a:spcPts val="0"/>
              </a:spcAft>
              <a:buClr>
                <a:schemeClr val="dk1"/>
              </a:buClr>
              <a:buSzPts val="1100"/>
              <a:buNone/>
            </a:pPr>
            <a:r>
              <a:t/>
            </a:r>
            <a:endParaRPr/>
          </a:p>
          <a:p>
            <a:pPr indent="0" lvl="0" marL="0" rtl="0" algn="ctr">
              <a:spcBef>
                <a:spcPts val="0"/>
              </a:spcBef>
              <a:spcAft>
                <a:spcPts val="0"/>
              </a:spcAft>
              <a:buClr>
                <a:schemeClr val="lt1"/>
              </a:buClr>
              <a:buSzPts val="2800"/>
              <a:buNone/>
            </a:pPr>
            <a:r>
              <a:t/>
            </a:r>
            <a:endParaRPr/>
          </a:p>
          <a:p>
            <a:pPr indent="0" lvl="0" marL="0" rtl="0" algn="ctr">
              <a:spcBef>
                <a:spcPts val="0"/>
              </a:spcBef>
              <a:spcAft>
                <a:spcPts val="0"/>
              </a:spcAft>
              <a:buClr>
                <a:schemeClr val="lt1"/>
              </a:buClr>
              <a:buSzPts val="2800"/>
              <a:buNone/>
            </a:pPr>
            <a:r>
              <a:rPr b="0" i="1" lang="en-US" sz="1600"/>
              <a:t>(SIT Chair Team)</a:t>
            </a:r>
            <a:endParaRPr b="0" i="1" sz="1600"/>
          </a:p>
        </p:txBody>
      </p:sp>
      <p:sp>
        <p:nvSpPr>
          <p:cNvPr id="194" name="Google Shape;194;p29"/>
          <p:cNvSpPr txBox="1"/>
          <p:nvPr>
            <p:ph idx="1" type="body"/>
          </p:nvPr>
        </p:nvSpPr>
        <p:spPr>
          <a:xfrm>
            <a:off x="76200" y="1266075"/>
            <a:ext cx="8370000" cy="5257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00"/>
              <a:buChar char="•"/>
            </a:pPr>
            <a:r>
              <a:rPr lang="en-US" sz="1600"/>
              <a:t>Key points raised</a:t>
            </a:r>
            <a:endParaRPr sz="1600"/>
          </a:p>
          <a:p>
            <a:pPr indent="-286326" lvl="1" marL="768926" rtl="0" algn="l">
              <a:spcBef>
                <a:spcPts val="600"/>
              </a:spcBef>
              <a:spcAft>
                <a:spcPts val="0"/>
              </a:spcAft>
              <a:buSzPts val="1600"/>
              <a:buChar char="o"/>
            </a:pPr>
            <a:r>
              <a:rPr lang="en-US" sz="1600"/>
              <a:t>The </a:t>
            </a:r>
            <a:r>
              <a:rPr i="1" lang="en-US" sz="1600"/>
              <a:t>Industry Engagement</a:t>
            </a:r>
            <a:r>
              <a:rPr lang="en-US" sz="1600"/>
              <a:t> report, previously viewed at SIT, and SIT-WS, which lays out the proposed engagement with industry on Analysis Ready Data.</a:t>
            </a:r>
            <a:endParaRPr sz="1600"/>
          </a:p>
          <a:p>
            <a:pPr indent="-286326" lvl="1" marL="768926" rtl="0" algn="l">
              <a:spcBef>
                <a:spcPts val="600"/>
              </a:spcBef>
              <a:spcAft>
                <a:spcPts val="0"/>
              </a:spcAft>
              <a:buSzPts val="1600"/>
              <a:buChar char="o"/>
            </a:pPr>
            <a:r>
              <a:rPr lang="en-US" sz="1600"/>
              <a:t>The </a:t>
            </a:r>
            <a:r>
              <a:rPr i="1" lang="en-US" sz="1600"/>
              <a:t>Interoperability Terminology </a:t>
            </a:r>
            <a:r>
              <a:rPr lang="en-US" sz="1600"/>
              <a:t>report, developed by WGISS, which clarifies a number of important concepts and terms.</a:t>
            </a:r>
            <a:endParaRPr sz="1600"/>
          </a:p>
          <a:p>
            <a:pPr indent="-286326" lvl="1" marL="768926" rtl="0" algn="l">
              <a:spcBef>
                <a:spcPts val="600"/>
              </a:spcBef>
              <a:spcAft>
                <a:spcPts val="0"/>
              </a:spcAft>
              <a:buSzPts val="1600"/>
              <a:buChar char="o"/>
            </a:pPr>
            <a:r>
              <a:rPr lang="en-US" sz="1600"/>
              <a:t>Extension of CEOS ARD </a:t>
            </a:r>
            <a:r>
              <a:rPr i="1" lang="en-US" sz="1600"/>
              <a:t>Beyond Land</a:t>
            </a:r>
            <a:r>
              <a:rPr lang="en-US" sz="1600"/>
              <a:t>, led by Ed Armstrong, which proposes that more work is needed to understand how the current framework can be adjusted to be applicable in other realms, including ocean and atmosphere.</a:t>
            </a:r>
            <a:endParaRPr sz="1600"/>
          </a:p>
          <a:p>
            <a:pPr indent="-342900" lvl="0" marL="342900" rtl="0" algn="l">
              <a:spcBef>
                <a:spcPts val="600"/>
              </a:spcBef>
              <a:spcAft>
                <a:spcPts val="0"/>
              </a:spcAft>
              <a:buSzPts val="1600"/>
              <a:buChar char="•"/>
            </a:pPr>
            <a:r>
              <a:rPr lang="en-US" sz="1600"/>
              <a:t>Actions recorded</a:t>
            </a:r>
            <a:endParaRPr sz="1600">
              <a:solidFill>
                <a:schemeClr val="dk1"/>
              </a:solidFill>
            </a:endParaRPr>
          </a:p>
          <a:p>
            <a:pPr indent="-286326" lvl="1" marL="768926" rtl="0" algn="l">
              <a:spcBef>
                <a:spcPts val="600"/>
              </a:spcBef>
              <a:spcAft>
                <a:spcPts val="0"/>
              </a:spcAft>
              <a:buClr>
                <a:srgbClr val="CC0000"/>
              </a:buClr>
              <a:buSzPts val="1600"/>
              <a:buChar char="o"/>
            </a:pPr>
            <a:r>
              <a:rPr lang="en-US" sz="1600">
                <a:solidFill>
                  <a:srgbClr val="CC0000"/>
                </a:solidFill>
              </a:rPr>
              <a:t>CEOS will form a small team to review the CEOS ARD Framework (</a:t>
            </a:r>
            <a:r>
              <a:rPr i="1" lang="en-US" sz="1600">
                <a:solidFill>
                  <a:srgbClr val="CC0000"/>
                </a:solidFill>
              </a:rPr>
              <a:t>Definition</a:t>
            </a:r>
            <a:r>
              <a:rPr lang="en-US" sz="1600">
                <a:solidFill>
                  <a:srgbClr val="CC0000"/>
                </a:solidFill>
              </a:rPr>
              <a:t>, </a:t>
            </a:r>
            <a:r>
              <a:rPr i="1" lang="en-US" sz="1600">
                <a:solidFill>
                  <a:srgbClr val="CC0000"/>
                </a:solidFill>
              </a:rPr>
              <a:t>specifications</a:t>
            </a:r>
            <a:r>
              <a:rPr lang="en-US" sz="1600">
                <a:solidFill>
                  <a:srgbClr val="CC0000"/>
                </a:solidFill>
              </a:rPr>
              <a:t> and </a:t>
            </a:r>
            <a:r>
              <a:rPr i="1" lang="en-US" sz="1600">
                <a:solidFill>
                  <a:srgbClr val="CC0000"/>
                </a:solidFill>
              </a:rPr>
              <a:t>processes</a:t>
            </a:r>
            <a:r>
              <a:rPr lang="en-US" sz="1600">
                <a:solidFill>
                  <a:srgbClr val="CC0000"/>
                </a:solidFill>
              </a:rPr>
              <a:t> around ARD) for </a:t>
            </a:r>
            <a:r>
              <a:rPr i="1" lang="en-US" sz="1600">
                <a:solidFill>
                  <a:srgbClr val="CC0000"/>
                </a:solidFill>
              </a:rPr>
              <a:t>completeness</a:t>
            </a:r>
            <a:r>
              <a:rPr lang="en-US" sz="1600">
                <a:solidFill>
                  <a:srgbClr val="CC0000"/>
                </a:solidFill>
              </a:rPr>
              <a:t> and </a:t>
            </a:r>
            <a:r>
              <a:rPr i="1" lang="en-US" sz="1600">
                <a:solidFill>
                  <a:srgbClr val="CC0000"/>
                </a:solidFill>
              </a:rPr>
              <a:t>suitability</a:t>
            </a:r>
            <a:r>
              <a:rPr lang="en-US" sz="1600">
                <a:solidFill>
                  <a:srgbClr val="CC0000"/>
                </a:solidFill>
              </a:rPr>
              <a:t>. </a:t>
            </a:r>
            <a:endParaRPr sz="1600">
              <a:solidFill>
                <a:srgbClr val="CC0000"/>
              </a:solidFill>
            </a:endParaRPr>
          </a:p>
          <a:p>
            <a:pPr indent="-317500" lvl="0" marL="342900" rtl="0" algn="l">
              <a:spcBef>
                <a:spcPts val="600"/>
              </a:spcBef>
              <a:spcAft>
                <a:spcPts val="0"/>
              </a:spcAft>
              <a:buSzPts val="1600"/>
              <a:buFont typeface="Arial"/>
              <a:buChar char="•"/>
            </a:pPr>
            <a:r>
              <a:rPr lang="en-US" sz="1600"/>
              <a:t>Decisions recorded</a:t>
            </a:r>
            <a:endParaRPr b="1" sz="1600">
              <a:solidFill>
                <a:srgbClr val="CC0000"/>
              </a:solidFill>
            </a:endParaRPr>
          </a:p>
          <a:p>
            <a:pPr indent="-286326" lvl="1" marL="768926" rtl="0" algn="l">
              <a:spcBef>
                <a:spcPts val="600"/>
              </a:spcBef>
              <a:spcAft>
                <a:spcPts val="0"/>
              </a:spcAft>
              <a:buClr>
                <a:srgbClr val="CC0000"/>
              </a:buClr>
              <a:buSzPts val="1600"/>
              <a:buFont typeface="Courier New"/>
              <a:buChar char="o"/>
            </a:pPr>
            <a:r>
              <a:rPr lang="en-US" sz="1600">
                <a:solidFill>
                  <a:srgbClr val="CC0000"/>
                </a:solidFill>
              </a:rPr>
              <a:t>The CEOS </a:t>
            </a:r>
            <a:r>
              <a:rPr i="1" lang="en-US" sz="1600">
                <a:solidFill>
                  <a:srgbClr val="CC0000"/>
                </a:solidFill>
              </a:rPr>
              <a:t>Industry Engagement Report </a:t>
            </a:r>
            <a:r>
              <a:rPr lang="en-US" sz="1600">
                <a:solidFill>
                  <a:srgbClr val="CC0000"/>
                </a:solidFill>
              </a:rPr>
              <a:t> was endorsed</a:t>
            </a:r>
            <a:endParaRPr sz="1600">
              <a:solidFill>
                <a:srgbClr val="CC0000"/>
              </a:solidFill>
            </a:endParaRPr>
          </a:p>
          <a:p>
            <a:pPr indent="-286326" lvl="1" marL="768926" rtl="0" algn="l">
              <a:spcBef>
                <a:spcPts val="600"/>
              </a:spcBef>
              <a:spcAft>
                <a:spcPts val="600"/>
              </a:spcAft>
              <a:buClr>
                <a:srgbClr val="CC0000"/>
              </a:buClr>
              <a:buSzPts val="1600"/>
              <a:buChar char="o"/>
            </a:pPr>
            <a:r>
              <a:rPr lang="en-US" sz="1600">
                <a:solidFill>
                  <a:srgbClr val="CC0000"/>
                </a:solidFill>
              </a:rPr>
              <a:t>The CEOS </a:t>
            </a:r>
            <a:r>
              <a:rPr i="1" lang="en-US" sz="1600">
                <a:solidFill>
                  <a:srgbClr val="CC0000"/>
                </a:solidFill>
              </a:rPr>
              <a:t>Interoperability</a:t>
            </a:r>
            <a:r>
              <a:rPr lang="en-US" sz="1600">
                <a:solidFill>
                  <a:srgbClr val="CC0000"/>
                </a:solidFill>
              </a:rPr>
              <a:t> </a:t>
            </a:r>
            <a:r>
              <a:rPr i="1" lang="en-US" sz="1600">
                <a:solidFill>
                  <a:srgbClr val="CC0000"/>
                </a:solidFill>
              </a:rPr>
              <a:t>Terminology </a:t>
            </a:r>
            <a:r>
              <a:rPr lang="en-US" sz="1600">
                <a:solidFill>
                  <a:srgbClr val="CC0000"/>
                </a:solidFill>
              </a:rPr>
              <a:t>report was endorsed</a:t>
            </a:r>
            <a:endParaRPr sz="1600">
              <a:solidFill>
                <a:srgbClr val="CC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0"/>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00" name="Google Shape;200;p30"/>
          <p:cNvSpPr txBox="1"/>
          <p:nvPr>
            <p:ph idx="2" type="body"/>
          </p:nvPr>
        </p:nvSpPr>
        <p:spPr>
          <a:xfrm>
            <a:off x="1691150" y="-40875"/>
            <a:ext cx="63516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None/>
            </a:pPr>
            <a:r>
              <a:rPr lang="en-US" sz="2600"/>
              <a:t>4.3: CEOS Coastal Observations and Applications Study Team (COAST)</a:t>
            </a:r>
            <a:endParaRPr/>
          </a:p>
          <a:p>
            <a:pPr indent="0" lvl="0" marL="0" rtl="0" algn="ctr">
              <a:spcBef>
                <a:spcPts val="0"/>
              </a:spcBef>
              <a:spcAft>
                <a:spcPts val="0"/>
              </a:spcAft>
              <a:buClr>
                <a:schemeClr val="lt1"/>
              </a:buClr>
              <a:buSzPts val="2800"/>
              <a:buNone/>
            </a:pPr>
            <a:r>
              <a:t/>
            </a:r>
            <a:endParaRPr/>
          </a:p>
          <a:p>
            <a:pPr indent="0" lvl="0" marL="0" rtl="0" algn="ctr">
              <a:spcBef>
                <a:spcPts val="0"/>
              </a:spcBef>
              <a:spcAft>
                <a:spcPts val="0"/>
              </a:spcAft>
              <a:buClr>
                <a:schemeClr val="lt1"/>
              </a:buClr>
              <a:buSzPts val="2800"/>
              <a:buNone/>
            </a:pPr>
            <a:r>
              <a:rPr b="0" i="1" lang="en-US" sz="1600"/>
              <a:t>(SIT Chair Team)</a:t>
            </a:r>
            <a:endParaRPr b="0" i="1" sz="1600"/>
          </a:p>
        </p:txBody>
      </p:sp>
      <p:sp>
        <p:nvSpPr>
          <p:cNvPr id="201" name="Google Shape;201;p30"/>
          <p:cNvSpPr txBox="1"/>
          <p:nvPr>
            <p:ph idx="1" type="body"/>
          </p:nvPr>
        </p:nvSpPr>
        <p:spPr>
          <a:xfrm>
            <a:off x="76200" y="1235925"/>
            <a:ext cx="8991600" cy="5257800"/>
          </a:xfrm>
          <a:prstGeom prst="rect">
            <a:avLst/>
          </a:prstGeom>
          <a:noFill/>
          <a:ln>
            <a:noFill/>
          </a:ln>
        </p:spPr>
        <p:txBody>
          <a:bodyPr anchorCtr="0" anchor="t" bIns="45700" lIns="91425" spcFirstLastPara="1" rIns="91425" wrap="square" tIns="45700">
            <a:noAutofit/>
          </a:bodyPr>
          <a:lstStyle/>
          <a:p>
            <a:pPr indent="-355600" lvl="0" marL="342900" rtl="0" algn="l">
              <a:spcBef>
                <a:spcPts val="0"/>
              </a:spcBef>
              <a:spcAft>
                <a:spcPts val="0"/>
              </a:spcAft>
              <a:buSzPts val="1800"/>
              <a:buChar char="•"/>
            </a:pPr>
            <a:r>
              <a:rPr lang="en-US" sz="1800"/>
              <a:t>Key points raised</a:t>
            </a:r>
            <a:endParaRPr sz="1800"/>
          </a:p>
          <a:p>
            <a:pPr indent="-299026" lvl="1" marL="768926" rtl="0" algn="l">
              <a:spcBef>
                <a:spcPts val="600"/>
              </a:spcBef>
              <a:spcAft>
                <a:spcPts val="0"/>
              </a:spcAft>
              <a:buSzPts val="1800"/>
              <a:buChar char="o"/>
            </a:pPr>
            <a:r>
              <a:rPr lang="en-US" sz="1800"/>
              <a:t>Welcome Raj Kumar (ISRO) as COAST Co-Chair</a:t>
            </a:r>
            <a:endParaRPr sz="1800"/>
          </a:p>
          <a:p>
            <a:pPr indent="-299026" lvl="1" marL="768926" rtl="0" algn="l">
              <a:spcBef>
                <a:spcPts val="600"/>
              </a:spcBef>
              <a:spcAft>
                <a:spcPts val="0"/>
              </a:spcAft>
              <a:buSzPts val="1800"/>
              <a:buChar char="o"/>
            </a:pPr>
            <a:r>
              <a:rPr lang="en-US" sz="1800"/>
              <a:t>Phase 1 of the study has been completed, including a draft Implementation Plan for Phase 2 (now in draft, to be delivered by December 2020).</a:t>
            </a:r>
            <a:endParaRPr sz="1800"/>
          </a:p>
          <a:p>
            <a:pPr indent="-355600" lvl="0" marL="342900" rtl="0" algn="l">
              <a:spcBef>
                <a:spcPts val="600"/>
              </a:spcBef>
              <a:spcAft>
                <a:spcPts val="0"/>
              </a:spcAft>
              <a:buSzPts val="1800"/>
              <a:buChar char="•"/>
            </a:pPr>
            <a:r>
              <a:rPr lang="en-US" sz="1800"/>
              <a:t>Actions recorded / </a:t>
            </a:r>
            <a:endParaRPr sz="1800">
              <a:solidFill>
                <a:srgbClr val="CC0000"/>
              </a:solidFill>
            </a:endParaRPr>
          </a:p>
          <a:p>
            <a:pPr indent="-299026" lvl="1" marL="768926" rtl="0" algn="l">
              <a:spcBef>
                <a:spcPts val="600"/>
              </a:spcBef>
              <a:spcAft>
                <a:spcPts val="0"/>
              </a:spcAft>
              <a:buClr>
                <a:schemeClr val="dk2"/>
              </a:buClr>
              <a:buSzPts val="1800"/>
              <a:buChar char="o"/>
            </a:pPr>
            <a:r>
              <a:rPr b="1" lang="en-US" sz="1800">
                <a:solidFill>
                  <a:schemeClr val="dk2"/>
                </a:solidFill>
              </a:rPr>
              <a:t>CEOS-34-14:</a:t>
            </a:r>
            <a:r>
              <a:rPr lang="en-US" sz="1800">
                <a:solidFill>
                  <a:schemeClr val="dk2"/>
                </a:solidFill>
              </a:rPr>
              <a:t> CEOS COAST ad hoc Team to provide Final Terms of Reference (per usual process) and a Phase 2 Implementation Plan. </a:t>
            </a:r>
            <a:r>
              <a:rPr b="1" lang="en-US" sz="1800">
                <a:solidFill>
                  <a:schemeClr val="dk2"/>
                </a:solidFill>
              </a:rPr>
              <a:t>To be delivered by December 2020, with a report at January’s CEOS Secretariat meeting</a:t>
            </a:r>
            <a:endParaRPr b="1" sz="1800">
              <a:solidFill>
                <a:schemeClr val="dk2"/>
              </a:solidFill>
            </a:endParaRPr>
          </a:p>
          <a:p>
            <a:pPr indent="-299026" lvl="1" marL="768926" rtl="0" algn="l">
              <a:spcBef>
                <a:spcPts val="600"/>
              </a:spcBef>
              <a:spcAft>
                <a:spcPts val="0"/>
              </a:spcAft>
              <a:buClr>
                <a:schemeClr val="dk2"/>
              </a:buClr>
              <a:buSzPts val="1800"/>
              <a:buChar char="o"/>
            </a:pPr>
            <a:r>
              <a:rPr b="1" lang="en-US" sz="1800">
                <a:solidFill>
                  <a:schemeClr val="dk2"/>
                </a:solidFill>
              </a:rPr>
              <a:t>CEOS-34-15:</a:t>
            </a:r>
            <a:r>
              <a:rPr lang="en-US" sz="1800">
                <a:solidFill>
                  <a:schemeClr val="dk2"/>
                </a:solidFill>
              </a:rPr>
              <a:t> CEOS COAST ad hoc Team to coordinate with CEOS Secretariat on the submission of COAST as a submission to the U.N. Ocean Decade. </a:t>
            </a:r>
            <a:endParaRPr sz="1800">
              <a:solidFill>
                <a:schemeClr val="dk2"/>
              </a:solidFill>
            </a:endParaRPr>
          </a:p>
          <a:p>
            <a:pPr indent="-330200" lvl="0" marL="342900" rtl="0" algn="l">
              <a:spcBef>
                <a:spcPts val="600"/>
              </a:spcBef>
              <a:spcAft>
                <a:spcPts val="0"/>
              </a:spcAft>
              <a:buSzPts val="1800"/>
              <a:buFont typeface="Arial"/>
              <a:buChar char="•"/>
            </a:pPr>
            <a:r>
              <a:rPr lang="en-US" sz="1800"/>
              <a:t>Decisions recorded / </a:t>
            </a:r>
            <a:endParaRPr sz="1800">
              <a:solidFill>
                <a:srgbClr val="CC0000"/>
              </a:solidFill>
            </a:endParaRPr>
          </a:p>
          <a:p>
            <a:pPr indent="-299026" lvl="1" marL="768926" rtl="0" algn="l">
              <a:spcBef>
                <a:spcPts val="600"/>
              </a:spcBef>
              <a:spcAft>
                <a:spcPts val="600"/>
              </a:spcAft>
              <a:buSzPts val="1800"/>
              <a:buFont typeface="Arial"/>
              <a:buChar char="o"/>
            </a:pPr>
            <a:r>
              <a:rPr lang="en-US" sz="1800">
                <a:solidFill>
                  <a:schemeClr val="dk2"/>
                </a:solidFill>
              </a:rPr>
              <a:t>Plenary agreed on the continuation of COAST activities through September 2022 as a CEOS ad hoc Team with Final Terms of Reference and a Phase 2 Implementation Plan to be delivered by December 2020.</a:t>
            </a:r>
            <a:endParaRPr sz="18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1"/>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07" name="Google Shape;207;p31"/>
          <p:cNvSpPr txBox="1"/>
          <p:nvPr>
            <p:ph idx="2" type="body"/>
          </p:nvPr>
        </p:nvSpPr>
        <p:spPr>
          <a:xfrm>
            <a:off x="1691150" y="-40875"/>
            <a:ext cx="63516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None/>
            </a:pPr>
            <a:r>
              <a:rPr lang="en-US" sz="2600"/>
              <a:t>4.4: Sustainable Development Goals Ad Hoc Team (SDG-AHT)</a:t>
            </a:r>
            <a:endParaRPr sz="2600"/>
          </a:p>
          <a:p>
            <a:pPr indent="0" lvl="0" marL="0" rtl="0" algn="ctr">
              <a:spcBef>
                <a:spcPts val="0"/>
              </a:spcBef>
              <a:spcAft>
                <a:spcPts val="0"/>
              </a:spcAft>
              <a:buClr>
                <a:schemeClr val="lt1"/>
              </a:buClr>
              <a:buSzPts val="2800"/>
              <a:buNone/>
            </a:pPr>
            <a:r>
              <a:rPr b="0" i="1" lang="en-US" sz="1600"/>
              <a:t>(SDG AHT Co-Leads)</a:t>
            </a:r>
            <a:endParaRPr/>
          </a:p>
          <a:p>
            <a:pPr indent="0" lvl="0" marL="0" rtl="0" algn="ctr">
              <a:spcBef>
                <a:spcPts val="0"/>
              </a:spcBef>
              <a:spcAft>
                <a:spcPts val="0"/>
              </a:spcAft>
              <a:buClr>
                <a:schemeClr val="dk1"/>
              </a:buClr>
              <a:buSzPts val="1100"/>
              <a:buNone/>
            </a:pPr>
            <a:r>
              <a:t/>
            </a:r>
            <a:endParaRPr/>
          </a:p>
          <a:p>
            <a:pPr indent="0" lvl="0" marL="0" rtl="0" algn="ctr">
              <a:spcBef>
                <a:spcPts val="0"/>
              </a:spcBef>
              <a:spcAft>
                <a:spcPts val="0"/>
              </a:spcAft>
              <a:buClr>
                <a:schemeClr val="lt1"/>
              </a:buClr>
              <a:buSzPts val="2800"/>
              <a:buNone/>
            </a:pPr>
            <a:r>
              <a:t/>
            </a:r>
            <a:endParaRPr/>
          </a:p>
          <a:p>
            <a:pPr indent="0" lvl="0" marL="0" rtl="0" algn="ctr">
              <a:spcBef>
                <a:spcPts val="0"/>
              </a:spcBef>
              <a:spcAft>
                <a:spcPts val="0"/>
              </a:spcAft>
              <a:buClr>
                <a:schemeClr val="lt1"/>
              </a:buClr>
              <a:buSzPts val="2800"/>
              <a:buNone/>
            </a:pPr>
            <a:r>
              <a:rPr b="0" i="1" lang="en-US" sz="1600"/>
              <a:t>(SIT Chair Team)</a:t>
            </a:r>
            <a:endParaRPr b="0" i="1" sz="1600"/>
          </a:p>
        </p:txBody>
      </p:sp>
      <p:sp>
        <p:nvSpPr>
          <p:cNvPr id="208" name="Google Shape;208;p31"/>
          <p:cNvSpPr txBox="1"/>
          <p:nvPr>
            <p:ph idx="1" type="body"/>
          </p:nvPr>
        </p:nvSpPr>
        <p:spPr>
          <a:xfrm>
            <a:off x="76200" y="1253625"/>
            <a:ext cx="8991600" cy="5468700"/>
          </a:xfrm>
          <a:prstGeom prst="rect">
            <a:avLst/>
          </a:prstGeom>
          <a:noFill/>
          <a:ln>
            <a:noFill/>
          </a:ln>
        </p:spPr>
        <p:txBody>
          <a:bodyPr anchorCtr="0" anchor="t" bIns="45700" lIns="91425" spcFirstLastPara="1" rIns="91425" wrap="square" tIns="45700">
            <a:noAutofit/>
          </a:bodyPr>
          <a:lstStyle/>
          <a:p>
            <a:pPr indent="-355600" lvl="0" marL="342900" rtl="0" algn="l">
              <a:spcBef>
                <a:spcPts val="0"/>
              </a:spcBef>
              <a:spcAft>
                <a:spcPts val="0"/>
              </a:spcAft>
              <a:buSzPts val="1800"/>
              <a:buChar char="•"/>
            </a:pPr>
            <a:r>
              <a:rPr lang="en-US" sz="1800"/>
              <a:t>Key points raised</a:t>
            </a:r>
            <a:endParaRPr sz="1800"/>
          </a:p>
          <a:p>
            <a:pPr indent="-299026" lvl="1" marL="768926" rtl="0" algn="l">
              <a:spcBef>
                <a:spcPts val="600"/>
              </a:spcBef>
              <a:spcAft>
                <a:spcPts val="0"/>
              </a:spcAft>
              <a:buSzPts val="1800"/>
              <a:buChar char="o"/>
            </a:pPr>
            <a:r>
              <a:rPr lang="en-US" sz="1800"/>
              <a:t>SDG AHT Progress report of 2020 activities, including sub-teams creation &amp; initial work, CEOS contributions to GEO Federated Approach on SDGs (including GEO SDG Toolkits) and ODC SDG algorithms development</a:t>
            </a:r>
            <a:endParaRPr sz="1800"/>
          </a:p>
          <a:p>
            <a:pPr indent="-299026" lvl="1" marL="768926" rtl="0" algn="l">
              <a:spcBef>
                <a:spcPts val="600"/>
              </a:spcBef>
              <a:spcAft>
                <a:spcPts val="0"/>
              </a:spcAft>
              <a:buSzPts val="1800"/>
              <a:buChar char="o"/>
            </a:pPr>
            <a:r>
              <a:rPr lang="en-US" sz="1800"/>
              <a:t>A 2021 transition roadmap for a smooth transfer of AHT activities into an permanent operating structure  was presented as required after SIT TW</a:t>
            </a:r>
            <a:endParaRPr sz="1800"/>
          </a:p>
          <a:p>
            <a:pPr indent="-299026" lvl="1" marL="768926" rtl="0" algn="l">
              <a:spcBef>
                <a:spcPts val="600"/>
              </a:spcBef>
              <a:spcAft>
                <a:spcPts val="0"/>
              </a:spcAft>
              <a:buSzPts val="1800"/>
              <a:buChar char="o"/>
            </a:pPr>
            <a:r>
              <a:rPr lang="en-US" sz="1800"/>
              <a:t>2 future options (and their justification) were proposed for discussion and Principals’ decision</a:t>
            </a:r>
            <a:endParaRPr sz="1800"/>
          </a:p>
          <a:p>
            <a:pPr indent="-355600" lvl="0" marL="342900" rtl="0" algn="l">
              <a:spcBef>
                <a:spcPts val="600"/>
              </a:spcBef>
              <a:spcAft>
                <a:spcPts val="0"/>
              </a:spcAft>
              <a:buSzPts val="1800"/>
              <a:buChar char="•"/>
            </a:pPr>
            <a:r>
              <a:rPr lang="en-US" sz="1800"/>
              <a:t>Actions recorded / </a:t>
            </a:r>
            <a:r>
              <a:rPr lang="en-US" sz="1800">
                <a:solidFill>
                  <a:srgbClr val="CC0000"/>
                </a:solidFill>
              </a:rPr>
              <a:t>proposed</a:t>
            </a:r>
            <a:endParaRPr sz="1800">
              <a:solidFill>
                <a:srgbClr val="CC0000"/>
              </a:solidFill>
            </a:endParaRPr>
          </a:p>
          <a:p>
            <a:pPr indent="-299026" lvl="1" marL="768926" marR="0" rtl="0" algn="l">
              <a:lnSpc>
                <a:spcPct val="100000"/>
              </a:lnSpc>
              <a:spcBef>
                <a:spcPts val="600"/>
              </a:spcBef>
              <a:spcAft>
                <a:spcPts val="0"/>
              </a:spcAft>
              <a:buSzPts val="1800"/>
              <a:buChar char="o"/>
            </a:pPr>
            <a:r>
              <a:rPr lang="en-US" sz="1800"/>
              <a:t>Prepare inputs (according to the proposed Roadmap) to Plenary 2021 summarising how the SDG-AHT activities have been transferred to, and outlining the new permanent mechanism</a:t>
            </a:r>
            <a:endParaRPr sz="1800"/>
          </a:p>
          <a:p>
            <a:pPr indent="0" lvl="0" marL="0" marR="0" rtl="0" algn="l">
              <a:lnSpc>
                <a:spcPct val="100000"/>
              </a:lnSpc>
              <a:spcBef>
                <a:spcPts val="600"/>
              </a:spcBef>
              <a:spcAft>
                <a:spcPts val="0"/>
              </a:spcAft>
              <a:buNone/>
            </a:pPr>
            <a:r>
              <a:rPr lang="en-US" sz="1800"/>
              <a:t>Decisions recorded / </a:t>
            </a:r>
            <a:r>
              <a:rPr lang="en-US" sz="1800">
                <a:solidFill>
                  <a:srgbClr val="CC0000"/>
                </a:solidFill>
              </a:rPr>
              <a:t>proposed</a:t>
            </a:r>
            <a:endParaRPr b="1" sz="1800">
              <a:solidFill>
                <a:srgbClr val="CC0000"/>
              </a:solidFill>
            </a:endParaRPr>
          </a:p>
          <a:p>
            <a:pPr indent="-299026" lvl="1" marL="768926" rtl="0" algn="l">
              <a:spcBef>
                <a:spcPts val="600"/>
              </a:spcBef>
              <a:spcAft>
                <a:spcPts val="0"/>
              </a:spcAft>
              <a:buSzPts val="1800"/>
              <a:buChar char="o"/>
            </a:pPr>
            <a:r>
              <a:rPr lang="en-US" sz="1800"/>
              <a:t>SDG AHT extended for another year, with the objective to transfer all SDG AHT activities into a permanent structure, inside or outside of CEOS, by the end of 2021.</a:t>
            </a:r>
            <a:endParaRPr sz="1800"/>
          </a:p>
          <a:p>
            <a:pPr indent="0" lvl="0" marL="768926" rtl="0" algn="l">
              <a:spcBef>
                <a:spcPts val="600"/>
              </a:spcBef>
              <a:spcAft>
                <a:spcPts val="600"/>
              </a:spcAft>
              <a:buNone/>
            </a:pPr>
            <a:r>
              <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2"/>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14" name="Google Shape;214;p32"/>
          <p:cNvSpPr txBox="1"/>
          <p:nvPr>
            <p:ph idx="2" type="body"/>
          </p:nvPr>
        </p:nvSpPr>
        <p:spPr>
          <a:xfrm>
            <a:off x="1691150" y="-269475"/>
            <a:ext cx="54699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2600"/>
              <a:t>	</a:t>
            </a:r>
            <a:endParaRPr sz="2600"/>
          </a:p>
          <a:p>
            <a:pPr indent="0" lvl="0" marL="0" rtl="0" algn="ctr">
              <a:spcBef>
                <a:spcPts val="0"/>
              </a:spcBef>
              <a:spcAft>
                <a:spcPts val="0"/>
              </a:spcAft>
              <a:buClr>
                <a:schemeClr val="dk1"/>
              </a:buClr>
              <a:buSzPts val="1100"/>
              <a:buFont typeface="Arial"/>
              <a:buNone/>
            </a:pPr>
            <a:r>
              <a:rPr lang="en-US" sz="2600"/>
              <a:t>4.5:  COVID-19 and Earth Observation from Space</a:t>
            </a:r>
            <a:endParaRPr sz="2600"/>
          </a:p>
          <a:p>
            <a:pPr indent="0" lvl="0" marL="0" rtl="0" algn="ctr">
              <a:spcBef>
                <a:spcPts val="0"/>
              </a:spcBef>
              <a:spcAft>
                <a:spcPts val="0"/>
              </a:spcAft>
              <a:buClr>
                <a:schemeClr val="lt1"/>
              </a:buClr>
              <a:buSzPts val="2800"/>
              <a:buNone/>
            </a:pPr>
            <a:r>
              <a:t/>
            </a:r>
            <a:endParaRPr sz="2600"/>
          </a:p>
        </p:txBody>
      </p:sp>
      <p:sp>
        <p:nvSpPr>
          <p:cNvPr id="215" name="Google Shape;215;p32"/>
          <p:cNvSpPr txBox="1"/>
          <p:nvPr>
            <p:ph idx="1" type="body"/>
          </p:nvPr>
        </p:nvSpPr>
        <p:spPr>
          <a:xfrm>
            <a:off x="76200" y="1464525"/>
            <a:ext cx="8991600" cy="5257800"/>
          </a:xfrm>
          <a:prstGeom prst="rect">
            <a:avLst/>
          </a:prstGeom>
          <a:noFill/>
          <a:ln>
            <a:noFill/>
          </a:ln>
        </p:spPr>
        <p:txBody>
          <a:bodyPr anchorCtr="0" anchor="t" bIns="45700" lIns="91425" spcFirstLastPara="1" rIns="91425" wrap="square" tIns="45700">
            <a:noAutofit/>
          </a:bodyPr>
          <a:lstStyle/>
          <a:p>
            <a:pPr indent="-355600" lvl="0" marL="342900" rtl="0" algn="l">
              <a:spcBef>
                <a:spcPts val="0"/>
              </a:spcBef>
              <a:spcAft>
                <a:spcPts val="0"/>
              </a:spcAft>
              <a:buSzPts val="1800"/>
              <a:buChar char="•"/>
            </a:pPr>
            <a:r>
              <a:rPr lang="en-US" sz="1800"/>
              <a:t>Key points raised</a:t>
            </a:r>
            <a:endParaRPr sz="1800"/>
          </a:p>
          <a:p>
            <a:pPr indent="-299026" lvl="1" marL="768926" rtl="0" algn="l">
              <a:spcBef>
                <a:spcPts val="600"/>
              </a:spcBef>
              <a:spcAft>
                <a:spcPts val="0"/>
              </a:spcAft>
              <a:buSzPts val="1800"/>
              <a:buChar char="o"/>
            </a:pPr>
            <a:r>
              <a:rPr lang="en-US" sz="1800"/>
              <a:t>See the slides!</a:t>
            </a:r>
            <a:endParaRPr sz="1800"/>
          </a:p>
          <a:p>
            <a:pPr indent="-299026" lvl="1" marL="768926" rtl="0" algn="l">
              <a:spcBef>
                <a:spcPts val="600"/>
              </a:spcBef>
              <a:spcAft>
                <a:spcPts val="0"/>
              </a:spcAft>
              <a:buSzPts val="1800"/>
              <a:buChar char="o"/>
            </a:pPr>
            <a:r>
              <a:t/>
            </a:r>
            <a:endParaRPr sz="1800"/>
          </a:p>
          <a:p>
            <a:pPr indent="0" lvl="0" marL="0" rtl="0" algn="l">
              <a:spcBef>
                <a:spcPts val="600"/>
              </a:spcBef>
              <a:spcAft>
                <a:spcPts val="0"/>
              </a:spcAft>
              <a:buNone/>
            </a:pPr>
            <a:r>
              <a:t/>
            </a:r>
            <a:endParaRPr sz="1800"/>
          </a:p>
          <a:p>
            <a:pPr indent="-355600" lvl="0" marL="342900" rtl="0" algn="l">
              <a:spcBef>
                <a:spcPts val="600"/>
              </a:spcBef>
              <a:spcAft>
                <a:spcPts val="0"/>
              </a:spcAft>
              <a:buSzPts val="1800"/>
              <a:buChar char="•"/>
            </a:pPr>
            <a:r>
              <a:rPr lang="en-US" sz="1800"/>
              <a:t>Actions recorded / </a:t>
            </a:r>
            <a:r>
              <a:rPr lang="en-US" sz="1800">
                <a:solidFill>
                  <a:srgbClr val="CC0000"/>
                </a:solidFill>
              </a:rPr>
              <a:t>proposed</a:t>
            </a:r>
            <a:endParaRPr sz="1800">
              <a:solidFill>
                <a:srgbClr val="CC0000"/>
              </a:solidFill>
            </a:endParaRPr>
          </a:p>
          <a:p>
            <a:pPr indent="-299026" lvl="1" marL="768926" rtl="0" algn="l">
              <a:spcBef>
                <a:spcPts val="600"/>
              </a:spcBef>
              <a:spcAft>
                <a:spcPts val="0"/>
              </a:spcAft>
              <a:buSzPts val="1800"/>
              <a:buChar char="o"/>
            </a:pPr>
            <a:r>
              <a:rPr lang="en-US" sz="1800"/>
              <a:t>A</a:t>
            </a:r>
            <a:endParaRPr sz="1800"/>
          </a:p>
          <a:p>
            <a:pPr indent="-299026" lvl="1" marL="768926" rtl="0" algn="l">
              <a:spcBef>
                <a:spcPts val="600"/>
              </a:spcBef>
              <a:spcAft>
                <a:spcPts val="0"/>
              </a:spcAft>
              <a:buSzPts val="1800"/>
              <a:buChar char="o"/>
            </a:pPr>
            <a:r>
              <a:rPr lang="en-US" sz="1800"/>
              <a:t>B</a:t>
            </a:r>
            <a:endParaRPr sz="1800"/>
          </a:p>
          <a:p>
            <a:pPr indent="0" lvl="0" marL="0" rtl="0" algn="l">
              <a:spcBef>
                <a:spcPts val="600"/>
              </a:spcBef>
              <a:spcAft>
                <a:spcPts val="0"/>
              </a:spcAft>
              <a:buNone/>
            </a:pPr>
            <a:r>
              <a:t/>
            </a:r>
            <a:endParaRPr sz="1800"/>
          </a:p>
          <a:p>
            <a:pPr indent="-330200" lvl="0" marL="342900" rtl="0" algn="l">
              <a:spcBef>
                <a:spcPts val="600"/>
              </a:spcBef>
              <a:spcAft>
                <a:spcPts val="0"/>
              </a:spcAft>
              <a:buSzPts val="1800"/>
              <a:buFont typeface="Arial"/>
              <a:buChar char="•"/>
            </a:pPr>
            <a:r>
              <a:rPr lang="en-US" sz="1800"/>
              <a:t>Decisions recorded / </a:t>
            </a:r>
            <a:r>
              <a:rPr lang="en-US" sz="1800">
                <a:solidFill>
                  <a:srgbClr val="CC0000"/>
                </a:solidFill>
              </a:rPr>
              <a:t>proposed</a:t>
            </a:r>
            <a:endParaRPr b="1" sz="1800">
              <a:solidFill>
                <a:srgbClr val="CC0000"/>
              </a:solidFill>
            </a:endParaRPr>
          </a:p>
          <a:p>
            <a:pPr indent="-299026" lvl="1" marL="768926" rtl="0" algn="l">
              <a:spcBef>
                <a:spcPts val="600"/>
              </a:spcBef>
              <a:spcAft>
                <a:spcPts val="0"/>
              </a:spcAft>
              <a:buSzPts val="1800"/>
              <a:buFont typeface="Courier New"/>
              <a:buChar char="o"/>
            </a:pPr>
            <a:r>
              <a:rPr lang="en-US" sz="1800"/>
              <a:t>A</a:t>
            </a:r>
            <a:endParaRPr sz="1800"/>
          </a:p>
          <a:p>
            <a:pPr indent="-299026" lvl="1" marL="768926" rtl="0" algn="l">
              <a:spcBef>
                <a:spcPts val="600"/>
              </a:spcBef>
              <a:spcAft>
                <a:spcPts val="600"/>
              </a:spcAft>
              <a:buSzPts val="1800"/>
              <a:buChar char="o"/>
            </a:pPr>
            <a:r>
              <a:rPr lang="en-US" sz="1800"/>
              <a:t>B</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3"/>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21" name="Google Shape;221;p33"/>
          <p:cNvSpPr txBox="1"/>
          <p:nvPr>
            <p:ph idx="2" type="body"/>
          </p:nvPr>
        </p:nvSpPr>
        <p:spPr>
          <a:xfrm>
            <a:off x="1691150" y="-40875"/>
            <a:ext cx="63516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None/>
            </a:pPr>
            <a:r>
              <a:rPr lang="en-US" sz="2600"/>
              <a:t>4.6: Report: SIT Chair Term Accomplishments</a:t>
            </a:r>
            <a:endParaRPr sz="2600"/>
          </a:p>
          <a:p>
            <a:pPr indent="0" lvl="0" marL="0" rtl="0" algn="ctr">
              <a:spcBef>
                <a:spcPts val="0"/>
              </a:spcBef>
              <a:spcAft>
                <a:spcPts val="0"/>
              </a:spcAft>
              <a:buClr>
                <a:schemeClr val="lt1"/>
              </a:buClr>
              <a:buSzPts val="2800"/>
              <a:buNone/>
            </a:pPr>
            <a:r>
              <a:rPr b="0" i="1" lang="en-US" sz="1600"/>
              <a:t>(SIT Chair Team)</a:t>
            </a:r>
            <a:endParaRPr/>
          </a:p>
          <a:p>
            <a:pPr indent="0" lvl="0" marL="0" rtl="0" algn="ctr">
              <a:spcBef>
                <a:spcPts val="0"/>
              </a:spcBef>
              <a:spcAft>
                <a:spcPts val="0"/>
              </a:spcAft>
              <a:buClr>
                <a:schemeClr val="dk1"/>
              </a:buClr>
              <a:buSzPts val="1100"/>
              <a:buNone/>
            </a:pPr>
            <a:r>
              <a:t/>
            </a:r>
            <a:endParaRPr/>
          </a:p>
          <a:p>
            <a:pPr indent="0" lvl="0" marL="0" rtl="0" algn="ctr">
              <a:spcBef>
                <a:spcPts val="0"/>
              </a:spcBef>
              <a:spcAft>
                <a:spcPts val="0"/>
              </a:spcAft>
              <a:buClr>
                <a:schemeClr val="lt1"/>
              </a:buClr>
              <a:buSzPts val="2800"/>
              <a:buNone/>
            </a:pPr>
            <a:r>
              <a:t/>
            </a:r>
            <a:endParaRPr/>
          </a:p>
          <a:p>
            <a:pPr indent="0" lvl="0" marL="0" rtl="0" algn="ctr">
              <a:spcBef>
                <a:spcPts val="0"/>
              </a:spcBef>
              <a:spcAft>
                <a:spcPts val="0"/>
              </a:spcAft>
              <a:buClr>
                <a:schemeClr val="lt1"/>
              </a:buClr>
              <a:buSzPts val="2800"/>
              <a:buNone/>
            </a:pPr>
            <a:r>
              <a:rPr b="0" i="1" lang="en-US" sz="1600"/>
              <a:t>(SIT Chair Team)</a:t>
            </a:r>
            <a:endParaRPr b="0" i="1" sz="1600"/>
          </a:p>
        </p:txBody>
      </p:sp>
      <p:sp>
        <p:nvSpPr>
          <p:cNvPr id="222" name="Google Shape;222;p33"/>
          <p:cNvSpPr txBox="1"/>
          <p:nvPr>
            <p:ph idx="1" type="body"/>
          </p:nvPr>
        </p:nvSpPr>
        <p:spPr>
          <a:xfrm>
            <a:off x="76200" y="1464525"/>
            <a:ext cx="8991600" cy="5257800"/>
          </a:xfrm>
          <a:prstGeom prst="rect">
            <a:avLst/>
          </a:prstGeom>
          <a:noFill/>
          <a:ln>
            <a:noFill/>
          </a:ln>
        </p:spPr>
        <p:txBody>
          <a:bodyPr anchorCtr="0" anchor="t" bIns="45700" lIns="91425" spcFirstLastPara="1" rIns="91425" wrap="square" tIns="45700">
            <a:noAutofit/>
          </a:bodyPr>
          <a:lstStyle/>
          <a:p>
            <a:pPr indent="-355600" lvl="0" marL="342900" rtl="0" algn="l">
              <a:spcBef>
                <a:spcPts val="0"/>
              </a:spcBef>
              <a:spcAft>
                <a:spcPts val="0"/>
              </a:spcAft>
              <a:buSzPts val="1800"/>
              <a:buChar char="•"/>
            </a:pPr>
            <a:r>
              <a:rPr lang="en-US" sz="1800"/>
              <a:t>Key points raised</a:t>
            </a:r>
            <a:endParaRPr sz="1800"/>
          </a:p>
          <a:p>
            <a:pPr indent="-299026" lvl="1" marL="768926" rtl="0" algn="l">
              <a:spcBef>
                <a:spcPts val="600"/>
              </a:spcBef>
              <a:spcAft>
                <a:spcPts val="0"/>
              </a:spcAft>
              <a:buSzPts val="1800"/>
              <a:buChar char="o"/>
            </a:pPr>
            <a:r>
              <a:rPr lang="en-US" sz="1800"/>
              <a:t>Substantial progress on ARD, SDG and Carbon and Biomass themes - outstanding effort by all the supporting teams (refer to those agenda items)</a:t>
            </a:r>
            <a:endParaRPr sz="1800"/>
          </a:p>
          <a:p>
            <a:pPr indent="-299026" lvl="1" marL="768926" rtl="0" algn="l">
              <a:spcBef>
                <a:spcPts val="600"/>
              </a:spcBef>
              <a:spcAft>
                <a:spcPts val="0"/>
              </a:spcAft>
              <a:buSzPts val="1800"/>
              <a:buChar char="o"/>
            </a:pPr>
            <a:r>
              <a:rPr lang="en-US" sz="1800"/>
              <a:t>New Working Teams Processes for 2020:</a:t>
            </a:r>
            <a:endParaRPr sz="1800"/>
          </a:p>
          <a:p>
            <a:pPr indent="-261618" lvl="2" marL="1188718" rtl="0" algn="l">
              <a:spcBef>
                <a:spcPts val="600"/>
              </a:spcBef>
              <a:spcAft>
                <a:spcPts val="0"/>
              </a:spcAft>
              <a:buSzPts val="1800"/>
              <a:buChar char="▪"/>
            </a:pPr>
            <a:r>
              <a:rPr lang="en-US" sz="1800"/>
              <a:t>All-Hands calls with WGs, VCs and AHTs - agenda set by Teams</a:t>
            </a:r>
            <a:endParaRPr sz="1800"/>
          </a:p>
          <a:p>
            <a:pPr indent="-261618" lvl="2" marL="1188718" rtl="0" algn="l">
              <a:spcBef>
                <a:spcPts val="600"/>
              </a:spcBef>
              <a:spcAft>
                <a:spcPts val="0"/>
              </a:spcAft>
              <a:buSzPts val="1800"/>
              <a:buChar char="▪"/>
            </a:pPr>
            <a:r>
              <a:rPr lang="en-US" sz="1800"/>
              <a:t>Continuity of individual calls with VC Leads - informal &amp; frank</a:t>
            </a:r>
            <a:endParaRPr sz="1800"/>
          </a:p>
          <a:p>
            <a:pPr indent="-261618" lvl="2" marL="1188718" rtl="0" algn="l">
              <a:spcBef>
                <a:spcPts val="600"/>
              </a:spcBef>
              <a:spcAft>
                <a:spcPts val="0"/>
              </a:spcAft>
              <a:buSzPts val="1800"/>
              <a:buChar char="▪"/>
            </a:pPr>
            <a:r>
              <a:rPr lang="en-US" sz="1800"/>
              <a:t>CEOS SEC telcon slots for VCs to report</a:t>
            </a:r>
            <a:endParaRPr sz="1800"/>
          </a:p>
          <a:p>
            <a:pPr indent="-299026" lvl="1" marL="768926" rtl="0" algn="l">
              <a:spcBef>
                <a:spcPts val="600"/>
              </a:spcBef>
              <a:spcAft>
                <a:spcPts val="0"/>
              </a:spcAft>
              <a:buSzPts val="1800"/>
              <a:buChar char="o"/>
            </a:pPr>
            <a:r>
              <a:rPr lang="en-US" sz="1800"/>
              <a:t>Substantial increase in VC representation in CEOS WP deliverables - via informal calls with Leads (39 VC-xx deliverables in Work Plan, 30 created in 2020)</a:t>
            </a:r>
            <a:endParaRPr sz="1800"/>
          </a:p>
          <a:p>
            <a:pPr indent="-299026" lvl="1" marL="768926" rtl="0" algn="l">
              <a:spcBef>
                <a:spcPts val="600"/>
              </a:spcBef>
              <a:spcAft>
                <a:spcPts val="0"/>
              </a:spcAft>
              <a:buSzPts val="1800"/>
              <a:buChar char="o"/>
            </a:pPr>
            <a:r>
              <a:rPr lang="en-US" sz="1800"/>
              <a:t>Leadership and representation support provided to: AC-VC (thanks JAXA/NIES!), P-VC (thanks ESA!) </a:t>
            </a:r>
            <a:endParaRPr sz="1800"/>
          </a:p>
          <a:p>
            <a:pPr indent="-292676" lvl="1" marL="768926" rtl="0" algn="l">
              <a:spcBef>
                <a:spcPts val="600"/>
              </a:spcBef>
              <a:spcAft>
                <a:spcPts val="0"/>
              </a:spcAft>
              <a:buSzPts val="1700"/>
              <a:buChar char="o"/>
            </a:pPr>
            <a:r>
              <a:rPr b="1" lang="en-US" sz="1700"/>
              <a:t>SIT-36, week 22nd March 2021: Sydney, Australia =&gt; default assumption GTM</a:t>
            </a:r>
            <a:endParaRPr b="1" sz="1700"/>
          </a:p>
          <a:p>
            <a:pPr indent="-292676" lvl="1" marL="768926" rtl="0" algn="l">
              <a:spcBef>
                <a:spcPts val="600"/>
              </a:spcBef>
              <a:spcAft>
                <a:spcPts val="0"/>
              </a:spcAft>
              <a:buSzPts val="1700"/>
              <a:buChar char="o"/>
            </a:pPr>
            <a:r>
              <a:rPr b="1" lang="en-US" sz="1700"/>
              <a:t>SIT-TW-2021, Sep 2021: TBA</a:t>
            </a:r>
            <a:endParaRPr b="1" sz="1700"/>
          </a:p>
          <a:p>
            <a:pPr indent="0" lvl="0" marL="0" rtl="0" algn="l">
              <a:spcBef>
                <a:spcPts val="600"/>
              </a:spcBef>
              <a:spcAft>
                <a:spcPts val="600"/>
              </a:spcAft>
              <a:buNone/>
            </a:pPr>
            <a:r>
              <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4"/>
          <p:cNvSpPr txBox="1"/>
          <p:nvPr>
            <p:ph type="title"/>
          </p:nvPr>
        </p:nvSpPr>
        <p:spPr>
          <a:xfrm>
            <a:off x="622789" y="2743200"/>
            <a:ext cx="5746200" cy="99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4200">
                <a:solidFill>
                  <a:srgbClr val="FFFFFF"/>
                </a:solidFill>
                <a:latin typeface="Helvetica Neue"/>
                <a:ea typeface="Helvetica Neue"/>
                <a:cs typeface="Helvetica Neue"/>
                <a:sym typeface="Helvetica Neue"/>
              </a:rPr>
              <a:t>34th CEOS Plenary </a:t>
            </a:r>
            <a:r>
              <a:rPr b="1" i="1" lang="en-US" sz="3300">
                <a:solidFill>
                  <a:srgbClr val="FFFFFF"/>
                </a:solidFill>
                <a:latin typeface="Helvetica Neue"/>
                <a:ea typeface="Helvetica Neue"/>
                <a:cs typeface="Helvetica Neue"/>
                <a:sym typeface="Helvetica Neue"/>
              </a:rPr>
              <a:t>Closing Session</a:t>
            </a:r>
            <a:endParaRPr b="1" i="1" sz="500"/>
          </a:p>
        </p:txBody>
      </p:sp>
      <p:pic>
        <p:nvPicPr>
          <p:cNvPr id="228" name="Google Shape;228;p34"/>
          <p:cNvPicPr preferRelativeResize="0"/>
          <p:nvPr/>
        </p:nvPicPr>
        <p:blipFill rotWithShape="1">
          <a:blip r:embed="rId3">
            <a:alphaModFix/>
          </a:blip>
          <a:srcRect b="0" l="0" r="0" t="0"/>
          <a:stretch/>
        </p:blipFill>
        <p:spPr>
          <a:xfrm>
            <a:off x="622789" y="1217405"/>
            <a:ext cx="2507906" cy="993132"/>
          </a:xfrm>
          <a:prstGeom prst="rect">
            <a:avLst/>
          </a:prstGeom>
          <a:noFill/>
          <a:ln>
            <a:noFill/>
          </a:ln>
        </p:spPr>
      </p:pic>
      <p:sp>
        <p:nvSpPr>
          <p:cNvPr id="229" name="Google Shape;229;p34"/>
          <p:cNvSpPr txBox="1"/>
          <p:nvPr/>
        </p:nvSpPr>
        <p:spPr>
          <a:xfrm>
            <a:off x="622789" y="2246634"/>
            <a:ext cx="2806200" cy="2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50" u="none" cap="none" strike="noStrike">
                <a:solidFill>
                  <a:schemeClr val="lt1"/>
                </a:solidFill>
                <a:latin typeface="Helvetica Neue"/>
                <a:ea typeface="Helvetica Neue"/>
                <a:cs typeface="Helvetica Neue"/>
                <a:sym typeface="Helvetica Neue"/>
              </a:rPr>
              <a:t>Committee on Earth Observation Satellites</a:t>
            </a:r>
            <a:endParaRPr/>
          </a:p>
        </p:txBody>
      </p:sp>
      <p:sp>
        <p:nvSpPr>
          <p:cNvPr id="230" name="Google Shape;230;p34"/>
          <p:cNvSpPr/>
          <p:nvPr/>
        </p:nvSpPr>
        <p:spPr>
          <a:xfrm>
            <a:off x="622789" y="4368800"/>
            <a:ext cx="4810800" cy="25416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US" sz="1800">
                <a:solidFill>
                  <a:srgbClr val="FFFFFF"/>
                </a:solidFill>
                <a:latin typeface="Helvetica Neue"/>
                <a:ea typeface="Helvetica Neue"/>
                <a:cs typeface="Helvetica Neue"/>
                <a:sym typeface="Helvetica Neue"/>
              </a:rPr>
              <a:t>CEOS Chair Team</a:t>
            </a:r>
            <a:endParaRPr/>
          </a:p>
          <a:p>
            <a:pPr indent="0" lvl="0" marL="0" marR="0" rtl="0" algn="l">
              <a:lnSpc>
                <a:spcPct val="150000"/>
              </a:lnSpc>
              <a:spcBef>
                <a:spcPts val="0"/>
              </a:spcBef>
              <a:spcAft>
                <a:spcPts val="0"/>
              </a:spcAft>
              <a:buNone/>
            </a:pPr>
            <a:r>
              <a:rPr b="0" i="0" lang="en-US" sz="1800" u="none" cap="none" strike="noStrike">
                <a:solidFill>
                  <a:srgbClr val="FFFFFF"/>
                </a:solidFill>
                <a:latin typeface="Helvetica Neue"/>
                <a:ea typeface="Helvetica Neue"/>
                <a:cs typeface="Helvetica Neue"/>
                <a:sym typeface="Helvetica Neue"/>
              </a:rPr>
              <a:t>CEOS Plenary 20</a:t>
            </a:r>
            <a:r>
              <a:rPr lang="en-US" sz="1800">
                <a:solidFill>
                  <a:srgbClr val="FFFFFF"/>
                </a:solidFill>
                <a:latin typeface="Helvetica Neue"/>
                <a:ea typeface="Helvetica Neue"/>
                <a:cs typeface="Helvetica Neue"/>
                <a:sym typeface="Helvetica Neue"/>
              </a:rPr>
              <a:t>20</a:t>
            </a:r>
            <a:endParaRPr/>
          </a:p>
          <a:p>
            <a:pPr indent="0" lvl="0" marL="0" marR="0" rtl="0" algn="l">
              <a:lnSpc>
                <a:spcPct val="150000"/>
              </a:lnSpc>
              <a:spcBef>
                <a:spcPts val="0"/>
              </a:spcBef>
              <a:spcAft>
                <a:spcPts val="0"/>
              </a:spcAft>
              <a:buNone/>
            </a:pPr>
            <a:r>
              <a:rPr b="0" i="0" lang="en-US" sz="1800" u="none" cap="none" strike="noStrike">
                <a:solidFill>
                  <a:srgbClr val="FFFFFF"/>
                </a:solidFill>
                <a:latin typeface="Helvetica Neue"/>
                <a:ea typeface="Helvetica Neue"/>
                <a:cs typeface="Helvetica Neue"/>
                <a:sym typeface="Helvetica Neue"/>
              </a:rPr>
              <a:t>Agenda Item # 5.</a:t>
            </a:r>
            <a:r>
              <a:rPr lang="en-US" sz="1800">
                <a:solidFill>
                  <a:srgbClr val="FFFFFF"/>
                </a:solidFill>
                <a:latin typeface="Helvetica Neue"/>
                <a:ea typeface="Helvetica Neue"/>
                <a:cs typeface="Helvetica Neue"/>
                <a:sym typeface="Helvetica Neue"/>
              </a:rPr>
              <a:t>3</a:t>
            </a:r>
            <a:endParaRPr>
              <a:solidFill>
                <a:srgbClr val="FFFFFF"/>
              </a:solidFill>
            </a:endParaRPr>
          </a:p>
          <a:p>
            <a:pPr indent="0" lvl="0" marL="0" marR="0" rtl="0" algn="l">
              <a:lnSpc>
                <a:spcPct val="150000"/>
              </a:lnSpc>
              <a:spcBef>
                <a:spcPts val="0"/>
              </a:spcBef>
              <a:spcAft>
                <a:spcPts val="0"/>
              </a:spcAft>
              <a:buNone/>
            </a:pPr>
            <a:r>
              <a:rPr lang="en-US" sz="1800">
                <a:solidFill>
                  <a:srgbClr val="FFFFFF"/>
                </a:solidFill>
                <a:latin typeface="Helvetica Neue"/>
                <a:ea typeface="Helvetica Neue"/>
                <a:cs typeface="Helvetica Neue"/>
                <a:sym typeface="Helvetica Neue"/>
              </a:rPr>
              <a:t>22</a:t>
            </a:r>
            <a:r>
              <a:rPr b="0" i="0" lang="en-US" sz="1800" u="none" cap="none" strike="noStrike">
                <a:solidFill>
                  <a:srgbClr val="FFFFFF"/>
                </a:solidFill>
                <a:latin typeface="Helvetica Neue"/>
                <a:ea typeface="Helvetica Neue"/>
                <a:cs typeface="Helvetica Neue"/>
                <a:sym typeface="Helvetica Neue"/>
              </a:rPr>
              <a:t> October 2020</a:t>
            </a:r>
            <a:endParaRPr b="0" i="0" sz="18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8"/>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40" name="Google Shape;40;p8"/>
          <p:cNvSpPr txBox="1"/>
          <p:nvPr>
            <p:ph idx="2" type="body"/>
          </p:nvPr>
        </p:nvSpPr>
        <p:spPr>
          <a:xfrm>
            <a:off x="1516575" y="187725"/>
            <a:ext cx="67353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800"/>
              <a:buNone/>
            </a:pPr>
            <a:r>
              <a:rPr lang="en-US"/>
              <a:t>1.2: </a:t>
            </a:r>
            <a:r>
              <a:rPr lang="en-US"/>
              <a:t>2020 CEOS Chair Priorities</a:t>
            </a:r>
            <a:endParaRPr/>
          </a:p>
        </p:txBody>
      </p:sp>
      <p:sp>
        <p:nvSpPr>
          <p:cNvPr id="41" name="Google Shape;41;p8"/>
          <p:cNvSpPr txBox="1"/>
          <p:nvPr>
            <p:ph idx="1" type="body"/>
          </p:nvPr>
        </p:nvSpPr>
        <p:spPr>
          <a:xfrm>
            <a:off x="76200" y="1236863"/>
            <a:ext cx="8991600" cy="5257800"/>
          </a:xfrm>
          <a:prstGeom prst="rect">
            <a:avLst/>
          </a:prstGeom>
          <a:noFill/>
          <a:ln>
            <a:noFill/>
          </a:ln>
        </p:spPr>
        <p:txBody>
          <a:bodyPr anchorCtr="0" anchor="t" bIns="45700" lIns="91425" spcFirstLastPara="1" rIns="91425" wrap="square" tIns="45700">
            <a:noAutofit/>
          </a:bodyPr>
          <a:lstStyle/>
          <a:p>
            <a:pPr indent="-349250" lvl="0" marL="342900" rtl="0" algn="l">
              <a:spcBef>
                <a:spcPts val="0"/>
              </a:spcBef>
              <a:spcAft>
                <a:spcPts val="0"/>
              </a:spcAft>
              <a:buSzPts val="1700"/>
              <a:buChar char="•"/>
            </a:pPr>
            <a:r>
              <a:rPr lang="en-US" sz="1700"/>
              <a:t>Key points raised</a:t>
            </a:r>
            <a:endParaRPr sz="1700"/>
          </a:p>
          <a:p>
            <a:pPr indent="-292676" lvl="1" marL="768926" rtl="0" algn="l">
              <a:spcBef>
                <a:spcPts val="600"/>
              </a:spcBef>
              <a:spcAft>
                <a:spcPts val="0"/>
              </a:spcAft>
              <a:buSzPts val="1700"/>
              <a:buChar char="o"/>
            </a:pPr>
            <a:r>
              <a:rPr lang="en-US" sz="1700"/>
              <a:t>BIMSTEC ARD </a:t>
            </a:r>
            <a:r>
              <a:rPr lang="en-US" sz="1700"/>
              <a:t>activities</a:t>
            </a:r>
            <a:r>
              <a:rPr lang="en-US" sz="1700"/>
              <a:t> are appreciable, tools developed</a:t>
            </a:r>
            <a:endParaRPr sz="1700"/>
          </a:p>
          <a:p>
            <a:pPr indent="-255268" lvl="2" marL="1188718" rtl="0" algn="l">
              <a:spcBef>
                <a:spcPts val="600"/>
              </a:spcBef>
              <a:spcAft>
                <a:spcPts val="0"/>
              </a:spcAft>
              <a:buSzPts val="1700"/>
              <a:buChar char="▪"/>
            </a:pPr>
            <a:r>
              <a:rPr lang="en-US" sz="1700"/>
              <a:t>Possibility of involvement of other agencies in BIMSTEC SDG activities</a:t>
            </a:r>
            <a:endParaRPr sz="1700"/>
          </a:p>
          <a:p>
            <a:pPr indent="-292676" lvl="1" marL="768926" rtl="0" algn="l">
              <a:spcBef>
                <a:spcPts val="600"/>
              </a:spcBef>
              <a:spcAft>
                <a:spcPts val="0"/>
              </a:spcAft>
              <a:buSzPts val="1700"/>
              <a:buChar char="o"/>
            </a:pPr>
            <a:r>
              <a:rPr lang="en-US" sz="1700"/>
              <a:t>Collaboration</a:t>
            </a:r>
            <a:r>
              <a:rPr lang="en-US" sz="1700"/>
              <a:t> with JAXA on Bangladesh AMAN Rice</a:t>
            </a:r>
            <a:endParaRPr sz="1700"/>
          </a:p>
          <a:p>
            <a:pPr indent="-292676" lvl="1" marL="768926" rtl="0" algn="l">
              <a:spcBef>
                <a:spcPts val="600"/>
              </a:spcBef>
              <a:spcAft>
                <a:spcPts val="0"/>
              </a:spcAft>
              <a:buSzPts val="1700"/>
              <a:buChar char="o"/>
            </a:pPr>
            <a:r>
              <a:rPr lang="en-US" sz="1700"/>
              <a:t>Team formed for Scatterometry inter-</a:t>
            </a:r>
            <a:r>
              <a:rPr lang="en-US" sz="1700"/>
              <a:t>calibration</a:t>
            </a:r>
            <a:r>
              <a:rPr lang="en-US" sz="1700"/>
              <a:t> and metrics</a:t>
            </a:r>
            <a:endParaRPr sz="1700"/>
          </a:p>
          <a:p>
            <a:pPr indent="-292676" lvl="1" marL="768926" rtl="0" algn="l">
              <a:spcBef>
                <a:spcPts val="600"/>
              </a:spcBef>
              <a:spcAft>
                <a:spcPts val="0"/>
              </a:spcAft>
              <a:buSzPts val="1700"/>
              <a:buChar char="o"/>
            </a:pPr>
            <a:r>
              <a:rPr lang="en-US" sz="1700"/>
              <a:t>Solar and wind energy potential development (Web and Mobile App)</a:t>
            </a:r>
            <a:endParaRPr sz="1700"/>
          </a:p>
          <a:p>
            <a:pPr indent="-255268" lvl="2" marL="1188718" rtl="0" algn="l">
              <a:spcBef>
                <a:spcPts val="600"/>
              </a:spcBef>
              <a:spcAft>
                <a:spcPts val="0"/>
              </a:spcAft>
              <a:buSzPts val="1700"/>
              <a:buChar char="▪"/>
            </a:pPr>
            <a:r>
              <a:rPr lang="en-US" sz="1700"/>
              <a:t>Meeting with GEO-VENER</a:t>
            </a:r>
            <a:endParaRPr sz="1700"/>
          </a:p>
          <a:p>
            <a:pPr indent="-292676" lvl="1" marL="768926" rtl="0" algn="l">
              <a:spcBef>
                <a:spcPts val="600"/>
              </a:spcBef>
              <a:spcAft>
                <a:spcPts val="0"/>
              </a:spcAft>
              <a:buSzPts val="1700"/>
              <a:buChar char="o"/>
            </a:pPr>
            <a:r>
              <a:rPr lang="en-US" sz="1700"/>
              <a:t>Disaster application with EO data and on-line tool </a:t>
            </a:r>
            <a:r>
              <a:rPr lang="en-US" sz="1700"/>
              <a:t>development</a:t>
            </a:r>
            <a:endParaRPr sz="1700"/>
          </a:p>
          <a:p>
            <a:pPr indent="-255268" lvl="2" marL="1188718" rtl="0" algn="l">
              <a:spcBef>
                <a:spcPts val="600"/>
              </a:spcBef>
              <a:spcAft>
                <a:spcPts val="0"/>
              </a:spcAft>
              <a:buSzPts val="1700"/>
              <a:buChar char="▪"/>
            </a:pPr>
            <a:r>
              <a:rPr lang="en-US" sz="1700"/>
              <a:t>Closer interactions with WGDisaster on proposed activities</a:t>
            </a:r>
            <a:endParaRPr sz="1700"/>
          </a:p>
          <a:p>
            <a:pPr indent="-255268" lvl="2" marL="1188718" rtl="0" algn="l">
              <a:spcBef>
                <a:spcPts val="600"/>
              </a:spcBef>
              <a:spcAft>
                <a:spcPts val="0"/>
              </a:spcAft>
              <a:buSzPts val="1700"/>
              <a:buChar char="▪"/>
            </a:pPr>
            <a:r>
              <a:rPr lang="en-US" sz="1700"/>
              <a:t>WGDisaster will look into Online tools with a demonstration planned</a:t>
            </a:r>
            <a:endParaRPr sz="1700"/>
          </a:p>
          <a:p>
            <a:pPr indent="-255268" lvl="2" marL="1188718" rtl="0" algn="l">
              <a:spcBef>
                <a:spcPts val="600"/>
              </a:spcBef>
              <a:spcAft>
                <a:spcPts val="0"/>
              </a:spcAft>
              <a:buSzPts val="1700"/>
              <a:buChar char="▪"/>
            </a:pPr>
            <a:r>
              <a:rPr lang="en-US" sz="1700"/>
              <a:t>WMO emphasised their involvement particularly for forest fire, floods</a:t>
            </a:r>
            <a:endParaRPr sz="1700"/>
          </a:p>
          <a:p>
            <a:pPr indent="-349250" lvl="0" marL="342900" rtl="0" algn="l">
              <a:spcBef>
                <a:spcPts val="600"/>
              </a:spcBef>
              <a:spcAft>
                <a:spcPts val="0"/>
              </a:spcAft>
              <a:buSzPts val="1700"/>
              <a:buChar char="•"/>
            </a:pPr>
            <a:r>
              <a:rPr lang="en-US" sz="1700"/>
              <a:t>Actions recorded / </a:t>
            </a:r>
            <a:r>
              <a:rPr lang="en-US" sz="1700">
                <a:solidFill>
                  <a:srgbClr val="CC0000"/>
                </a:solidFill>
              </a:rPr>
              <a:t>proposed</a:t>
            </a:r>
            <a:endParaRPr sz="1700">
              <a:solidFill>
                <a:srgbClr val="CC0000"/>
              </a:solidFill>
            </a:endParaRPr>
          </a:p>
          <a:p>
            <a:pPr indent="-292676" lvl="1" marL="768926" rtl="0" algn="l">
              <a:spcBef>
                <a:spcPts val="600"/>
              </a:spcBef>
              <a:spcAft>
                <a:spcPts val="0"/>
              </a:spcAft>
              <a:buClr>
                <a:srgbClr val="CC0000"/>
              </a:buClr>
              <a:buSzPts val="1700"/>
              <a:buChar char="o"/>
            </a:pPr>
            <a:r>
              <a:rPr lang="en-US" sz="1700">
                <a:solidFill>
                  <a:srgbClr val="CC0000"/>
                </a:solidFill>
              </a:rPr>
              <a:t>ISRO 2020 CEOS Chair Team to explore with OSVW-VC the establishment of a joint CEOS-CGMS Task Team to assess user requirements and mission feasibility for the Scatterometry Virtual Constellation (VC) priority</a:t>
            </a:r>
            <a:endParaRPr sz="1700">
              <a:solidFill>
                <a:srgbClr val="CC0000"/>
              </a:solidFill>
            </a:endParaRPr>
          </a:p>
          <a:p>
            <a:pPr indent="-292676" lvl="1" marL="768926" rtl="0" algn="l">
              <a:spcBef>
                <a:spcPts val="600"/>
              </a:spcBef>
              <a:spcAft>
                <a:spcPts val="0"/>
              </a:spcAft>
              <a:buClr>
                <a:srgbClr val="CC0000"/>
              </a:buClr>
              <a:buSzPts val="1700"/>
              <a:buChar char="o"/>
            </a:pPr>
            <a:r>
              <a:rPr lang="en-US" sz="1700">
                <a:solidFill>
                  <a:srgbClr val="CC0000"/>
                </a:solidFill>
              </a:rPr>
              <a:t>ISRO to identify a representative for the SDG </a:t>
            </a:r>
            <a:r>
              <a:rPr i="1" lang="en-US" sz="1700">
                <a:solidFill>
                  <a:srgbClr val="CC0000"/>
                </a:solidFill>
              </a:rPr>
              <a:t>Ad Hoc</a:t>
            </a:r>
            <a:r>
              <a:rPr lang="en-US" sz="1700">
                <a:solidFill>
                  <a:srgbClr val="CC0000"/>
                </a:solidFill>
              </a:rPr>
              <a:t> Team</a:t>
            </a:r>
            <a:endParaRPr sz="1700">
              <a:solidFill>
                <a:srgbClr val="CC0000"/>
              </a:solidFill>
            </a:endParaRPr>
          </a:p>
          <a:p>
            <a:pPr indent="0" lvl="0" marL="768926" rtl="0" algn="l">
              <a:spcBef>
                <a:spcPts val="600"/>
              </a:spcBef>
              <a:spcAft>
                <a:spcPts val="600"/>
              </a:spcAft>
              <a:buNone/>
            </a:pPr>
            <a:r>
              <a:t/>
            </a:r>
            <a:endParaRPr sz="17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5"/>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36" name="Google Shape;236;p35"/>
          <p:cNvSpPr txBox="1"/>
          <p:nvPr>
            <p:ph idx="2" type="body"/>
          </p:nvPr>
        </p:nvSpPr>
        <p:spPr>
          <a:xfrm>
            <a:off x="1691150" y="-40875"/>
            <a:ext cx="63516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None/>
            </a:pPr>
            <a:r>
              <a:t/>
            </a:r>
            <a:endParaRPr/>
          </a:p>
          <a:p>
            <a:pPr indent="0" lvl="0" marL="0" rtl="0" algn="ctr">
              <a:spcBef>
                <a:spcPts val="0"/>
              </a:spcBef>
              <a:spcAft>
                <a:spcPts val="0"/>
              </a:spcAft>
              <a:buClr>
                <a:schemeClr val="lt1"/>
              </a:buClr>
              <a:buSzPts val="2800"/>
              <a:buNone/>
            </a:pPr>
            <a:r>
              <a:t/>
            </a:r>
            <a:endParaRPr/>
          </a:p>
          <a:p>
            <a:pPr indent="0" lvl="0" marL="0" rtl="0" algn="ctr">
              <a:spcBef>
                <a:spcPts val="0"/>
              </a:spcBef>
              <a:spcAft>
                <a:spcPts val="0"/>
              </a:spcAft>
              <a:buClr>
                <a:schemeClr val="lt1"/>
              </a:buClr>
              <a:buSzPts val="2800"/>
              <a:buNone/>
            </a:pPr>
            <a:r>
              <a:t/>
            </a:r>
            <a:endParaRPr b="0" i="1" sz="1600"/>
          </a:p>
        </p:txBody>
      </p:sp>
      <p:pic>
        <p:nvPicPr>
          <p:cNvPr id="237" name="Google Shape;237;p35"/>
          <p:cNvPicPr preferRelativeResize="0"/>
          <p:nvPr/>
        </p:nvPicPr>
        <p:blipFill>
          <a:blip r:embed="rId3">
            <a:alphaModFix/>
          </a:blip>
          <a:stretch>
            <a:fillRect/>
          </a:stretch>
        </p:blipFill>
        <p:spPr>
          <a:xfrm rot="-5400000">
            <a:off x="1722336" y="1619711"/>
            <a:ext cx="5638198" cy="42286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9"/>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47" name="Google Shape;47;p9"/>
          <p:cNvSpPr txBox="1"/>
          <p:nvPr>
            <p:ph idx="2" type="body"/>
          </p:nvPr>
        </p:nvSpPr>
        <p:spPr>
          <a:xfrm>
            <a:off x="1516575" y="187725"/>
            <a:ext cx="67353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800"/>
              <a:buNone/>
            </a:pPr>
            <a:r>
              <a:rPr lang="en-US"/>
              <a:t>1.3: CEOS Membership Matters</a:t>
            </a:r>
            <a:endParaRPr/>
          </a:p>
        </p:txBody>
      </p:sp>
      <p:sp>
        <p:nvSpPr>
          <p:cNvPr id="48" name="Google Shape;48;p9"/>
          <p:cNvSpPr txBox="1"/>
          <p:nvPr>
            <p:ph idx="1" type="body"/>
          </p:nvPr>
        </p:nvSpPr>
        <p:spPr>
          <a:xfrm>
            <a:off x="76200" y="1464525"/>
            <a:ext cx="8991600" cy="5257800"/>
          </a:xfrm>
          <a:prstGeom prst="rect">
            <a:avLst/>
          </a:prstGeom>
          <a:noFill/>
          <a:ln>
            <a:noFill/>
          </a:ln>
        </p:spPr>
        <p:txBody>
          <a:bodyPr anchorCtr="0" anchor="t" bIns="45700" lIns="91425" spcFirstLastPara="1" rIns="91425" wrap="square" tIns="45700">
            <a:noAutofit/>
          </a:bodyPr>
          <a:lstStyle/>
          <a:p>
            <a:pPr indent="-355600" lvl="0" marL="342900" rtl="0" algn="l">
              <a:spcBef>
                <a:spcPts val="0"/>
              </a:spcBef>
              <a:spcAft>
                <a:spcPts val="0"/>
              </a:spcAft>
              <a:buSzPts val="1800"/>
              <a:buChar char="•"/>
            </a:pPr>
            <a:r>
              <a:rPr lang="en-US" sz="1800"/>
              <a:t>Key points raised</a:t>
            </a:r>
            <a:endParaRPr sz="1800"/>
          </a:p>
          <a:p>
            <a:pPr indent="-299026" lvl="1" marL="768926" rtl="0" algn="l">
              <a:spcBef>
                <a:spcPts val="600"/>
              </a:spcBef>
              <a:spcAft>
                <a:spcPts val="0"/>
              </a:spcAft>
              <a:buSzPts val="1800"/>
              <a:buChar char="o"/>
            </a:pPr>
            <a:r>
              <a:rPr lang="en-US" sz="1800"/>
              <a:t>Application for CEOS Associate membership by the Polska Agencja Kosmiczna (POLSA)</a:t>
            </a:r>
            <a:endParaRPr sz="1800"/>
          </a:p>
          <a:p>
            <a:pPr indent="0" lvl="0" marL="0" rtl="0" algn="l">
              <a:spcBef>
                <a:spcPts val="600"/>
              </a:spcBef>
              <a:spcAft>
                <a:spcPts val="0"/>
              </a:spcAft>
              <a:buNone/>
            </a:pPr>
            <a:r>
              <a:t/>
            </a:r>
            <a:endParaRPr sz="1800"/>
          </a:p>
          <a:p>
            <a:pPr indent="-355600" lvl="0" marL="342900" rtl="0" algn="l">
              <a:spcBef>
                <a:spcPts val="600"/>
              </a:spcBef>
              <a:spcAft>
                <a:spcPts val="0"/>
              </a:spcAft>
              <a:buSzPts val="1800"/>
              <a:buChar char="•"/>
            </a:pPr>
            <a:r>
              <a:rPr lang="en-US" sz="1800"/>
              <a:t>Actions recorded</a:t>
            </a:r>
            <a:endParaRPr sz="1800">
              <a:solidFill>
                <a:srgbClr val="CC0000"/>
              </a:solidFill>
            </a:endParaRPr>
          </a:p>
          <a:p>
            <a:pPr indent="-299026" lvl="1" marL="768926" rtl="0" algn="l">
              <a:spcBef>
                <a:spcPts val="600"/>
              </a:spcBef>
              <a:spcAft>
                <a:spcPts val="0"/>
              </a:spcAft>
              <a:buSzPts val="1800"/>
              <a:buChar char="o"/>
            </a:pPr>
            <a:r>
              <a:rPr b="1" i="1" lang="en-US" sz="1800"/>
              <a:t>CEOS-34-01:</a:t>
            </a:r>
            <a:r>
              <a:rPr lang="en-US" sz="1800"/>
              <a:t> CEO to confirm both the POLSA Principal and Point of Contact, and to have the CEOS website and mailing lists updated to reflect POLSA’s Associate membership. </a:t>
            </a:r>
            <a:r>
              <a:rPr b="1" i="1" lang="en-US" sz="1800"/>
              <a:t>ASAP</a:t>
            </a:r>
            <a:endParaRPr sz="1800"/>
          </a:p>
          <a:p>
            <a:pPr indent="0" lvl="0" marL="0" rtl="0" algn="l">
              <a:spcBef>
                <a:spcPts val="600"/>
              </a:spcBef>
              <a:spcAft>
                <a:spcPts val="0"/>
              </a:spcAft>
              <a:buNone/>
            </a:pPr>
            <a:r>
              <a:t/>
            </a:r>
            <a:endParaRPr sz="1800"/>
          </a:p>
          <a:p>
            <a:pPr indent="-330200" lvl="0" marL="342900" rtl="0" algn="l">
              <a:spcBef>
                <a:spcPts val="600"/>
              </a:spcBef>
              <a:spcAft>
                <a:spcPts val="0"/>
              </a:spcAft>
              <a:buSzPts val="1800"/>
              <a:buFont typeface="Arial"/>
              <a:buChar char="•"/>
            </a:pPr>
            <a:r>
              <a:rPr lang="en-US" sz="1800"/>
              <a:t>Decisions recorded</a:t>
            </a:r>
            <a:endParaRPr b="1" sz="1800">
              <a:solidFill>
                <a:srgbClr val="CC0000"/>
              </a:solidFill>
            </a:endParaRPr>
          </a:p>
          <a:p>
            <a:pPr indent="-299026" lvl="1" marL="768926" rtl="0" algn="l">
              <a:spcBef>
                <a:spcPts val="600"/>
              </a:spcBef>
              <a:spcAft>
                <a:spcPts val="600"/>
              </a:spcAft>
              <a:buSzPts val="1800"/>
              <a:buFont typeface="Courier New"/>
              <a:buChar char="o"/>
            </a:pPr>
            <a:r>
              <a:rPr lang="en-US" sz="1800"/>
              <a:t>The application for CEOS Associate membership by the Polska Agencja Kosmiczna (POLSA) was endorsed.</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0"/>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
        <p:nvSpPr>
          <p:cNvPr id="54" name="Google Shape;54;p10"/>
          <p:cNvSpPr txBox="1"/>
          <p:nvPr>
            <p:ph idx="2" type="body"/>
          </p:nvPr>
        </p:nvSpPr>
        <p:spPr>
          <a:xfrm>
            <a:off x="1160585" y="187725"/>
            <a:ext cx="70914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800"/>
              <a:buNone/>
            </a:pPr>
            <a:r>
              <a:rPr lang="en-US" sz="2400"/>
              <a:t>1.4: CEOS Executive Officer Continuity</a:t>
            </a:r>
            <a:br>
              <a:rPr lang="en-US" sz="2400"/>
            </a:br>
            <a:r>
              <a:rPr b="0" i="1" lang="en-US" sz="1800"/>
              <a:t>(CEO, CEOS Chair)</a:t>
            </a:r>
            <a:endParaRPr sz="1800"/>
          </a:p>
          <a:p>
            <a:pPr indent="0" lvl="0" marL="0" rtl="0" algn="ctr">
              <a:lnSpc>
                <a:spcPct val="100000"/>
              </a:lnSpc>
              <a:spcBef>
                <a:spcPts val="0"/>
              </a:spcBef>
              <a:spcAft>
                <a:spcPts val="0"/>
              </a:spcAft>
              <a:buClr>
                <a:schemeClr val="lt1"/>
              </a:buClr>
              <a:buSzPts val="2800"/>
              <a:buNone/>
            </a:pPr>
            <a:r>
              <a:t/>
            </a:r>
            <a:endParaRPr sz="2400"/>
          </a:p>
        </p:txBody>
      </p:sp>
      <p:sp>
        <p:nvSpPr>
          <p:cNvPr id="55" name="Google Shape;55;p10"/>
          <p:cNvSpPr txBox="1"/>
          <p:nvPr>
            <p:ph idx="1" type="body"/>
          </p:nvPr>
        </p:nvSpPr>
        <p:spPr>
          <a:xfrm>
            <a:off x="29300" y="1182300"/>
            <a:ext cx="5849100" cy="5364300"/>
          </a:xfrm>
          <a:prstGeom prst="rect">
            <a:avLst/>
          </a:prstGeom>
          <a:noFill/>
          <a:ln>
            <a:noFill/>
          </a:ln>
        </p:spPr>
        <p:txBody>
          <a:bodyPr anchorCtr="0" anchor="t" bIns="45700" lIns="91425" spcFirstLastPara="1" rIns="91425" wrap="square" tIns="45700">
            <a:noAutofit/>
          </a:bodyPr>
          <a:lstStyle/>
          <a:p>
            <a:pPr indent="-336550" lvl="0" marL="342900" rtl="0" algn="l">
              <a:lnSpc>
                <a:spcPct val="100000"/>
              </a:lnSpc>
              <a:spcBef>
                <a:spcPts val="0"/>
              </a:spcBef>
              <a:spcAft>
                <a:spcPts val="0"/>
              </a:spcAft>
              <a:buSzPts val="1700"/>
              <a:buChar char="•"/>
            </a:pPr>
            <a:r>
              <a:rPr lang="en-US" sz="1700"/>
              <a:t>There is need to identify a mechanism to ensure consistency and sustainability in the securing of a CEOS Executive Officer</a:t>
            </a:r>
            <a:endParaRPr sz="1900"/>
          </a:p>
          <a:p>
            <a:pPr indent="-336550" lvl="0" marL="342900" rtl="0" algn="l">
              <a:lnSpc>
                <a:spcPct val="100000"/>
              </a:lnSpc>
              <a:spcBef>
                <a:spcPts val="0"/>
              </a:spcBef>
              <a:spcAft>
                <a:spcPts val="0"/>
              </a:spcAft>
              <a:buSzPts val="1700"/>
              <a:buChar char="•"/>
            </a:pPr>
            <a:r>
              <a:rPr lang="en-US" sz="1700"/>
              <a:t>Three Proposals presented by CEO to stimulate discussion on CEO continuity</a:t>
            </a:r>
            <a:endParaRPr sz="1700"/>
          </a:p>
          <a:p>
            <a:pPr indent="-286326" lvl="1" marL="768926" rtl="0" algn="l">
              <a:lnSpc>
                <a:spcPct val="100000"/>
              </a:lnSpc>
              <a:spcBef>
                <a:spcPts val="0"/>
              </a:spcBef>
              <a:spcAft>
                <a:spcPts val="0"/>
              </a:spcAft>
              <a:buSzPts val="1600"/>
              <a:buChar char="o"/>
            </a:pPr>
            <a:r>
              <a:rPr lang="en-US" sz="1400"/>
              <a:t>Option 1: Tie the two-year term for CEO to the SIT </a:t>
            </a:r>
            <a:r>
              <a:rPr b="1" lang="en-US" sz="1400"/>
              <a:t>Vice</a:t>
            </a:r>
            <a:r>
              <a:rPr lang="en-US" sz="1400"/>
              <a:t> Chair Agency and the </a:t>
            </a:r>
            <a:r>
              <a:rPr b="1" lang="en-US" sz="1400"/>
              <a:t>Vice</a:t>
            </a:r>
            <a:r>
              <a:rPr lang="en-US" sz="1400"/>
              <a:t> Chair two-year term</a:t>
            </a:r>
            <a:endParaRPr sz="1400"/>
          </a:p>
          <a:p>
            <a:pPr indent="-286326" lvl="1" marL="768926" rtl="0" algn="l">
              <a:lnSpc>
                <a:spcPct val="100000"/>
              </a:lnSpc>
              <a:spcBef>
                <a:spcPts val="0"/>
              </a:spcBef>
              <a:spcAft>
                <a:spcPts val="0"/>
              </a:spcAft>
              <a:buSzPts val="1600"/>
              <a:buChar char="o"/>
            </a:pPr>
            <a:r>
              <a:rPr lang="en-US" sz="1400"/>
              <a:t>Option 2: Geographical rotation of CEO and DCEO with announcement of each Agency’s commitment two years in advance</a:t>
            </a:r>
            <a:endParaRPr sz="1400"/>
          </a:p>
          <a:p>
            <a:pPr indent="-286326" lvl="1" marL="768926" rtl="0" algn="l">
              <a:lnSpc>
                <a:spcPct val="100000"/>
              </a:lnSpc>
              <a:spcBef>
                <a:spcPts val="0"/>
              </a:spcBef>
              <a:spcAft>
                <a:spcPts val="0"/>
              </a:spcAft>
              <a:buSzPts val="1600"/>
              <a:buChar char="o"/>
            </a:pPr>
            <a:r>
              <a:rPr lang="en-US" sz="1400"/>
              <a:t>Option 3: CEOS Agencies to contribute funds to a centrally managed account to cover costs for a CEO </a:t>
            </a:r>
            <a:endParaRPr sz="1400"/>
          </a:p>
          <a:p>
            <a:pPr indent="-336550" lvl="0" marL="342900" rtl="0" algn="l">
              <a:lnSpc>
                <a:spcPct val="100000"/>
              </a:lnSpc>
              <a:spcBef>
                <a:spcPts val="0"/>
              </a:spcBef>
              <a:spcAft>
                <a:spcPts val="0"/>
              </a:spcAft>
              <a:buSzPts val="1700"/>
              <a:buChar char="•"/>
            </a:pPr>
            <a:r>
              <a:rPr b="0" lang="en-US" sz="1700"/>
              <a:t>Support for Option 1 noted from UKSA, NOAA, CNES, EUM </a:t>
            </a:r>
            <a:endParaRPr b="0" sz="1700"/>
          </a:p>
          <a:p>
            <a:pPr indent="-336550" lvl="0" marL="342900" rtl="0" algn="l">
              <a:lnSpc>
                <a:spcPct val="100000"/>
              </a:lnSpc>
              <a:spcBef>
                <a:spcPts val="0"/>
              </a:spcBef>
              <a:spcAft>
                <a:spcPts val="0"/>
              </a:spcAft>
              <a:buSzPts val="1700"/>
              <a:buChar char="•"/>
            </a:pPr>
            <a:r>
              <a:rPr b="0" lang="en-US" sz="1700"/>
              <a:t>Support for Option 3 noted from NASA</a:t>
            </a:r>
            <a:endParaRPr b="0" sz="1700"/>
          </a:p>
          <a:p>
            <a:pPr indent="0" lvl="0" marL="457200" rtl="0" algn="l">
              <a:lnSpc>
                <a:spcPct val="100000"/>
              </a:lnSpc>
              <a:spcBef>
                <a:spcPts val="0"/>
              </a:spcBef>
              <a:spcAft>
                <a:spcPts val="0"/>
              </a:spcAft>
              <a:buNone/>
            </a:pPr>
            <a:r>
              <a:t/>
            </a:r>
            <a:endParaRPr b="0" sz="1700"/>
          </a:p>
          <a:p>
            <a:pPr indent="-336550" lvl="0" marL="342900" rtl="0" algn="l">
              <a:lnSpc>
                <a:spcPct val="100000"/>
              </a:lnSpc>
              <a:spcBef>
                <a:spcPts val="0"/>
              </a:spcBef>
              <a:spcAft>
                <a:spcPts val="0"/>
              </a:spcAft>
              <a:buSzPts val="1700"/>
              <a:buChar char="•"/>
            </a:pPr>
            <a:r>
              <a:rPr lang="en-US" sz="1700"/>
              <a:t>Action recorded</a:t>
            </a:r>
            <a:endParaRPr sz="1500"/>
          </a:p>
          <a:p>
            <a:pPr indent="-292676" lvl="1" marL="768926" rtl="0" algn="l">
              <a:lnSpc>
                <a:spcPct val="100000"/>
              </a:lnSpc>
              <a:spcBef>
                <a:spcPts val="0"/>
              </a:spcBef>
              <a:spcAft>
                <a:spcPts val="0"/>
              </a:spcAft>
              <a:buSzPts val="1700"/>
              <a:buChar char="o"/>
            </a:pPr>
            <a:r>
              <a:rPr lang="en-US" sz="1500"/>
              <a:t>CEOS Chair to work with CEOS Secretariat to explore the CEO continuity options for the long term with the pros and cons of different approaches </a:t>
            </a:r>
            <a:endParaRPr sz="1500"/>
          </a:p>
        </p:txBody>
      </p:sp>
      <p:pic>
        <p:nvPicPr>
          <p:cNvPr id="56" name="Google Shape;56;p10"/>
          <p:cNvPicPr preferRelativeResize="0"/>
          <p:nvPr/>
        </p:nvPicPr>
        <p:blipFill rotWithShape="1">
          <a:blip r:embed="rId3">
            <a:alphaModFix/>
          </a:blip>
          <a:srcRect b="0" l="0" r="0" t="0"/>
          <a:stretch/>
        </p:blipFill>
        <p:spPr>
          <a:xfrm>
            <a:off x="6113895" y="1276955"/>
            <a:ext cx="2996918" cy="1255230"/>
          </a:xfrm>
          <a:prstGeom prst="rect">
            <a:avLst/>
          </a:prstGeom>
          <a:noFill/>
          <a:ln>
            <a:noFill/>
          </a:ln>
        </p:spPr>
      </p:pic>
      <p:pic>
        <p:nvPicPr>
          <p:cNvPr id="57" name="Google Shape;57;p10"/>
          <p:cNvPicPr preferRelativeResize="0"/>
          <p:nvPr/>
        </p:nvPicPr>
        <p:blipFill rotWithShape="1">
          <a:blip r:embed="rId4">
            <a:alphaModFix/>
          </a:blip>
          <a:srcRect b="0" l="0" r="0" t="0"/>
          <a:stretch/>
        </p:blipFill>
        <p:spPr>
          <a:xfrm>
            <a:off x="6629720" y="2858557"/>
            <a:ext cx="2242430" cy="1502428"/>
          </a:xfrm>
          <a:prstGeom prst="rect">
            <a:avLst/>
          </a:prstGeom>
          <a:noFill/>
          <a:ln>
            <a:noFill/>
          </a:ln>
        </p:spPr>
      </p:pic>
      <p:pic>
        <p:nvPicPr>
          <p:cNvPr id="58" name="Google Shape;58;p10"/>
          <p:cNvPicPr preferRelativeResize="0"/>
          <p:nvPr/>
        </p:nvPicPr>
        <p:blipFill rotWithShape="1">
          <a:blip r:embed="rId5">
            <a:alphaModFix/>
          </a:blip>
          <a:srcRect b="0" l="0" r="0" t="0"/>
          <a:stretch/>
        </p:blipFill>
        <p:spPr>
          <a:xfrm>
            <a:off x="6629720" y="4566897"/>
            <a:ext cx="2256692" cy="126488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1"/>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64" name="Google Shape;64;p11"/>
          <p:cNvSpPr txBox="1"/>
          <p:nvPr>
            <p:ph idx="2" type="body"/>
          </p:nvPr>
        </p:nvSpPr>
        <p:spPr>
          <a:xfrm>
            <a:off x="1516575" y="187725"/>
            <a:ext cx="67353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800"/>
              <a:buNone/>
            </a:pPr>
            <a:r>
              <a:rPr lang="en-US"/>
              <a:t>1.5: 2022 CEOS Chair</a:t>
            </a:r>
            <a:endParaRPr/>
          </a:p>
        </p:txBody>
      </p:sp>
      <p:sp>
        <p:nvSpPr>
          <p:cNvPr id="65" name="Google Shape;65;p11"/>
          <p:cNvSpPr txBox="1"/>
          <p:nvPr>
            <p:ph idx="1" type="body"/>
          </p:nvPr>
        </p:nvSpPr>
        <p:spPr>
          <a:xfrm>
            <a:off x="76200" y="1464525"/>
            <a:ext cx="8991600" cy="5257800"/>
          </a:xfrm>
          <a:prstGeom prst="rect">
            <a:avLst/>
          </a:prstGeom>
          <a:noFill/>
          <a:ln>
            <a:noFill/>
          </a:ln>
        </p:spPr>
        <p:txBody>
          <a:bodyPr anchorCtr="0" anchor="t" bIns="45700" lIns="91425" spcFirstLastPara="1" rIns="91425" wrap="square" tIns="45700">
            <a:noAutofit/>
          </a:bodyPr>
          <a:lstStyle/>
          <a:p>
            <a:pPr indent="-355600" lvl="0" marL="342900" rtl="0" algn="l">
              <a:spcBef>
                <a:spcPts val="0"/>
              </a:spcBef>
              <a:spcAft>
                <a:spcPts val="0"/>
              </a:spcAft>
              <a:buSzPts val="1800"/>
              <a:buChar char="•"/>
            </a:pPr>
            <a:r>
              <a:rPr lang="en-US" sz="1800"/>
              <a:t>Key points raised</a:t>
            </a:r>
            <a:endParaRPr sz="1800"/>
          </a:p>
          <a:p>
            <a:pPr indent="-299026" lvl="1" marL="768926" rtl="0" algn="l">
              <a:spcBef>
                <a:spcPts val="600"/>
              </a:spcBef>
              <a:spcAft>
                <a:spcPts val="0"/>
              </a:spcAft>
              <a:buSzPts val="1800"/>
              <a:buChar char="o"/>
            </a:pPr>
            <a:r>
              <a:rPr lang="en-US" sz="1800"/>
              <a:t>CNES has expressed willingness and interest to become CEOS Chair for 2022, but at this stage is still investigating the possibility internally.</a:t>
            </a:r>
            <a:endParaRPr sz="1800"/>
          </a:p>
          <a:p>
            <a:pPr indent="-299026" lvl="1" marL="768926" rtl="0" algn="l">
              <a:spcBef>
                <a:spcPts val="600"/>
              </a:spcBef>
              <a:spcAft>
                <a:spcPts val="0"/>
              </a:spcAft>
              <a:buSzPts val="1800"/>
              <a:buChar char="o"/>
            </a:pPr>
            <a:r>
              <a:rPr lang="en-US" sz="1800"/>
              <a:t>Proposed to set a deadline for returning to CEOS with a decision by the end of November.</a:t>
            </a:r>
            <a:endParaRPr sz="1800"/>
          </a:p>
          <a:p>
            <a:pPr indent="0" lvl="0" marL="0" rtl="0" algn="l">
              <a:spcBef>
                <a:spcPts val="600"/>
              </a:spcBef>
              <a:spcAft>
                <a:spcPts val="0"/>
              </a:spcAft>
              <a:buNone/>
            </a:pPr>
            <a:r>
              <a:t/>
            </a:r>
            <a:endParaRPr sz="1800"/>
          </a:p>
          <a:p>
            <a:pPr indent="-355600" lvl="0" marL="342900" rtl="0" algn="l">
              <a:spcBef>
                <a:spcPts val="600"/>
              </a:spcBef>
              <a:spcAft>
                <a:spcPts val="0"/>
              </a:spcAft>
              <a:buSzPts val="1800"/>
              <a:buChar char="•"/>
            </a:pPr>
            <a:r>
              <a:rPr lang="en-US" sz="1800"/>
              <a:t>Action recorded</a:t>
            </a:r>
            <a:endParaRPr sz="1800">
              <a:solidFill>
                <a:srgbClr val="CC0000"/>
              </a:solidFill>
            </a:endParaRPr>
          </a:p>
          <a:p>
            <a:pPr indent="-299026" lvl="1" marL="768926" rtl="0" algn="l">
              <a:spcBef>
                <a:spcPts val="600"/>
              </a:spcBef>
              <a:spcAft>
                <a:spcPts val="600"/>
              </a:spcAft>
              <a:buSzPts val="1800"/>
              <a:buChar char="o"/>
            </a:pPr>
            <a:r>
              <a:rPr b="1" i="1" lang="en-US" sz="1800"/>
              <a:t>CEOS-34-02:</a:t>
            </a:r>
            <a:r>
              <a:rPr lang="en-US" sz="1800"/>
              <a:t> </a:t>
            </a:r>
            <a:r>
              <a:rPr lang="en-US" sz="1800"/>
              <a:t>CNES to confirm their ability to serve as CEOS Chair 2022 via the CEO and CEOS Secretariat. </a:t>
            </a:r>
            <a:r>
              <a:rPr b="1" lang="en-US" sz="1800"/>
              <a:t>By end November 2020</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2"/>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71" name="Google Shape;71;p12"/>
          <p:cNvSpPr txBox="1"/>
          <p:nvPr>
            <p:ph idx="2" type="body"/>
          </p:nvPr>
        </p:nvSpPr>
        <p:spPr>
          <a:xfrm>
            <a:off x="1516575" y="187725"/>
            <a:ext cx="67353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800"/>
              <a:buNone/>
            </a:pPr>
            <a:r>
              <a:rPr lang="en-US"/>
              <a:t>1.6: CEOS-GEO Coordination</a:t>
            </a:r>
            <a:endParaRPr/>
          </a:p>
          <a:p>
            <a:pPr indent="0" lvl="0" marL="0" rtl="0" algn="ctr">
              <a:spcBef>
                <a:spcPts val="0"/>
              </a:spcBef>
              <a:spcAft>
                <a:spcPts val="0"/>
              </a:spcAft>
              <a:buClr>
                <a:schemeClr val="lt1"/>
              </a:buClr>
              <a:buSzPts val="2800"/>
              <a:buNone/>
            </a:pPr>
            <a:r>
              <a:rPr b="0" i="1" lang="en-US" sz="1600"/>
              <a:t>(SIT Chair Team)</a:t>
            </a:r>
            <a:endParaRPr b="0" i="1" sz="1600"/>
          </a:p>
        </p:txBody>
      </p:sp>
      <p:sp>
        <p:nvSpPr>
          <p:cNvPr id="72" name="Google Shape;72;p12"/>
          <p:cNvSpPr txBox="1"/>
          <p:nvPr>
            <p:ph idx="1" type="body"/>
          </p:nvPr>
        </p:nvSpPr>
        <p:spPr>
          <a:xfrm>
            <a:off x="76200" y="1235925"/>
            <a:ext cx="8991600" cy="5257800"/>
          </a:xfrm>
          <a:prstGeom prst="rect">
            <a:avLst/>
          </a:prstGeom>
          <a:noFill/>
          <a:ln>
            <a:noFill/>
          </a:ln>
        </p:spPr>
        <p:txBody>
          <a:bodyPr anchorCtr="0" anchor="t" bIns="45700" lIns="91425" spcFirstLastPara="1" rIns="91425" wrap="square" tIns="45700">
            <a:noAutofit/>
          </a:bodyPr>
          <a:lstStyle/>
          <a:p>
            <a:pPr indent="-355600" lvl="0" marL="342900" rtl="0" algn="l">
              <a:spcBef>
                <a:spcPts val="0"/>
              </a:spcBef>
              <a:spcAft>
                <a:spcPts val="0"/>
              </a:spcAft>
              <a:buSzPts val="1800"/>
              <a:buChar char="•"/>
            </a:pPr>
            <a:r>
              <a:rPr lang="en-US" sz="1800"/>
              <a:t>Key points raised</a:t>
            </a:r>
            <a:endParaRPr sz="1800"/>
          </a:p>
          <a:p>
            <a:pPr indent="-299026" lvl="1" marL="768926" rtl="0" algn="l">
              <a:spcBef>
                <a:spcPts val="600"/>
              </a:spcBef>
              <a:spcAft>
                <a:spcPts val="0"/>
              </a:spcAft>
              <a:buSzPts val="1800"/>
              <a:buChar char="o"/>
            </a:pPr>
            <a:r>
              <a:rPr lang="en-US" sz="1800"/>
              <a:t>Report reflected that t</a:t>
            </a:r>
            <a:r>
              <a:rPr lang="en-US" sz="1800"/>
              <a:t>he CEOS-GEO relationship remains strong and deep</a:t>
            </a:r>
            <a:endParaRPr sz="1800"/>
          </a:p>
          <a:p>
            <a:pPr indent="-261618" lvl="2" marL="1188718" rtl="0" algn="l">
              <a:spcBef>
                <a:spcPts val="600"/>
              </a:spcBef>
              <a:spcAft>
                <a:spcPts val="0"/>
              </a:spcAft>
              <a:buSzPts val="1800"/>
              <a:buChar char="▪"/>
            </a:pPr>
            <a:r>
              <a:rPr lang="en-US" sz="1800"/>
              <a:t>This was recognised by the GEO Secretariat Director</a:t>
            </a:r>
            <a:endParaRPr sz="1800"/>
          </a:p>
          <a:p>
            <a:pPr indent="-299026" lvl="1" marL="768926" rtl="0" algn="l">
              <a:spcBef>
                <a:spcPts val="600"/>
              </a:spcBef>
              <a:spcAft>
                <a:spcPts val="0"/>
              </a:spcAft>
              <a:buSzPts val="1800"/>
              <a:buChar char="o"/>
            </a:pPr>
            <a:r>
              <a:rPr lang="en-US" sz="1800"/>
              <a:t>CEOS sits on the Programme Board and participates in the GEO Executive Committee as one of three Participating Organization (PO) Observers</a:t>
            </a:r>
            <a:endParaRPr sz="1800"/>
          </a:p>
          <a:p>
            <a:pPr indent="-261618" lvl="2" marL="1188718" rtl="0" algn="l">
              <a:spcBef>
                <a:spcPts val="600"/>
              </a:spcBef>
              <a:spcAft>
                <a:spcPts val="0"/>
              </a:spcAft>
              <a:buSzPts val="1800"/>
              <a:buChar char="▪"/>
            </a:pPr>
            <a:r>
              <a:rPr lang="en-US" sz="1800"/>
              <a:t>PB participation makes CEOS eligible; elected by other POs on the PB</a:t>
            </a:r>
            <a:endParaRPr sz="1800"/>
          </a:p>
          <a:p>
            <a:pPr indent="-299026" lvl="1" marL="768926" rtl="0" algn="l">
              <a:spcBef>
                <a:spcPts val="600"/>
              </a:spcBef>
              <a:spcAft>
                <a:spcPts val="0"/>
              </a:spcAft>
              <a:buSzPts val="1800"/>
              <a:buChar char="o"/>
            </a:pPr>
            <a:r>
              <a:rPr lang="en-US" sz="1800"/>
              <a:t>Planning is underway for the 2021 CEOS/GEO bi-lateral</a:t>
            </a:r>
            <a:endParaRPr sz="1800"/>
          </a:p>
          <a:p>
            <a:pPr indent="-299026" lvl="1" marL="768926" rtl="0" algn="l">
              <a:spcBef>
                <a:spcPts val="600"/>
              </a:spcBef>
              <a:spcAft>
                <a:spcPts val="0"/>
              </a:spcAft>
              <a:buSzPts val="1800"/>
              <a:buChar char="o"/>
            </a:pPr>
            <a:r>
              <a:rPr lang="en-US" sz="1800"/>
              <a:t>Analysis Ready Data in Cloud Object Stores is a key enabler/priority for GEO</a:t>
            </a:r>
            <a:endParaRPr sz="1800"/>
          </a:p>
          <a:p>
            <a:pPr indent="-299026" lvl="1" marL="768926" rtl="0" algn="l">
              <a:spcBef>
                <a:spcPts val="600"/>
              </a:spcBef>
              <a:spcAft>
                <a:spcPts val="0"/>
              </a:spcAft>
              <a:buSzPts val="1800"/>
              <a:buChar char="o"/>
            </a:pPr>
            <a:r>
              <a:rPr lang="en-US" sz="1800"/>
              <a:t>Brian (SEO) gave an update on the </a:t>
            </a:r>
            <a:r>
              <a:rPr lang="en-US" sz="1800"/>
              <a:t>Open Earth Alliance (OEA) which has been approved as a GEO Community Activity this year</a:t>
            </a:r>
            <a:endParaRPr sz="1800"/>
          </a:p>
          <a:p>
            <a:pPr indent="-330200" lvl="0" marL="342900" rtl="0" algn="l">
              <a:spcBef>
                <a:spcPts val="1000"/>
              </a:spcBef>
              <a:spcAft>
                <a:spcPts val="0"/>
              </a:spcAft>
              <a:buSzPts val="1800"/>
              <a:buFont typeface="Arial"/>
              <a:buChar char="•"/>
            </a:pPr>
            <a:r>
              <a:rPr lang="en-US" sz="1800"/>
              <a:t>Decisions recorded / </a:t>
            </a:r>
            <a:r>
              <a:rPr lang="en-US" sz="1800">
                <a:solidFill>
                  <a:srgbClr val="CC0000"/>
                </a:solidFill>
              </a:rPr>
              <a:t>proposed</a:t>
            </a:r>
            <a:endParaRPr b="1" sz="1800">
              <a:solidFill>
                <a:srgbClr val="CC0000"/>
              </a:solidFill>
            </a:endParaRPr>
          </a:p>
          <a:p>
            <a:pPr indent="-299026" lvl="1" marL="768926" rtl="0" algn="l">
              <a:spcBef>
                <a:spcPts val="600"/>
              </a:spcBef>
              <a:spcAft>
                <a:spcPts val="600"/>
              </a:spcAft>
              <a:buSzPts val="1800"/>
              <a:buChar char="o"/>
            </a:pPr>
            <a:r>
              <a:rPr b="1" lang="en-US" sz="1800"/>
              <a:t>Decision 34-02: </a:t>
            </a:r>
            <a:r>
              <a:rPr lang="en-US" sz="1800"/>
              <a:t>The CEOS Statement to GEO Week 2020 was endorsed, </a:t>
            </a:r>
            <a:r>
              <a:rPr b="1" i="1" lang="en-US" sz="1800">
                <a:solidFill>
                  <a:srgbClr val="CC0000"/>
                </a:solidFill>
              </a:rPr>
              <a:t>subject to the outcomes and decisions of the CEOS Plenary</a:t>
            </a:r>
            <a:r>
              <a:rPr lang="en-US" sz="1800"/>
              <a:t>, as the statement includes some references of topics that still need to be endorsed at CEOS Plenary.</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3"/>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78" name="Google Shape;78;p13"/>
          <p:cNvSpPr txBox="1"/>
          <p:nvPr>
            <p:ph idx="2" type="body"/>
          </p:nvPr>
        </p:nvSpPr>
        <p:spPr>
          <a:xfrm>
            <a:off x="1516575" y="187725"/>
            <a:ext cx="67353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None/>
            </a:pPr>
            <a:r>
              <a:rPr lang="en-US"/>
              <a:t>2.1: CEOS Virtual Constellations</a:t>
            </a:r>
            <a:endParaRPr/>
          </a:p>
          <a:p>
            <a:pPr indent="0" lvl="0" marL="0" rtl="0" algn="ctr">
              <a:spcBef>
                <a:spcPts val="0"/>
              </a:spcBef>
              <a:spcAft>
                <a:spcPts val="0"/>
              </a:spcAft>
              <a:buClr>
                <a:schemeClr val="lt1"/>
              </a:buClr>
              <a:buSzPts val="2800"/>
              <a:buFont typeface="Arial"/>
              <a:buNone/>
            </a:pPr>
            <a:r>
              <a:rPr b="0" i="1" lang="en-US" sz="1600"/>
              <a:t>(SIT Chair Team)</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Clr>
                <a:schemeClr val="lt1"/>
              </a:buClr>
              <a:buSzPts val="2800"/>
              <a:buNone/>
            </a:pPr>
            <a:r>
              <a:t/>
            </a:r>
            <a:endParaRPr/>
          </a:p>
          <a:p>
            <a:pPr indent="0" lvl="0" marL="0" rtl="0" algn="ctr">
              <a:spcBef>
                <a:spcPts val="0"/>
              </a:spcBef>
              <a:spcAft>
                <a:spcPts val="0"/>
              </a:spcAft>
              <a:buClr>
                <a:schemeClr val="lt1"/>
              </a:buClr>
              <a:buSzPts val="2800"/>
              <a:buNone/>
            </a:pPr>
            <a:r>
              <a:rPr b="0" i="1" lang="en-US" sz="1600"/>
              <a:t>(SIT Chair Team)</a:t>
            </a:r>
            <a:endParaRPr b="0" i="1" sz="1600"/>
          </a:p>
        </p:txBody>
      </p:sp>
      <p:sp>
        <p:nvSpPr>
          <p:cNvPr id="79" name="Google Shape;79;p13"/>
          <p:cNvSpPr txBox="1"/>
          <p:nvPr>
            <p:ph idx="1" type="body"/>
          </p:nvPr>
        </p:nvSpPr>
        <p:spPr>
          <a:xfrm>
            <a:off x="76200" y="1464525"/>
            <a:ext cx="8991600" cy="5257800"/>
          </a:xfrm>
          <a:prstGeom prst="rect">
            <a:avLst/>
          </a:prstGeom>
          <a:noFill/>
          <a:ln>
            <a:noFill/>
          </a:ln>
        </p:spPr>
        <p:txBody>
          <a:bodyPr anchorCtr="0" anchor="t" bIns="45700" lIns="91425" spcFirstLastPara="1" rIns="91425" wrap="square" tIns="45700">
            <a:noAutofit/>
          </a:bodyPr>
          <a:lstStyle/>
          <a:p>
            <a:pPr indent="-355600" lvl="0" marL="342900" rtl="0" algn="l">
              <a:spcBef>
                <a:spcPts val="0"/>
              </a:spcBef>
              <a:spcAft>
                <a:spcPts val="0"/>
              </a:spcAft>
              <a:buSzPts val="1800"/>
              <a:buChar char="•"/>
            </a:pPr>
            <a:r>
              <a:rPr lang="en-US" sz="1800"/>
              <a:t>Key points raised</a:t>
            </a:r>
            <a:endParaRPr sz="1800"/>
          </a:p>
          <a:p>
            <a:pPr indent="-299026" lvl="1" marL="768926" rtl="0" algn="l">
              <a:spcBef>
                <a:spcPts val="600"/>
              </a:spcBef>
              <a:spcAft>
                <a:spcPts val="0"/>
              </a:spcAft>
              <a:buSzPts val="1800"/>
              <a:buChar char="o"/>
            </a:pPr>
            <a:r>
              <a:rPr lang="en-US" sz="1800"/>
              <a:t>ESA responded to call for P-VC representation, nominating Tobias Wehr (EarthCARE)</a:t>
            </a:r>
            <a:endParaRPr sz="1800"/>
          </a:p>
          <a:p>
            <a:pPr indent="-299026" lvl="1" marL="768926" rtl="0" algn="l">
              <a:spcBef>
                <a:spcPts val="600"/>
              </a:spcBef>
              <a:spcAft>
                <a:spcPts val="0"/>
              </a:spcAft>
              <a:buSzPts val="1800"/>
              <a:buChar char="o"/>
            </a:pPr>
            <a:r>
              <a:rPr lang="en-US" sz="1800"/>
              <a:t>CEOS ARD strategy (LSI-VC + ) remains vibrant and with broad support</a:t>
            </a:r>
            <a:endParaRPr sz="1800"/>
          </a:p>
          <a:p>
            <a:pPr indent="-299026" lvl="1" marL="768926" rtl="0" algn="l">
              <a:spcBef>
                <a:spcPts val="600"/>
              </a:spcBef>
              <a:spcAft>
                <a:spcPts val="0"/>
              </a:spcAft>
              <a:buSzPts val="1800"/>
              <a:buChar char="o"/>
            </a:pPr>
            <a:r>
              <a:rPr lang="en-US" sz="1800"/>
              <a:t>SST-VC White Paper completed</a:t>
            </a:r>
            <a:endParaRPr sz="1800"/>
          </a:p>
          <a:p>
            <a:pPr indent="-299026" lvl="1" marL="768926" rtl="0" algn="l">
              <a:spcBef>
                <a:spcPts val="600"/>
              </a:spcBef>
              <a:spcAft>
                <a:spcPts val="0"/>
              </a:spcAft>
              <a:buSzPts val="1800"/>
              <a:buChar char="o"/>
            </a:pPr>
            <a:r>
              <a:rPr lang="en-US" sz="1800"/>
              <a:t>OST-VC: Copernicus Next Gen. Topography Constellation (NG-TC) Expert Team addressing continuity; Sentinel-6 Michael Freilich launches in Nov!</a:t>
            </a:r>
            <a:endParaRPr sz="1800"/>
          </a:p>
          <a:p>
            <a:pPr indent="-299026" lvl="1" marL="768926" rtl="0" algn="l">
              <a:spcBef>
                <a:spcPts val="600"/>
              </a:spcBef>
              <a:spcAft>
                <a:spcPts val="0"/>
              </a:spcAft>
              <a:buSzPts val="1800"/>
              <a:buChar char="o"/>
            </a:pPr>
            <a:r>
              <a:rPr lang="en-US" sz="1800"/>
              <a:t>OSVW-VC notes open and near real-time data access remains challenging</a:t>
            </a:r>
            <a:endParaRPr sz="1800"/>
          </a:p>
          <a:p>
            <a:pPr indent="-299026" lvl="1" marL="768926" rtl="0" algn="l">
              <a:spcBef>
                <a:spcPts val="600"/>
              </a:spcBef>
              <a:spcAft>
                <a:spcPts val="0"/>
              </a:spcAft>
              <a:buSzPts val="1800"/>
              <a:buChar char="o"/>
            </a:pPr>
            <a:r>
              <a:rPr lang="en-US" sz="1800"/>
              <a:t>OCR-VC a</a:t>
            </a:r>
            <a:r>
              <a:rPr lang="en-US" sz="1800"/>
              <a:t>ddressing the Aquatic Carbon aspects of the GHG Roadmap</a:t>
            </a:r>
            <a:endParaRPr sz="1800"/>
          </a:p>
          <a:p>
            <a:pPr indent="0" lvl="0" marL="768926" rtl="0" algn="l">
              <a:spcBef>
                <a:spcPts val="600"/>
              </a:spcBef>
              <a:spcAft>
                <a:spcPts val="600"/>
              </a:spcAft>
              <a:buNone/>
            </a:pPr>
            <a:r>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4"/>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85" name="Google Shape;85;p14"/>
          <p:cNvSpPr txBox="1"/>
          <p:nvPr>
            <p:ph idx="2" type="body"/>
          </p:nvPr>
        </p:nvSpPr>
        <p:spPr>
          <a:xfrm>
            <a:off x="1516575" y="187725"/>
            <a:ext cx="67353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None/>
            </a:pPr>
            <a:r>
              <a:rPr lang="en-US"/>
              <a:t>2.1: CEOS Virtual Constellations</a:t>
            </a:r>
            <a:endParaRPr/>
          </a:p>
          <a:p>
            <a:pPr indent="0" lvl="0" marL="0" rtl="0" algn="ctr">
              <a:spcBef>
                <a:spcPts val="0"/>
              </a:spcBef>
              <a:spcAft>
                <a:spcPts val="0"/>
              </a:spcAft>
              <a:buClr>
                <a:schemeClr val="lt1"/>
              </a:buClr>
              <a:buSzPts val="2800"/>
              <a:buFont typeface="Arial"/>
              <a:buNone/>
            </a:pPr>
            <a:r>
              <a:rPr b="0" i="1" lang="en-US" sz="1600"/>
              <a:t>(SIT Chair Team)</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Clr>
                <a:schemeClr val="lt1"/>
              </a:buClr>
              <a:buSzPts val="2800"/>
              <a:buNone/>
            </a:pPr>
            <a:r>
              <a:t/>
            </a:r>
            <a:endParaRPr/>
          </a:p>
          <a:p>
            <a:pPr indent="0" lvl="0" marL="0" rtl="0" algn="ctr">
              <a:spcBef>
                <a:spcPts val="0"/>
              </a:spcBef>
              <a:spcAft>
                <a:spcPts val="0"/>
              </a:spcAft>
              <a:buClr>
                <a:schemeClr val="lt1"/>
              </a:buClr>
              <a:buSzPts val="2800"/>
              <a:buNone/>
            </a:pPr>
            <a:r>
              <a:rPr b="0" i="1" lang="en-US" sz="1600"/>
              <a:t>(SIT Chair Team)</a:t>
            </a:r>
            <a:endParaRPr b="0" i="1" sz="1600"/>
          </a:p>
        </p:txBody>
      </p:sp>
      <p:sp>
        <p:nvSpPr>
          <p:cNvPr id="86" name="Google Shape;86;p14"/>
          <p:cNvSpPr txBox="1"/>
          <p:nvPr>
            <p:ph idx="1" type="body"/>
          </p:nvPr>
        </p:nvSpPr>
        <p:spPr>
          <a:xfrm>
            <a:off x="76200" y="1236863"/>
            <a:ext cx="8991600" cy="5257800"/>
          </a:xfrm>
          <a:prstGeom prst="rect">
            <a:avLst/>
          </a:prstGeom>
          <a:noFill/>
          <a:ln>
            <a:noFill/>
          </a:ln>
        </p:spPr>
        <p:txBody>
          <a:bodyPr anchorCtr="0" anchor="t" bIns="45700" lIns="91425" spcFirstLastPara="1" rIns="91425" wrap="square" tIns="45700">
            <a:noAutofit/>
          </a:bodyPr>
          <a:lstStyle/>
          <a:p>
            <a:pPr indent="-355600" lvl="0" marL="342900" rtl="0" algn="l">
              <a:spcBef>
                <a:spcPts val="0"/>
              </a:spcBef>
              <a:spcAft>
                <a:spcPts val="0"/>
              </a:spcAft>
              <a:buSzPts val="1800"/>
              <a:buChar char="•"/>
            </a:pPr>
            <a:r>
              <a:rPr lang="en-US" sz="1800"/>
              <a:t>New Thematic Observing Strategies page for website visitors</a:t>
            </a:r>
            <a:endParaRPr sz="1800"/>
          </a:p>
          <a:p>
            <a:pPr indent="-299026" lvl="1" marL="768926" rtl="0" algn="l">
              <a:spcBef>
                <a:spcPts val="600"/>
              </a:spcBef>
              <a:spcAft>
                <a:spcPts val="0"/>
              </a:spcAft>
              <a:buSzPts val="1800"/>
              <a:buChar char="o"/>
            </a:pPr>
            <a:r>
              <a:rPr lang="en-US" sz="1800"/>
              <a:t>ceos.org/observations</a:t>
            </a:r>
            <a:endParaRPr sz="1800"/>
          </a:p>
          <a:p>
            <a:pPr indent="0" lvl="0" marL="768926" rtl="0" algn="l">
              <a:spcBef>
                <a:spcPts val="600"/>
              </a:spcBef>
              <a:spcAft>
                <a:spcPts val="0"/>
              </a:spcAft>
              <a:buNone/>
            </a:pPr>
            <a:r>
              <a:t/>
            </a:r>
            <a:endParaRPr sz="1800"/>
          </a:p>
          <a:p>
            <a:pPr indent="0" lvl="0" marL="768926" rtl="0" algn="l">
              <a:spcBef>
                <a:spcPts val="600"/>
              </a:spcBef>
              <a:spcAft>
                <a:spcPts val="600"/>
              </a:spcAft>
              <a:buNone/>
            </a:pPr>
            <a:r>
              <a:t/>
            </a:r>
            <a:endParaRPr sz="1800"/>
          </a:p>
        </p:txBody>
      </p:sp>
      <p:pic>
        <p:nvPicPr>
          <p:cNvPr id="87" name="Google Shape;87;p14"/>
          <p:cNvPicPr preferRelativeResize="0"/>
          <p:nvPr/>
        </p:nvPicPr>
        <p:blipFill>
          <a:blip r:embed="rId3">
            <a:alphaModFix/>
          </a:blip>
          <a:stretch>
            <a:fillRect/>
          </a:stretch>
        </p:blipFill>
        <p:spPr>
          <a:xfrm>
            <a:off x="2366003" y="2029050"/>
            <a:ext cx="4005248" cy="4730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