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519" r:id="rId6"/>
    <p:sldId id="814" r:id="rId7"/>
    <p:sldId id="816" r:id="rId8"/>
    <p:sldId id="815" r:id="rId9"/>
    <p:sldId id="813" r:id="rId10"/>
    <p:sldId id="825" r:id="rId11"/>
    <p:sldId id="428" r:id="rId12"/>
    <p:sldId id="452" r:id="rId13"/>
    <p:sldId id="257" r:id="rId14"/>
    <p:sldId id="817" r:id="rId15"/>
    <p:sldId id="834" r:id="rId16"/>
    <p:sldId id="830" r:id="rId17"/>
    <p:sldId id="836" r:id="rId18"/>
    <p:sldId id="837" r:id="rId19"/>
    <p:sldId id="819" r:id="rId20"/>
    <p:sldId id="841" r:id="rId21"/>
    <p:sldId id="820" r:id="rId22"/>
    <p:sldId id="821" r:id="rId23"/>
    <p:sldId id="823" r:id="rId24"/>
    <p:sldId id="831" r:id="rId25"/>
    <p:sldId id="843" r:id="rId26"/>
    <p:sldId id="838" r:id="rId27"/>
    <p:sldId id="842" r:id="rId28"/>
    <p:sldId id="258" r:id="rId29"/>
    <p:sldId id="263" r:id="rId30"/>
    <p:sldId id="840" r:id="rId31"/>
    <p:sldId id="497"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3C571C-2442-420E-ACFB-31851DB98A7B}" v="20" dt="2020-10-18T17:45:01.9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snapToObjects="1">
      <p:cViewPr varScale="1">
        <p:scale>
          <a:sx n="111" d="100"/>
          <a:sy n="111" d="100"/>
        </p:scale>
        <p:origin x="594"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nneth Holmlund" userId="b0208db4-a9b1-4303-9484-fdedd0468155" providerId="ADAL" clId="{743C571C-2442-420E-ACFB-31851DB98A7B}"/>
    <pc:docChg chg="undo custSel addSld delSld modSld sldOrd">
      <pc:chgData name="Kenneth Holmlund" userId="b0208db4-a9b1-4303-9484-fdedd0468155" providerId="ADAL" clId="{743C571C-2442-420E-ACFB-31851DB98A7B}" dt="2020-10-19T13:00:10.449" v="2668" actId="20577"/>
      <pc:docMkLst>
        <pc:docMk/>
      </pc:docMkLst>
      <pc:sldChg chg="addSp delSp modSp">
        <pc:chgData name="Kenneth Holmlund" userId="b0208db4-a9b1-4303-9484-fdedd0468155" providerId="ADAL" clId="{743C571C-2442-420E-ACFB-31851DB98A7B}" dt="2020-10-18T16:37:35.153" v="41" actId="20577"/>
        <pc:sldMkLst>
          <pc:docMk/>
          <pc:sldMk cId="2389260677" sldId="256"/>
        </pc:sldMkLst>
        <pc:spChg chg="del mod">
          <ac:chgData name="Kenneth Holmlund" userId="b0208db4-a9b1-4303-9484-fdedd0468155" providerId="ADAL" clId="{743C571C-2442-420E-ACFB-31851DB98A7B}" dt="2020-10-18T16:35:57.148" v="9"/>
          <ac:spMkLst>
            <pc:docMk/>
            <pc:sldMk cId="2389260677" sldId="256"/>
            <ac:spMk id="5" creationId="{00000000-0000-0000-0000-000000000000}"/>
          </ac:spMkLst>
        </pc:spChg>
        <pc:spChg chg="add mod">
          <ac:chgData name="Kenneth Holmlund" userId="b0208db4-a9b1-4303-9484-fdedd0468155" providerId="ADAL" clId="{743C571C-2442-420E-ACFB-31851DB98A7B}" dt="2020-10-18T16:37:35.153" v="41" actId="20577"/>
          <ac:spMkLst>
            <pc:docMk/>
            <pc:sldMk cId="2389260677" sldId="256"/>
            <ac:spMk id="6" creationId="{066D4145-0096-4371-9EE5-531763CA5360}"/>
          </ac:spMkLst>
        </pc:spChg>
        <pc:picChg chg="mod">
          <ac:chgData name="Kenneth Holmlund" userId="b0208db4-a9b1-4303-9484-fdedd0468155" providerId="ADAL" clId="{743C571C-2442-420E-ACFB-31851DB98A7B}" dt="2020-10-18T16:36:06.134" v="11" actId="1076"/>
          <ac:picMkLst>
            <pc:docMk/>
            <pc:sldMk cId="2389260677" sldId="256"/>
            <ac:picMk id="4" creationId="{00000000-0000-0000-0000-000000000000}"/>
          </ac:picMkLst>
        </pc:picChg>
        <pc:picChg chg="add mod">
          <ac:chgData name="Kenneth Holmlund" userId="b0208db4-a9b1-4303-9484-fdedd0468155" providerId="ADAL" clId="{743C571C-2442-420E-ACFB-31851DB98A7B}" dt="2020-10-18T16:36:23.731" v="14" actId="1076"/>
          <ac:picMkLst>
            <pc:docMk/>
            <pc:sldMk cId="2389260677" sldId="256"/>
            <ac:picMk id="7" creationId="{33B75487-BDAD-430A-9902-FDFF86D8CC63}"/>
          </ac:picMkLst>
        </pc:picChg>
        <pc:picChg chg="add mod">
          <ac:chgData name="Kenneth Holmlund" userId="b0208db4-a9b1-4303-9484-fdedd0468155" providerId="ADAL" clId="{743C571C-2442-420E-ACFB-31851DB98A7B}" dt="2020-10-18T16:36:21.394" v="13" actId="1076"/>
          <ac:picMkLst>
            <pc:docMk/>
            <pc:sldMk cId="2389260677" sldId="256"/>
            <ac:picMk id="8" creationId="{39BCEF03-710F-47B3-9B0C-5959736B256D}"/>
          </ac:picMkLst>
        </pc:picChg>
      </pc:sldChg>
      <pc:sldChg chg="ord">
        <pc:chgData name="Kenneth Holmlund" userId="b0208db4-a9b1-4303-9484-fdedd0468155" providerId="ADAL" clId="{743C571C-2442-420E-ACFB-31851DB98A7B}" dt="2020-10-18T16:55:32.420" v="626"/>
        <pc:sldMkLst>
          <pc:docMk/>
          <pc:sldMk cId="380228457" sldId="258"/>
        </pc:sldMkLst>
      </pc:sldChg>
      <pc:sldChg chg="del">
        <pc:chgData name="Kenneth Holmlund" userId="b0208db4-a9b1-4303-9484-fdedd0468155" providerId="ADAL" clId="{743C571C-2442-420E-ACFB-31851DB98A7B}" dt="2020-10-18T16:55:28.041" v="624" actId="2696"/>
        <pc:sldMkLst>
          <pc:docMk/>
          <pc:sldMk cId="1260595062" sldId="259"/>
        </pc:sldMkLst>
      </pc:sldChg>
      <pc:sldChg chg="del">
        <pc:chgData name="Kenneth Holmlund" userId="b0208db4-a9b1-4303-9484-fdedd0468155" providerId="ADAL" clId="{743C571C-2442-420E-ACFB-31851DB98A7B}" dt="2020-10-18T16:55:28.716" v="625" actId="2696"/>
        <pc:sldMkLst>
          <pc:docMk/>
          <pc:sldMk cId="82390693" sldId="260"/>
        </pc:sldMkLst>
      </pc:sldChg>
      <pc:sldChg chg="del">
        <pc:chgData name="Kenneth Holmlund" userId="b0208db4-a9b1-4303-9484-fdedd0468155" providerId="ADAL" clId="{743C571C-2442-420E-ACFB-31851DB98A7B}" dt="2020-10-18T16:55:27.186" v="623" actId="2696"/>
        <pc:sldMkLst>
          <pc:docMk/>
          <pc:sldMk cId="396279038" sldId="261"/>
        </pc:sldMkLst>
      </pc:sldChg>
      <pc:sldChg chg="modSp del">
        <pc:chgData name="Kenneth Holmlund" userId="b0208db4-a9b1-4303-9484-fdedd0468155" providerId="ADAL" clId="{743C571C-2442-420E-ACFB-31851DB98A7B}" dt="2020-10-18T17:09:00.474" v="1500" actId="2696"/>
        <pc:sldMkLst>
          <pc:docMk/>
          <pc:sldMk cId="0" sldId="267"/>
        </pc:sldMkLst>
        <pc:spChg chg="mod">
          <ac:chgData name="Kenneth Holmlund" userId="b0208db4-a9b1-4303-9484-fdedd0468155" providerId="ADAL" clId="{743C571C-2442-420E-ACFB-31851DB98A7B}" dt="2020-10-18T17:07:02.979" v="1429" actId="1076"/>
          <ac:spMkLst>
            <pc:docMk/>
            <pc:sldMk cId="0" sldId="267"/>
            <ac:spMk id="8" creationId="{00000000-0000-0000-0000-000000000000}"/>
          </ac:spMkLst>
        </pc:spChg>
      </pc:sldChg>
      <pc:sldChg chg="modSp">
        <pc:chgData name="Kenneth Holmlund" userId="b0208db4-a9b1-4303-9484-fdedd0468155" providerId="ADAL" clId="{743C571C-2442-420E-ACFB-31851DB98A7B}" dt="2020-10-18T16:37:49.065" v="43" actId="1076"/>
        <pc:sldMkLst>
          <pc:docMk/>
          <pc:sldMk cId="2470246758" sldId="519"/>
        </pc:sldMkLst>
        <pc:spChg chg="mod">
          <ac:chgData name="Kenneth Holmlund" userId="b0208db4-a9b1-4303-9484-fdedd0468155" providerId="ADAL" clId="{743C571C-2442-420E-ACFB-31851DB98A7B}" dt="2020-10-18T16:37:49.065" v="43" actId="1076"/>
          <ac:spMkLst>
            <pc:docMk/>
            <pc:sldMk cId="2470246758" sldId="519"/>
            <ac:spMk id="3" creationId="{02335932-5B2C-A642-8976-091A80DCCC3F}"/>
          </ac:spMkLst>
        </pc:spChg>
      </pc:sldChg>
      <pc:sldChg chg="modSp">
        <pc:chgData name="Kenneth Holmlund" userId="b0208db4-a9b1-4303-9484-fdedd0468155" providerId="ADAL" clId="{743C571C-2442-420E-ACFB-31851DB98A7B}" dt="2020-10-18T16:39:00.272" v="72" actId="20577"/>
        <pc:sldMkLst>
          <pc:docMk/>
          <pc:sldMk cId="2182562917" sldId="813"/>
        </pc:sldMkLst>
        <pc:spChg chg="mod">
          <ac:chgData name="Kenneth Holmlund" userId="b0208db4-a9b1-4303-9484-fdedd0468155" providerId="ADAL" clId="{743C571C-2442-420E-ACFB-31851DB98A7B}" dt="2020-10-18T16:39:00.272" v="72" actId="20577"/>
          <ac:spMkLst>
            <pc:docMk/>
            <pc:sldMk cId="2182562917" sldId="813"/>
            <ac:spMk id="2" creationId="{139429A7-FBAA-BD41-A781-CF6E9B39BF65}"/>
          </ac:spMkLst>
        </pc:spChg>
      </pc:sldChg>
      <pc:sldChg chg="delSp modSp">
        <pc:chgData name="Kenneth Holmlund" userId="b0208db4-a9b1-4303-9484-fdedd0468155" providerId="ADAL" clId="{743C571C-2442-420E-ACFB-31851DB98A7B}" dt="2020-10-19T12:56:53.545" v="2554" actId="20577"/>
        <pc:sldMkLst>
          <pc:docMk/>
          <pc:sldMk cId="281756539" sldId="819"/>
        </pc:sldMkLst>
        <pc:spChg chg="del mod">
          <ac:chgData name="Kenneth Holmlund" userId="b0208db4-a9b1-4303-9484-fdedd0468155" providerId="ADAL" clId="{743C571C-2442-420E-ACFB-31851DB98A7B}" dt="2020-10-18T16:47:50.914" v="338"/>
          <ac:spMkLst>
            <pc:docMk/>
            <pc:sldMk cId="281756539" sldId="819"/>
            <ac:spMk id="2" creationId="{A8FFE016-F0F0-4CC1-AB39-63FA9294B490}"/>
          </ac:spMkLst>
        </pc:spChg>
        <pc:spChg chg="mod">
          <ac:chgData name="Kenneth Holmlund" userId="b0208db4-a9b1-4303-9484-fdedd0468155" providerId="ADAL" clId="{743C571C-2442-420E-ACFB-31851DB98A7B}" dt="2020-10-19T12:56:53.545" v="2554" actId="20577"/>
          <ac:spMkLst>
            <pc:docMk/>
            <pc:sldMk cId="281756539" sldId="819"/>
            <ac:spMk id="8" creationId="{A6359564-FD69-435A-974B-13F9E8D69C61}"/>
          </ac:spMkLst>
        </pc:spChg>
      </pc:sldChg>
      <pc:sldChg chg="modSp">
        <pc:chgData name="Kenneth Holmlund" userId="b0208db4-a9b1-4303-9484-fdedd0468155" providerId="ADAL" clId="{743C571C-2442-420E-ACFB-31851DB98A7B}" dt="2020-10-18T16:39:57.869" v="74" actId="20577"/>
        <pc:sldMkLst>
          <pc:docMk/>
          <pc:sldMk cId="1174307445" sldId="825"/>
        </pc:sldMkLst>
        <pc:spChg chg="mod">
          <ac:chgData name="Kenneth Holmlund" userId="b0208db4-a9b1-4303-9484-fdedd0468155" providerId="ADAL" clId="{743C571C-2442-420E-ACFB-31851DB98A7B}" dt="2020-10-18T16:39:57.869" v="74" actId="20577"/>
          <ac:spMkLst>
            <pc:docMk/>
            <pc:sldMk cId="1174307445" sldId="825"/>
            <ac:spMk id="3" creationId="{47AEEA55-347F-7449-BBB1-D470380E4B89}"/>
          </ac:spMkLst>
        </pc:spChg>
      </pc:sldChg>
      <pc:sldChg chg="modSp">
        <pc:chgData name="Kenneth Holmlund" userId="b0208db4-a9b1-4303-9484-fdedd0468155" providerId="ADAL" clId="{743C571C-2442-420E-ACFB-31851DB98A7B}" dt="2020-10-18T16:46:07.874" v="333" actId="27636"/>
        <pc:sldMkLst>
          <pc:docMk/>
          <pc:sldMk cId="274996888" sldId="830"/>
        </pc:sldMkLst>
        <pc:spChg chg="mod">
          <ac:chgData name="Kenneth Holmlund" userId="b0208db4-a9b1-4303-9484-fdedd0468155" providerId="ADAL" clId="{743C571C-2442-420E-ACFB-31851DB98A7B}" dt="2020-10-18T16:34:16.249" v="3" actId="27636"/>
          <ac:spMkLst>
            <pc:docMk/>
            <pc:sldMk cId="274996888" sldId="830"/>
            <ac:spMk id="2" creationId="{6996F861-919C-3647-BC02-1B9AD2AAC26C}"/>
          </ac:spMkLst>
        </pc:spChg>
        <pc:spChg chg="mod">
          <ac:chgData name="Kenneth Holmlund" userId="b0208db4-a9b1-4303-9484-fdedd0468155" providerId="ADAL" clId="{743C571C-2442-420E-ACFB-31851DB98A7B}" dt="2020-10-18T16:46:07.874" v="333" actId="27636"/>
          <ac:spMkLst>
            <pc:docMk/>
            <pc:sldMk cId="274996888" sldId="830"/>
            <ac:spMk id="3" creationId="{80B469D7-F509-9443-B11B-ED78A4CCB231}"/>
          </ac:spMkLst>
        </pc:spChg>
      </pc:sldChg>
      <pc:sldChg chg="modSp">
        <pc:chgData name="Kenneth Holmlund" userId="b0208db4-a9b1-4303-9484-fdedd0468155" providerId="ADAL" clId="{743C571C-2442-420E-ACFB-31851DB98A7B}" dt="2020-10-19T13:00:10.449" v="2668" actId="20577"/>
        <pc:sldMkLst>
          <pc:docMk/>
          <pc:sldMk cId="3595277095" sldId="831"/>
        </pc:sldMkLst>
        <pc:spChg chg="mod">
          <ac:chgData name="Kenneth Holmlund" userId="b0208db4-a9b1-4303-9484-fdedd0468155" providerId="ADAL" clId="{743C571C-2442-420E-ACFB-31851DB98A7B}" dt="2020-10-18T17:03:18.940" v="1129" actId="1076"/>
          <ac:spMkLst>
            <pc:docMk/>
            <pc:sldMk cId="3595277095" sldId="831"/>
            <ac:spMk id="2" creationId="{444E286F-41F0-4942-B740-E62A1A9A7566}"/>
          </ac:spMkLst>
        </pc:spChg>
        <pc:spChg chg="mod">
          <ac:chgData name="Kenneth Holmlund" userId="b0208db4-a9b1-4303-9484-fdedd0468155" providerId="ADAL" clId="{743C571C-2442-420E-ACFB-31851DB98A7B}" dt="2020-10-19T13:00:10.449" v="2668" actId="20577"/>
          <ac:spMkLst>
            <pc:docMk/>
            <pc:sldMk cId="3595277095" sldId="831"/>
            <ac:spMk id="3" creationId="{BEBCA811-2451-9B46-9C9C-0331564A6FBC}"/>
          </ac:spMkLst>
        </pc:spChg>
      </pc:sldChg>
      <pc:sldChg chg="del">
        <pc:chgData name="Kenneth Holmlund" userId="b0208db4-a9b1-4303-9484-fdedd0468155" providerId="ADAL" clId="{743C571C-2442-420E-ACFB-31851DB98A7B}" dt="2020-10-18T16:37:40.654" v="42" actId="2696"/>
        <pc:sldMkLst>
          <pc:docMk/>
          <pc:sldMk cId="0" sldId="832"/>
        </pc:sldMkLst>
      </pc:sldChg>
      <pc:sldChg chg="del">
        <pc:chgData name="Kenneth Holmlund" userId="b0208db4-a9b1-4303-9484-fdedd0468155" providerId="ADAL" clId="{743C571C-2442-420E-ACFB-31851DB98A7B}" dt="2020-10-18T16:55:38.431" v="627" actId="2696"/>
        <pc:sldMkLst>
          <pc:docMk/>
          <pc:sldMk cId="2214899211" sldId="833"/>
        </pc:sldMkLst>
      </pc:sldChg>
      <pc:sldChg chg="modSp">
        <pc:chgData name="Kenneth Holmlund" userId="b0208db4-a9b1-4303-9484-fdedd0468155" providerId="ADAL" clId="{743C571C-2442-420E-ACFB-31851DB98A7B}" dt="2020-10-18T16:45:42.795" v="329" actId="27636"/>
        <pc:sldMkLst>
          <pc:docMk/>
          <pc:sldMk cId="369764483" sldId="834"/>
        </pc:sldMkLst>
        <pc:spChg chg="mod">
          <ac:chgData name="Kenneth Holmlund" userId="b0208db4-a9b1-4303-9484-fdedd0468155" providerId="ADAL" clId="{743C571C-2442-420E-ACFB-31851DB98A7B}" dt="2020-10-18T16:43:29.318" v="76" actId="14100"/>
          <ac:spMkLst>
            <pc:docMk/>
            <pc:sldMk cId="369764483" sldId="834"/>
            <ac:spMk id="2" creationId="{47FF9229-BCE2-492D-905B-204068B92460}"/>
          </ac:spMkLst>
        </pc:spChg>
        <pc:spChg chg="mod">
          <ac:chgData name="Kenneth Holmlund" userId="b0208db4-a9b1-4303-9484-fdedd0468155" providerId="ADAL" clId="{743C571C-2442-420E-ACFB-31851DB98A7B}" dt="2020-10-18T16:45:42.795" v="329" actId="27636"/>
          <ac:spMkLst>
            <pc:docMk/>
            <pc:sldMk cId="369764483" sldId="834"/>
            <ac:spMk id="3" creationId="{CA4AA1C7-1D72-4EF8-9E7E-229DD55263FA}"/>
          </ac:spMkLst>
        </pc:spChg>
      </pc:sldChg>
      <pc:sldChg chg="ord">
        <pc:chgData name="Kenneth Holmlund" userId="b0208db4-a9b1-4303-9484-fdedd0468155" providerId="ADAL" clId="{743C571C-2442-420E-ACFB-31851DB98A7B}" dt="2020-10-18T17:45:01.966" v="2527"/>
        <pc:sldMkLst>
          <pc:docMk/>
          <pc:sldMk cId="3008890254" sldId="838"/>
        </pc:sldMkLst>
      </pc:sldChg>
      <pc:sldChg chg="del">
        <pc:chgData name="Kenneth Holmlund" userId="b0208db4-a9b1-4303-9484-fdedd0468155" providerId="ADAL" clId="{743C571C-2442-420E-ACFB-31851DB98A7B}" dt="2020-10-18T17:09:12.758" v="1501" actId="2696"/>
        <pc:sldMkLst>
          <pc:docMk/>
          <pc:sldMk cId="0" sldId="839"/>
        </pc:sldMkLst>
      </pc:sldChg>
      <pc:sldChg chg="addSp delSp modSp add">
        <pc:chgData name="Kenneth Holmlund" userId="b0208db4-a9b1-4303-9484-fdedd0468155" providerId="ADAL" clId="{743C571C-2442-420E-ACFB-31851DB98A7B}" dt="2020-10-18T17:46:17.756" v="2543" actId="20577"/>
        <pc:sldMkLst>
          <pc:docMk/>
          <pc:sldMk cId="840168265" sldId="841"/>
        </pc:sldMkLst>
        <pc:spChg chg="mod">
          <ac:chgData name="Kenneth Holmlund" userId="b0208db4-a9b1-4303-9484-fdedd0468155" providerId="ADAL" clId="{743C571C-2442-420E-ACFB-31851DB98A7B}" dt="2020-10-18T17:46:17.756" v="2543" actId="20577"/>
          <ac:spMkLst>
            <pc:docMk/>
            <pc:sldMk cId="840168265" sldId="841"/>
            <ac:spMk id="2" creationId="{A8FFE016-F0F0-4CC1-AB39-63FA9294B490}"/>
          </ac:spMkLst>
        </pc:spChg>
        <pc:spChg chg="del mod">
          <ac:chgData name="Kenneth Holmlund" userId="b0208db4-a9b1-4303-9484-fdedd0468155" providerId="ADAL" clId="{743C571C-2442-420E-ACFB-31851DB98A7B}" dt="2020-10-18T16:48:27.276" v="345"/>
          <ac:spMkLst>
            <pc:docMk/>
            <pc:sldMk cId="840168265" sldId="841"/>
            <ac:spMk id="8" creationId="{A6359564-FD69-435A-974B-13F9E8D69C61}"/>
          </ac:spMkLst>
        </pc:spChg>
        <pc:spChg chg="add del mod">
          <ac:chgData name="Kenneth Holmlund" userId="b0208db4-a9b1-4303-9484-fdedd0468155" providerId="ADAL" clId="{743C571C-2442-420E-ACFB-31851DB98A7B}" dt="2020-10-18T16:48:33.357" v="346"/>
          <ac:spMkLst>
            <pc:docMk/>
            <pc:sldMk cId="840168265" sldId="841"/>
            <ac:spMk id="10" creationId="{D1FA452F-07C6-491C-90E6-7AA357028ACE}"/>
          </ac:spMkLst>
        </pc:spChg>
        <pc:graphicFrameChg chg="add del modGraphic">
          <ac:chgData name="Kenneth Holmlund" userId="b0208db4-a9b1-4303-9484-fdedd0468155" providerId="ADAL" clId="{743C571C-2442-420E-ACFB-31851DB98A7B}" dt="2020-10-18T16:48:01.367" v="341" actId="27309"/>
          <ac:graphicFrameMkLst>
            <pc:docMk/>
            <pc:sldMk cId="840168265" sldId="841"/>
            <ac:graphicFrameMk id="9" creationId="{9D5B36A6-B324-4DDF-8982-80AF9C822CA1}"/>
          </ac:graphicFrameMkLst>
        </pc:graphicFrameChg>
        <pc:picChg chg="del mod">
          <ac:chgData name="Kenneth Holmlund" userId="b0208db4-a9b1-4303-9484-fdedd0468155" providerId="ADAL" clId="{743C571C-2442-420E-ACFB-31851DB98A7B}" dt="2020-10-18T16:47:27.692" v="336" actId="478"/>
          <ac:picMkLst>
            <pc:docMk/>
            <pc:sldMk cId="840168265" sldId="841"/>
            <ac:picMk id="6" creationId="{73992D33-B0F9-5E49-9AB9-16B6D1791359}"/>
          </ac:picMkLst>
        </pc:picChg>
      </pc:sldChg>
      <pc:sldChg chg="modSp add">
        <pc:chgData name="Kenneth Holmlund" userId="b0208db4-a9b1-4303-9484-fdedd0468155" providerId="ADAL" clId="{743C571C-2442-420E-ACFB-31851DB98A7B}" dt="2020-10-18T17:42:16.813" v="2500" actId="20577"/>
        <pc:sldMkLst>
          <pc:docMk/>
          <pc:sldMk cId="1418954851" sldId="842"/>
        </pc:sldMkLst>
        <pc:spChg chg="mod">
          <ac:chgData name="Kenneth Holmlund" userId="b0208db4-a9b1-4303-9484-fdedd0468155" providerId="ADAL" clId="{743C571C-2442-420E-ACFB-31851DB98A7B}" dt="2020-10-18T17:09:25.996" v="1505" actId="27636"/>
          <ac:spMkLst>
            <pc:docMk/>
            <pc:sldMk cId="1418954851" sldId="842"/>
            <ac:spMk id="2" creationId="{81284C23-4D1E-46EE-8259-F40D31801ABD}"/>
          </ac:spMkLst>
        </pc:spChg>
        <pc:spChg chg="mod">
          <ac:chgData name="Kenneth Holmlund" userId="b0208db4-a9b1-4303-9484-fdedd0468155" providerId="ADAL" clId="{743C571C-2442-420E-ACFB-31851DB98A7B}" dt="2020-10-18T17:42:16.813" v="2500" actId="20577"/>
          <ac:spMkLst>
            <pc:docMk/>
            <pc:sldMk cId="1418954851" sldId="842"/>
            <ac:spMk id="3" creationId="{751B8266-9B59-44F5-9D32-DA487CAB6403}"/>
          </ac:spMkLst>
        </pc:spChg>
      </pc:sldChg>
      <pc:sldChg chg="modSp add">
        <pc:chgData name="Kenneth Holmlund" userId="b0208db4-a9b1-4303-9484-fdedd0468155" providerId="ADAL" clId="{743C571C-2442-420E-ACFB-31851DB98A7B}" dt="2020-10-18T17:44:36.038" v="2526" actId="255"/>
        <pc:sldMkLst>
          <pc:docMk/>
          <pc:sldMk cId="2332511162" sldId="843"/>
        </pc:sldMkLst>
        <pc:spChg chg="mod">
          <ac:chgData name="Kenneth Holmlund" userId="b0208db4-a9b1-4303-9484-fdedd0468155" providerId="ADAL" clId="{743C571C-2442-420E-ACFB-31851DB98A7B}" dt="2020-10-18T17:44:36.038" v="2526" actId="255"/>
          <ac:spMkLst>
            <pc:docMk/>
            <pc:sldMk cId="2332511162" sldId="843"/>
            <ac:spMk id="3" creationId="{BEBCA811-2451-9B46-9C9C-0331564A6FB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04D0C8-A90B-5B49-89F9-4212731718BF}" type="doc">
      <dgm:prSet loTypeId="urn:microsoft.com/office/officeart/2005/8/layout/cycle7" loCatId="" qsTypeId="urn:microsoft.com/office/officeart/2005/8/quickstyle/3d4" qsCatId="3D" csTypeId="urn:microsoft.com/office/officeart/2005/8/colors/colorful5" csCatId="colorful" phldr="1"/>
      <dgm:spPr/>
      <dgm:t>
        <a:bodyPr/>
        <a:lstStyle/>
        <a:p>
          <a:endParaRPr lang="en-US"/>
        </a:p>
      </dgm:t>
    </dgm:pt>
    <dgm:pt modelId="{9073E160-061A-C14A-B980-4801DD93A575}">
      <dgm:prSet phldrT="[Text]"/>
      <dgm:spPr/>
      <dgm:t>
        <a:bodyPr/>
        <a:lstStyle/>
        <a:p>
          <a:r>
            <a:rPr lang="en-US" dirty="0"/>
            <a:t>WMO Network Standards</a:t>
          </a:r>
        </a:p>
      </dgm:t>
    </dgm:pt>
    <dgm:pt modelId="{E9B9907F-AFD0-D24D-BE59-AB09D625BDE7}" type="parTrans" cxnId="{D74BD507-00AB-5B49-8415-A698936E4432}">
      <dgm:prSet/>
      <dgm:spPr/>
      <dgm:t>
        <a:bodyPr/>
        <a:lstStyle/>
        <a:p>
          <a:endParaRPr lang="en-US"/>
        </a:p>
      </dgm:t>
    </dgm:pt>
    <dgm:pt modelId="{F29042F1-5B3B-7649-B030-8AEE9C640D74}" type="sibTrans" cxnId="{D74BD507-00AB-5B49-8415-A698936E4432}">
      <dgm:prSet/>
      <dgm:spPr/>
      <dgm:t>
        <a:bodyPr/>
        <a:lstStyle/>
        <a:p>
          <a:endParaRPr lang="en-US"/>
        </a:p>
      </dgm:t>
    </dgm:pt>
    <dgm:pt modelId="{DDF624B5-9FCF-A841-A675-20C3AD4299E6}">
      <dgm:prSet phldrT="[Text]"/>
      <dgm:spPr/>
      <dgm:t>
        <a:bodyPr/>
        <a:lstStyle/>
        <a:p>
          <a:r>
            <a:rPr lang="en-US" dirty="0"/>
            <a:t>National Capability</a:t>
          </a:r>
        </a:p>
      </dgm:t>
    </dgm:pt>
    <dgm:pt modelId="{7787854A-400D-4541-B1A9-399CACC7755C}" type="parTrans" cxnId="{4A0218FB-20D3-C14B-A0C4-4528D8C8A926}">
      <dgm:prSet/>
      <dgm:spPr/>
      <dgm:t>
        <a:bodyPr/>
        <a:lstStyle/>
        <a:p>
          <a:endParaRPr lang="en-US"/>
        </a:p>
      </dgm:t>
    </dgm:pt>
    <dgm:pt modelId="{494E0EDF-47FE-6D46-BD7E-703BA78AFD9D}" type="sibTrans" cxnId="{4A0218FB-20D3-C14B-A0C4-4528D8C8A926}">
      <dgm:prSet/>
      <dgm:spPr/>
      <dgm:t>
        <a:bodyPr/>
        <a:lstStyle/>
        <a:p>
          <a:endParaRPr lang="en-US"/>
        </a:p>
      </dgm:t>
    </dgm:pt>
    <dgm:pt modelId="{5D41564F-9A9F-4D4C-835E-BFDBD67CC490}">
      <dgm:prSet phldrT="[Text]"/>
      <dgm:spPr/>
      <dgm:t>
        <a:bodyPr/>
        <a:lstStyle/>
        <a:p>
          <a:r>
            <a:rPr lang="en-US" dirty="0"/>
            <a:t>Data Policy</a:t>
          </a:r>
        </a:p>
      </dgm:t>
    </dgm:pt>
    <dgm:pt modelId="{697D28CD-8A4A-B346-B322-D8B23C105A95}" type="parTrans" cxnId="{6F505336-4FD8-4541-A56B-E7CAF2A5E05E}">
      <dgm:prSet/>
      <dgm:spPr/>
      <dgm:t>
        <a:bodyPr/>
        <a:lstStyle/>
        <a:p>
          <a:endParaRPr lang="en-US"/>
        </a:p>
      </dgm:t>
    </dgm:pt>
    <dgm:pt modelId="{67A6FB13-BB6E-2146-ABBE-A3F0FE8270E9}" type="sibTrans" cxnId="{6F505336-4FD8-4541-A56B-E7CAF2A5E05E}">
      <dgm:prSet/>
      <dgm:spPr/>
      <dgm:t>
        <a:bodyPr/>
        <a:lstStyle/>
        <a:p>
          <a:endParaRPr lang="en-US"/>
        </a:p>
      </dgm:t>
    </dgm:pt>
    <dgm:pt modelId="{D146DA51-3FC1-8249-A7EA-AB87782340AD}" type="pres">
      <dgm:prSet presAssocID="{2604D0C8-A90B-5B49-89F9-4212731718BF}" presName="Name0" presStyleCnt="0">
        <dgm:presLayoutVars>
          <dgm:dir/>
          <dgm:resizeHandles val="exact"/>
        </dgm:presLayoutVars>
      </dgm:prSet>
      <dgm:spPr/>
    </dgm:pt>
    <dgm:pt modelId="{369B3DE2-1CA5-5E47-A713-01B9621893F9}" type="pres">
      <dgm:prSet presAssocID="{9073E160-061A-C14A-B980-4801DD93A575}" presName="node" presStyleLbl="node1" presStyleIdx="0" presStyleCnt="3">
        <dgm:presLayoutVars>
          <dgm:bulletEnabled val="1"/>
        </dgm:presLayoutVars>
      </dgm:prSet>
      <dgm:spPr/>
    </dgm:pt>
    <dgm:pt modelId="{BE8F0A6F-F875-6648-B679-515E9CE17F3B}" type="pres">
      <dgm:prSet presAssocID="{F29042F1-5B3B-7649-B030-8AEE9C640D74}" presName="sibTrans" presStyleLbl="sibTrans2D1" presStyleIdx="0" presStyleCnt="3"/>
      <dgm:spPr/>
    </dgm:pt>
    <dgm:pt modelId="{7F08BDF6-CA81-B349-AA95-96AB3DD2914D}" type="pres">
      <dgm:prSet presAssocID="{F29042F1-5B3B-7649-B030-8AEE9C640D74}" presName="connectorText" presStyleLbl="sibTrans2D1" presStyleIdx="0" presStyleCnt="3"/>
      <dgm:spPr/>
    </dgm:pt>
    <dgm:pt modelId="{02338F24-4AB3-8848-BDB5-C21035D3BD8A}" type="pres">
      <dgm:prSet presAssocID="{DDF624B5-9FCF-A841-A675-20C3AD4299E6}" presName="node" presStyleLbl="node1" presStyleIdx="1" presStyleCnt="3">
        <dgm:presLayoutVars>
          <dgm:bulletEnabled val="1"/>
        </dgm:presLayoutVars>
      </dgm:prSet>
      <dgm:spPr/>
    </dgm:pt>
    <dgm:pt modelId="{E5B4D6F1-FA62-5946-8CA0-573F4BFA2FF1}" type="pres">
      <dgm:prSet presAssocID="{494E0EDF-47FE-6D46-BD7E-703BA78AFD9D}" presName="sibTrans" presStyleLbl="sibTrans2D1" presStyleIdx="1" presStyleCnt="3"/>
      <dgm:spPr/>
    </dgm:pt>
    <dgm:pt modelId="{2D778959-580E-0342-8BE9-BE70D315418D}" type="pres">
      <dgm:prSet presAssocID="{494E0EDF-47FE-6D46-BD7E-703BA78AFD9D}" presName="connectorText" presStyleLbl="sibTrans2D1" presStyleIdx="1" presStyleCnt="3"/>
      <dgm:spPr/>
    </dgm:pt>
    <dgm:pt modelId="{2F6C8E1E-0C20-A146-AB7A-E4A294D8E2C4}" type="pres">
      <dgm:prSet presAssocID="{5D41564F-9A9F-4D4C-835E-BFDBD67CC490}" presName="node" presStyleLbl="node1" presStyleIdx="2" presStyleCnt="3">
        <dgm:presLayoutVars>
          <dgm:bulletEnabled val="1"/>
        </dgm:presLayoutVars>
      </dgm:prSet>
      <dgm:spPr/>
    </dgm:pt>
    <dgm:pt modelId="{3FAB7214-5CCD-1C45-93F7-AD94940B2EEE}" type="pres">
      <dgm:prSet presAssocID="{67A6FB13-BB6E-2146-ABBE-A3F0FE8270E9}" presName="sibTrans" presStyleLbl="sibTrans2D1" presStyleIdx="2" presStyleCnt="3"/>
      <dgm:spPr/>
    </dgm:pt>
    <dgm:pt modelId="{3DE94CB6-B937-A14C-85A7-1C2BE63F0187}" type="pres">
      <dgm:prSet presAssocID="{67A6FB13-BB6E-2146-ABBE-A3F0FE8270E9}" presName="connectorText" presStyleLbl="sibTrans2D1" presStyleIdx="2" presStyleCnt="3"/>
      <dgm:spPr/>
    </dgm:pt>
  </dgm:ptLst>
  <dgm:cxnLst>
    <dgm:cxn modelId="{D74BD507-00AB-5B49-8415-A698936E4432}" srcId="{2604D0C8-A90B-5B49-89F9-4212731718BF}" destId="{9073E160-061A-C14A-B980-4801DD93A575}" srcOrd="0" destOrd="0" parTransId="{E9B9907F-AFD0-D24D-BE59-AB09D625BDE7}" sibTransId="{F29042F1-5B3B-7649-B030-8AEE9C640D74}"/>
    <dgm:cxn modelId="{5472EC1F-13D4-8C4B-AAA2-7A3F63E17246}" type="presOf" srcId="{494E0EDF-47FE-6D46-BD7E-703BA78AFD9D}" destId="{E5B4D6F1-FA62-5946-8CA0-573F4BFA2FF1}" srcOrd="0" destOrd="0" presId="urn:microsoft.com/office/officeart/2005/8/layout/cycle7"/>
    <dgm:cxn modelId="{A0CC3F2B-6895-0341-A04A-B26956D8D6B4}" type="presOf" srcId="{494E0EDF-47FE-6D46-BD7E-703BA78AFD9D}" destId="{2D778959-580E-0342-8BE9-BE70D315418D}" srcOrd="1" destOrd="0" presId="urn:microsoft.com/office/officeart/2005/8/layout/cycle7"/>
    <dgm:cxn modelId="{B995F32E-3994-4A4F-BA4C-6A8E24F71BD6}" type="presOf" srcId="{67A6FB13-BB6E-2146-ABBE-A3F0FE8270E9}" destId="{3DE94CB6-B937-A14C-85A7-1C2BE63F0187}" srcOrd="1" destOrd="0" presId="urn:microsoft.com/office/officeart/2005/8/layout/cycle7"/>
    <dgm:cxn modelId="{6F505336-4FD8-4541-A56B-E7CAF2A5E05E}" srcId="{2604D0C8-A90B-5B49-89F9-4212731718BF}" destId="{5D41564F-9A9F-4D4C-835E-BFDBD67CC490}" srcOrd="2" destOrd="0" parTransId="{697D28CD-8A4A-B346-B322-D8B23C105A95}" sibTransId="{67A6FB13-BB6E-2146-ABBE-A3F0FE8270E9}"/>
    <dgm:cxn modelId="{CFAD1242-7EC7-BD4B-80AC-5F12757F053F}" type="presOf" srcId="{F29042F1-5B3B-7649-B030-8AEE9C640D74}" destId="{BE8F0A6F-F875-6648-B679-515E9CE17F3B}" srcOrd="0" destOrd="0" presId="urn:microsoft.com/office/officeart/2005/8/layout/cycle7"/>
    <dgm:cxn modelId="{9824664A-1F33-7646-83A5-D53982CC29E8}" type="presOf" srcId="{DDF624B5-9FCF-A841-A675-20C3AD4299E6}" destId="{02338F24-4AB3-8848-BDB5-C21035D3BD8A}" srcOrd="0" destOrd="0" presId="urn:microsoft.com/office/officeart/2005/8/layout/cycle7"/>
    <dgm:cxn modelId="{C12CE66C-4D69-BA4D-BD6A-3E47F5C4B156}" type="presOf" srcId="{5D41564F-9A9F-4D4C-835E-BFDBD67CC490}" destId="{2F6C8E1E-0C20-A146-AB7A-E4A294D8E2C4}" srcOrd="0" destOrd="0" presId="urn:microsoft.com/office/officeart/2005/8/layout/cycle7"/>
    <dgm:cxn modelId="{F9060687-0ECE-CB47-9E4D-F89D325636AD}" type="presOf" srcId="{2604D0C8-A90B-5B49-89F9-4212731718BF}" destId="{D146DA51-3FC1-8249-A7EA-AB87782340AD}" srcOrd="0" destOrd="0" presId="urn:microsoft.com/office/officeart/2005/8/layout/cycle7"/>
    <dgm:cxn modelId="{34742695-58A6-244F-897D-3B684691821D}" type="presOf" srcId="{67A6FB13-BB6E-2146-ABBE-A3F0FE8270E9}" destId="{3FAB7214-5CCD-1C45-93F7-AD94940B2EEE}" srcOrd="0" destOrd="0" presId="urn:microsoft.com/office/officeart/2005/8/layout/cycle7"/>
    <dgm:cxn modelId="{F85BF59F-2CB0-C44A-82D4-D8DC47A187F5}" type="presOf" srcId="{9073E160-061A-C14A-B980-4801DD93A575}" destId="{369B3DE2-1CA5-5E47-A713-01B9621893F9}" srcOrd="0" destOrd="0" presId="urn:microsoft.com/office/officeart/2005/8/layout/cycle7"/>
    <dgm:cxn modelId="{DF3CA1AE-7516-674F-978E-D1BA4F7E1F22}" type="presOf" srcId="{F29042F1-5B3B-7649-B030-8AEE9C640D74}" destId="{7F08BDF6-CA81-B349-AA95-96AB3DD2914D}" srcOrd="1" destOrd="0" presId="urn:microsoft.com/office/officeart/2005/8/layout/cycle7"/>
    <dgm:cxn modelId="{4A0218FB-20D3-C14B-A0C4-4528D8C8A926}" srcId="{2604D0C8-A90B-5B49-89F9-4212731718BF}" destId="{DDF624B5-9FCF-A841-A675-20C3AD4299E6}" srcOrd="1" destOrd="0" parTransId="{7787854A-400D-4541-B1A9-399CACC7755C}" sibTransId="{494E0EDF-47FE-6D46-BD7E-703BA78AFD9D}"/>
    <dgm:cxn modelId="{359669C0-BEA6-F44E-93C6-DFD0877E8234}" type="presParOf" srcId="{D146DA51-3FC1-8249-A7EA-AB87782340AD}" destId="{369B3DE2-1CA5-5E47-A713-01B9621893F9}" srcOrd="0" destOrd="0" presId="urn:microsoft.com/office/officeart/2005/8/layout/cycle7"/>
    <dgm:cxn modelId="{DBB3E052-5BDD-AD42-975E-AEC66FEA25C6}" type="presParOf" srcId="{D146DA51-3FC1-8249-A7EA-AB87782340AD}" destId="{BE8F0A6F-F875-6648-B679-515E9CE17F3B}" srcOrd="1" destOrd="0" presId="urn:microsoft.com/office/officeart/2005/8/layout/cycle7"/>
    <dgm:cxn modelId="{598D432C-9EF9-BC41-B196-1A10D9A03A49}" type="presParOf" srcId="{BE8F0A6F-F875-6648-B679-515E9CE17F3B}" destId="{7F08BDF6-CA81-B349-AA95-96AB3DD2914D}" srcOrd="0" destOrd="0" presId="urn:microsoft.com/office/officeart/2005/8/layout/cycle7"/>
    <dgm:cxn modelId="{2F4D01D4-E6D1-0F43-BDB0-06FD07D9ED9F}" type="presParOf" srcId="{D146DA51-3FC1-8249-A7EA-AB87782340AD}" destId="{02338F24-4AB3-8848-BDB5-C21035D3BD8A}" srcOrd="2" destOrd="0" presId="urn:microsoft.com/office/officeart/2005/8/layout/cycle7"/>
    <dgm:cxn modelId="{E5BB21F2-5AA7-5640-9EA5-C6CA30BD0064}" type="presParOf" srcId="{D146DA51-3FC1-8249-A7EA-AB87782340AD}" destId="{E5B4D6F1-FA62-5946-8CA0-573F4BFA2FF1}" srcOrd="3" destOrd="0" presId="urn:microsoft.com/office/officeart/2005/8/layout/cycle7"/>
    <dgm:cxn modelId="{EDC09883-0C14-434F-9B22-0CBD1E9FF6E2}" type="presParOf" srcId="{E5B4D6F1-FA62-5946-8CA0-573F4BFA2FF1}" destId="{2D778959-580E-0342-8BE9-BE70D315418D}" srcOrd="0" destOrd="0" presId="urn:microsoft.com/office/officeart/2005/8/layout/cycle7"/>
    <dgm:cxn modelId="{B86A4D51-FC13-0D4B-9D9A-279C6BF1D528}" type="presParOf" srcId="{D146DA51-3FC1-8249-A7EA-AB87782340AD}" destId="{2F6C8E1E-0C20-A146-AB7A-E4A294D8E2C4}" srcOrd="4" destOrd="0" presId="urn:microsoft.com/office/officeart/2005/8/layout/cycle7"/>
    <dgm:cxn modelId="{259EFA86-318A-F44A-9756-0D7EFC28285A}" type="presParOf" srcId="{D146DA51-3FC1-8249-A7EA-AB87782340AD}" destId="{3FAB7214-5CCD-1C45-93F7-AD94940B2EEE}" srcOrd="5" destOrd="0" presId="urn:microsoft.com/office/officeart/2005/8/layout/cycle7"/>
    <dgm:cxn modelId="{37519EBF-B837-574F-B5FB-9D97E1ADEA3C}" type="presParOf" srcId="{3FAB7214-5CCD-1C45-93F7-AD94940B2EEE}" destId="{3DE94CB6-B937-A14C-85A7-1C2BE63F0187}"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9B3DE2-1CA5-5E47-A713-01B9621893F9}">
      <dsp:nvSpPr>
        <dsp:cNvPr id="0" name=""/>
        <dsp:cNvSpPr/>
      </dsp:nvSpPr>
      <dsp:spPr>
        <a:xfrm>
          <a:off x="2247304" y="972"/>
          <a:ext cx="1601390" cy="800695"/>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WMO Network Standards</a:t>
          </a:r>
        </a:p>
      </dsp:txBody>
      <dsp:txXfrm>
        <a:off x="2270756" y="24424"/>
        <a:ext cx="1554486" cy="753791"/>
      </dsp:txXfrm>
    </dsp:sp>
    <dsp:sp modelId="{BE8F0A6F-F875-6648-B679-515E9CE17F3B}">
      <dsp:nvSpPr>
        <dsp:cNvPr id="0" name=""/>
        <dsp:cNvSpPr/>
      </dsp:nvSpPr>
      <dsp:spPr>
        <a:xfrm rot="3600000">
          <a:off x="3291810" y="1406505"/>
          <a:ext cx="834866" cy="280243"/>
        </a:xfrm>
        <a:prstGeom prst="leftRightArrow">
          <a:avLst>
            <a:gd name="adj1" fmla="val 60000"/>
            <a:gd name="adj2" fmla="val 50000"/>
          </a:avLst>
        </a:prstGeom>
        <a:solidFill>
          <a:schemeClr val="accent5">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375883" y="1462554"/>
        <a:ext cx="666720" cy="168145"/>
      </dsp:txXfrm>
    </dsp:sp>
    <dsp:sp modelId="{02338F24-4AB3-8848-BDB5-C21035D3BD8A}">
      <dsp:nvSpPr>
        <dsp:cNvPr id="0" name=""/>
        <dsp:cNvSpPr/>
      </dsp:nvSpPr>
      <dsp:spPr>
        <a:xfrm>
          <a:off x="3569791" y="2291586"/>
          <a:ext cx="1601390" cy="800695"/>
        </a:xfrm>
        <a:prstGeom prst="roundRect">
          <a:avLst>
            <a:gd name="adj" fmla="val 10000"/>
          </a:avLst>
        </a:prstGeom>
        <a:solidFill>
          <a:schemeClr val="accent5">
            <a:hueOff val="-4966938"/>
            <a:satOff val="19906"/>
            <a:lumOff val="431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National Capability</a:t>
          </a:r>
        </a:p>
      </dsp:txBody>
      <dsp:txXfrm>
        <a:off x="3593243" y="2315038"/>
        <a:ext cx="1554486" cy="753791"/>
      </dsp:txXfrm>
    </dsp:sp>
    <dsp:sp modelId="{E5B4D6F1-FA62-5946-8CA0-573F4BFA2FF1}">
      <dsp:nvSpPr>
        <dsp:cNvPr id="0" name=""/>
        <dsp:cNvSpPr/>
      </dsp:nvSpPr>
      <dsp:spPr>
        <a:xfrm rot="10800000">
          <a:off x="2630566" y="2551812"/>
          <a:ext cx="834866" cy="280243"/>
        </a:xfrm>
        <a:prstGeom prst="leftRightArrow">
          <a:avLst>
            <a:gd name="adj1" fmla="val 60000"/>
            <a:gd name="adj2" fmla="val 50000"/>
          </a:avLst>
        </a:prstGeom>
        <a:solidFill>
          <a:schemeClr val="accent5">
            <a:hueOff val="-4966938"/>
            <a:satOff val="19906"/>
            <a:lumOff val="4314"/>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714639" y="2607861"/>
        <a:ext cx="666720" cy="168145"/>
      </dsp:txXfrm>
    </dsp:sp>
    <dsp:sp modelId="{2F6C8E1E-0C20-A146-AB7A-E4A294D8E2C4}">
      <dsp:nvSpPr>
        <dsp:cNvPr id="0" name=""/>
        <dsp:cNvSpPr/>
      </dsp:nvSpPr>
      <dsp:spPr>
        <a:xfrm>
          <a:off x="924818" y="2291586"/>
          <a:ext cx="1601390" cy="800695"/>
        </a:xfrm>
        <a:prstGeom prst="roundRect">
          <a:avLst>
            <a:gd name="adj" fmla="val 10000"/>
          </a:avLst>
        </a:prstGeom>
        <a:solidFill>
          <a:schemeClr val="accent5">
            <a:hueOff val="-9933876"/>
            <a:satOff val="39811"/>
            <a:lumOff val="8628"/>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Data Policy</a:t>
          </a:r>
        </a:p>
      </dsp:txBody>
      <dsp:txXfrm>
        <a:off x="948270" y="2315038"/>
        <a:ext cx="1554486" cy="753791"/>
      </dsp:txXfrm>
    </dsp:sp>
    <dsp:sp modelId="{3FAB7214-5CCD-1C45-93F7-AD94940B2EEE}">
      <dsp:nvSpPr>
        <dsp:cNvPr id="0" name=""/>
        <dsp:cNvSpPr/>
      </dsp:nvSpPr>
      <dsp:spPr>
        <a:xfrm rot="18000000">
          <a:off x="1969323" y="1406505"/>
          <a:ext cx="834866" cy="280243"/>
        </a:xfrm>
        <a:prstGeom prst="leftRightArrow">
          <a:avLst>
            <a:gd name="adj1" fmla="val 60000"/>
            <a:gd name="adj2" fmla="val 50000"/>
          </a:avLst>
        </a:prstGeom>
        <a:solidFill>
          <a:schemeClr val="accent5">
            <a:hueOff val="-9933876"/>
            <a:satOff val="39811"/>
            <a:lumOff val="8628"/>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053396" y="1462554"/>
        <a:ext cx="666720" cy="168145"/>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DDB01F-37B2-433E-B385-5DF0F50C0295}" type="datetimeFigureOut">
              <a:rPr lang="en-US" smtClean="0"/>
              <a:t>19-Oct-20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CF816-9F54-4248-8060-4B690D8B2052}" type="slidenum">
              <a:rPr lang="en-US" smtClean="0"/>
              <a:t>‹#›</a:t>
            </a:fld>
            <a:endParaRPr lang="en-US"/>
          </a:p>
        </p:txBody>
      </p:sp>
    </p:spTree>
    <p:extLst>
      <p:ext uri="{BB962C8B-B14F-4D97-AF65-F5344CB8AC3E}">
        <p14:creationId xmlns:p14="http://schemas.microsoft.com/office/powerpoint/2010/main" val="3854476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DEE9E50-7335-584D-8EE6-E3E6FF927397}" type="slidenum">
              <a:rPr lang="en-GB" smtClean="0"/>
              <a:t>8</a:t>
            </a:fld>
            <a:endParaRPr lang="en-GB"/>
          </a:p>
        </p:txBody>
      </p:sp>
    </p:spTree>
    <p:extLst>
      <p:ext uri="{BB962C8B-B14F-4D97-AF65-F5344CB8AC3E}">
        <p14:creationId xmlns:p14="http://schemas.microsoft.com/office/powerpoint/2010/main" val="161709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a:solidFill>
                  <a:schemeClr val="tx1"/>
                </a:solidFill>
                <a:effectLst/>
                <a:latin typeface="+mn-lt"/>
                <a:ea typeface="+mn-ea"/>
                <a:cs typeface="+mn-cs"/>
              </a:rPr>
              <a:t>Studies carried out at ECMWF have shown that, without aircraft-based observations, the quality of forecasts at cruising altitude can drop by up to 15%. The quality of near-surface weather predictions can also go down, by up to about 3%.</a:t>
            </a:r>
            <a:endParaRPr lang="en-GB"/>
          </a:p>
        </p:txBody>
      </p:sp>
      <p:sp>
        <p:nvSpPr>
          <p:cNvPr id="4" name="Slide Number Placeholder 3"/>
          <p:cNvSpPr>
            <a:spLocks noGrp="1"/>
          </p:cNvSpPr>
          <p:nvPr>
            <p:ph type="sldNum" sz="quarter" idx="5"/>
          </p:nvPr>
        </p:nvSpPr>
        <p:spPr/>
        <p:txBody>
          <a:bodyPr/>
          <a:lstStyle/>
          <a:p>
            <a:fld id="{5DEE9E50-7335-584D-8EE6-E3E6FF927397}" type="slidenum">
              <a:rPr lang="en-GB" smtClean="0"/>
              <a:t>9</a:t>
            </a:fld>
            <a:endParaRPr lang="en-GB"/>
          </a:p>
        </p:txBody>
      </p:sp>
    </p:spTree>
    <p:extLst>
      <p:ext uri="{BB962C8B-B14F-4D97-AF65-F5344CB8AC3E}">
        <p14:creationId xmlns:p14="http://schemas.microsoft.com/office/powerpoint/2010/main" val="2867173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effectLst/>
                <a:latin typeface="+mn-lt"/>
                <a:ea typeface="+mn-ea"/>
                <a:cs typeface="+mn-cs"/>
                <a:sym typeface="Roboto"/>
              </a:rPr>
              <a:t>The first message is that there is </a:t>
            </a:r>
            <a:r>
              <a:rPr lang="en-US" sz="1600" b="1">
                <a:effectLst/>
                <a:latin typeface="+mn-lt"/>
                <a:ea typeface="+mn-ea"/>
                <a:cs typeface="+mn-cs"/>
                <a:sym typeface="Roboto"/>
              </a:rPr>
              <a:t>limited immediate impact</a:t>
            </a:r>
            <a:r>
              <a:rPr lang="en-US" sz="1600">
                <a:effectLst/>
                <a:latin typeface="+mn-lt"/>
                <a:ea typeface="+mn-ea"/>
                <a:cs typeface="+mn-cs"/>
                <a:sym typeface="Roboto"/>
              </a:rPr>
              <a:t> of the limitations on movement imposed by the Covid-19 pandemic. </a:t>
            </a:r>
            <a:endParaRPr lang="fr-FR" sz="1600">
              <a:effectLst/>
              <a:latin typeface="+mn-lt"/>
              <a:ea typeface="+mn-ea"/>
              <a:cs typeface="+mn-cs"/>
              <a:sym typeface="Roboto"/>
            </a:endParaRPr>
          </a:p>
          <a:p>
            <a:r>
              <a:rPr lang="en-US" sz="1600">
                <a:effectLst/>
                <a:latin typeface="+mn-lt"/>
                <a:ea typeface="+mn-ea"/>
                <a:cs typeface="+mn-cs"/>
                <a:sym typeface="Roboto"/>
              </a:rPr>
              <a:t> </a:t>
            </a:r>
            <a:endParaRPr lang="fr-FR" sz="1600">
              <a:effectLst/>
              <a:latin typeface="+mn-lt"/>
              <a:ea typeface="+mn-ea"/>
              <a:cs typeface="+mn-cs"/>
              <a:sym typeface="Roboto"/>
            </a:endParaRPr>
          </a:p>
          <a:p>
            <a:r>
              <a:rPr lang="en-US" sz="1600">
                <a:effectLst/>
                <a:latin typeface="+mn-lt"/>
                <a:ea typeface="+mn-ea"/>
                <a:cs typeface="+mn-cs"/>
                <a:sym typeface="Roboto"/>
              </a:rPr>
              <a:t>This is a time series of the real-time flow of observations from January 2020 to the present, from two representative types of platforms: autonomous surface drifters measuring temperature and currents in </a:t>
            </a:r>
            <a:r>
              <a:rPr lang="en-US" sz="1600" b="1">
                <a:effectLst/>
                <a:latin typeface="+mn-lt"/>
                <a:ea typeface="+mn-ea"/>
                <a:cs typeface="+mn-cs"/>
                <a:sym typeface="Roboto"/>
              </a:rPr>
              <a:t>purple</a:t>
            </a:r>
            <a:r>
              <a:rPr lang="en-US" sz="1600">
                <a:effectLst/>
                <a:latin typeface="+mn-lt"/>
                <a:ea typeface="+mn-ea"/>
                <a:cs typeface="+mn-cs"/>
                <a:sym typeface="Roboto"/>
              </a:rPr>
              <a:t>, and observations from commercial shipping vessels outfitted with scientific instrumentation in </a:t>
            </a:r>
            <a:r>
              <a:rPr lang="en-US" sz="1600" b="1">
                <a:effectLst/>
                <a:latin typeface="+mn-lt"/>
                <a:ea typeface="+mn-ea"/>
                <a:cs typeface="+mn-cs"/>
                <a:sym typeface="Roboto"/>
              </a:rPr>
              <a:t>red</a:t>
            </a:r>
            <a:r>
              <a:rPr lang="en-US" sz="1600">
                <a:effectLst/>
                <a:latin typeface="+mn-lt"/>
                <a:ea typeface="+mn-ea"/>
                <a:cs typeface="+mn-cs"/>
                <a:sym typeface="Roboto"/>
              </a:rPr>
              <a:t>.  The impact on the network based on commercial vessels has been a drop of about 15% in data flow, as demand for global shipping has dropped; and for the autonomous drifters, the drop in data flow has been limited to about 5%. </a:t>
            </a:r>
            <a:endParaRPr lang="fr-FR" sz="1600">
              <a:effectLst/>
              <a:latin typeface="+mn-lt"/>
              <a:ea typeface="+mn-ea"/>
              <a:cs typeface="+mn-cs"/>
              <a:sym typeface="Roboto"/>
            </a:endParaRPr>
          </a:p>
          <a:p>
            <a:r>
              <a:rPr lang="en-US" sz="1600">
                <a:effectLst/>
                <a:latin typeface="+mn-lt"/>
                <a:ea typeface="+mn-ea"/>
                <a:cs typeface="+mn-cs"/>
                <a:sym typeface="Roboto"/>
              </a:rPr>
              <a:t> </a:t>
            </a:r>
            <a:endParaRPr lang="fr-FR" sz="1600">
              <a:effectLst/>
              <a:latin typeface="+mn-lt"/>
              <a:ea typeface="+mn-ea"/>
              <a:cs typeface="+mn-cs"/>
              <a:sym typeface="Roboto"/>
            </a:endParaRPr>
          </a:p>
          <a:p>
            <a:r>
              <a:rPr lang="en-US" sz="1600">
                <a:effectLst/>
                <a:latin typeface="+mn-lt"/>
                <a:ea typeface="+mn-ea"/>
                <a:cs typeface="+mn-cs"/>
                <a:sym typeface="Roboto"/>
              </a:rPr>
              <a:t>So, weather and ocean forecasting systems and early warnings of hazards can continue to operate normally, supplied with the ocean data they need.</a:t>
            </a:r>
            <a:endParaRPr lang="fr-FR" sz="1600">
              <a:effectLst/>
              <a:latin typeface="+mn-lt"/>
              <a:ea typeface="+mn-ea"/>
              <a:cs typeface="+mn-cs"/>
              <a:sym typeface="Roboto"/>
            </a:endParaRPr>
          </a:p>
          <a:p>
            <a:endParaRPr lang="en-US"/>
          </a:p>
        </p:txBody>
      </p:sp>
    </p:spTree>
    <p:extLst>
      <p:ext uri="{BB962C8B-B14F-4D97-AF65-F5344CB8AC3E}">
        <p14:creationId xmlns:p14="http://schemas.microsoft.com/office/powerpoint/2010/main" val="16357913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39064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Section Header with Imag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3716-1F35-4634-B53D-27722735B2D5}"/>
              </a:ext>
            </a:extLst>
          </p:cNvPr>
          <p:cNvSpPr>
            <a:spLocks noGrp="1"/>
          </p:cNvSpPr>
          <p:nvPr>
            <p:ph type="title" hasCustomPrompt="1"/>
          </p:nvPr>
        </p:nvSpPr>
        <p:spPr>
          <a:xfrm>
            <a:off x="522514" y="3860800"/>
            <a:ext cx="7249886" cy="1686720"/>
          </a:xfrm>
        </p:spPr>
        <p:txBody>
          <a:bodyPr anchor="b">
            <a:noAutofit/>
          </a:bodyPr>
          <a:lstStyle>
            <a:lvl1pPr>
              <a:defRPr sz="2700" spc="-84">
                <a:solidFill>
                  <a:schemeClr val="bg1"/>
                </a:solidFill>
              </a:defRPr>
            </a:lvl1pPr>
          </a:lstStyle>
          <a:p>
            <a:r>
              <a:rPr lang="en-US" noProof="0"/>
              <a:t>Section Header 2</a:t>
            </a:r>
          </a:p>
        </p:txBody>
      </p:sp>
      <p:sp>
        <p:nvSpPr>
          <p:cNvPr id="3" name="Text Placeholder 2">
            <a:extLst>
              <a:ext uri="{FF2B5EF4-FFF2-40B4-BE49-F238E27FC236}">
                <a16:creationId xmlns:a16="http://schemas.microsoft.com/office/drawing/2014/main" id="{F96A4796-E4C0-42FE-9F82-5D46B8789E25}"/>
              </a:ext>
            </a:extLst>
          </p:cNvPr>
          <p:cNvSpPr>
            <a:spLocks noGrp="1"/>
          </p:cNvSpPr>
          <p:nvPr>
            <p:ph type="body" idx="1" hasCustomPrompt="1"/>
          </p:nvPr>
        </p:nvSpPr>
        <p:spPr>
          <a:xfrm>
            <a:off x="522514" y="5610171"/>
            <a:ext cx="7249886" cy="138499"/>
          </a:xfrm>
        </p:spPr>
        <p:txBody>
          <a:bodyPr tIns="0" bIns="0">
            <a:spAutoFit/>
          </a:bodyPr>
          <a:lstStyle>
            <a:lvl1pPr marL="0" indent="0">
              <a:buNone/>
              <a:defRPr sz="900">
                <a:solidFill>
                  <a:schemeClr val="bg1"/>
                </a:solidFill>
              </a:defRPr>
            </a:lvl1pPr>
            <a:lvl2pPr marL="257174" indent="0">
              <a:buNone/>
              <a:defRPr sz="1125">
                <a:solidFill>
                  <a:schemeClr val="tx1">
                    <a:tint val="75000"/>
                  </a:schemeClr>
                </a:solidFill>
              </a:defRPr>
            </a:lvl2pPr>
            <a:lvl3pPr marL="514348" indent="0">
              <a:buNone/>
              <a:defRPr sz="1013">
                <a:solidFill>
                  <a:schemeClr val="tx1">
                    <a:tint val="75000"/>
                  </a:schemeClr>
                </a:solidFill>
              </a:defRPr>
            </a:lvl3pPr>
            <a:lvl4pPr marL="771522" indent="0">
              <a:buNone/>
              <a:defRPr sz="900">
                <a:solidFill>
                  <a:schemeClr val="tx1">
                    <a:tint val="75000"/>
                  </a:schemeClr>
                </a:solidFill>
              </a:defRPr>
            </a:lvl4pPr>
            <a:lvl5pPr marL="1028696" indent="0">
              <a:buNone/>
              <a:defRPr sz="900">
                <a:solidFill>
                  <a:schemeClr val="tx1">
                    <a:tint val="75000"/>
                  </a:schemeClr>
                </a:solidFill>
              </a:defRPr>
            </a:lvl5pPr>
            <a:lvl6pPr marL="1285869" indent="0">
              <a:buNone/>
              <a:defRPr sz="900">
                <a:solidFill>
                  <a:schemeClr val="tx1">
                    <a:tint val="75000"/>
                  </a:schemeClr>
                </a:solidFill>
              </a:defRPr>
            </a:lvl6pPr>
            <a:lvl7pPr marL="1543043" indent="0">
              <a:buNone/>
              <a:defRPr sz="900">
                <a:solidFill>
                  <a:schemeClr val="tx1">
                    <a:tint val="75000"/>
                  </a:schemeClr>
                </a:solidFill>
              </a:defRPr>
            </a:lvl7pPr>
            <a:lvl8pPr marL="1800218" indent="0">
              <a:buNone/>
              <a:defRPr sz="900">
                <a:solidFill>
                  <a:schemeClr val="tx1">
                    <a:tint val="75000"/>
                  </a:schemeClr>
                </a:solidFill>
              </a:defRPr>
            </a:lvl8pPr>
            <a:lvl9pPr marL="2057391" indent="0">
              <a:buNone/>
              <a:defRPr sz="900">
                <a:solidFill>
                  <a:schemeClr val="tx1">
                    <a:tint val="75000"/>
                  </a:schemeClr>
                </a:solidFill>
              </a:defRPr>
            </a:lvl9pPr>
          </a:lstStyle>
          <a:p>
            <a:pPr lvl="0"/>
            <a:r>
              <a:rPr lang="en-US" noProof="0"/>
              <a:t>Subtitle</a:t>
            </a:r>
          </a:p>
        </p:txBody>
      </p:sp>
    </p:spTree>
    <p:extLst>
      <p:ext uri="{BB962C8B-B14F-4D97-AF65-F5344CB8AC3E}">
        <p14:creationId xmlns:p14="http://schemas.microsoft.com/office/powerpoint/2010/main" val="1572492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50093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833901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8766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203645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723727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4183129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1305509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9259AF2F-52C6-9B46-B8B2-0579234AE62E}" type="slidenum">
              <a:rPr lang="en-US" smtClean="0"/>
              <a:t>‹#›</a:t>
            </a:fld>
            <a:endParaRPr lang="en-US" dirty="0"/>
          </a:p>
        </p:txBody>
      </p:sp>
    </p:spTree>
    <p:extLst>
      <p:ext uri="{BB962C8B-B14F-4D97-AF65-F5344CB8AC3E}">
        <p14:creationId xmlns:p14="http://schemas.microsoft.com/office/powerpoint/2010/main" val="28348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pic>
        <p:nvPicPr>
          <p:cNvPr id="4" name="Picture 3"/>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59AF2F-52C6-9B46-B8B2-0579234AE62E}" type="slidenum">
              <a:rPr lang="en-US" smtClean="0"/>
              <a:t>‹#›</a:t>
            </a:fld>
            <a:endParaRPr lang="en-US"/>
          </a:p>
        </p:txBody>
      </p:sp>
    </p:spTree>
    <p:extLst>
      <p:ext uri="{BB962C8B-B14F-4D97-AF65-F5344CB8AC3E}">
        <p14:creationId xmlns:p14="http://schemas.microsoft.com/office/powerpoint/2010/main" val="3053617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4.tif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gif"/><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hyperlink" Target="https://community.wmo.int/vision2040" TargetMode="External"/><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wmo-sat.info/oscar/spacecapabilities" TargetMode="External"/><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wmo-sat.info/oscar/spacecapabiliti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library.wmo.int/index.php?lvl=notice_display&amp;id=20787a" TargetMode="External"/><Relationship Id="rId2" Type="http://schemas.openxmlformats.org/officeDocument/2006/relationships/image" Target="../media/image19.emf"/><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hyperlink" Target="https://library.wmo.int/index.php?lvl=notice_display&amp;id=21723"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wmo-sat.info/vlab/" TargetMode="Externa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unoosa.org/oosa/en/ourwork/un-space/index.html" TargetMode="External"/><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library.wmo.int/index.php?lvl=notice_display&amp;id=21525" TargetMode="Externa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dqms.wmo.int/"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public.wmo.int/en/media/press-release/covid-19-impacts-observing-syste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066D4145-0096-4371-9EE5-531763CA5360}"/>
              </a:ext>
            </a:extLst>
          </p:cNvPr>
          <p:cNvSpPr>
            <a:spLocks noGrp="1"/>
          </p:cNvSpPr>
          <p:nvPr>
            <p:ph type="ctrTitle"/>
          </p:nvPr>
        </p:nvSpPr>
        <p:spPr>
          <a:xfrm>
            <a:off x="611560" y="2064271"/>
            <a:ext cx="8532440" cy="3312368"/>
          </a:xfrm>
        </p:spPr>
        <p:txBody>
          <a:bodyPr>
            <a:normAutofit/>
          </a:bodyPr>
          <a:lstStyle/>
          <a:p>
            <a:r>
              <a:rPr lang="en-GB" sz="3600" b="1" dirty="0">
                <a:solidFill>
                  <a:schemeClr val="tx2"/>
                </a:solidFill>
                <a:latin typeface="Arial" pitchFamily="34" charset="0"/>
                <a:cs typeface="Arial" pitchFamily="34" charset="0"/>
              </a:rPr>
              <a:t>WMO Plenary Presentation</a:t>
            </a:r>
            <a:br>
              <a:rPr lang="en-GB" sz="3600" b="1" dirty="0">
                <a:solidFill>
                  <a:schemeClr val="tx2"/>
                </a:solidFill>
                <a:latin typeface="Arial" pitchFamily="34" charset="0"/>
                <a:cs typeface="Arial" pitchFamily="34" charset="0"/>
              </a:rPr>
            </a:br>
            <a:r>
              <a:rPr lang="en-GB" sz="2000" b="1" dirty="0">
                <a:solidFill>
                  <a:schemeClr val="tx2"/>
                </a:solidFill>
                <a:latin typeface="Arial" pitchFamily="34" charset="0"/>
                <a:cs typeface="Arial" pitchFamily="34" charset="0"/>
              </a:rPr>
              <a:t>Constituent Body Reform, Coordination with CEOS, Major Initiatives</a:t>
            </a:r>
            <a:br>
              <a:rPr lang="en-GB" sz="1050" b="1" dirty="0">
                <a:solidFill>
                  <a:schemeClr val="tx2"/>
                </a:solidFill>
                <a:latin typeface="Arial" pitchFamily="34" charset="0"/>
                <a:cs typeface="Arial" pitchFamily="34" charset="0"/>
              </a:rPr>
            </a:br>
            <a:br>
              <a:rPr lang="en-GB" sz="1600" b="1" dirty="0">
                <a:solidFill>
                  <a:schemeClr val="tx2"/>
                </a:solidFill>
                <a:latin typeface="Arial" pitchFamily="34" charset="0"/>
                <a:cs typeface="Arial" pitchFamily="34" charset="0"/>
              </a:rPr>
            </a:br>
            <a:r>
              <a:rPr lang="en-GB" sz="2000" b="1" dirty="0">
                <a:solidFill>
                  <a:schemeClr val="tx2"/>
                </a:solidFill>
                <a:latin typeface="Arial" pitchFamily="34" charset="0"/>
                <a:cs typeface="Arial" pitchFamily="34" charset="0"/>
              </a:rPr>
              <a:t>34</a:t>
            </a:r>
            <a:r>
              <a:rPr lang="en-GB" sz="2000" b="1" baseline="30000" dirty="0">
                <a:solidFill>
                  <a:schemeClr val="tx2"/>
                </a:solidFill>
                <a:latin typeface="Arial" pitchFamily="34" charset="0"/>
                <a:cs typeface="Arial" pitchFamily="34" charset="0"/>
              </a:rPr>
              <a:t>th</a:t>
            </a:r>
            <a:r>
              <a:rPr lang="en-GB" sz="2000" b="1" dirty="0">
                <a:solidFill>
                  <a:schemeClr val="tx2"/>
                </a:solidFill>
                <a:latin typeface="Arial" pitchFamily="34" charset="0"/>
                <a:cs typeface="Arial" pitchFamily="34" charset="0"/>
              </a:rPr>
              <a:t> CEOS Plenary</a:t>
            </a:r>
            <a:br>
              <a:rPr lang="en-GB" sz="2000" b="1" dirty="0">
                <a:solidFill>
                  <a:schemeClr val="tx2"/>
                </a:solidFill>
                <a:latin typeface="Arial" pitchFamily="34" charset="0"/>
                <a:cs typeface="Arial" pitchFamily="34" charset="0"/>
              </a:rPr>
            </a:br>
            <a:endParaRPr lang="en-GB" sz="1600" b="1" dirty="0">
              <a:solidFill>
                <a:schemeClr val="tx2"/>
              </a:solidFill>
              <a:latin typeface="Arial" pitchFamily="34" charset="0"/>
              <a:cs typeface="Arial" pitchFamily="34" charset="0"/>
            </a:endParaRPr>
          </a:p>
        </p:txBody>
      </p:sp>
      <p:pic>
        <p:nvPicPr>
          <p:cNvPr id="7" name="Picture 2" descr="WMO Strategic Plan 2020-2023">
            <a:extLst>
              <a:ext uri="{FF2B5EF4-FFF2-40B4-BE49-F238E27FC236}">
                <a16:creationId xmlns:a16="http://schemas.microsoft.com/office/drawing/2014/main" id="{33B75487-BDAD-430A-9902-FDFF86D8C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79959">
            <a:off x="1824242" y="362405"/>
            <a:ext cx="1450382" cy="20489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9BCEF03-710F-47B3-9B0C-5959736B256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103110" y="220064"/>
            <a:ext cx="4510137" cy="2440191"/>
          </a:xfrm>
          <a:prstGeom prst="rect">
            <a:avLst/>
          </a:prstGeom>
        </p:spPr>
      </p:pic>
    </p:spTree>
    <p:extLst>
      <p:ext uri="{BB962C8B-B14F-4D97-AF65-F5344CB8AC3E}">
        <p14:creationId xmlns:p14="http://schemas.microsoft.com/office/powerpoint/2010/main" val="2389260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24507D75-532E-F940-AC9E-C1F624C58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7879" y="5031749"/>
            <a:ext cx="6845083" cy="828255"/>
          </a:xfrm>
          <a:prstGeom prst="rect">
            <a:avLst/>
          </a:prstGeom>
        </p:spPr>
      </p:pic>
      <p:sp>
        <p:nvSpPr>
          <p:cNvPr id="17" name="Title 3"/>
          <p:cNvSpPr txBox="1">
            <a:spLocks/>
          </p:cNvSpPr>
          <p:nvPr/>
        </p:nvSpPr>
        <p:spPr>
          <a:xfrm>
            <a:off x="5304981" y="1016467"/>
            <a:ext cx="2741234" cy="248249"/>
          </a:xfrm>
          <a:prstGeom prst="rect">
            <a:avLst/>
          </a:prstGeom>
        </p:spPr>
        <p:txBody>
          <a:bodyPr anchor="b">
            <a:noAutofit/>
          </a:bodyPr>
          <a:lstStyle>
            <a:lvl1pPr marL="0" marR="0" indent="0" algn="l" defTabSz="1300480" rtl="0" latinLnBrk="0">
              <a:lnSpc>
                <a:spcPct val="90000"/>
              </a:lnSpc>
              <a:spcBef>
                <a:spcPts val="0"/>
              </a:spcBef>
              <a:spcAft>
                <a:spcPts val="0"/>
              </a:spcAft>
              <a:buClrTx/>
              <a:buSzTx/>
              <a:buFontTx/>
              <a:buNone/>
              <a:tabLst/>
              <a:defRPr sz="5120" b="0" i="0" u="none" strike="noStrike" cap="none" spc="-160" baseline="0">
                <a:ln>
                  <a:noFill/>
                </a:ln>
                <a:solidFill>
                  <a:schemeClr val="bg1"/>
                </a:solidFill>
                <a:uFillTx/>
                <a:latin typeface="Open Sans"/>
                <a:ea typeface="Open Sans"/>
                <a:cs typeface="Open Sans"/>
                <a:sym typeface="Open Sans"/>
              </a:defRPr>
            </a:lvl1pPr>
            <a:lvl2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2pPr>
            <a:lvl3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3pPr>
            <a:lvl4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4pPr>
            <a:lvl5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5pPr>
            <a:lvl6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6pPr>
            <a:lvl7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7pPr>
            <a:lvl8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8pPr>
            <a:lvl9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9pPr>
          </a:lstStyle>
          <a:p>
            <a:pPr hangingPunct="1"/>
            <a:r>
              <a:rPr lang="en-US" sz="1350" b="1">
                <a:solidFill>
                  <a:srgbClr val="1F4764"/>
                </a:solidFill>
                <a:latin typeface="Arial" panose="020B0604020202020204" pitchFamily="34" charset="0"/>
                <a:cs typeface="Arial" panose="020B0604020202020204" pitchFamily="34" charset="0"/>
              </a:rPr>
              <a:t>Limited immediate impact </a:t>
            </a:r>
            <a:r>
              <a:rPr lang="en-US" sz="1350" b="1">
                <a:solidFill>
                  <a:srgbClr val="41B7C8"/>
                </a:solidFill>
                <a:latin typeface="Arial" panose="020B0604020202020204" pitchFamily="34" charset="0"/>
                <a:cs typeface="Arial" panose="020B0604020202020204" pitchFamily="34" charset="0"/>
              </a:rPr>
              <a:t>on data flow</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0692" y="728400"/>
            <a:ext cx="977044" cy="977044"/>
          </a:xfrm>
          <a:prstGeom prst="rect">
            <a:avLst/>
          </a:prstGeom>
        </p:spPr>
      </p:pic>
      <p:sp>
        <p:nvSpPr>
          <p:cNvPr id="7" name="Rectangle"/>
          <p:cNvSpPr/>
          <p:nvPr/>
        </p:nvSpPr>
        <p:spPr>
          <a:xfrm rot="5400000">
            <a:off x="2272916" y="3698675"/>
            <a:ext cx="1064629" cy="82191"/>
          </a:xfrm>
          <a:prstGeom prst="rect">
            <a:avLst/>
          </a:prstGeom>
          <a:solidFill>
            <a:schemeClr val="bg1"/>
          </a:solidFill>
          <a:ln w="12700">
            <a:miter lim="400000"/>
          </a:ln>
        </p:spPr>
        <p:txBody>
          <a:bodyPr lIns="34289" tIns="34289" rIns="34289" bIns="34289" anchor="ctr"/>
          <a:lstStyle/>
          <a:p>
            <a:pPr>
              <a:defRPr>
                <a:solidFill>
                  <a:srgbClr val="3C3C3C"/>
                </a:solidFill>
              </a:defRPr>
            </a:pPr>
            <a:endParaRPr sz="949"/>
          </a:p>
        </p:txBody>
      </p:sp>
      <p:sp>
        <p:nvSpPr>
          <p:cNvPr id="72" name="TextBox 71">
            <a:extLst>
              <a:ext uri="{FF2B5EF4-FFF2-40B4-BE49-F238E27FC236}">
                <a16:creationId xmlns:a16="http://schemas.microsoft.com/office/drawing/2014/main" id="{55C3A567-FE14-A44B-99BD-2404D7E6C70F}"/>
              </a:ext>
            </a:extLst>
          </p:cNvPr>
          <p:cNvSpPr txBox="1"/>
          <p:nvPr/>
        </p:nvSpPr>
        <p:spPr>
          <a:xfrm>
            <a:off x="7356154" y="5031749"/>
            <a:ext cx="558164" cy="1503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75" hangingPunct="0"/>
            <a:r>
              <a:rPr lang="en-US" sz="527" i="1"/>
              <a:t>data: JCOMMOPS</a:t>
            </a:r>
            <a:endParaRPr lang="en-US" sz="527" i="1">
              <a:solidFill>
                <a:srgbClr val="000000"/>
              </a:solidFill>
              <a:sym typeface="Roboto"/>
            </a:endParaRPr>
          </a:p>
        </p:txBody>
      </p:sp>
      <p:pic>
        <p:nvPicPr>
          <p:cNvPr id="73" name="Picture 72">
            <a:extLst>
              <a:ext uri="{FF2B5EF4-FFF2-40B4-BE49-F238E27FC236}">
                <a16:creationId xmlns:a16="http://schemas.microsoft.com/office/drawing/2014/main" id="{80018AEB-D1CB-944E-903B-65441E7E40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1673" y="5267276"/>
            <a:ext cx="598751" cy="242074"/>
          </a:xfrm>
          <a:prstGeom prst="rect">
            <a:avLst/>
          </a:prstGeom>
        </p:spPr>
      </p:pic>
      <p:grpSp>
        <p:nvGrpSpPr>
          <p:cNvPr id="5" name="Group 4"/>
          <p:cNvGrpSpPr/>
          <p:nvPr/>
        </p:nvGrpSpPr>
        <p:grpSpPr>
          <a:xfrm>
            <a:off x="4293458" y="1589804"/>
            <a:ext cx="4764278" cy="1886066"/>
            <a:chOff x="4551420" y="1133678"/>
            <a:chExt cx="6352370" cy="2514755"/>
          </a:xfrm>
        </p:grpSpPr>
        <p:pic>
          <p:nvPicPr>
            <p:cNvPr id="2" name="Picture 1"/>
            <p:cNvPicPr>
              <a:picLocks noChangeAspect="1"/>
            </p:cNvPicPr>
            <p:nvPr/>
          </p:nvPicPr>
          <p:blipFill rotWithShape="1">
            <a:blip r:embed="rId6"/>
            <a:srcRect r="5516" b="22418"/>
            <a:stretch/>
          </p:blipFill>
          <p:spPr>
            <a:xfrm>
              <a:off x="4551420" y="1133678"/>
              <a:ext cx="6352370" cy="2514755"/>
            </a:xfrm>
            <a:prstGeom prst="rect">
              <a:avLst/>
            </a:prstGeom>
          </p:spPr>
        </p:pic>
        <p:sp>
          <p:nvSpPr>
            <p:cNvPr id="30" name="TextBox 29">
              <a:extLst>
                <a:ext uri="{FF2B5EF4-FFF2-40B4-BE49-F238E27FC236}">
                  <a16:creationId xmlns:a16="http://schemas.microsoft.com/office/drawing/2014/main" id="{F3B4A618-F3B9-EF45-83AA-F9C070E7B248}"/>
                </a:ext>
              </a:extLst>
            </p:cNvPr>
            <p:cNvSpPr txBox="1"/>
            <p:nvPr/>
          </p:nvSpPr>
          <p:spPr>
            <a:xfrm>
              <a:off x="6531310" y="2753693"/>
              <a:ext cx="1381747" cy="4818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r" defTabSz="685775" hangingPunct="0"/>
              <a:r>
                <a:rPr lang="en-US" sz="949" i="1">
                  <a:solidFill>
                    <a:srgbClr val="000000"/>
                  </a:solidFill>
                  <a:sym typeface="Roboto"/>
                </a:rPr>
                <a:t>observations from</a:t>
              </a:r>
            </a:p>
            <a:p>
              <a:pPr algn="r" defTabSz="685775" hangingPunct="0"/>
              <a:r>
                <a:rPr lang="en-US" sz="949" i="1">
                  <a:solidFill>
                    <a:srgbClr val="000000"/>
                  </a:solidFill>
                  <a:sym typeface="Roboto"/>
                </a:rPr>
                <a:t>commercial ships</a:t>
              </a:r>
            </a:p>
          </p:txBody>
        </p:sp>
        <p:sp>
          <p:nvSpPr>
            <p:cNvPr id="33" name="TextBox 32">
              <a:extLst>
                <a:ext uri="{FF2B5EF4-FFF2-40B4-BE49-F238E27FC236}">
                  <a16:creationId xmlns:a16="http://schemas.microsoft.com/office/drawing/2014/main" id="{D3A9DE4A-C36F-1D4B-BA32-CECB37AEB1E7}"/>
                </a:ext>
              </a:extLst>
            </p:cNvPr>
            <p:cNvSpPr txBox="1"/>
            <p:nvPr/>
          </p:nvSpPr>
          <p:spPr>
            <a:xfrm>
              <a:off x="9006665" y="2684137"/>
              <a:ext cx="1438853" cy="6765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75" hangingPunct="0"/>
              <a:r>
                <a:rPr lang="en-US" sz="949" i="1">
                  <a:solidFill>
                    <a:srgbClr val="000000"/>
                  </a:solidFill>
                  <a:sym typeface="Roboto"/>
                </a:rPr>
                <a:t>observations from</a:t>
              </a:r>
            </a:p>
            <a:p>
              <a:pPr defTabSz="685775" hangingPunct="0"/>
              <a:r>
                <a:rPr lang="en-US" sz="949" i="1"/>
                <a:t>autonomous surface</a:t>
              </a:r>
            </a:p>
            <a:p>
              <a:pPr defTabSz="685775" hangingPunct="0"/>
              <a:r>
                <a:rPr lang="en-US" sz="949" i="1">
                  <a:solidFill>
                    <a:srgbClr val="000000"/>
                  </a:solidFill>
                  <a:sym typeface="Roboto"/>
                </a:rPr>
                <a:t>drifters</a:t>
              </a:r>
            </a:p>
          </p:txBody>
        </p:sp>
        <p:cxnSp>
          <p:nvCxnSpPr>
            <p:cNvPr id="38" name="Straight Arrow Connector 37">
              <a:extLst>
                <a:ext uri="{FF2B5EF4-FFF2-40B4-BE49-F238E27FC236}">
                  <a16:creationId xmlns:a16="http://schemas.microsoft.com/office/drawing/2014/main" id="{EDBEAC61-B057-5441-BFDD-6EE644E90E9E}"/>
                </a:ext>
              </a:extLst>
            </p:cNvPr>
            <p:cNvCxnSpPr>
              <a:cxnSpLocks/>
            </p:cNvCxnSpPr>
            <p:nvPr/>
          </p:nvCxnSpPr>
          <p:spPr>
            <a:xfrm flipH="1" flipV="1">
              <a:off x="8786048" y="2096834"/>
              <a:ext cx="220619" cy="644168"/>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cxnSp>
          <p:nvCxnSpPr>
            <p:cNvPr id="40" name="Straight Arrow Connector 39">
              <a:extLst>
                <a:ext uri="{FF2B5EF4-FFF2-40B4-BE49-F238E27FC236}">
                  <a16:creationId xmlns:a16="http://schemas.microsoft.com/office/drawing/2014/main" id="{B78D545D-9830-744D-BFD9-58172CFCB7CD}"/>
                </a:ext>
              </a:extLst>
            </p:cNvPr>
            <p:cNvCxnSpPr>
              <a:cxnSpLocks/>
            </p:cNvCxnSpPr>
            <p:nvPr/>
          </p:nvCxnSpPr>
          <p:spPr>
            <a:xfrm flipV="1">
              <a:off x="7916922" y="2367523"/>
              <a:ext cx="126201" cy="454939"/>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sp>
          <p:nvSpPr>
            <p:cNvPr id="42" name="TextBox 41">
              <a:extLst>
                <a:ext uri="{FF2B5EF4-FFF2-40B4-BE49-F238E27FC236}">
                  <a16:creationId xmlns:a16="http://schemas.microsoft.com/office/drawing/2014/main" id="{D3A9DE4A-C36F-1D4B-BA32-CECB37AEB1E7}"/>
                </a:ext>
              </a:extLst>
            </p:cNvPr>
            <p:cNvSpPr txBox="1"/>
            <p:nvPr/>
          </p:nvSpPr>
          <p:spPr>
            <a:xfrm>
              <a:off x="7500752" y="1485655"/>
              <a:ext cx="1304201" cy="2870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685775" hangingPunct="0"/>
              <a:r>
                <a:rPr lang="en-US" sz="949" i="1">
                  <a:solidFill>
                    <a:srgbClr val="000000"/>
                  </a:solidFill>
                  <a:sym typeface="Roboto"/>
                </a:rPr>
                <a:t>Total observations</a:t>
              </a:r>
            </a:p>
          </p:txBody>
        </p:sp>
        <p:cxnSp>
          <p:nvCxnSpPr>
            <p:cNvPr id="43" name="Straight Arrow Connector 42">
              <a:extLst>
                <a:ext uri="{FF2B5EF4-FFF2-40B4-BE49-F238E27FC236}">
                  <a16:creationId xmlns:a16="http://schemas.microsoft.com/office/drawing/2014/main" id="{B78D545D-9830-744D-BFD9-58172CFCB7CD}"/>
                </a:ext>
              </a:extLst>
            </p:cNvPr>
            <p:cNvCxnSpPr>
              <a:cxnSpLocks/>
            </p:cNvCxnSpPr>
            <p:nvPr/>
          </p:nvCxnSpPr>
          <p:spPr>
            <a:xfrm>
              <a:off x="8115976" y="1763481"/>
              <a:ext cx="155086" cy="423019"/>
            </a:xfrm>
            <a:prstGeom prst="straightConnector1">
              <a:avLst/>
            </a:prstGeom>
            <a:noFill/>
            <a:ln w="12700" cap="flat">
              <a:solidFill>
                <a:schemeClr val="accent1"/>
              </a:solidFill>
              <a:prstDash val="solid"/>
              <a:miter lim="800000"/>
              <a:tailEnd type="triangle"/>
            </a:ln>
            <a:effectLst/>
            <a:sp3d/>
          </p:spPr>
          <p:style>
            <a:lnRef idx="0">
              <a:scrgbClr r="0" g="0" b="0"/>
            </a:lnRef>
            <a:fillRef idx="0">
              <a:scrgbClr r="0" g="0" b="0"/>
            </a:fillRef>
            <a:effectRef idx="0">
              <a:scrgbClr r="0" g="0" b="0"/>
            </a:effectRef>
            <a:fontRef idx="none"/>
          </p:style>
        </p:cxnSp>
      </p:grpSp>
      <p:pic>
        <p:nvPicPr>
          <p:cNvPr id="52" name="Picture 51">
            <a:extLst>
              <a:ext uri="{FF2B5EF4-FFF2-40B4-BE49-F238E27FC236}">
                <a16:creationId xmlns:a16="http://schemas.microsoft.com/office/drawing/2014/main" id="{960B91BC-8EF4-1A4F-9E43-E0B1D42E22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84844" y="938856"/>
            <a:ext cx="1185659" cy="479360"/>
          </a:xfrm>
          <a:prstGeom prst="rect">
            <a:avLst/>
          </a:prstGeom>
        </p:spPr>
      </p:pic>
      <p:sp>
        <p:nvSpPr>
          <p:cNvPr id="56" name="Title 3"/>
          <p:cNvSpPr txBox="1">
            <a:spLocks/>
          </p:cNvSpPr>
          <p:nvPr/>
        </p:nvSpPr>
        <p:spPr>
          <a:xfrm>
            <a:off x="257110" y="991582"/>
            <a:ext cx="3920706" cy="590468"/>
          </a:xfrm>
          <a:prstGeom prst="rect">
            <a:avLst/>
          </a:prstGeom>
        </p:spPr>
        <p:txBody>
          <a:bodyPr anchor="b">
            <a:noAutofit/>
          </a:bodyPr>
          <a:lstStyle>
            <a:lvl1pPr marL="0" marR="0" indent="0" algn="l" defTabSz="1300480" rtl="0" latinLnBrk="0">
              <a:lnSpc>
                <a:spcPct val="90000"/>
              </a:lnSpc>
              <a:spcBef>
                <a:spcPts val="0"/>
              </a:spcBef>
              <a:spcAft>
                <a:spcPts val="0"/>
              </a:spcAft>
              <a:buClrTx/>
              <a:buSzTx/>
              <a:buFontTx/>
              <a:buNone/>
              <a:tabLst/>
              <a:defRPr sz="5120" b="0" i="0" u="none" strike="noStrike" cap="none" spc="-160" baseline="0">
                <a:ln>
                  <a:noFill/>
                </a:ln>
                <a:solidFill>
                  <a:schemeClr val="bg1"/>
                </a:solidFill>
                <a:uFillTx/>
                <a:latin typeface="Open Sans"/>
                <a:ea typeface="Open Sans"/>
                <a:cs typeface="Open Sans"/>
                <a:sym typeface="Open Sans"/>
              </a:defRPr>
            </a:lvl1pPr>
            <a:lvl2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2pPr>
            <a:lvl3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3pPr>
            <a:lvl4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4pPr>
            <a:lvl5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5pPr>
            <a:lvl6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6pPr>
            <a:lvl7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7pPr>
            <a:lvl8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8pPr>
            <a:lvl9pPr marL="0" marR="0" indent="0" algn="l" defTabSz="1300480" rtl="0" latinLnBrk="0">
              <a:lnSpc>
                <a:spcPct val="90000"/>
              </a:lnSpc>
              <a:spcBef>
                <a:spcPts val="0"/>
              </a:spcBef>
              <a:spcAft>
                <a:spcPts val="0"/>
              </a:spcAft>
              <a:buClrTx/>
              <a:buSzTx/>
              <a:buFontTx/>
              <a:buNone/>
              <a:tabLst/>
              <a:defRPr sz="6200" b="0" i="0" u="none" strike="noStrike" cap="none" spc="0" baseline="0">
                <a:ln>
                  <a:noFill/>
                </a:ln>
                <a:solidFill>
                  <a:srgbClr val="000000"/>
                </a:solidFill>
                <a:uFillTx/>
                <a:latin typeface="Open Sans"/>
                <a:ea typeface="Open Sans"/>
                <a:cs typeface="Open Sans"/>
                <a:sym typeface="Open Sans"/>
              </a:defRPr>
            </a:lvl9pPr>
          </a:lstStyle>
          <a:p>
            <a:r>
              <a:rPr lang="en-US" sz="2109" b="1">
                <a:solidFill>
                  <a:srgbClr val="1F4764"/>
                </a:solidFill>
                <a:latin typeface="Arial" panose="020B0604020202020204" pitchFamily="34" charset="0"/>
                <a:cs typeface="Arial" panose="020B0604020202020204" pitchFamily="34" charset="0"/>
              </a:rPr>
              <a:t>GOOS survey on COVID -19 </a:t>
            </a:r>
          </a:p>
          <a:p>
            <a:r>
              <a:rPr lang="en-US" sz="2109" b="1">
                <a:solidFill>
                  <a:srgbClr val="1F4764"/>
                </a:solidFill>
                <a:latin typeface="Arial" panose="020B0604020202020204" pitchFamily="34" charset="0"/>
                <a:cs typeface="Arial" panose="020B0604020202020204" pitchFamily="34" charset="0"/>
              </a:rPr>
              <a:t>impact on the observing system</a:t>
            </a:r>
          </a:p>
        </p:txBody>
      </p:sp>
      <p:sp>
        <p:nvSpPr>
          <p:cNvPr id="58" name="TextBox 57">
            <a:extLst>
              <a:ext uri="{FF2B5EF4-FFF2-40B4-BE49-F238E27FC236}">
                <a16:creationId xmlns:a16="http://schemas.microsoft.com/office/drawing/2014/main" id="{7230505E-2D6D-F84D-8BDF-4C2A7DDD4831}"/>
              </a:ext>
            </a:extLst>
          </p:cNvPr>
          <p:cNvSpPr txBox="1"/>
          <p:nvPr/>
        </p:nvSpPr>
        <p:spPr>
          <a:xfrm>
            <a:off x="129345" y="1874342"/>
            <a:ext cx="5370434" cy="27879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180820" indent="-180820" defTabSz="685775" hangingPunct="0">
              <a:spcAft>
                <a:spcPts val="450"/>
              </a:spcAft>
              <a:buFont typeface="Arial" panose="020B0604020202020204" pitchFamily="34" charset="0"/>
              <a:buChar char="•"/>
            </a:pPr>
            <a:r>
              <a:rPr lang="en-US" sz="1350" b="1">
                <a:solidFill>
                  <a:srgbClr val="000000"/>
                </a:solidFill>
                <a:sym typeface="Roboto"/>
              </a:rPr>
              <a:t>GLOSS: </a:t>
            </a:r>
            <a:r>
              <a:rPr lang="en-US" sz="1350">
                <a:solidFill>
                  <a:srgbClr val="000000"/>
                </a:solidFill>
                <a:sym typeface="Roboto"/>
              </a:rPr>
              <a:t>maintaining function</a:t>
            </a:r>
            <a:endParaRPr lang="en-US" sz="1350" b="1">
              <a:solidFill>
                <a:srgbClr val="000000"/>
              </a:solidFill>
              <a:sym typeface="Roboto"/>
            </a:endParaRPr>
          </a:p>
          <a:p>
            <a:pPr marL="180820" indent="-180820" defTabSz="685775" hangingPunct="0">
              <a:spcAft>
                <a:spcPts val="450"/>
              </a:spcAft>
              <a:buFont typeface="Arial" panose="020B0604020202020204" pitchFamily="34" charset="0"/>
              <a:buChar char="•"/>
            </a:pPr>
            <a:r>
              <a:rPr lang="en-US" sz="1350" b="1">
                <a:solidFill>
                  <a:srgbClr val="000000"/>
                </a:solidFill>
                <a:sym typeface="Roboto"/>
              </a:rPr>
              <a:t>SOT-ASAP: </a:t>
            </a:r>
            <a:r>
              <a:rPr lang="en-US" sz="1350">
                <a:solidFill>
                  <a:srgbClr val="000000"/>
                </a:solidFill>
                <a:sym typeface="Roboto"/>
              </a:rPr>
              <a:t>decreased data but maintaining function</a:t>
            </a:r>
          </a:p>
          <a:p>
            <a:pPr marL="180820" indent="-180820" defTabSz="685775" hangingPunct="0">
              <a:spcAft>
                <a:spcPts val="450"/>
              </a:spcAft>
              <a:buFont typeface="Arial" panose="020B0604020202020204" pitchFamily="34" charset="0"/>
              <a:buChar char="•"/>
            </a:pPr>
            <a:r>
              <a:rPr lang="en-US" sz="1350" b="1">
                <a:solidFill>
                  <a:srgbClr val="000000"/>
                </a:solidFill>
                <a:sym typeface="Roboto"/>
              </a:rPr>
              <a:t>SOT-SOOP: </a:t>
            </a:r>
            <a:r>
              <a:rPr lang="en-US" sz="1350">
                <a:solidFill>
                  <a:srgbClr val="000000"/>
                </a:solidFill>
                <a:sym typeface="Roboto"/>
              </a:rPr>
              <a:t>data stream is impacted in the near term</a:t>
            </a:r>
            <a:endParaRPr lang="en-US" sz="1350" b="1">
              <a:solidFill>
                <a:srgbClr val="000000"/>
              </a:solidFill>
              <a:sym typeface="Roboto"/>
            </a:endParaRPr>
          </a:p>
          <a:p>
            <a:pPr marL="180820" indent="-180820" defTabSz="685775" hangingPunct="0">
              <a:spcAft>
                <a:spcPts val="450"/>
              </a:spcAft>
              <a:buFont typeface="Arial" panose="020B0604020202020204" pitchFamily="34" charset="0"/>
              <a:buChar char="•"/>
            </a:pPr>
            <a:r>
              <a:rPr lang="en-US" sz="1350" b="1">
                <a:solidFill>
                  <a:srgbClr val="000000"/>
                </a:solidFill>
                <a:sym typeface="Roboto"/>
              </a:rPr>
              <a:t>SOT VOS: </a:t>
            </a:r>
            <a:r>
              <a:rPr lang="en-US" sz="1350">
                <a:solidFill>
                  <a:srgbClr val="000000"/>
                </a:solidFill>
                <a:sym typeface="Roboto"/>
              </a:rPr>
              <a:t>data flow decreased (~15%)</a:t>
            </a:r>
            <a:endParaRPr lang="en-US" sz="1350" b="1">
              <a:solidFill>
                <a:srgbClr val="000000"/>
              </a:solidFill>
              <a:sym typeface="Roboto"/>
            </a:endParaRPr>
          </a:p>
          <a:p>
            <a:pPr marL="180820" indent="-180820" defTabSz="685775" hangingPunct="0">
              <a:spcAft>
                <a:spcPts val="450"/>
              </a:spcAft>
              <a:buFont typeface="Arial" panose="020B0604020202020204" pitchFamily="34" charset="0"/>
              <a:buChar char="•"/>
            </a:pPr>
            <a:r>
              <a:rPr lang="en-US" sz="1350" b="1">
                <a:solidFill>
                  <a:srgbClr val="000000"/>
                </a:solidFill>
                <a:sym typeface="Roboto"/>
              </a:rPr>
              <a:t>Argo: </a:t>
            </a:r>
            <a:r>
              <a:rPr lang="en-US" sz="1350">
                <a:solidFill>
                  <a:srgbClr val="000000"/>
                </a:solidFill>
                <a:sym typeface="Roboto"/>
              </a:rPr>
              <a:t>deployments impacted</a:t>
            </a:r>
          </a:p>
          <a:p>
            <a:pPr marL="180820" indent="-180820" defTabSz="685775" hangingPunct="0">
              <a:spcAft>
                <a:spcPts val="450"/>
              </a:spcAft>
              <a:buFont typeface="Arial" panose="020B0604020202020204" pitchFamily="34" charset="0"/>
              <a:buChar char="•"/>
            </a:pPr>
            <a:r>
              <a:rPr lang="en-US" sz="1350" b="1">
                <a:solidFill>
                  <a:srgbClr val="000000"/>
                </a:solidFill>
                <a:sym typeface="Roboto"/>
              </a:rPr>
              <a:t>DBCP Drifters: </a:t>
            </a:r>
            <a:r>
              <a:rPr lang="en-US" sz="1350">
                <a:solidFill>
                  <a:srgbClr val="000000"/>
                </a:solidFill>
                <a:sym typeface="Roboto"/>
              </a:rPr>
              <a:t>maintained for now</a:t>
            </a:r>
          </a:p>
          <a:p>
            <a:pPr marL="180820" indent="-180820" defTabSz="685775" hangingPunct="0">
              <a:spcAft>
                <a:spcPts val="450"/>
              </a:spcAft>
              <a:buFont typeface="Arial" panose="020B0604020202020204" pitchFamily="34" charset="0"/>
              <a:buChar char="•"/>
            </a:pPr>
            <a:r>
              <a:rPr lang="en-US" sz="1350" b="1">
                <a:solidFill>
                  <a:srgbClr val="000000"/>
                </a:solidFill>
                <a:sym typeface="Roboto"/>
              </a:rPr>
              <a:t>OceanSITES: </a:t>
            </a:r>
            <a:r>
              <a:rPr lang="en-US" sz="1350">
                <a:solidFill>
                  <a:srgbClr val="000000"/>
                </a:solidFill>
                <a:sym typeface="Roboto"/>
              </a:rPr>
              <a:t>major risks appear to be unfolding, complex</a:t>
            </a:r>
          </a:p>
          <a:p>
            <a:pPr marL="180820" indent="-180820" defTabSz="685775" hangingPunct="0">
              <a:spcAft>
                <a:spcPts val="450"/>
              </a:spcAft>
              <a:buFont typeface="Arial" panose="020B0604020202020204" pitchFamily="34" charset="0"/>
              <a:buChar char="•"/>
            </a:pPr>
            <a:r>
              <a:rPr lang="en-US" sz="1350" b="1">
                <a:solidFill>
                  <a:srgbClr val="000000"/>
                </a:solidFill>
                <a:sym typeface="Roboto"/>
              </a:rPr>
              <a:t>DBCP Moored buoys: </a:t>
            </a:r>
            <a:r>
              <a:rPr lang="en-US" sz="1350">
                <a:solidFill>
                  <a:srgbClr val="000000"/>
                </a:solidFill>
                <a:sym typeface="Roboto"/>
              </a:rPr>
              <a:t>some data flow affected</a:t>
            </a:r>
          </a:p>
          <a:p>
            <a:pPr marL="180820" indent="-180820" defTabSz="685775" hangingPunct="0">
              <a:spcAft>
                <a:spcPts val="450"/>
              </a:spcAft>
              <a:buFont typeface="Arial" panose="020B0604020202020204" pitchFamily="34" charset="0"/>
              <a:buChar char="•"/>
            </a:pPr>
            <a:r>
              <a:rPr lang="en-US" sz="1350" b="1">
                <a:solidFill>
                  <a:srgbClr val="000000"/>
                </a:solidFill>
                <a:sym typeface="Roboto"/>
              </a:rPr>
              <a:t>OceanGliders: </a:t>
            </a:r>
            <a:r>
              <a:rPr lang="en-US" sz="1350">
                <a:solidFill>
                  <a:srgbClr val="000000"/>
                </a:solidFill>
                <a:sym typeface="Roboto"/>
              </a:rPr>
              <a:t>heavily impacted in the near term, uncertainty remains</a:t>
            </a:r>
            <a:endParaRPr lang="en-US" sz="1350" b="1">
              <a:solidFill>
                <a:srgbClr val="000000"/>
              </a:solidFill>
              <a:sym typeface="Roboto"/>
            </a:endParaRPr>
          </a:p>
          <a:p>
            <a:pPr marL="180820" indent="-180820" defTabSz="685775" hangingPunct="0">
              <a:spcAft>
                <a:spcPts val="450"/>
              </a:spcAft>
              <a:buFont typeface="Arial" panose="020B0604020202020204" pitchFamily="34" charset="0"/>
              <a:buChar char="•"/>
            </a:pPr>
            <a:r>
              <a:rPr lang="en-US" sz="1350" b="1">
                <a:solidFill>
                  <a:srgbClr val="000000"/>
                </a:solidFill>
                <a:sym typeface="Roboto"/>
              </a:rPr>
              <a:t>GO-SHIP: </a:t>
            </a:r>
            <a:r>
              <a:rPr lang="en-US" sz="1350">
                <a:solidFill>
                  <a:srgbClr val="000000"/>
                </a:solidFill>
                <a:sym typeface="Roboto"/>
              </a:rPr>
              <a:t>major impacts to long established observing lines</a:t>
            </a:r>
            <a:endParaRPr lang="en-US" sz="1350" b="1">
              <a:solidFill>
                <a:srgbClr val="000000"/>
              </a:solidFill>
              <a:sym typeface="Roboto"/>
            </a:endParaRPr>
          </a:p>
        </p:txBody>
      </p:sp>
      <p:sp>
        <p:nvSpPr>
          <p:cNvPr id="15" name="TextBox 14"/>
          <p:cNvSpPr txBox="1"/>
          <p:nvPr/>
        </p:nvSpPr>
        <p:spPr>
          <a:xfrm>
            <a:off x="5326636" y="3483328"/>
            <a:ext cx="3513107" cy="1338828"/>
          </a:xfrm>
          <a:prstGeom prst="rect">
            <a:avLst/>
          </a:prstGeom>
          <a:noFill/>
          <a:ln w="28575">
            <a:solidFill>
              <a:srgbClr val="FF0000"/>
            </a:solidFill>
          </a:ln>
        </p:spPr>
        <p:txBody>
          <a:bodyPr wrap="square" rtlCol="0">
            <a:spAutoFit/>
          </a:bodyPr>
          <a:lstStyle/>
          <a:p>
            <a:pPr algn="ctr"/>
            <a:r>
              <a:rPr lang="de-DE" sz="1350" b="1">
                <a:solidFill>
                  <a:srgbClr val="FF0000"/>
                </a:solidFill>
              </a:rPr>
              <a:t>Lessons learned:</a:t>
            </a:r>
          </a:p>
          <a:p>
            <a:pPr marL="214313" indent="-214313">
              <a:buFont typeface="Arial" panose="020B0604020202020204" pitchFamily="34" charset="0"/>
              <a:buChar char="•"/>
            </a:pPr>
            <a:r>
              <a:rPr lang="de-DE" sz="1350"/>
              <a:t>Autonomous platforms and sensors are key</a:t>
            </a:r>
          </a:p>
          <a:p>
            <a:pPr marL="214313" indent="-214313">
              <a:buFont typeface="Arial" panose="020B0604020202020204" pitchFamily="34" charset="0"/>
              <a:buChar char="•"/>
            </a:pPr>
            <a:r>
              <a:rPr lang="de-DE" sz="1350"/>
              <a:t>Need increased international cooperation, sharing of resources such as ship-time</a:t>
            </a:r>
          </a:p>
          <a:p>
            <a:pPr marL="214313" indent="-214313">
              <a:buFont typeface="Arial" panose="020B0604020202020204" pitchFamily="34" charset="0"/>
              <a:buChar char="•"/>
            </a:pPr>
            <a:r>
              <a:rPr lang="de-DE" sz="1350"/>
              <a:t>Prioritize sustained observations can allow them to operate under different conditions</a:t>
            </a:r>
            <a:endParaRPr lang="en-US" sz="1350"/>
          </a:p>
        </p:txBody>
      </p:sp>
      <p:sp>
        <p:nvSpPr>
          <p:cNvPr id="3" name="TextBox 2">
            <a:extLst>
              <a:ext uri="{FF2B5EF4-FFF2-40B4-BE49-F238E27FC236}">
                <a16:creationId xmlns:a16="http://schemas.microsoft.com/office/drawing/2014/main" id="{D19239A3-7D12-4ECB-B14E-558D4A4E085E}"/>
              </a:ext>
            </a:extLst>
          </p:cNvPr>
          <p:cNvSpPr txBox="1"/>
          <p:nvPr/>
        </p:nvSpPr>
        <p:spPr>
          <a:xfrm>
            <a:off x="3405822" y="6075581"/>
            <a:ext cx="3459088" cy="307777"/>
          </a:xfrm>
          <a:prstGeom prst="rect">
            <a:avLst/>
          </a:prstGeom>
          <a:noFill/>
        </p:spPr>
        <p:txBody>
          <a:bodyPr wrap="none" rtlCol="0">
            <a:spAutoFit/>
          </a:bodyPr>
          <a:lstStyle/>
          <a:p>
            <a:r>
              <a:rPr lang="en-US" sz="1400" dirty="0"/>
              <a:t>(Slide courtesy Toste Tanhua, GOOS SC Chair)</a:t>
            </a:r>
            <a:endParaRPr lang="en-CH" dirty="0"/>
          </a:p>
        </p:txBody>
      </p:sp>
    </p:spTree>
    <p:extLst>
      <p:ext uri="{BB962C8B-B14F-4D97-AF65-F5344CB8AC3E}">
        <p14:creationId xmlns:p14="http://schemas.microsoft.com/office/powerpoint/2010/main" val="2307654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334342-B4D5-B842-8404-4C2DD6949907}"/>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11</a:t>
            </a:fld>
            <a:endParaRPr lang="en-GB"/>
          </a:p>
        </p:txBody>
      </p:sp>
      <p:pic>
        <p:nvPicPr>
          <p:cNvPr id="5" name="Picture 4">
            <a:extLst>
              <a:ext uri="{FF2B5EF4-FFF2-40B4-BE49-F238E27FC236}">
                <a16:creationId xmlns:a16="http://schemas.microsoft.com/office/drawing/2014/main" id="{75CB351C-1341-754C-A02F-7BD2CAD49A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544" y="1340768"/>
            <a:ext cx="3208881" cy="4563927"/>
          </a:xfrm>
          <a:prstGeom prst="rect">
            <a:avLst/>
          </a:prstGeom>
        </p:spPr>
      </p:pic>
      <p:sp>
        <p:nvSpPr>
          <p:cNvPr id="6" name="Content Placeholder 1">
            <a:extLst>
              <a:ext uri="{FF2B5EF4-FFF2-40B4-BE49-F238E27FC236}">
                <a16:creationId xmlns:a16="http://schemas.microsoft.com/office/drawing/2014/main" id="{381048D9-958F-8142-A658-7FD007D01D5A}"/>
              </a:ext>
            </a:extLst>
          </p:cNvPr>
          <p:cNvSpPr>
            <a:spLocks noGrp="1"/>
          </p:cNvSpPr>
          <p:nvPr>
            <p:ph idx="1"/>
          </p:nvPr>
        </p:nvSpPr>
        <p:spPr>
          <a:xfrm>
            <a:off x="3851920" y="1340768"/>
            <a:ext cx="5008854" cy="5112569"/>
          </a:xfrm>
        </p:spPr>
        <p:txBody>
          <a:bodyPr>
            <a:normAutofit fontScale="70000" lnSpcReduction="20000"/>
          </a:bodyPr>
          <a:lstStyle/>
          <a:p>
            <a:r>
              <a:rPr lang="en-GB"/>
              <a:t>Describes the space- and surface based observing networks we desire to operate by 2040</a:t>
            </a:r>
          </a:p>
          <a:p>
            <a:r>
              <a:rPr lang="en-GB"/>
              <a:t>The space-based component consists of four subcomponents:</a:t>
            </a:r>
          </a:p>
          <a:p>
            <a:pPr marL="914400" lvl="1" indent="-514350">
              <a:buFont typeface="+mj-lt"/>
              <a:buAutoNum type="arabicPeriod"/>
            </a:pPr>
            <a:r>
              <a:rPr lang="en-GB"/>
              <a:t>Backbone system with specified orbital configuration and measurement approaches</a:t>
            </a:r>
          </a:p>
          <a:p>
            <a:pPr marL="914400" lvl="1" indent="-514350">
              <a:buFont typeface="+mj-lt"/>
              <a:buAutoNum type="arabicPeriod"/>
            </a:pPr>
            <a:r>
              <a:rPr lang="en-GB"/>
              <a:t>Backbone system with open orbit configuration and flexibility to optimize the implementation</a:t>
            </a:r>
          </a:p>
          <a:p>
            <a:pPr marL="914400" lvl="1" indent="-514350">
              <a:buFont typeface="+mj-lt"/>
              <a:buAutoNum type="arabicPeriod"/>
            </a:pPr>
            <a:r>
              <a:rPr lang="en-GB"/>
              <a:t>Operational pathfinders, and technology and science demonstrators</a:t>
            </a:r>
          </a:p>
          <a:p>
            <a:pPr marL="914400" lvl="1" indent="-514350">
              <a:buFont typeface="+mj-lt"/>
              <a:buAutoNum type="arabicPeriod"/>
            </a:pPr>
            <a:r>
              <a:rPr lang="en-GB"/>
              <a:t>Additional capabilities (e.g. contributions by commercial operators)</a:t>
            </a:r>
          </a:p>
        </p:txBody>
      </p:sp>
      <p:sp>
        <p:nvSpPr>
          <p:cNvPr id="7" name="Textfeld 6">
            <a:extLst>
              <a:ext uri="{FF2B5EF4-FFF2-40B4-BE49-F238E27FC236}">
                <a16:creationId xmlns:a16="http://schemas.microsoft.com/office/drawing/2014/main" id="{4A18A267-9570-224B-BB08-FD8D91E9CB08}"/>
              </a:ext>
            </a:extLst>
          </p:cNvPr>
          <p:cNvSpPr txBox="1"/>
          <p:nvPr/>
        </p:nvSpPr>
        <p:spPr>
          <a:xfrm>
            <a:off x="2915816" y="6127778"/>
            <a:ext cx="4032448" cy="307777"/>
          </a:xfrm>
          <a:prstGeom prst="rect">
            <a:avLst/>
          </a:prstGeom>
          <a:solidFill>
            <a:srgbClr val="00B0F0"/>
          </a:solidFill>
        </p:spPr>
        <p:txBody>
          <a:bodyPr wrap="square" rtlCol="0">
            <a:spAutoFit/>
          </a:bodyPr>
          <a:lstStyle/>
          <a:p>
            <a:pPr algn="ctr"/>
            <a:r>
              <a:rPr lang="en-GB" sz="1400" b="1"/>
              <a:t>See </a:t>
            </a:r>
            <a:r>
              <a:rPr lang="en-GB" sz="1400" b="1">
                <a:hlinkClick r:id="rId3"/>
              </a:rPr>
              <a:t>https://community.wmo.int/vision2040</a:t>
            </a:r>
            <a:endParaRPr lang="en-GB" sz="1400" b="1"/>
          </a:p>
        </p:txBody>
      </p:sp>
      <p:sp>
        <p:nvSpPr>
          <p:cNvPr id="8" name="Titel 8">
            <a:extLst>
              <a:ext uri="{FF2B5EF4-FFF2-40B4-BE49-F238E27FC236}">
                <a16:creationId xmlns:a16="http://schemas.microsoft.com/office/drawing/2014/main" id="{F1F271D7-DECB-6941-A6C6-0B4B0C0468C3}"/>
              </a:ext>
            </a:extLst>
          </p:cNvPr>
          <p:cNvSpPr>
            <a:spLocks noGrp="1"/>
          </p:cNvSpPr>
          <p:nvPr>
            <p:ph type="title"/>
          </p:nvPr>
        </p:nvSpPr>
        <p:spPr>
          <a:xfrm>
            <a:off x="0" y="395775"/>
            <a:ext cx="9144000" cy="800977"/>
          </a:xfrm>
        </p:spPr>
        <p:txBody>
          <a:bodyPr/>
          <a:lstStyle/>
          <a:p>
            <a:r>
              <a:rPr lang="en-GB" dirty="0"/>
              <a:t>WIGOS Implementation Status</a:t>
            </a:r>
          </a:p>
        </p:txBody>
      </p:sp>
    </p:spTree>
    <p:extLst>
      <p:ext uri="{BB962C8B-B14F-4D97-AF65-F5344CB8AC3E}">
        <p14:creationId xmlns:p14="http://schemas.microsoft.com/office/powerpoint/2010/main" val="3768663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9229-BCE2-492D-905B-204068B92460}"/>
              </a:ext>
            </a:extLst>
          </p:cNvPr>
          <p:cNvSpPr>
            <a:spLocks noGrp="1"/>
          </p:cNvSpPr>
          <p:nvPr>
            <p:ph type="title"/>
          </p:nvPr>
        </p:nvSpPr>
        <p:spPr>
          <a:xfrm>
            <a:off x="457200" y="274638"/>
            <a:ext cx="8229600" cy="611187"/>
          </a:xfrm>
        </p:spPr>
        <p:txBody>
          <a:bodyPr>
            <a:normAutofit fontScale="90000"/>
          </a:bodyPr>
          <a:lstStyle/>
          <a:p>
            <a:r>
              <a:rPr lang="en-GB" dirty="0"/>
              <a:t>WIGOS Vision 2040 Implementation</a:t>
            </a:r>
            <a:endParaRPr lang="en-CH" dirty="0"/>
          </a:p>
        </p:txBody>
      </p:sp>
      <p:sp>
        <p:nvSpPr>
          <p:cNvPr id="3" name="Content Placeholder 2">
            <a:extLst>
              <a:ext uri="{FF2B5EF4-FFF2-40B4-BE49-F238E27FC236}">
                <a16:creationId xmlns:a16="http://schemas.microsoft.com/office/drawing/2014/main" id="{CA4AA1C7-1D72-4EF8-9E7E-229DD55263FA}"/>
              </a:ext>
            </a:extLst>
          </p:cNvPr>
          <p:cNvSpPr>
            <a:spLocks noGrp="1"/>
          </p:cNvSpPr>
          <p:nvPr>
            <p:ph idx="1"/>
          </p:nvPr>
        </p:nvSpPr>
        <p:spPr>
          <a:xfrm>
            <a:off x="457200" y="1000125"/>
            <a:ext cx="8229600" cy="4525963"/>
          </a:xfrm>
        </p:spPr>
        <p:txBody>
          <a:bodyPr>
            <a:normAutofit lnSpcReduction="10000"/>
          </a:bodyPr>
          <a:lstStyle/>
          <a:p>
            <a:r>
              <a:rPr lang="en-US" sz="2800" dirty="0"/>
              <a:t>WMO plans a consultancy to develop a high-level plan</a:t>
            </a:r>
          </a:p>
          <a:p>
            <a:pPr lvl="1"/>
            <a:r>
              <a:rPr lang="en-US" sz="2400" dirty="0">
                <a:solidFill>
                  <a:schemeClr val="dk1"/>
                </a:solidFill>
              </a:rPr>
              <a:t>Guidance on the Evolution of the Global Observing Capabilities in Response to the WIGOS Vision 2040</a:t>
            </a:r>
          </a:p>
          <a:p>
            <a:pPr lvl="1"/>
            <a:r>
              <a:rPr lang="en-CH" sz="2400" dirty="0">
                <a:solidFill>
                  <a:schemeClr val="dk1"/>
                </a:solidFill>
              </a:rPr>
              <a:t>Guidance on the development of a national implementation strategy for the Vision of WIGOS 2040</a:t>
            </a:r>
            <a:endParaRPr lang="en-US" sz="2400" dirty="0">
              <a:solidFill>
                <a:schemeClr val="dk1"/>
              </a:solidFill>
            </a:endParaRPr>
          </a:p>
          <a:p>
            <a:pPr lvl="1"/>
            <a:r>
              <a:rPr lang="en-CH" sz="2400" dirty="0">
                <a:solidFill>
                  <a:schemeClr val="dk1"/>
                </a:solidFill>
              </a:rPr>
              <a:t>Capacity development opportunities and guidance based on Systematic Observations Financial Facility (SOFF) and Country Support Initiative (CSI)</a:t>
            </a:r>
          </a:p>
          <a:p>
            <a:pPr lvl="1"/>
            <a:r>
              <a:rPr lang="en-CH" sz="2400" dirty="0">
                <a:solidFill>
                  <a:schemeClr val="dk1"/>
                </a:solidFill>
              </a:rPr>
              <a:t>Communication Plan on the need to respond to Vision for WIGOS in 2040</a:t>
            </a:r>
            <a:endParaRPr lang="en-US" sz="2400" dirty="0">
              <a:solidFill>
                <a:schemeClr val="dk1"/>
              </a:solidFill>
            </a:endParaRPr>
          </a:p>
          <a:p>
            <a:endParaRPr lang="en-CH" sz="2800" dirty="0"/>
          </a:p>
        </p:txBody>
      </p:sp>
      <p:sp>
        <p:nvSpPr>
          <p:cNvPr id="4" name="Slide Number Placeholder 3">
            <a:extLst>
              <a:ext uri="{FF2B5EF4-FFF2-40B4-BE49-F238E27FC236}">
                <a16:creationId xmlns:a16="http://schemas.microsoft.com/office/drawing/2014/main" id="{7A2DEFFE-2B07-4332-B107-7F88B373664A}"/>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12</a:t>
            </a:fld>
            <a:endParaRPr lang="en-GB"/>
          </a:p>
        </p:txBody>
      </p:sp>
    </p:spTree>
    <p:extLst>
      <p:ext uri="{BB962C8B-B14F-4D97-AF65-F5344CB8AC3E}">
        <p14:creationId xmlns:p14="http://schemas.microsoft.com/office/powerpoint/2010/main" val="3697644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6F861-919C-3647-BC02-1B9AD2AAC26C}"/>
              </a:ext>
            </a:extLst>
          </p:cNvPr>
          <p:cNvSpPr>
            <a:spLocks noGrp="1"/>
          </p:cNvSpPr>
          <p:nvPr>
            <p:ph type="title"/>
          </p:nvPr>
        </p:nvSpPr>
        <p:spPr/>
        <p:txBody>
          <a:bodyPr>
            <a:normAutofit fontScale="90000"/>
          </a:bodyPr>
          <a:lstStyle/>
          <a:p>
            <a:r>
              <a:rPr lang="en-GB"/>
              <a:t>Implementation of WIGOS Vision 2040</a:t>
            </a:r>
          </a:p>
        </p:txBody>
      </p:sp>
      <p:sp>
        <p:nvSpPr>
          <p:cNvPr id="3" name="Content Placeholder 2">
            <a:extLst>
              <a:ext uri="{FF2B5EF4-FFF2-40B4-BE49-F238E27FC236}">
                <a16:creationId xmlns:a16="http://schemas.microsoft.com/office/drawing/2014/main" id="{80B469D7-F509-9443-B11B-ED78A4CCB231}"/>
              </a:ext>
            </a:extLst>
          </p:cNvPr>
          <p:cNvSpPr>
            <a:spLocks noGrp="1"/>
          </p:cNvSpPr>
          <p:nvPr>
            <p:ph idx="1"/>
          </p:nvPr>
        </p:nvSpPr>
        <p:spPr>
          <a:xfrm>
            <a:off x="457200" y="1340768"/>
            <a:ext cx="5192486" cy="4785396"/>
          </a:xfrm>
        </p:spPr>
        <p:txBody>
          <a:bodyPr>
            <a:normAutofit/>
          </a:bodyPr>
          <a:lstStyle/>
          <a:p>
            <a:r>
              <a:rPr lang="en-GB" sz="2800" dirty="0"/>
              <a:t>WMO welcomes updated CGMS baseline and CGMS contributions towards implementation of the Vision for WIGOS in 2040</a:t>
            </a:r>
          </a:p>
          <a:p>
            <a:r>
              <a:rPr lang="en-US" sz="2800" dirty="0">
                <a:solidFill>
                  <a:schemeClr val="dk1"/>
                </a:solidFill>
              </a:rPr>
              <a:t>However, this does not cover all key aspects for comprehensive Earth-System modelling, hence CEOS support is also essential</a:t>
            </a:r>
            <a:endParaRPr lang="en-CH" sz="2800" dirty="0">
              <a:solidFill>
                <a:schemeClr val="dk1"/>
              </a:solidFill>
            </a:endParaRPr>
          </a:p>
        </p:txBody>
      </p:sp>
      <p:sp>
        <p:nvSpPr>
          <p:cNvPr id="4" name="Slide Number Placeholder 3">
            <a:extLst>
              <a:ext uri="{FF2B5EF4-FFF2-40B4-BE49-F238E27FC236}">
                <a16:creationId xmlns:a16="http://schemas.microsoft.com/office/drawing/2014/main" id="{A27773B7-DC92-4942-807A-42C7431F4EC4}"/>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13</a:t>
            </a:fld>
            <a:endParaRPr lang="en-GB"/>
          </a:p>
        </p:txBody>
      </p:sp>
      <p:pic>
        <p:nvPicPr>
          <p:cNvPr id="3074" name="Picture 2" descr="Vision for the WMO Integrated Global Observing System in 2040 ...">
            <a:extLst>
              <a:ext uri="{FF2B5EF4-FFF2-40B4-BE49-F238E27FC236}">
                <a16:creationId xmlns:a16="http://schemas.microsoft.com/office/drawing/2014/main" id="{662431CC-A0D4-4F77-9939-00B0A09B5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0" y="1666875"/>
            <a:ext cx="2495550" cy="352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996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0EC1D-260A-415A-8958-BA26033AAF6E}"/>
              </a:ext>
            </a:extLst>
          </p:cNvPr>
          <p:cNvSpPr>
            <a:spLocks noGrp="1"/>
          </p:cNvSpPr>
          <p:nvPr>
            <p:ph type="title"/>
          </p:nvPr>
        </p:nvSpPr>
        <p:spPr/>
        <p:txBody>
          <a:bodyPr/>
          <a:lstStyle/>
          <a:p>
            <a:endParaRPr lang="en-CH"/>
          </a:p>
        </p:txBody>
      </p:sp>
      <p:sp>
        <p:nvSpPr>
          <p:cNvPr id="4" name="Slide Number Placeholder 3">
            <a:extLst>
              <a:ext uri="{FF2B5EF4-FFF2-40B4-BE49-F238E27FC236}">
                <a16:creationId xmlns:a16="http://schemas.microsoft.com/office/drawing/2014/main" id="{33FAA438-6764-4F35-93A5-77BF68F7C501}"/>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14</a:t>
            </a:fld>
            <a:endParaRPr lang="en-GB"/>
          </a:p>
        </p:txBody>
      </p:sp>
      <p:sp>
        <p:nvSpPr>
          <p:cNvPr id="5" name="Slide Number Placeholder 3">
            <a:extLst>
              <a:ext uri="{FF2B5EF4-FFF2-40B4-BE49-F238E27FC236}">
                <a16:creationId xmlns:a16="http://schemas.microsoft.com/office/drawing/2014/main" id="{106B8207-3072-4CF0-A1F4-4D820614A3B6}"/>
              </a:ext>
            </a:extLst>
          </p:cNvPr>
          <p:cNvSpPr txBox="1">
            <a:spLocks/>
          </p:cNvSpPr>
          <p:nvPr/>
        </p:nvSpPr>
        <p:spPr>
          <a:xfrm>
            <a:off x="6302828" y="587097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buClr>
                <a:srgbClr val="000000"/>
              </a:buClr>
            </a:pPr>
            <a:fld id="{00000000-1234-1234-1234-123412341234}" type="slidenum">
              <a:rPr lang="en-US" sz="2400" kern="0" smtClean="0"/>
              <a:pPr defTabSz="685800">
                <a:buClr>
                  <a:srgbClr val="000000"/>
                </a:buClr>
              </a:pPr>
              <a:t>14</a:t>
            </a:fld>
            <a:endParaRPr lang="en-US" sz="2400" kern="0"/>
          </a:p>
        </p:txBody>
      </p:sp>
      <p:graphicFrame>
        <p:nvGraphicFramePr>
          <p:cNvPr id="6" name="Diagram 5">
            <a:extLst>
              <a:ext uri="{FF2B5EF4-FFF2-40B4-BE49-F238E27FC236}">
                <a16:creationId xmlns:a16="http://schemas.microsoft.com/office/drawing/2014/main" id="{D4A10483-E091-42DD-B159-FA045738809C}"/>
              </a:ext>
            </a:extLst>
          </p:cNvPr>
          <p:cNvGraphicFramePr/>
          <p:nvPr/>
        </p:nvGraphicFramePr>
        <p:xfrm>
          <a:off x="1368878" y="1882373"/>
          <a:ext cx="6096000" cy="3093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A9193F15-8EB5-4983-BE20-F9956F21063F}"/>
              </a:ext>
            </a:extLst>
          </p:cNvPr>
          <p:cNvSpPr txBox="1"/>
          <p:nvPr/>
        </p:nvSpPr>
        <p:spPr>
          <a:xfrm>
            <a:off x="5348640" y="2012589"/>
            <a:ext cx="3209853" cy="646331"/>
          </a:xfrm>
          <a:prstGeom prst="rect">
            <a:avLst/>
          </a:prstGeom>
          <a:noFill/>
        </p:spPr>
        <p:txBody>
          <a:bodyPr wrap="none" rtlCol="0">
            <a:spAutoFit/>
          </a:bodyPr>
          <a:lstStyle/>
          <a:p>
            <a:pPr marL="214313" indent="-214313" defTabSz="685800">
              <a:buClr>
                <a:srgbClr val="000000"/>
              </a:buClr>
              <a:buFont typeface="Arial" panose="020B0604020202020204" pitchFamily="34" charset="0"/>
              <a:buChar char="•"/>
            </a:pPr>
            <a:r>
              <a:rPr lang="en-US" sz="1200" kern="0" dirty="0">
                <a:solidFill>
                  <a:srgbClr val="000000"/>
                </a:solidFill>
                <a:latin typeface="Arial"/>
                <a:cs typeface="Arial"/>
                <a:sym typeface="Arial"/>
              </a:rPr>
              <a:t>What observing networks are required</a:t>
            </a:r>
          </a:p>
          <a:p>
            <a:pPr marL="214313" indent="-214313" defTabSz="685800">
              <a:buClr>
                <a:srgbClr val="000000"/>
              </a:buClr>
              <a:buFont typeface="Arial" panose="020B0604020202020204" pitchFamily="34" charset="0"/>
              <a:buChar char="•"/>
            </a:pPr>
            <a:r>
              <a:rPr lang="en-US" sz="1200" kern="0" dirty="0">
                <a:solidFill>
                  <a:srgbClr val="000000"/>
                </a:solidFill>
                <a:latin typeface="Arial"/>
                <a:cs typeface="Arial"/>
                <a:sym typeface="Arial"/>
              </a:rPr>
              <a:t>Resolution 40 (Annex)</a:t>
            </a:r>
          </a:p>
          <a:p>
            <a:pPr marL="214313" indent="-214313" defTabSz="685800">
              <a:buClr>
                <a:srgbClr val="000000"/>
              </a:buClr>
              <a:buFont typeface="Arial" panose="020B0604020202020204" pitchFamily="34" charset="0"/>
              <a:buChar char="•"/>
            </a:pPr>
            <a:r>
              <a:rPr lang="en-US" sz="1200" kern="0" dirty="0">
                <a:solidFill>
                  <a:srgbClr val="000000"/>
                </a:solidFill>
                <a:latin typeface="Arial"/>
                <a:cs typeface="Arial"/>
                <a:sym typeface="Arial"/>
              </a:rPr>
              <a:t>Global Basic Observing Network (GBON)</a:t>
            </a:r>
          </a:p>
        </p:txBody>
      </p:sp>
      <p:sp>
        <p:nvSpPr>
          <p:cNvPr id="8" name="TextBox 7">
            <a:extLst>
              <a:ext uri="{FF2B5EF4-FFF2-40B4-BE49-F238E27FC236}">
                <a16:creationId xmlns:a16="http://schemas.microsoft.com/office/drawing/2014/main" id="{C5238891-5EDA-47E0-A398-27D79686060C}"/>
              </a:ext>
            </a:extLst>
          </p:cNvPr>
          <p:cNvSpPr txBox="1"/>
          <p:nvPr/>
        </p:nvSpPr>
        <p:spPr>
          <a:xfrm>
            <a:off x="304971" y="4332874"/>
            <a:ext cx="1850507" cy="646331"/>
          </a:xfrm>
          <a:prstGeom prst="rect">
            <a:avLst/>
          </a:prstGeom>
          <a:noFill/>
        </p:spPr>
        <p:txBody>
          <a:bodyPr wrap="none" rtlCol="0">
            <a:spAutoFit/>
          </a:bodyPr>
          <a:lstStyle/>
          <a:p>
            <a:pPr marL="214313" indent="-214313" defTabSz="685800">
              <a:buClr>
                <a:srgbClr val="000000"/>
              </a:buClr>
              <a:buFont typeface="Arial" panose="020B0604020202020204" pitchFamily="34" charset="0"/>
              <a:buChar char="•"/>
            </a:pPr>
            <a:r>
              <a:rPr lang="en-US" sz="1200" kern="0" dirty="0">
                <a:solidFill>
                  <a:srgbClr val="000000"/>
                </a:solidFill>
                <a:latin typeface="Arial"/>
                <a:cs typeface="Arial"/>
                <a:sym typeface="Arial"/>
              </a:rPr>
              <a:t>What data is shared</a:t>
            </a:r>
          </a:p>
          <a:p>
            <a:pPr marL="214313" indent="-214313" defTabSz="685800">
              <a:buClr>
                <a:srgbClr val="000000"/>
              </a:buClr>
              <a:buFont typeface="Arial" panose="020B0604020202020204" pitchFamily="34" charset="0"/>
              <a:buChar char="•"/>
            </a:pPr>
            <a:r>
              <a:rPr lang="en-US" sz="1200" kern="0" dirty="0">
                <a:solidFill>
                  <a:srgbClr val="000000"/>
                </a:solidFill>
                <a:latin typeface="Arial"/>
                <a:cs typeface="Arial"/>
                <a:sym typeface="Arial"/>
              </a:rPr>
              <a:t>Intellectual property</a:t>
            </a:r>
          </a:p>
          <a:p>
            <a:pPr marL="214313" indent="-214313" defTabSz="685800">
              <a:buClr>
                <a:srgbClr val="000000"/>
              </a:buClr>
              <a:buFont typeface="Arial" panose="020B0604020202020204" pitchFamily="34" charset="0"/>
              <a:buChar char="•"/>
            </a:pPr>
            <a:r>
              <a:rPr lang="en-US" sz="1200" kern="0" dirty="0">
                <a:solidFill>
                  <a:srgbClr val="000000"/>
                </a:solidFill>
                <a:latin typeface="Arial"/>
                <a:cs typeface="Arial"/>
                <a:sym typeface="Arial"/>
              </a:rPr>
              <a:t>Resolution 40, 60, 25</a:t>
            </a:r>
          </a:p>
        </p:txBody>
      </p:sp>
      <p:sp>
        <p:nvSpPr>
          <p:cNvPr id="9" name="TextBox 8">
            <a:extLst>
              <a:ext uri="{FF2B5EF4-FFF2-40B4-BE49-F238E27FC236}">
                <a16:creationId xmlns:a16="http://schemas.microsoft.com/office/drawing/2014/main" id="{861BA7F5-9464-4748-AA67-AA63A0926480}"/>
              </a:ext>
            </a:extLst>
          </p:cNvPr>
          <p:cNvSpPr txBox="1"/>
          <p:nvPr/>
        </p:nvSpPr>
        <p:spPr>
          <a:xfrm>
            <a:off x="6653238" y="4332874"/>
            <a:ext cx="2205011" cy="1015663"/>
          </a:xfrm>
          <a:prstGeom prst="rect">
            <a:avLst/>
          </a:prstGeom>
          <a:noFill/>
        </p:spPr>
        <p:txBody>
          <a:bodyPr wrap="square" rtlCol="0">
            <a:spAutoFit/>
          </a:bodyPr>
          <a:lstStyle/>
          <a:p>
            <a:pPr marL="214313" indent="-214313" defTabSz="685800">
              <a:buClr>
                <a:srgbClr val="000000"/>
              </a:buClr>
              <a:buFont typeface="Arial" panose="020B0604020202020204" pitchFamily="34" charset="0"/>
              <a:buChar char="•"/>
            </a:pPr>
            <a:r>
              <a:rPr lang="en-US" sz="1200" kern="0" dirty="0">
                <a:solidFill>
                  <a:srgbClr val="000000"/>
                </a:solidFill>
                <a:latin typeface="Arial"/>
                <a:cs typeface="Arial"/>
                <a:sym typeface="Arial"/>
              </a:rPr>
              <a:t>Capability gaps</a:t>
            </a:r>
          </a:p>
          <a:p>
            <a:pPr marL="214313" indent="-214313" defTabSz="685800">
              <a:buClr>
                <a:srgbClr val="000000"/>
              </a:buClr>
              <a:buFont typeface="Arial" panose="020B0604020202020204" pitchFamily="34" charset="0"/>
              <a:buChar char="•"/>
            </a:pPr>
            <a:r>
              <a:rPr lang="en-US" sz="1200" kern="0" dirty="0">
                <a:solidFill>
                  <a:srgbClr val="000000"/>
                </a:solidFill>
                <a:latin typeface="Arial"/>
                <a:cs typeface="Arial"/>
                <a:sym typeface="Arial"/>
              </a:rPr>
              <a:t>Capacity gaps</a:t>
            </a:r>
          </a:p>
          <a:p>
            <a:pPr marL="214313" indent="-214313" defTabSz="685800">
              <a:buClr>
                <a:srgbClr val="000000"/>
              </a:buClr>
              <a:buFont typeface="Arial" panose="020B0604020202020204" pitchFamily="34" charset="0"/>
              <a:buChar char="•"/>
            </a:pPr>
            <a:r>
              <a:rPr lang="en-US" sz="1200" kern="0" dirty="0">
                <a:solidFill>
                  <a:srgbClr val="000000"/>
                </a:solidFill>
                <a:latin typeface="Arial"/>
                <a:cs typeface="Arial"/>
                <a:sym typeface="Arial"/>
              </a:rPr>
              <a:t>Funding limitations</a:t>
            </a:r>
          </a:p>
          <a:p>
            <a:pPr marL="214313" indent="-214313" defTabSz="685800">
              <a:buClr>
                <a:srgbClr val="000000"/>
              </a:buClr>
              <a:buFont typeface="Arial" panose="020B0604020202020204" pitchFamily="34" charset="0"/>
              <a:buChar char="•"/>
            </a:pPr>
            <a:r>
              <a:rPr lang="en-US" sz="1200" kern="0" dirty="0">
                <a:solidFill>
                  <a:srgbClr val="000000"/>
                </a:solidFill>
                <a:latin typeface="Arial"/>
                <a:cs typeface="Arial"/>
                <a:sym typeface="Arial"/>
              </a:rPr>
              <a:t>Systematic Observations Funding Facility (SOFF)</a:t>
            </a:r>
          </a:p>
        </p:txBody>
      </p:sp>
    </p:spTree>
    <p:extLst>
      <p:ext uri="{BB962C8B-B14F-4D97-AF65-F5344CB8AC3E}">
        <p14:creationId xmlns:p14="http://schemas.microsoft.com/office/powerpoint/2010/main" val="3329422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0DF600-674A-44DD-A5FD-273A31A6C07B}"/>
              </a:ext>
            </a:extLst>
          </p:cNvPr>
          <p:cNvSpPr>
            <a:spLocks noGrp="1"/>
          </p:cNvSpPr>
          <p:nvPr>
            <p:ph type="title"/>
          </p:nvPr>
        </p:nvSpPr>
        <p:spPr>
          <a:xfrm>
            <a:off x="457200" y="274638"/>
            <a:ext cx="8229600" cy="605895"/>
          </a:xfrm>
        </p:spPr>
        <p:txBody>
          <a:bodyPr>
            <a:noAutofit/>
          </a:bodyPr>
          <a:lstStyle/>
          <a:p>
            <a:r>
              <a:rPr lang="en-US" sz="2800" dirty="0">
                <a:solidFill>
                  <a:schemeClr val="accent1"/>
                </a:solidFill>
              </a:rPr>
              <a:t>WMO-IATA Collaborative AMDAR </a:t>
            </a:r>
            <a:r>
              <a:rPr lang="en-US" sz="2800" dirty="0" err="1">
                <a:solidFill>
                  <a:schemeClr val="accent1"/>
                </a:solidFill>
              </a:rPr>
              <a:t>Programme</a:t>
            </a:r>
            <a:r>
              <a:rPr lang="en-US" sz="2800" dirty="0">
                <a:solidFill>
                  <a:schemeClr val="accent1"/>
                </a:solidFill>
              </a:rPr>
              <a:t> (WICAP)</a:t>
            </a:r>
            <a:endParaRPr lang="en-CH" sz="2800" dirty="0">
              <a:solidFill>
                <a:schemeClr val="accent1"/>
              </a:solidFill>
            </a:endParaRPr>
          </a:p>
        </p:txBody>
      </p:sp>
      <p:sp>
        <p:nvSpPr>
          <p:cNvPr id="4" name="Content Placeholder 3">
            <a:extLst>
              <a:ext uri="{FF2B5EF4-FFF2-40B4-BE49-F238E27FC236}">
                <a16:creationId xmlns:a16="http://schemas.microsoft.com/office/drawing/2014/main" id="{D89C92A2-0905-4C3F-9D35-67F67048F07D}"/>
              </a:ext>
            </a:extLst>
          </p:cNvPr>
          <p:cNvSpPr>
            <a:spLocks noGrp="1"/>
          </p:cNvSpPr>
          <p:nvPr>
            <p:ph sz="half" idx="1"/>
          </p:nvPr>
        </p:nvSpPr>
        <p:spPr>
          <a:xfrm>
            <a:off x="249382" y="1944868"/>
            <a:ext cx="4246418" cy="4638494"/>
          </a:xfrm>
        </p:spPr>
        <p:txBody>
          <a:bodyPr>
            <a:normAutofit fontScale="62500" lnSpcReduction="20000"/>
          </a:bodyPr>
          <a:lstStyle/>
          <a:p>
            <a:r>
              <a:rPr lang="en-US" dirty="0"/>
              <a:t>Roles of organizations</a:t>
            </a:r>
          </a:p>
          <a:p>
            <a:pPr lvl="1"/>
            <a:r>
              <a:rPr lang="en-US" dirty="0"/>
              <a:t>WMO</a:t>
            </a:r>
          </a:p>
          <a:p>
            <a:pPr lvl="2"/>
            <a:r>
              <a:rPr lang="en-US" dirty="0"/>
              <a:t>Requirements for data and coverage</a:t>
            </a:r>
          </a:p>
          <a:p>
            <a:pPr lvl="2"/>
            <a:r>
              <a:rPr lang="en-US" dirty="0"/>
              <a:t>Operation and resourcing of regional programs</a:t>
            </a:r>
          </a:p>
          <a:p>
            <a:pPr lvl="2"/>
            <a:r>
              <a:rPr lang="en-US" dirty="0"/>
              <a:t>Reception, management and use of data</a:t>
            </a:r>
          </a:p>
          <a:p>
            <a:pPr lvl="1"/>
            <a:r>
              <a:rPr lang="en-US" dirty="0"/>
              <a:t>IATA</a:t>
            </a:r>
          </a:p>
          <a:p>
            <a:pPr lvl="2"/>
            <a:r>
              <a:rPr lang="en-US" dirty="0"/>
              <a:t>Airline and aviation business case and promotion of benefits of participation</a:t>
            </a:r>
          </a:p>
          <a:p>
            <a:pPr lvl="2"/>
            <a:r>
              <a:rPr lang="en-US" dirty="0"/>
              <a:t>Technical process for onboard implementation</a:t>
            </a:r>
          </a:p>
          <a:p>
            <a:pPr lvl="2"/>
            <a:r>
              <a:rPr lang="en-US" dirty="0"/>
              <a:t>Data policy, licensing and aviation utilization</a:t>
            </a:r>
          </a:p>
          <a:p>
            <a:r>
              <a:rPr lang="en-US" dirty="0"/>
              <a:t>Benefits</a:t>
            </a:r>
          </a:p>
          <a:p>
            <a:pPr lvl="1"/>
            <a:r>
              <a:rPr lang="en-US" sz="2200" dirty="0" err="1"/>
              <a:t>Formalised</a:t>
            </a:r>
            <a:r>
              <a:rPr lang="en-US" sz="2200" dirty="0"/>
              <a:t> data policy</a:t>
            </a:r>
          </a:p>
          <a:p>
            <a:pPr lvl="1"/>
            <a:r>
              <a:rPr lang="en-US" sz="2200" dirty="0"/>
              <a:t>Coordinated expansion over data-sparse areas including turbulence and water </a:t>
            </a:r>
            <a:r>
              <a:rPr lang="en-US" sz="2200" dirty="0" err="1"/>
              <a:t>vapour</a:t>
            </a:r>
            <a:r>
              <a:rPr lang="en-US" sz="2200" dirty="0"/>
              <a:t> monitoring</a:t>
            </a:r>
          </a:p>
          <a:p>
            <a:pPr lvl="1"/>
            <a:r>
              <a:rPr lang="en-US" sz="2200" dirty="0"/>
              <a:t>WMO Regional approach can halve cost of program operation and data comms costs</a:t>
            </a:r>
          </a:p>
          <a:p>
            <a:pPr lvl="1"/>
            <a:r>
              <a:rPr lang="en-US" sz="2200" dirty="0"/>
              <a:t>More effective and efficient partnership with new airlines – expect increase 40 -&gt; ~80</a:t>
            </a:r>
          </a:p>
          <a:p>
            <a:pPr lvl="1"/>
            <a:endParaRPr lang="en-US" dirty="0"/>
          </a:p>
          <a:p>
            <a:pPr lvl="1"/>
            <a:endParaRPr lang="en-US" dirty="0"/>
          </a:p>
        </p:txBody>
      </p:sp>
      <p:pic>
        <p:nvPicPr>
          <p:cNvPr id="11" name="Content Placeholder 6">
            <a:extLst>
              <a:ext uri="{FF2B5EF4-FFF2-40B4-BE49-F238E27FC236}">
                <a16:creationId xmlns:a16="http://schemas.microsoft.com/office/drawing/2014/main" id="{FBC547C9-B172-4995-BF92-E1558F345FD2}"/>
              </a:ext>
            </a:extLst>
          </p:cNvPr>
          <p:cNvPicPr>
            <a:picLocks noGrp="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5800" y="2279903"/>
            <a:ext cx="4495799" cy="3540390"/>
          </a:xfrm>
          <a:prstGeom prst="rect">
            <a:avLst/>
          </a:prstGeom>
        </p:spPr>
      </p:pic>
      <p:sp>
        <p:nvSpPr>
          <p:cNvPr id="8" name="TextBox 7">
            <a:extLst>
              <a:ext uri="{FF2B5EF4-FFF2-40B4-BE49-F238E27FC236}">
                <a16:creationId xmlns:a16="http://schemas.microsoft.com/office/drawing/2014/main" id="{0E1087B8-4A98-40D6-A3D0-13939E525DDA}"/>
              </a:ext>
            </a:extLst>
          </p:cNvPr>
          <p:cNvSpPr txBox="1"/>
          <p:nvPr/>
        </p:nvSpPr>
        <p:spPr>
          <a:xfrm>
            <a:off x="249383" y="964276"/>
            <a:ext cx="8742216" cy="724494"/>
          </a:xfrm>
          <a:prstGeom prst="rect">
            <a:avLst/>
          </a:prstGeom>
          <a:noFill/>
        </p:spPr>
        <p:txBody>
          <a:bodyPr wrap="square" rtlCol="0">
            <a:spAutoFit/>
          </a:bodyPr>
          <a:lstStyle/>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Working Arrangement established between IATA and WMO on AMDAR Program</a:t>
            </a:r>
          </a:p>
          <a:p>
            <a:pPr marL="742950" marR="0" lvl="1" indent="-285750" algn="l" defTabSz="457200" rtl="0" eaLnBrk="1" fontAlgn="auto" latinLnBrk="0" hangingPunct="1">
              <a:lnSpc>
                <a:spcPct val="8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2017 - to develop concept of operations and principles for future collaboration</a:t>
            </a:r>
          </a:p>
          <a:p>
            <a:pPr marL="742950" marR="0" lvl="1" indent="-285750" algn="l" defTabSz="457200" rtl="0" eaLnBrk="1" fontAlgn="auto" latinLnBrk="0" hangingPunct="1">
              <a:lnSpc>
                <a:spcPct val="80000"/>
              </a:lnSpc>
              <a:spcBef>
                <a:spcPct val="20000"/>
              </a:spcBef>
              <a:spcAft>
                <a:spcPts val="0"/>
              </a:spcAft>
              <a:buClrTx/>
              <a:buSzTx/>
              <a:buFont typeface="Arial"/>
              <a:buChar char="–"/>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2020 update - to cover collaborative development of AMDAR – WICAP</a:t>
            </a:r>
          </a:p>
        </p:txBody>
      </p:sp>
    </p:spTree>
    <p:extLst>
      <p:ext uri="{BB962C8B-B14F-4D97-AF65-F5344CB8AC3E}">
        <p14:creationId xmlns:p14="http://schemas.microsoft.com/office/powerpoint/2010/main" val="208312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7EBD5D-CC28-4047-B403-9BFC1AE60FAA}"/>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16</a:t>
            </a:fld>
            <a:endParaRPr lang="en-GB"/>
          </a:p>
        </p:txBody>
      </p:sp>
      <p:sp>
        <p:nvSpPr>
          <p:cNvPr id="5" name="Titel 2">
            <a:extLst>
              <a:ext uri="{FF2B5EF4-FFF2-40B4-BE49-F238E27FC236}">
                <a16:creationId xmlns:a16="http://schemas.microsoft.com/office/drawing/2014/main" id="{8323B4D6-829F-A943-8362-267314E9FAE8}"/>
              </a:ext>
            </a:extLst>
          </p:cNvPr>
          <p:cNvSpPr txBox="1">
            <a:spLocks/>
          </p:cNvSpPr>
          <p:nvPr/>
        </p:nvSpPr>
        <p:spPr>
          <a:xfrm>
            <a:off x="-35091" y="301186"/>
            <a:ext cx="9144000" cy="8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r>
              <a:rPr lang="en-GB" sz="3600"/>
              <a:t>OSCAR/Space Development and Maintenance</a:t>
            </a:r>
          </a:p>
        </p:txBody>
      </p:sp>
      <p:pic>
        <p:nvPicPr>
          <p:cNvPr id="6" name="Picture 5">
            <a:extLst>
              <a:ext uri="{FF2B5EF4-FFF2-40B4-BE49-F238E27FC236}">
                <a16:creationId xmlns:a16="http://schemas.microsoft.com/office/drawing/2014/main" id="{73992D33-B0F9-5E49-9AB9-16B6D17913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0" y="1104568"/>
            <a:ext cx="4379531" cy="3228546"/>
          </a:xfrm>
          <a:prstGeom prst="rect">
            <a:avLst/>
          </a:prstGeom>
        </p:spPr>
      </p:pic>
      <p:sp>
        <p:nvSpPr>
          <p:cNvPr id="7" name="Textfeld 7">
            <a:extLst>
              <a:ext uri="{FF2B5EF4-FFF2-40B4-BE49-F238E27FC236}">
                <a16:creationId xmlns:a16="http://schemas.microsoft.com/office/drawing/2014/main" id="{37260070-9F94-DD4A-9331-D1EC3FD01C7B}"/>
              </a:ext>
            </a:extLst>
          </p:cNvPr>
          <p:cNvSpPr txBox="1"/>
          <p:nvPr/>
        </p:nvSpPr>
        <p:spPr>
          <a:xfrm>
            <a:off x="2843808" y="6177148"/>
            <a:ext cx="4248472" cy="276999"/>
          </a:xfrm>
          <a:prstGeom prst="rect">
            <a:avLst/>
          </a:prstGeom>
          <a:solidFill>
            <a:srgbClr val="00B0F0"/>
          </a:solidFill>
        </p:spPr>
        <p:txBody>
          <a:bodyPr wrap="square" rtlCol="0">
            <a:spAutoFit/>
          </a:bodyPr>
          <a:lstStyle/>
          <a:p>
            <a:pPr algn="ctr"/>
            <a:r>
              <a:rPr lang="en-GB" sz="1200" b="1"/>
              <a:t>See </a:t>
            </a:r>
            <a:r>
              <a:rPr lang="en-GB" sz="1200" b="1">
                <a:hlinkClick r:id="rId3"/>
              </a:rPr>
              <a:t>https://www.wmo-sat.info/oscar/spacecapabilities</a:t>
            </a:r>
            <a:r>
              <a:rPr lang="en-GB" sz="1200" b="1"/>
              <a:t> </a:t>
            </a:r>
          </a:p>
        </p:txBody>
      </p:sp>
      <p:sp>
        <p:nvSpPr>
          <p:cNvPr id="8" name="Content Placeholder 3">
            <a:extLst>
              <a:ext uri="{FF2B5EF4-FFF2-40B4-BE49-F238E27FC236}">
                <a16:creationId xmlns:a16="http://schemas.microsoft.com/office/drawing/2014/main" id="{A6359564-FD69-435A-974B-13F9E8D69C61}"/>
              </a:ext>
            </a:extLst>
          </p:cNvPr>
          <p:cNvSpPr>
            <a:spLocks noGrp="1"/>
          </p:cNvSpPr>
          <p:nvPr>
            <p:ph idx="1"/>
          </p:nvPr>
        </p:nvSpPr>
        <p:spPr>
          <a:xfrm>
            <a:off x="40519" y="1118936"/>
            <a:ext cx="4531481" cy="4605654"/>
          </a:xfrm>
        </p:spPr>
        <p:txBody>
          <a:bodyPr>
            <a:normAutofit lnSpcReduction="10000"/>
          </a:bodyPr>
          <a:lstStyle/>
          <a:p>
            <a:r>
              <a:rPr lang="en-GB" sz="2200" dirty="0"/>
              <a:t>WMO has established a framework for continuing OSCAR/Space development</a:t>
            </a:r>
          </a:p>
          <a:p>
            <a:r>
              <a:rPr lang="en-GB" sz="2200" dirty="0"/>
              <a:t>IT company contracted to further develop OSCAR/Space</a:t>
            </a:r>
            <a:endParaRPr lang="en-GB" sz="1100" dirty="0"/>
          </a:p>
          <a:p>
            <a:r>
              <a:rPr lang="en-GB" sz="1800" b="1" dirty="0"/>
              <a:t>Phase 1: </a:t>
            </a:r>
            <a:r>
              <a:rPr lang="en-GB" sz="1800" dirty="0"/>
              <a:t>upgrades to the OSCAR/Space technical stack – presently in user acceptance testing.</a:t>
            </a:r>
          </a:p>
          <a:p>
            <a:r>
              <a:rPr lang="en-GB" sz="1800" b="1" dirty="0"/>
              <a:t>Phase 2:</a:t>
            </a:r>
            <a:r>
              <a:rPr lang="en-GB" sz="1800" dirty="0"/>
              <a:t> upgrades to </a:t>
            </a:r>
            <a:r>
              <a:rPr lang="en-GB" sz="1600" dirty="0"/>
              <a:t>OSCAR/Space to make it compliant with WIGOS metadata records  - to be kicked off </a:t>
            </a:r>
            <a:r>
              <a:rPr lang="en-GB" sz="1600"/>
              <a:t>in Q4/2020</a:t>
            </a:r>
            <a:endParaRPr lang="en-GB" sz="1600" dirty="0"/>
          </a:p>
          <a:p>
            <a:pPr marL="0" indent="0">
              <a:buNone/>
            </a:pPr>
            <a:endParaRPr lang="en-GB" sz="1000" dirty="0"/>
          </a:p>
          <a:p>
            <a:r>
              <a:rPr lang="en-US" sz="2200" dirty="0"/>
              <a:t>Continuous content maintenance with the support of O/SST (OSCAR Space Support Team)</a:t>
            </a:r>
            <a:endParaRPr lang="en-CH" sz="2200" dirty="0"/>
          </a:p>
        </p:txBody>
      </p:sp>
    </p:spTree>
    <p:extLst>
      <p:ext uri="{BB962C8B-B14F-4D97-AF65-F5344CB8AC3E}">
        <p14:creationId xmlns:p14="http://schemas.microsoft.com/office/powerpoint/2010/main" val="281756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7EBD5D-CC28-4047-B403-9BFC1AE60FAA}"/>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17</a:t>
            </a:fld>
            <a:endParaRPr lang="en-GB"/>
          </a:p>
        </p:txBody>
      </p:sp>
      <p:sp>
        <p:nvSpPr>
          <p:cNvPr id="5" name="Titel 2">
            <a:extLst>
              <a:ext uri="{FF2B5EF4-FFF2-40B4-BE49-F238E27FC236}">
                <a16:creationId xmlns:a16="http://schemas.microsoft.com/office/drawing/2014/main" id="{8323B4D6-829F-A943-8362-267314E9FAE8}"/>
              </a:ext>
            </a:extLst>
          </p:cNvPr>
          <p:cNvSpPr txBox="1">
            <a:spLocks/>
          </p:cNvSpPr>
          <p:nvPr/>
        </p:nvSpPr>
        <p:spPr>
          <a:xfrm>
            <a:off x="-35091" y="301186"/>
            <a:ext cx="9144000" cy="8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r>
              <a:rPr lang="en-GB" sz="3600"/>
              <a:t>OSCAR/Space Development and Maintenance</a:t>
            </a:r>
          </a:p>
        </p:txBody>
      </p:sp>
      <p:sp>
        <p:nvSpPr>
          <p:cNvPr id="7" name="Textfeld 7">
            <a:extLst>
              <a:ext uri="{FF2B5EF4-FFF2-40B4-BE49-F238E27FC236}">
                <a16:creationId xmlns:a16="http://schemas.microsoft.com/office/drawing/2014/main" id="{37260070-9F94-DD4A-9331-D1EC3FD01C7B}"/>
              </a:ext>
            </a:extLst>
          </p:cNvPr>
          <p:cNvSpPr txBox="1"/>
          <p:nvPr/>
        </p:nvSpPr>
        <p:spPr>
          <a:xfrm>
            <a:off x="2843808" y="6177148"/>
            <a:ext cx="4248472" cy="276999"/>
          </a:xfrm>
          <a:prstGeom prst="rect">
            <a:avLst/>
          </a:prstGeom>
          <a:solidFill>
            <a:srgbClr val="00B0F0"/>
          </a:solidFill>
        </p:spPr>
        <p:txBody>
          <a:bodyPr wrap="square" rtlCol="0">
            <a:spAutoFit/>
          </a:bodyPr>
          <a:lstStyle/>
          <a:p>
            <a:pPr algn="ctr"/>
            <a:r>
              <a:rPr lang="en-GB" sz="1200" b="1"/>
              <a:t>See </a:t>
            </a:r>
            <a:r>
              <a:rPr lang="en-GB" sz="1200" b="1">
                <a:hlinkClick r:id="rId2"/>
              </a:rPr>
              <a:t>https://www.wmo-sat.info/oscar/spacecapabilities</a:t>
            </a:r>
            <a:r>
              <a:rPr lang="en-GB" sz="1200" b="1"/>
              <a:t> </a:t>
            </a:r>
          </a:p>
        </p:txBody>
      </p:sp>
      <p:sp>
        <p:nvSpPr>
          <p:cNvPr id="2" name="TextBox 1">
            <a:extLst>
              <a:ext uri="{FF2B5EF4-FFF2-40B4-BE49-F238E27FC236}">
                <a16:creationId xmlns:a16="http://schemas.microsoft.com/office/drawing/2014/main" id="{A8FFE016-F0F0-4CC1-AB39-63FA9294B490}"/>
              </a:ext>
            </a:extLst>
          </p:cNvPr>
          <p:cNvSpPr txBox="1"/>
          <p:nvPr/>
        </p:nvSpPr>
        <p:spPr>
          <a:xfrm>
            <a:off x="495300" y="1104568"/>
            <a:ext cx="8289169" cy="4154984"/>
          </a:xfrm>
          <a:prstGeom prst="rect">
            <a:avLst/>
          </a:prstGeom>
          <a:noFill/>
        </p:spPr>
        <p:txBody>
          <a:bodyPr wrap="square" rtlCol="0">
            <a:spAutoFit/>
          </a:bodyPr>
          <a:lstStyle/>
          <a:p>
            <a:pPr marL="285750" indent="-285750">
              <a:buFont typeface="Wingdings" panose="05000000000000000000" pitchFamily="2" charset="2"/>
              <a:buChar char="§"/>
            </a:pPr>
            <a:r>
              <a:rPr lang="en-US" sz="2400" dirty="0"/>
              <a:t>OSCAR Space Captures</a:t>
            </a:r>
          </a:p>
          <a:p>
            <a:pPr marL="742950" lvl="1" indent="-285750">
              <a:buFont typeface="Wingdings" panose="05000000000000000000" pitchFamily="2" charset="2"/>
              <a:buChar char="§"/>
            </a:pPr>
            <a:r>
              <a:rPr lang="en-US" sz="2400" dirty="0"/>
              <a:t>770 satellites</a:t>
            </a:r>
          </a:p>
          <a:p>
            <a:pPr marL="742950" lvl="1" indent="-285750">
              <a:buFont typeface="Wingdings" panose="05000000000000000000" pitchFamily="2" charset="2"/>
              <a:buChar char="§"/>
            </a:pPr>
            <a:r>
              <a:rPr lang="en-US" sz="2400" dirty="0"/>
              <a:t>1000 instruments: </a:t>
            </a:r>
            <a:r>
              <a:rPr lang="en-GB" sz="2400" dirty="0"/>
              <a:t>650 for Earth Observation and 350 for Space Weather.</a:t>
            </a:r>
          </a:p>
          <a:p>
            <a:pPr marL="742950" lvl="1" indent="-285750">
              <a:buFont typeface="Wingdings" panose="05000000000000000000" pitchFamily="2" charset="2"/>
              <a:buChar char="§"/>
            </a:pPr>
            <a:r>
              <a:rPr lang="en-GB" sz="2400" dirty="0"/>
              <a:t>Around 4000 individual content edits annually</a:t>
            </a:r>
          </a:p>
          <a:p>
            <a:pPr marL="742950" lvl="1" indent="-285750">
              <a:buFont typeface="Wingdings" panose="05000000000000000000" pitchFamily="2" charset="2"/>
              <a:buChar char="§"/>
            </a:pPr>
            <a:r>
              <a:rPr lang="en-GB" sz="2400" dirty="0"/>
              <a:t>On average 200 user visits per day</a:t>
            </a:r>
          </a:p>
          <a:p>
            <a:pPr marL="285750" indent="-285750">
              <a:buFont typeface="Wingdings" panose="05000000000000000000" pitchFamily="2" charset="2"/>
              <a:buChar char="§"/>
            </a:pPr>
            <a:r>
              <a:rPr lang="en-GB" sz="2400" dirty="0"/>
              <a:t>Supported by CGMS Members and hence also by a significant sector of CEOS</a:t>
            </a:r>
          </a:p>
          <a:p>
            <a:pPr marL="285750" indent="-285750">
              <a:buFont typeface="Wingdings" panose="05000000000000000000" pitchFamily="2" charset="2"/>
              <a:buChar char="§"/>
            </a:pPr>
            <a:r>
              <a:rPr lang="en-GB" sz="2400" dirty="0"/>
              <a:t>However, additional support is requested from CEOS through the appointment of Points </a:t>
            </a:r>
            <a:r>
              <a:rPr lang="en-GB" sz="2400"/>
              <a:t>of Contact with </a:t>
            </a:r>
            <a:r>
              <a:rPr lang="en-GB" sz="2400" dirty="0"/>
              <a:t>the remaining Agencies</a:t>
            </a:r>
            <a:endParaRPr lang="en-CH" sz="2400" dirty="0"/>
          </a:p>
        </p:txBody>
      </p:sp>
    </p:spTree>
    <p:extLst>
      <p:ext uri="{BB962C8B-B14F-4D97-AF65-F5344CB8AC3E}">
        <p14:creationId xmlns:p14="http://schemas.microsoft.com/office/powerpoint/2010/main" val="840168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C1AE94-54EA-5C47-9DE4-8E40A9E91E25}"/>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18</a:t>
            </a:fld>
            <a:endParaRPr lang="en-GB"/>
          </a:p>
        </p:txBody>
      </p:sp>
      <p:pic>
        <p:nvPicPr>
          <p:cNvPr id="5" name="Content Placeholder 6">
            <a:extLst>
              <a:ext uri="{FF2B5EF4-FFF2-40B4-BE49-F238E27FC236}">
                <a16:creationId xmlns:a16="http://schemas.microsoft.com/office/drawing/2014/main" id="{5BB1155C-6035-3A4C-B645-668A868BFBC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195486" y="1155734"/>
            <a:ext cx="3132940" cy="4433506"/>
          </a:xfrm>
        </p:spPr>
      </p:pic>
      <p:sp>
        <p:nvSpPr>
          <p:cNvPr id="6" name="Title 2">
            <a:extLst>
              <a:ext uri="{FF2B5EF4-FFF2-40B4-BE49-F238E27FC236}">
                <a16:creationId xmlns:a16="http://schemas.microsoft.com/office/drawing/2014/main" id="{F05A6C46-5EC3-4042-B31D-C689C928614A}"/>
              </a:ext>
            </a:extLst>
          </p:cNvPr>
          <p:cNvSpPr>
            <a:spLocks noGrp="1"/>
          </p:cNvSpPr>
          <p:nvPr>
            <p:ph type="title"/>
          </p:nvPr>
        </p:nvSpPr>
        <p:spPr>
          <a:xfrm>
            <a:off x="0" y="395775"/>
            <a:ext cx="9144000" cy="903832"/>
          </a:xfrm>
        </p:spPr>
        <p:txBody>
          <a:bodyPr>
            <a:normAutofit/>
          </a:bodyPr>
          <a:lstStyle/>
          <a:p>
            <a:r>
              <a:rPr lang="en-GB" sz="3600"/>
              <a:t>Satellite Data Use Surveys</a:t>
            </a:r>
          </a:p>
        </p:txBody>
      </p:sp>
      <p:sp>
        <p:nvSpPr>
          <p:cNvPr id="7" name="Textfeld 7">
            <a:extLst>
              <a:ext uri="{FF2B5EF4-FFF2-40B4-BE49-F238E27FC236}">
                <a16:creationId xmlns:a16="http://schemas.microsoft.com/office/drawing/2014/main" id="{6C135DB3-B246-734D-974F-EB519AD032C2}"/>
              </a:ext>
            </a:extLst>
          </p:cNvPr>
          <p:cNvSpPr txBox="1"/>
          <p:nvPr/>
        </p:nvSpPr>
        <p:spPr>
          <a:xfrm>
            <a:off x="2627784" y="6090842"/>
            <a:ext cx="4464496" cy="430887"/>
          </a:xfrm>
          <a:prstGeom prst="rect">
            <a:avLst/>
          </a:prstGeom>
          <a:solidFill>
            <a:srgbClr val="00B0F0"/>
          </a:solidFill>
        </p:spPr>
        <p:txBody>
          <a:bodyPr wrap="square" rtlCol="0">
            <a:spAutoFit/>
          </a:bodyPr>
          <a:lstStyle/>
          <a:p>
            <a:pPr algn="ctr"/>
            <a:r>
              <a:rPr lang="en-GB" sz="1050" b="1"/>
              <a:t>See </a:t>
            </a:r>
            <a:r>
              <a:rPr lang="en-US" sz="1050" b="1" u="sng">
                <a:hlinkClick r:id="rId3" tooltip="https://library.wmo.int/index.php?lvl=notice_display&amp;id=20787"/>
              </a:rPr>
              <a:t>https://library.wmo.int/index.php?lvl=notice_display&amp;id=20787</a:t>
            </a:r>
            <a:r>
              <a:rPr lang="en-GB" sz="1050" b="1"/>
              <a:t> and </a:t>
            </a:r>
            <a:r>
              <a:rPr lang="en-GB" sz="1050" b="1">
                <a:hlinkClick r:id="rId4"/>
              </a:rPr>
              <a:t>https://library.wmo.int/index.php?lvl=notice_display&amp;id=21723</a:t>
            </a:r>
            <a:r>
              <a:rPr lang="en-GB" sz="1050" b="1"/>
              <a:t> </a:t>
            </a:r>
            <a:endParaRPr lang="en-US" sz="1050" b="1" u="sng"/>
          </a:p>
        </p:txBody>
      </p:sp>
      <p:pic>
        <p:nvPicPr>
          <p:cNvPr id="8" name="Picture 7">
            <a:extLst>
              <a:ext uri="{FF2B5EF4-FFF2-40B4-BE49-F238E27FC236}">
                <a16:creationId xmlns:a16="http://schemas.microsoft.com/office/drawing/2014/main" id="{FEB2C1AC-A4BA-5348-8630-9DCF257347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1274" y="1155734"/>
            <a:ext cx="3169198" cy="4433506"/>
          </a:xfrm>
          <a:prstGeom prst="rect">
            <a:avLst/>
          </a:prstGeom>
        </p:spPr>
      </p:pic>
    </p:spTree>
    <p:extLst>
      <p:ext uri="{BB962C8B-B14F-4D97-AF65-F5344CB8AC3E}">
        <p14:creationId xmlns:p14="http://schemas.microsoft.com/office/powerpoint/2010/main" val="1736423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914031-70F6-3647-AEDF-1F30DA26D96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2708" y="3497928"/>
            <a:ext cx="3881879" cy="2515803"/>
          </a:xfrm>
          <a:prstGeom prst="rect">
            <a:avLst/>
          </a:prstGeom>
        </p:spPr>
      </p:pic>
      <p:sp>
        <p:nvSpPr>
          <p:cNvPr id="4" name="Slide Number Placeholder 3">
            <a:extLst>
              <a:ext uri="{FF2B5EF4-FFF2-40B4-BE49-F238E27FC236}">
                <a16:creationId xmlns:a16="http://schemas.microsoft.com/office/drawing/2014/main" id="{B6F4D630-EC14-A14D-ADEC-456A96B2B0D6}"/>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19</a:t>
            </a:fld>
            <a:endParaRPr lang="en-GB"/>
          </a:p>
        </p:txBody>
      </p:sp>
      <p:sp>
        <p:nvSpPr>
          <p:cNvPr id="5" name="Title 2">
            <a:extLst>
              <a:ext uri="{FF2B5EF4-FFF2-40B4-BE49-F238E27FC236}">
                <a16:creationId xmlns:a16="http://schemas.microsoft.com/office/drawing/2014/main" id="{BC854B76-1537-0944-9326-89EB8BFE500C}"/>
              </a:ext>
            </a:extLst>
          </p:cNvPr>
          <p:cNvSpPr txBox="1">
            <a:spLocks/>
          </p:cNvSpPr>
          <p:nvPr/>
        </p:nvSpPr>
        <p:spPr>
          <a:xfrm>
            <a:off x="-811" y="360349"/>
            <a:ext cx="9144000" cy="8033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accent1"/>
                </a:solidFill>
                <a:latin typeface="+mj-lt"/>
                <a:ea typeface="+mj-ea"/>
                <a:cs typeface="+mj-cs"/>
              </a:defRPr>
            </a:lvl1pPr>
          </a:lstStyle>
          <a:p>
            <a:r>
              <a:rPr lang="en-US" sz="2400"/>
              <a:t>Virtual Laboratory for Training and Education in Satellite Meteorology</a:t>
            </a:r>
            <a:endParaRPr lang="en-GB" sz="2400"/>
          </a:p>
        </p:txBody>
      </p:sp>
      <p:sp>
        <p:nvSpPr>
          <p:cNvPr id="6" name="Textfeld 7">
            <a:extLst>
              <a:ext uri="{FF2B5EF4-FFF2-40B4-BE49-F238E27FC236}">
                <a16:creationId xmlns:a16="http://schemas.microsoft.com/office/drawing/2014/main" id="{41DFA707-C0B9-6A4D-B2D7-B50B20FC77F0}"/>
              </a:ext>
            </a:extLst>
          </p:cNvPr>
          <p:cNvSpPr txBox="1"/>
          <p:nvPr/>
        </p:nvSpPr>
        <p:spPr>
          <a:xfrm>
            <a:off x="2758775" y="6121751"/>
            <a:ext cx="4320480" cy="307777"/>
          </a:xfrm>
          <a:prstGeom prst="rect">
            <a:avLst/>
          </a:prstGeom>
          <a:solidFill>
            <a:srgbClr val="00B0F0"/>
          </a:solidFill>
        </p:spPr>
        <p:txBody>
          <a:bodyPr wrap="square" rtlCol="0">
            <a:spAutoFit/>
          </a:bodyPr>
          <a:lstStyle/>
          <a:p>
            <a:pPr algn="ctr"/>
            <a:r>
              <a:rPr lang="en-GB" sz="1400" b="1"/>
              <a:t>See </a:t>
            </a:r>
            <a:r>
              <a:rPr lang="en-GB" sz="1400" b="1">
                <a:hlinkClick r:id="rId3"/>
              </a:rPr>
              <a:t>https://www.wmo-sat.info/vlab/</a:t>
            </a:r>
            <a:endParaRPr lang="en-GB" sz="1400" b="1"/>
          </a:p>
        </p:txBody>
      </p:sp>
      <p:pic>
        <p:nvPicPr>
          <p:cNvPr id="7" name="Picture 6">
            <a:extLst>
              <a:ext uri="{FF2B5EF4-FFF2-40B4-BE49-F238E27FC236}">
                <a16:creationId xmlns:a16="http://schemas.microsoft.com/office/drawing/2014/main" id="{F0DECBD6-F5BC-B743-95BB-36C6CA7AD7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43212" y="1143612"/>
            <a:ext cx="3911375" cy="2354316"/>
          </a:xfrm>
          <a:prstGeom prst="rect">
            <a:avLst/>
          </a:prstGeom>
        </p:spPr>
      </p:pic>
      <p:pic>
        <p:nvPicPr>
          <p:cNvPr id="9" name="Picture 8">
            <a:extLst>
              <a:ext uri="{FF2B5EF4-FFF2-40B4-BE49-F238E27FC236}">
                <a16:creationId xmlns:a16="http://schemas.microsoft.com/office/drawing/2014/main" id="{59EC571B-437F-8449-9943-44DE27FCFF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87640" y="4143716"/>
            <a:ext cx="3825821" cy="1861374"/>
          </a:xfrm>
          <a:prstGeom prst="rect">
            <a:avLst/>
          </a:prstGeom>
        </p:spPr>
      </p:pic>
      <p:pic>
        <p:nvPicPr>
          <p:cNvPr id="10" name="Picture 9">
            <a:extLst>
              <a:ext uri="{FF2B5EF4-FFF2-40B4-BE49-F238E27FC236}">
                <a16:creationId xmlns:a16="http://schemas.microsoft.com/office/drawing/2014/main" id="{53333AD3-7C39-964E-A610-D2B533AB7D3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9047" y="1143612"/>
            <a:ext cx="3719457" cy="2861135"/>
          </a:xfrm>
          <a:prstGeom prst="rect">
            <a:avLst/>
          </a:prstGeom>
        </p:spPr>
      </p:pic>
    </p:spTree>
    <p:extLst>
      <p:ext uri="{BB962C8B-B14F-4D97-AF65-F5344CB8AC3E}">
        <p14:creationId xmlns:p14="http://schemas.microsoft.com/office/powerpoint/2010/main" val="14671836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20F91-9672-6E4D-AED8-0D07A07AC98C}"/>
              </a:ext>
            </a:extLst>
          </p:cNvPr>
          <p:cNvSpPr>
            <a:spLocks noGrp="1"/>
          </p:cNvSpPr>
          <p:nvPr>
            <p:ph type="title"/>
          </p:nvPr>
        </p:nvSpPr>
        <p:spPr/>
        <p:txBody>
          <a:bodyPr>
            <a:normAutofit/>
          </a:bodyPr>
          <a:lstStyle/>
          <a:p>
            <a:r>
              <a:rPr lang="en-GB" dirty="0"/>
              <a:t>Contents</a:t>
            </a:r>
          </a:p>
        </p:txBody>
      </p:sp>
      <p:sp>
        <p:nvSpPr>
          <p:cNvPr id="3" name="Inhaltsplatzhalter 2">
            <a:extLst>
              <a:ext uri="{FF2B5EF4-FFF2-40B4-BE49-F238E27FC236}">
                <a16:creationId xmlns:a16="http://schemas.microsoft.com/office/drawing/2014/main" id="{02335932-5B2C-A642-8976-091A80DCCC3F}"/>
              </a:ext>
            </a:extLst>
          </p:cNvPr>
          <p:cNvSpPr>
            <a:spLocks noGrp="1"/>
          </p:cNvSpPr>
          <p:nvPr>
            <p:ph idx="1"/>
          </p:nvPr>
        </p:nvSpPr>
        <p:spPr>
          <a:xfrm>
            <a:off x="554869" y="1417638"/>
            <a:ext cx="8229600" cy="4525963"/>
          </a:xfrm>
        </p:spPr>
        <p:txBody>
          <a:bodyPr>
            <a:normAutofit fontScale="92500" lnSpcReduction="20000"/>
          </a:bodyPr>
          <a:lstStyle/>
          <a:p>
            <a:pPr lvl="0"/>
            <a:r>
              <a:rPr lang="en-US" dirty="0"/>
              <a:t>Status of WMO Reforms</a:t>
            </a:r>
            <a:endParaRPr lang="en-CH" dirty="0"/>
          </a:p>
          <a:p>
            <a:r>
              <a:rPr lang="en-US" dirty="0"/>
              <a:t>Impacts of COVID-19 on observing systems</a:t>
            </a:r>
            <a:endParaRPr lang="en-CH" dirty="0"/>
          </a:p>
          <a:p>
            <a:pPr lvl="0"/>
            <a:r>
              <a:rPr lang="en-US" dirty="0"/>
              <a:t>Status of Vision 2040</a:t>
            </a:r>
            <a:endParaRPr lang="en-CH" dirty="0"/>
          </a:p>
          <a:p>
            <a:pPr lvl="0"/>
            <a:r>
              <a:rPr lang="en-US" dirty="0"/>
              <a:t>Major initiatives</a:t>
            </a:r>
          </a:p>
          <a:p>
            <a:pPr lvl="1"/>
            <a:r>
              <a:rPr lang="en-US" dirty="0"/>
              <a:t>Data Policy</a:t>
            </a:r>
            <a:endParaRPr lang="en-CH" dirty="0"/>
          </a:p>
          <a:p>
            <a:pPr lvl="1"/>
            <a:r>
              <a:rPr lang="en-US" dirty="0"/>
              <a:t>GBON and SOFF</a:t>
            </a:r>
          </a:p>
          <a:p>
            <a:pPr lvl="1"/>
            <a:r>
              <a:rPr lang="en-US" dirty="0"/>
              <a:t>WICAP</a:t>
            </a:r>
            <a:endParaRPr lang="en-CH" dirty="0"/>
          </a:p>
          <a:p>
            <a:pPr lvl="0"/>
            <a:r>
              <a:rPr lang="en-US" dirty="0"/>
              <a:t>Space </a:t>
            </a:r>
            <a:r>
              <a:rPr lang="en-US" dirty="0" err="1"/>
              <a:t>Programme</a:t>
            </a:r>
            <a:r>
              <a:rPr lang="en-US" dirty="0"/>
              <a:t> Status </a:t>
            </a:r>
          </a:p>
          <a:p>
            <a:pPr lvl="1"/>
            <a:r>
              <a:rPr lang="en-US" dirty="0"/>
              <a:t>Oscar/Space</a:t>
            </a:r>
            <a:endParaRPr lang="en-CH" dirty="0"/>
          </a:p>
          <a:p>
            <a:r>
              <a:rPr lang="en-US" dirty="0"/>
              <a:t>Upcoming events</a:t>
            </a:r>
            <a:endParaRPr lang="en-CH" dirty="0"/>
          </a:p>
          <a:p>
            <a:pPr marL="457200" indent="-457200"/>
            <a:endParaRPr lang="en-GB" dirty="0"/>
          </a:p>
          <a:p>
            <a:pPr marL="457200" indent="-457200"/>
            <a:endParaRPr lang="en-GB" dirty="0"/>
          </a:p>
        </p:txBody>
      </p:sp>
      <p:sp>
        <p:nvSpPr>
          <p:cNvPr id="4" name="Foliennummernplatzhalter 3">
            <a:extLst>
              <a:ext uri="{FF2B5EF4-FFF2-40B4-BE49-F238E27FC236}">
                <a16:creationId xmlns:a16="http://schemas.microsoft.com/office/drawing/2014/main" id="{0E4BCEA0-246B-F84A-B610-2BA45B7F1F92}"/>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2</a:t>
            </a:fld>
            <a:endParaRPr lang="en-GB"/>
          </a:p>
        </p:txBody>
      </p:sp>
    </p:spTree>
    <p:extLst>
      <p:ext uri="{BB962C8B-B14F-4D97-AF65-F5344CB8AC3E}">
        <p14:creationId xmlns:p14="http://schemas.microsoft.com/office/powerpoint/2010/main" val="2470246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559AB-7145-D045-8EB1-AD24520239D2}"/>
              </a:ext>
            </a:extLst>
          </p:cNvPr>
          <p:cNvSpPr>
            <a:spLocks noGrp="1"/>
          </p:cNvSpPr>
          <p:nvPr>
            <p:ph type="title"/>
          </p:nvPr>
        </p:nvSpPr>
        <p:spPr/>
        <p:txBody>
          <a:bodyPr>
            <a:normAutofit/>
          </a:bodyPr>
          <a:lstStyle/>
          <a:p>
            <a:r>
              <a:rPr lang="en-GB" sz="4000" dirty="0"/>
              <a:t>WMO and UN-Space</a:t>
            </a:r>
          </a:p>
        </p:txBody>
      </p:sp>
      <p:sp>
        <p:nvSpPr>
          <p:cNvPr id="4" name="Slide Number Placeholder 3">
            <a:extLst>
              <a:ext uri="{FF2B5EF4-FFF2-40B4-BE49-F238E27FC236}">
                <a16:creationId xmlns:a16="http://schemas.microsoft.com/office/drawing/2014/main" id="{1D1627F2-B286-F24F-9960-D47F163164A5}"/>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20</a:t>
            </a:fld>
            <a:endParaRPr lang="en-GB"/>
          </a:p>
        </p:txBody>
      </p:sp>
      <p:sp>
        <p:nvSpPr>
          <p:cNvPr id="5" name="Content Placeholder 1">
            <a:extLst>
              <a:ext uri="{FF2B5EF4-FFF2-40B4-BE49-F238E27FC236}">
                <a16:creationId xmlns:a16="http://schemas.microsoft.com/office/drawing/2014/main" id="{FC267C3E-F463-994D-9674-05A274168D2D}"/>
              </a:ext>
            </a:extLst>
          </p:cNvPr>
          <p:cNvSpPr>
            <a:spLocks noGrp="1"/>
          </p:cNvSpPr>
          <p:nvPr>
            <p:ph idx="1"/>
          </p:nvPr>
        </p:nvSpPr>
        <p:spPr>
          <a:xfrm>
            <a:off x="3995936" y="1295870"/>
            <a:ext cx="4608512" cy="4347928"/>
          </a:xfrm>
        </p:spPr>
        <p:txBody>
          <a:bodyPr>
            <a:normAutofit fontScale="92500" lnSpcReduction="20000"/>
          </a:bodyPr>
          <a:lstStyle/>
          <a:p>
            <a:r>
              <a:rPr lang="en-GB"/>
              <a:t>WMO contributes to annual reports of the UN Secretary General on the coordination of space-related activities within the UN System</a:t>
            </a:r>
          </a:p>
          <a:p>
            <a:r>
              <a:rPr lang="en-GB"/>
              <a:t>2020-2021: Megatrends and Sustainable Development</a:t>
            </a:r>
          </a:p>
          <a:p>
            <a:r>
              <a:rPr lang="en-GB"/>
              <a:t>WMO mentioned 37 times</a:t>
            </a:r>
          </a:p>
        </p:txBody>
      </p:sp>
      <p:pic>
        <p:nvPicPr>
          <p:cNvPr id="6" name="Picture 5">
            <a:extLst>
              <a:ext uri="{FF2B5EF4-FFF2-40B4-BE49-F238E27FC236}">
                <a16:creationId xmlns:a16="http://schemas.microsoft.com/office/drawing/2014/main" id="{1D163A22-EFCC-064F-8A96-4E6FC609633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5536" y="1299116"/>
            <a:ext cx="3318121" cy="4687681"/>
          </a:xfrm>
          <a:prstGeom prst="rect">
            <a:avLst/>
          </a:prstGeom>
          <a:ln w="12700">
            <a:solidFill>
              <a:schemeClr val="tx1"/>
            </a:solidFill>
          </a:ln>
        </p:spPr>
      </p:pic>
      <p:sp>
        <p:nvSpPr>
          <p:cNvPr id="7" name="Textfeld 7">
            <a:extLst>
              <a:ext uri="{FF2B5EF4-FFF2-40B4-BE49-F238E27FC236}">
                <a16:creationId xmlns:a16="http://schemas.microsoft.com/office/drawing/2014/main" id="{A03DEC4E-4CDC-F84E-BD38-D29B56427D9C}"/>
              </a:ext>
            </a:extLst>
          </p:cNvPr>
          <p:cNvSpPr txBox="1"/>
          <p:nvPr/>
        </p:nvSpPr>
        <p:spPr>
          <a:xfrm>
            <a:off x="2720439" y="6203872"/>
            <a:ext cx="4443849" cy="261610"/>
          </a:xfrm>
          <a:prstGeom prst="rect">
            <a:avLst/>
          </a:prstGeom>
          <a:solidFill>
            <a:srgbClr val="00B0F0"/>
          </a:solidFill>
        </p:spPr>
        <p:txBody>
          <a:bodyPr wrap="square" rtlCol="0">
            <a:spAutoFit/>
          </a:bodyPr>
          <a:lstStyle/>
          <a:p>
            <a:pPr algn="ctr"/>
            <a:r>
              <a:rPr lang="en-GB" sz="1100" b="1"/>
              <a:t>See </a:t>
            </a:r>
            <a:r>
              <a:rPr lang="en-GB" sz="1100" b="1">
                <a:hlinkClick r:id="rId3"/>
              </a:rPr>
              <a:t>https://www.unoosa.org/oosa/en/ourwork/un-space/index.html</a:t>
            </a:r>
            <a:endParaRPr lang="en-GB" sz="1100" b="1"/>
          </a:p>
        </p:txBody>
      </p:sp>
    </p:spTree>
    <p:extLst>
      <p:ext uri="{BB962C8B-B14F-4D97-AF65-F5344CB8AC3E}">
        <p14:creationId xmlns:p14="http://schemas.microsoft.com/office/powerpoint/2010/main" val="1655800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286F-41F0-4942-B740-E62A1A9A7566}"/>
              </a:ext>
            </a:extLst>
          </p:cNvPr>
          <p:cNvSpPr>
            <a:spLocks noGrp="1"/>
          </p:cNvSpPr>
          <p:nvPr>
            <p:ph type="title"/>
          </p:nvPr>
        </p:nvSpPr>
        <p:spPr>
          <a:xfrm>
            <a:off x="457200" y="-58736"/>
            <a:ext cx="8229600" cy="1143000"/>
          </a:xfrm>
        </p:spPr>
        <p:txBody>
          <a:bodyPr>
            <a:normAutofit/>
          </a:bodyPr>
          <a:lstStyle/>
          <a:p>
            <a:r>
              <a:rPr lang="en-GB" dirty="0"/>
              <a:t>WMO and CEOS</a:t>
            </a:r>
          </a:p>
        </p:txBody>
      </p:sp>
      <p:sp>
        <p:nvSpPr>
          <p:cNvPr id="3" name="Content Placeholder 2">
            <a:extLst>
              <a:ext uri="{FF2B5EF4-FFF2-40B4-BE49-F238E27FC236}">
                <a16:creationId xmlns:a16="http://schemas.microsoft.com/office/drawing/2014/main" id="{BEBCA811-2451-9B46-9C9C-0331564A6FBC}"/>
              </a:ext>
            </a:extLst>
          </p:cNvPr>
          <p:cNvSpPr>
            <a:spLocks noGrp="1"/>
          </p:cNvSpPr>
          <p:nvPr>
            <p:ph idx="1"/>
          </p:nvPr>
        </p:nvSpPr>
        <p:spPr>
          <a:xfrm>
            <a:off x="457200" y="1203326"/>
            <a:ext cx="8229600" cy="5287962"/>
          </a:xfrm>
        </p:spPr>
        <p:txBody>
          <a:bodyPr>
            <a:normAutofit fontScale="77500" lnSpcReduction="20000"/>
          </a:bodyPr>
          <a:lstStyle/>
          <a:p>
            <a:r>
              <a:rPr lang="en-US" dirty="0"/>
              <a:t>Noting the 18th World Meteorological Congress approved the new WMO strategic Plan:</a:t>
            </a:r>
          </a:p>
          <a:p>
            <a:pPr lvl="1"/>
            <a:r>
              <a:rPr lang="en-US" dirty="0"/>
              <a:t>Embracing an Earth systems approach</a:t>
            </a:r>
          </a:p>
          <a:p>
            <a:pPr lvl="1"/>
            <a:r>
              <a:rPr lang="en-US" dirty="0"/>
              <a:t>Stronger focus on water resources and the ocean, </a:t>
            </a:r>
          </a:p>
          <a:p>
            <a:pPr lvl="1"/>
            <a:r>
              <a:rPr lang="en-US" dirty="0"/>
              <a:t>More coordinated climate activities</a:t>
            </a:r>
          </a:p>
          <a:p>
            <a:pPr lvl="1"/>
            <a:r>
              <a:rPr lang="en-US" dirty="0"/>
              <a:t>A more concerted effort to translate science into services for society. </a:t>
            </a:r>
          </a:p>
          <a:p>
            <a:r>
              <a:rPr lang="en-US" dirty="0"/>
              <a:t>The integration of basic systems for hydrology, oceans and climate within multi-purpose networks and space-platforms essential for WIGOS.</a:t>
            </a:r>
          </a:p>
          <a:p>
            <a:r>
              <a:rPr lang="en-US" dirty="0"/>
              <a:t>The strong commitment from the Space Agencies through the WMO Expert Team on Satellite Systems in developing Vision for the space based component of  WIGOS 2040 and the WMO Expert Team on Space Systems and Utilization for </a:t>
            </a:r>
            <a:r>
              <a:rPr lang="en-US"/>
              <a:t>the implementation of the Vision</a:t>
            </a:r>
            <a:endParaRPr lang="en-GB" dirty="0"/>
          </a:p>
          <a:p>
            <a:endParaRPr lang="en-GB" dirty="0"/>
          </a:p>
        </p:txBody>
      </p:sp>
      <p:sp>
        <p:nvSpPr>
          <p:cNvPr id="4" name="Slide Number Placeholder 3">
            <a:extLst>
              <a:ext uri="{FF2B5EF4-FFF2-40B4-BE49-F238E27FC236}">
                <a16:creationId xmlns:a16="http://schemas.microsoft.com/office/drawing/2014/main" id="{F2619F2F-F842-1247-AFDA-92EAD88E43F6}"/>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21</a:t>
            </a:fld>
            <a:endParaRPr lang="en-GB"/>
          </a:p>
        </p:txBody>
      </p:sp>
    </p:spTree>
    <p:extLst>
      <p:ext uri="{BB962C8B-B14F-4D97-AF65-F5344CB8AC3E}">
        <p14:creationId xmlns:p14="http://schemas.microsoft.com/office/powerpoint/2010/main" val="35952770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286F-41F0-4942-B740-E62A1A9A7566}"/>
              </a:ext>
            </a:extLst>
          </p:cNvPr>
          <p:cNvSpPr>
            <a:spLocks noGrp="1"/>
          </p:cNvSpPr>
          <p:nvPr>
            <p:ph type="title"/>
          </p:nvPr>
        </p:nvSpPr>
        <p:spPr>
          <a:xfrm>
            <a:off x="457200" y="-58736"/>
            <a:ext cx="8229600" cy="1143000"/>
          </a:xfrm>
        </p:spPr>
        <p:txBody>
          <a:bodyPr>
            <a:normAutofit/>
          </a:bodyPr>
          <a:lstStyle/>
          <a:p>
            <a:r>
              <a:rPr lang="en-GB" dirty="0"/>
              <a:t>WMO and CEOS</a:t>
            </a:r>
          </a:p>
        </p:txBody>
      </p:sp>
      <p:sp>
        <p:nvSpPr>
          <p:cNvPr id="3" name="Content Placeholder 2">
            <a:extLst>
              <a:ext uri="{FF2B5EF4-FFF2-40B4-BE49-F238E27FC236}">
                <a16:creationId xmlns:a16="http://schemas.microsoft.com/office/drawing/2014/main" id="{BEBCA811-2451-9B46-9C9C-0331564A6FBC}"/>
              </a:ext>
            </a:extLst>
          </p:cNvPr>
          <p:cNvSpPr>
            <a:spLocks noGrp="1"/>
          </p:cNvSpPr>
          <p:nvPr>
            <p:ph idx="1"/>
          </p:nvPr>
        </p:nvSpPr>
        <p:spPr>
          <a:xfrm>
            <a:off x="457200" y="962026"/>
            <a:ext cx="8229600" cy="5543550"/>
          </a:xfrm>
        </p:spPr>
        <p:txBody>
          <a:bodyPr>
            <a:normAutofit fontScale="47500" lnSpcReduction="20000"/>
          </a:bodyPr>
          <a:lstStyle/>
          <a:p>
            <a:r>
              <a:rPr lang="en-GB" sz="5100" dirty="0"/>
              <a:t>Important to strengthen a mutually beneficial relationship</a:t>
            </a:r>
          </a:p>
          <a:p>
            <a:r>
              <a:rPr lang="en-GB" sz="5100" dirty="0"/>
              <a:t>Benefits for WMO</a:t>
            </a:r>
          </a:p>
          <a:p>
            <a:pPr lvl="1"/>
            <a:r>
              <a:rPr lang="en-GB" sz="3800" dirty="0"/>
              <a:t>Considering the Earth-System Approach, Technical and Scientific Challenges and Opportunities, Focus on Extreme Weather ad Climate Change</a:t>
            </a:r>
          </a:p>
          <a:p>
            <a:pPr lvl="1"/>
            <a:r>
              <a:rPr lang="en-GB" sz="3800" dirty="0"/>
              <a:t>Access to additional expertise on space-based remote sensing e.g. through </a:t>
            </a:r>
          </a:p>
          <a:p>
            <a:pPr lvl="1"/>
            <a:r>
              <a:rPr lang="en-GB" sz="3800" dirty="0"/>
              <a:t>The CEOS Working Groups, Virtual Constellations, ad hoc teams/Project/initiatives</a:t>
            </a:r>
          </a:p>
          <a:p>
            <a:r>
              <a:rPr lang="en-GB" sz="5100" dirty="0"/>
              <a:t>Benefits for CEOS</a:t>
            </a:r>
          </a:p>
          <a:p>
            <a:pPr lvl="1"/>
            <a:r>
              <a:rPr lang="en-GB" sz="3800" dirty="0"/>
              <a:t>Access to a wider range of global WMO programmes</a:t>
            </a:r>
          </a:p>
          <a:p>
            <a:pPr lvl="1"/>
            <a:r>
              <a:rPr lang="en-GB" sz="3800" dirty="0"/>
              <a:t>Stronger and wider outreach to end users</a:t>
            </a:r>
          </a:p>
          <a:p>
            <a:pPr lvl="1"/>
            <a:r>
              <a:rPr lang="en-GB" sz="3800" dirty="0"/>
              <a:t>WMO training and outreach activities</a:t>
            </a:r>
          </a:p>
          <a:p>
            <a:pPr lvl="1"/>
            <a:r>
              <a:rPr lang="en-GB" sz="3800" dirty="0"/>
              <a:t>Coordinated ground-based observations for validation and </a:t>
            </a:r>
            <a:r>
              <a:rPr lang="en-GB" sz="3800" dirty="0" err="1"/>
              <a:t>intergrated</a:t>
            </a:r>
            <a:r>
              <a:rPr lang="en-GB" sz="3800" dirty="0"/>
              <a:t> observing systems</a:t>
            </a:r>
          </a:p>
          <a:p>
            <a:r>
              <a:rPr lang="en-GB" sz="5100" dirty="0"/>
              <a:t>It is proposed to  strengthen collaboration through a number of existing projects and programmes of common interest, e.g.</a:t>
            </a:r>
          </a:p>
          <a:p>
            <a:pPr lvl="1"/>
            <a:r>
              <a:rPr lang="en-GB" sz="3800" dirty="0"/>
              <a:t>Wild fire monitoring</a:t>
            </a:r>
          </a:p>
          <a:p>
            <a:pPr lvl="1"/>
            <a:r>
              <a:rPr lang="en-GB" sz="3800" dirty="0"/>
              <a:t>Flood monitoring</a:t>
            </a:r>
          </a:p>
          <a:p>
            <a:pPr lvl="1"/>
            <a:r>
              <a:rPr lang="en-GB" sz="3800" dirty="0"/>
              <a:t>Climate and GHG monitoring</a:t>
            </a:r>
          </a:p>
        </p:txBody>
      </p:sp>
      <p:sp>
        <p:nvSpPr>
          <p:cNvPr id="4" name="Slide Number Placeholder 3">
            <a:extLst>
              <a:ext uri="{FF2B5EF4-FFF2-40B4-BE49-F238E27FC236}">
                <a16:creationId xmlns:a16="http://schemas.microsoft.com/office/drawing/2014/main" id="{F2619F2F-F842-1247-AFDA-92EAD88E43F6}"/>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22</a:t>
            </a:fld>
            <a:endParaRPr lang="en-GB"/>
          </a:p>
        </p:txBody>
      </p:sp>
    </p:spTree>
    <p:extLst>
      <p:ext uri="{BB962C8B-B14F-4D97-AF65-F5344CB8AC3E}">
        <p14:creationId xmlns:p14="http://schemas.microsoft.com/office/powerpoint/2010/main" val="2332511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0CEFA-30BD-4D14-BDF3-125C811C2F6B}"/>
              </a:ext>
            </a:extLst>
          </p:cNvPr>
          <p:cNvSpPr>
            <a:spLocks noGrp="1"/>
          </p:cNvSpPr>
          <p:nvPr>
            <p:ph type="title"/>
          </p:nvPr>
        </p:nvSpPr>
        <p:spPr/>
        <p:txBody>
          <a:bodyPr/>
          <a:lstStyle/>
          <a:p>
            <a:r>
              <a:rPr lang="en-US" dirty="0"/>
              <a:t>Important Events</a:t>
            </a:r>
            <a:endParaRPr lang="en-CH" dirty="0"/>
          </a:p>
        </p:txBody>
      </p:sp>
      <p:sp>
        <p:nvSpPr>
          <p:cNvPr id="3" name="Content Placeholder 2">
            <a:extLst>
              <a:ext uri="{FF2B5EF4-FFF2-40B4-BE49-F238E27FC236}">
                <a16:creationId xmlns:a16="http://schemas.microsoft.com/office/drawing/2014/main" id="{9214AFB4-EE2B-4E57-91C7-5DCC5B3C5E3C}"/>
              </a:ext>
            </a:extLst>
          </p:cNvPr>
          <p:cNvSpPr>
            <a:spLocks noGrp="1"/>
          </p:cNvSpPr>
          <p:nvPr>
            <p:ph idx="1"/>
          </p:nvPr>
        </p:nvSpPr>
        <p:spPr/>
        <p:txBody>
          <a:bodyPr>
            <a:normAutofit/>
          </a:bodyPr>
          <a:lstStyle/>
          <a:p>
            <a:r>
              <a:rPr lang="en-US" sz="2400" dirty="0"/>
              <a:t>28 Sept to 2 Oct 2020 - WMO Executive Council 72</a:t>
            </a:r>
            <a:r>
              <a:rPr lang="en-US" sz="2400" baseline="30000" dirty="0"/>
              <a:t>nd</a:t>
            </a:r>
            <a:r>
              <a:rPr lang="en-US" sz="2400" dirty="0"/>
              <a:t> Session</a:t>
            </a:r>
          </a:p>
          <a:p>
            <a:r>
              <a:rPr lang="en-US" sz="2400" dirty="0"/>
              <a:t>23 Oct – Stakeholder Consultation on </a:t>
            </a:r>
            <a:r>
              <a:rPr lang="it-IT" sz="2400" dirty="0"/>
              <a:t>on satellite data and WMO Data Policy</a:t>
            </a:r>
          </a:p>
          <a:p>
            <a:r>
              <a:rPr lang="en-US" sz="2400" dirty="0"/>
              <a:t>9 to 13 November 2020 - Joint Session of Infrastructure and Services Commission and Research Board </a:t>
            </a:r>
          </a:p>
          <a:p>
            <a:r>
              <a:rPr lang="en-US" sz="2400" dirty="0"/>
              <a:t>16 to 19 November – WMO Data Conference </a:t>
            </a:r>
          </a:p>
          <a:p>
            <a:r>
              <a:rPr lang="en-US" sz="2400" dirty="0"/>
              <a:t>April 2021 – Extraordinary Executive Council</a:t>
            </a:r>
          </a:p>
          <a:p>
            <a:r>
              <a:rPr lang="en-US" sz="2400" dirty="0"/>
              <a:t>Mid 2021 – Extraordinary Congress </a:t>
            </a:r>
          </a:p>
          <a:p>
            <a:endParaRPr lang="en-CH" sz="2400" dirty="0"/>
          </a:p>
        </p:txBody>
      </p:sp>
      <p:sp>
        <p:nvSpPr>
          <p:cNvPr id="4" name="Slide Number Placeholder 3">
            <a:extLst>
              <a:ext uri="{FF2B5EF4-FFF2-40B4-BE49-F238E27FC236}">
                <a16:creationId xmlns:a16="http://schemas.microsoft.com/office/drawing/2014/main" id="{017119D6-7C79-4C3B-8514-7B393DA57A31}"/>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23</a:t>
            </a:fld>
            <a:endParaRPr lang="en-GB"/>
          </a:p>
        </p:txBody>
      </p:sp>
    </p:spTree>
    <p:extLst>
      <p:ext uri="{BB962C8B-B14F-4D97-AF65-F5344CB8AC3E}">
        <p14:creationId xmlns:p14="http://schemas.microsoft.com/office/powerpoint/2010/main" val="3008890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84C23-4D1E-46EE-8259-F40D31801ABD}"/>
              </a:ext>
            </a:extLst>
          </p:cNvPr>
          <p:cNvSpPr>
            <a:spLocks noGrp="1"/>
          </p:cNvSpPr>
          <p:nvPr>
            <p:ph type="title"/>
          </p:nvPr>
        </p:nvSpPr>
        <p:spPr>
          <a:xfrm>
            <a:off x="457200" y="76200"/>
            <a:ext cx="8229600" cy="828675"/>
          </a:xfrm>
        </p:spPr>
        <p:txBody>
          <a:bodyPr>
            <a:normAutofit/>
          </a:bodyPr>
          <a:lstStyle/>
          <a:p>
            <a:r>
              <a:rPr lang="en-US" dirty="0"/>
              <a:t>Conclusions</a:t>
            </a:r>
          </a:p>
        </p:txBody>
      </p:sp>
      <p:sp>
        <p:nvSpPr>
          <p:cNvPr id="3" name="Content Placeholder 2">
            <a:extLst>
              <a:ext uri="{FF2B5EF4-FFF2-40B4-BE49-F238E27FC236}">
                <a16:creationId xmlns:a16="http://schemas.microsoft.com/office/drawing/2014/main" id="{751B8266-9B59-44F5-9D32-DA487CAB6403}"/>
              </a:ext>
            </a:extLst>
          </p:cNvPr>
          <p:cNvSpPr>
            <a:spLocks noGrp="1"/>
          </p:cNvSpPr>
          <p:nvPr>
            <p:ph idx="1"/>
          </p:nvPr>
        </p:nvSpPr>
        <p:spPr>
          <a:xfrm>
            <a:off x="523875" y="1257300"/>
            <a:ext cx="8229600" cy="4525963"/>
          </a:xfrm>
        </p:spPr>
        <p:txBody>
          <a:bodyPr>
            <a:normAutofit fontScale="85000" lnSpcReduction="20000"/>
          </a:bodyPr>
          <a:lstStyle/>
          <a:p>
            <a:pPr>
              <a:buFont typeface="Arial" panose="020B0604020202020204" pitchFamily="34" charset="0"/>
              <a:buChar char="•"/>
            </a:pPr>
            <a:r>
              <a:rPr lang="en-US" dirty="0"/>
              <a:t>CEOS is requested to take note of</a:t>
            </a:r>
          </a:p>
          <a:p>
            <a:pPr lvl="1">
              <a:buFont typeface="Arial" panose="020B0604020202020204" pitchFamily="34" charset="0"/>
              <a:buChar char="•"/>
            </a:pPr>
            <a:r>
              <a:rPr lang="en-GB" dirty="0">
                <a:cs typeface="Arial" pitchFamily="34" charset="0"/>
              </a:rPr>
              <a:t>WMO Constituent Reform.</a:t>
            </a:r>
          </a:p>
          <a:p>
            <a:pPr lvl="1">
              <a:buFont typeface="Arial" panose="020B0604020202020204" pitchFamily="34" charset="0"/>
              <a:buChar char="•"/>
            </a:pPr>
            <a:r>
              <a:rPr lang="en-GB" dirty="0">
                <a:cs typeface="Arial" pitchFamily="34" charset="0"/>
              </a:rPr>
              <a:t>New Governance Structures.</a:t>
            </a:r>
          </a:p>
          <a:p>
            <a:pPr lvl="1">
              <a:buFont typeface="Arial" panose="020B0604020202020204" pitchFamily="34" charset="0"/>
              <a:buChar char="•"/>
            </a:pPr>
            <a:r>
              <a:rPr lang="en-GB" dirty="0">
                <a:cs typeface="Arial" pitchFamily="34" charset="0"/>
              </a:rPr>
              <a:t>WIGOS developments.</a:t>
            </a:r>
          </a:p>
          <a:p>
            <a:pPr lvl="1">
              <a:buFont typeface="Arial" panose="020B0604020202020204" pitchFamily="34" charset="0"/>
              <a:buChar char="•"/>
            </a:pPr>
            <a:r>
              <a:rPr lang="en-GB" dirty="0">
                <a:cs typeface="Arial" pitchFamily="34" charset="0"/>
              </a:rPr>
              <a:t>Key initiatives</a:t>
            </a:r>
          </a:p>
          <a:p>
            <a:pPr lvl="1">
              <a:buFont typeface="Arial" panose="020B0604020202020204" pitchFamily="34" charset="0"/>
              <a:buChar char="•"/>
            </a:pPr>
            <a:r>
              <a:rPr lang="en-GB" dirty="0">
                <a:cs typeface="Arial" pitchFamily="34" charset="0"/>
              </a:rPr>
              <a:t>Calendar of events</a:t>
            </a:r>
          </a:p>
          <a:p>
            <a:pPr lvl="1">
              <a:buFont typeface="Arial" panose="020B0604020202020204" pitchFamily="34" charset="0"/>
              <a:buChar char="•"/>
            </a:pPr>
            <a:r>
              <a:rPr lang="en-GB" dirty="0">
                <a:cs typeface="Arial" pitchFamily="34" charset="0"/>
              </a:rPr>
              <a:t>WMO Space Programme activities</a:t>
            </a:r>
          </a:p>
          <a:p>
            <a:pPr>
              <a:buFont typeface="Arial" panose="020B0604020202020204" pitchFamily="34" charset="0"/>
              <a:buChar char="•"/>
            </a:pPr>
            <a:r>
              <a:rPr lang="en-GB" dirty="0">
                <a:cs typeface="Arial" pitchFamily="34" charset="0"/>
              </a:rPr>
              <a:t>CEOS is requested to </a:t>
            </a:r>
          </a:p>
          <a:p>
            <a:pPr lvl="1">
              <a:buFont typeface="Arial" panose="020B0604020202020204" pitchFamily="34" charset="0"/>
              <a:buChar char="•"/>
            </a:pPr>
            <a:r>
              <a:rPr lang="en-GB" dirty="0">
                <a:cs typeface="Arial" pitchFamily="34" charset="0"/>
              </a:rPr>
              <a:t>support stronger collaboration with WMO for specific projects and programmes of common interest</a:t>
            </a:r>
          </a:p>
          <a:p>
            <a:pPr lvl="1">
              <a:buFont typeface="Arial" panose="020B0604020202020204" pitchFamily="34" charset="0"/>
              <a:buChar char="•"/>
            </a:pPr>
            <a:r>
              <a:rPr lang="en-GB" dirty="0">
                <a:cs typeface="Arial" pitchFamily="34" charset="0"/>
              </a:rPr>
              <a:t>Support the WMO OSCAR activities through the nomination of Agency Points of Contacts</a:t>
            </a:r>
          </a:p>
          <a:p>
            <a:pPr>
              <a:buFont typeface="Arial" panose="020B0604020202020204" pitchFamily="34" charset="0"/>
              <a:buChar char="•"/>
            </a:pPr>
            <a:endParaRPr lang="en-GB" dirty="0">
              <a:cs typeface="Arial" pitchFamily="34" charset="0"/>
            </a:endParaRPr>
          </a:p>
          <a:p>
            <a:pPr>
              <a:buFont typeface="Arial" panose="020B0604020202020204" pitchFamily="34" charset="0"/>
              <a:buChar char="•"/>
            </a:pPr>
            <a:endParaRPr lang="en-GB" dirty="0">
              <a:cs typeface="Arial" pitchFamily="34" charset="0"/>
            </a:endParaRPr>
          </a:p>
          <a:p>
            <a:endParaRPr lang="en-US" dirty="0"/>
          </a:p>
        </p:txBody>
      </p:sp>
    </p:spTree>
    <p:extLst>
      <p:ext uri="{BB962C8B-B14F-4D97-AF65-F5344CB8AC3E}">
        <p14:creationId xmlns:p14="http://schemas.microsoft.com/office/powerpoint/2010/main" val="14189548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457200" y="2002370"/>
            <a:ext cx="8229600" cy="184081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a:solidFill>
                  <a:srgbClr val="000090"/>
                </a:solidFill>
              </a:rPr>
              <a:t>Thank you</a:t>
            </a:r>
          </a:p>
          <a:p>
            <a:r>
              <a:rPr lang="en-US" sz="4800" dirty="0">
                <a:solidFill>
                  <a:srgbClr val="000090"/>
                </a:solidFill>
              </a:rPr>
              <a:t>Merci</a:t>
            </a:r>
          </a:p>
        </p:txBody>
      </p:sp>
    </p:spTree>
    <p:extLst>
      <p:ext uri="{BB962C8B-B14F-4D97-AF65-F5344CB8AC3E}">
        <p14:creationId xmlns:p14="http://schemas.microsoft.com/office/powerpoint/2010/main" val="3802284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634C8-D8FB-49F9-9078-69C14D6A678E}"/>
              </a:ext>
            </a:extLst>
          </p:cNvPr>
          <p:cNvSpPr>
            <a:spLocks noGrp="1"/>
          </p:cNvSpPr>
          <p:nvPr>
            <p:ph type="title"/>
          </p:nvPr>
        </p:nvSpPr>
        <p:spPr>
          <a:xfrm>
            <a:off x="130806" y="548680"/>
            <a:ext cx="8728332" cy="857250"/>
          </a:xfrm>
        </p:spPr>
        <p:txBody>
          <a:bodyPr anchor="ctr">
            <a:normAutofit fontScale="90000"/>
          </a:bodyPr>
          <a:lstStyle/>
          <a:p>
            <a:r>
              <a:rPr lang="en-US"/>
              <a:t>OSCAR/Space development work Phase 1</a:t>
            </a:r>
            <a:endParaRPr lang="en-CH"/>
          </a:p>
        </p:txBody>
      </p:sp>
      <p:sp>
        <p:nvSpPr>
          <p:cNvPr id="3" name="Content Placeholder 2">
            <a:extLst>
              <a:ext uri="{FF2B5EF4-FFF2-40B4-BE49-F238E27FC236}">
                <a16:creationId xmlns:a16="http://schemas.microsoft.com/office/drawing/2014/main" id="{7779D8A7-387B-4328-9710-F409EAF4D3E7}"/>
              </a:ext>
            </a:extLst>
          </p:cNvPr>
          <p:cNvSpPr>
            <a:spLocks noGrp="1"/>
          </p:cNvSpPr>
          <p:nvPr>
            <p:ph sz="half" idx="1"/>
          </p:nvPr>
        </p:nvSpPr>
        <p:spPr>
          <a:xfrm>
            <a:off x="308113" y="1868298"/>
            <a:ext cx="4186859" cy="3394472"/>
          </a:xfrm>
        </p:spPr>
        <p:txBody>
          <a:bodyPr>
            <a:normAutofit/>
          </a:bodyPr>
          <a:lstStyle/>
          <a:p>
            <a:pPr>
              <a:lnSpc>
                <a:spcPct val="90000"/>
              </a:lnSpc>
            </a:pPr>
            <a:r>
              <a:rPr lang="en-GB" sz="1650"/>
              <a:t>In addition to functionality improvements, a main goal of the ongoing development work is to upgrade the OSCAR/Space technical stack</a:t>
            </a:r>
          </a:p>
          <a:p>
            <a:pPr lvl="1">
              <a:lnSpc>
                <a:spcPct val="90000"/>
              </a:lnSpc>
            </a:pPr>
            <a:r>
              <a:rPr lang="en-US" sz="1650"/>
              <a:t>Upgrade the </a:t>
            </a:r>
            <a:r>
              <a:rPr lang="en-US" sz="1650" err="1"/>
              <a:t>CakePHP</a:t>
            </a:r>
            <a:r>
              <a:rPr lang="en-US" sz="1650"/>
              <a:t> framework, MySQL and related plugins and libraries, including </a:t>
            </a:r>
            <a:r>
              <a:rPr lang="en-US" sz="1650" err="1"/>
              <a:t>jquery</a:t>
            </a:r>
            <a:r>
              <a:rPr lang="en-US" sz="1650"/>
              <a:t>, to the latest supported versions</a:t>
            </a:r>
          </a:p>
          <a:p>
            <a:pPr lvl="1">
              <a:lnSpc>
                <a:spcPct val="90000"/>
              </a:lnSpc>
            </a:pPr>
            <a:r>
              <a:rPr lang="en-US" sz="1650"/>
              <a:t>Make an analysis of virtual development, deployment and operations platforms (</a:t>
            </a:r>
            <a:r>
              <a:rPr lang="en-US" sz="1650" err="1"/>
              <a:t>e.g</a:t>
            </a:r>
            <a:r>
              <a:rPr lang="en-US" sz="1650"/>
              <a:t> Docker, Kubernetes, Heroku, </a:t>
            </a:r>
            <a:r>
              <a:rPr lang="en-US" sz="1650" err="1"/>
              <a:t>Jelastic</a:t>
            </a:r>
            <a:r>
              <a:rPr lang="en-US" sz="1650"/>
              <a:t> cloud) and migrate the OSCAR/Space platform to it</a:t>
            </a:r>
            <a:endParaRPr lang="en-GB" sz="1650"/>
          </a:p>
          <a:p>
            <a:pPr marL="0" indent="0">
              <a:lnSpc>
                <a:spcPct val="90000"/>
              </a:lnSpc>
              <a:buNone/>
            </a:pPr>
            <a:endParaRPr lang="en-CH" sz="1650"/>
          </a:p>
        </p:txBody>
      </p:sp>
      <p:pic>
        <p:nvPicPr>
          <p:cNvPr id="4" name="Picture 3">
            <a:extLst>
              <a:ext uri="{FF2B5EF4-FFF2-40B4-BE49-F238E27FC236}">
                <a16:creationId xmlns:a16="http://schemas.microsoft.com/office/drawing/2014/main" id="{402C99A3-2978-473C-A010-CDC4E2EFFFBB}"/>
              </a:ext>
            </a:extLst>
          </p:cNvPr>
          <p:cNvPicPr>
            <a:picLocks noChangeAspect="1"/>
          </p:cNvPicPr>
          <p:nvPr/>
        </p:nvPicPr>
        <p:blipFill>
          <a:blip r:embed="rId2"/>
          <a:stretch>
            <a:fillRect/>
          </a:stretch>
        </p:blipFill>
        <p:spPr>
          <a:xfrm>
            <a:off x="4572000" y="2273577"/>
            <a:ext cx="4425398" cy="2989193"/>
          </a:xfrm>
          <a:prstGeom prst="rect">
            <a:avLst/>
          </a:prstGeom>
          <a:noFill/>
        </p:spPr>
      </p:pic>
    </p:spTree>
    <p:extLst>
      <p:ext uri="{BB962C8B-B14F-4D97-AF65-F5344CB8AC3E}">
        <p14:creationId xmlns:p14="http://schemas.microsoft.com/office/powerpoint/2010/main" val="2381618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486BEF-5C8D-4D1B-922C-964C1989301D}"/>
              </a:ext>
            </a:extLst>
          </p:cNvPr>
          <p:cNvSpPr>
            <a:spLocks noGrp="1"/>
          </p:cNvSpPr>
          <p:nvPr>
            <p:ph type="title"/>
          </p:nvPr>
        </p:nvSpPr>
        <p:spPr>
          <a:xfrm>
            <a:off x="179512" y="476672"/>
            <a:ext cx="8784976" cy="857250"/>
          </a:xfrm>
        </p:spPr>
        <p:txBody>
          <a:bodyPr anchor="ctr">
            <a:normAutofit fontScale="90000"/>
          </a:bodyPr>
          <a:lstStyle/>
          <a:p>
            <a:r>
              <a:rPr lang="fi-FI"/>
              <a:t>OSCAR/Space development work Phase 2</a:t>
            </a:r>
            <a:endParaRPr lang="en-CH"/>
          </a:p>
        </p:txBody>
      </p:sp>
      <p:sp>
        <p:nvSpPr>
          <p:cNvPr id="4" name="Content Placeholder 3">
            <a:extLst>
              <a:ext uri="{FF2B5EF4-FFF2-40B4-BE49-F238E27FC236}">
                <a16:creationId xmlns:a16="http://schemas.microsoft.com/office/drawing/2014/main" id="{3343FE53-5618-444A-8557-DEE54B9EE29C}"/>
              </a:ext>
            </a:extLst>
          </p:cNvPr>
          <p:cNvSpPr>
            <a:spLocks noGrp="1"/>
          </p:cNvSpPr>
          <p:nvPr>
            <p:ph sz="half" idx="1"/>
          </p:nvPr>
        </p:nvSpPr>
        <p:spPr>
          <a:xfrm>
            <a:off x="299831" y="1920479"/>
            <a:ext cx="3911876" cy="3394472"/>
          </a:xfrm>
        </p:spPr>
        <p:txBody>
          <a:bodyPr>
            <a:normAutofit/>
          </a:bodyPr>
          <a:lstStyle/>
          <a:p>
            <a:pPr>
              <a:lnSpc>
                <a:spcPct val="90000"/>
              </a:lnSpc>
            </a:pPr>
            <a:r>
              <a:rPr lang="en-GB" sz="1800"/>
              <a:t>The main theme for the next development phase is to make OSCAR/Space compliant with WIGOS metadata records. </a:t>
            </a:r>
          </a:p>
          <a:p>
            <a:pPr>
              <a:lnSpc>
                <a:spcPct val="90000"/>
              </a:lnSpc>
            </a:pPr>
            <a:r>
              <a:rPr lang="en-GB" sz="1800"/>
              <a:t>The implementation plan will be based on the work conducted by ICG/WIGOS Task Team on the WIGOS Metadata and will integrate WIGOS metadata records into the OSCAR/Space database</a:t>
            </a:r>
            <a:endParaRPr lang="en-CH" sz="1800"/>
          </a:p>
          <a:p>
            <a:pPr>
              <a:lnSpc>
                <a:spcPct val="90000"/>
              </a:lnSpc>
            </a:pPr>
            <a:endParaRPr lang="en-CH"/>
          </a:p>
        </p:txBody>
      </p:sp>
      <p:pic>
        <p:nvPicPr>
          <p:cNvPr id="13" name="Picture 12">
            <a:extLst>
              <a:ext uri="{FF2B5EF4-FFF2-40B4-BE49-F238E27FC236}">
                <a16:creationId xmlns:a16="http://schemas.microsoft.com/office/drawing/2014/main" id="{23F2B024-8284-494B-8438-A5F0F6E80161}"/>
              </a:ext>
            </a:extLst>
          </p:cNvPr>
          <p:cNvPicPr>
            <a:picLocks noChangeAspect="1"/>
          </p:cNvPicPr>
          <p:nvPr/>
        </p:nvPicPr>
        <p:blipFill>
          <a:blip r:embed="rId2"/>
          <a:stretch>
            <a:fillRect/>
          </a:stretch>
        </p:blipFill>
        <p:spPr>
          <a:xfrm>
            <a:off x="4338431" y="2030680"/>
            <a:ext cx="4805570" cy="3421193"/>
          </a:xfrm>
          <a:prstGeom prst="rect">
            <a:avLst/>
          </a:prstGeom>
          <a:noFill/>
        </p:spPr>
      </p:pic>
    </p:spTree>
    <p:extLst>
      <p:ext uri="{BB962C8B-B14F-4D97-AF65-F5344CB8AC3E}">
        <p14:creationId xmlns:p14="http://schemas.microsoft.com/office/powerpoint/2010/main" val="2298836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28E98F2E-971A-5941-860A-25BEC3D969F8}"/>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28</a:t>
            </a:fld>
            <a:endParaRPr lang="en-GB"/>
          </a:p>
        </p:txBody>
      </p:sp>
      <p:sp>
        <p:nvSpPr>
          <p:cNvPr id="8" name="Inhaltsplatzhalter 7">
            <a:extLst>
              <a:ext uri="{FF2B5EF4-FFF2-40B4-BE49-F238E27FC236}">
                <a16:creationId xmlns:a16="http://schemas.microsoft.com/office/drawing/2014/main" id="{120F4DD5-E13F-8248-AC65-B14BC7F82A2D}"/>
              </a:ext>
            </a:extLst>
          </p:cNvPr>
          <p:cNvSpPr>
            <a:spLocks noGrp="1"/>
          </p:cNvSpPr>
          <p:nvPr>
            <p:ph idx="1"/>
          </p:nvPr>
        </p:nvSpPr>
        <p:spPr/>
        <p:txBody>
          <a:bodyPr>
            <a:normAutofit/>
          </a:bodyPr>
          <a:lstStyle/>
          <a:p>
            <a:r>
              <a:rPr lang="en-GB"/>
              <a:t>WMO Members nominated Experts through the WMO Experts Data Base</a:t>
            </a:r>
          </a:p>
          <a:p>
            <a:r>
              <a:rPr lang="en-GB"/>
              <a:t>Technical Commissions (INFCOM, SERCOM) and Research Board established</a:t>
            </a:r>
          </a:p>
          <a:p>
            <a:r>
              <a:rPr lang="en-GB"/>
              <a:t>Standing Committee and Expert Teams established under the Technical Commissions</a:t>
            </a:r>
          </a:p>
          <a:p>
            <a:r>
              <a:rPr lang="en-GB"/>
              <a:t>Discussions with co-sponsored programmes (GCOS, JCOMM/JCB)</a:t>
            </a:r>
          </a:p>
          <a:p>
            <a:endParaRPr lang="en-GB"/>
          </a:p>
        </p:txBody>
      </p:sp>
      <p:sp>
        <p:nvSpPr>
          <p:cNvPr id="9" name="Titel 8">
            <a:extLst>
              <a:ext uri="{FF2B5EF4-FFF2-40B4-BE49-F238E27FC236}">
                <a16:creationId xmlns:a16="http://schemas.microsoft.com/office/drawing/2014/main" id="{6875A6B5-CFDE-B546-B0FE-85D5AB2FAA49}"/>
              </a:ext>
            </a:extLst>
          </p:cNvPr>
          <p:cNvSpPr>
            <a:spLocks noGrp="1"/>
          </p:cNvSpPr>
          <p:nvPr>
            <p:ph type="title"/>
          </p:nvPr>
        </p:nvSpPr>
        <p:spPr/>
        <p:txBody>
          <a:bodyPr/>
          <a:lstStyle/>
          <a:p>
            <a:r>
              <a:rPr lang="en-GB"/>
              <a:t>WMO Constituent Reform</a:t>
            </a:r>
          </a:p>
        </p:txBody>
      </p:sp>
    </p:spTree>
    <p:extLst>
      <p:ext uri="{BB962C8B-B14F-4D97-AF65-F5344CB8AC3E}">
        <p14:creationId xmlns:p14="http://schemas.microsoft.com/office/powerpoint/2010/main" val="2186722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827F-7982-C147-A219-4FEF708BBDC0}"/>
              </a:ext>
            </a:extLst>
          </p:cNvPr>
          <p:cNvSpPr>
            <a:spLocks noGrp="1"/>
          </p:cNvSpPr>
          <p:nvPr>
            <p:ph type="title"/>
          </p:nvPr>
        </p:nvSpPr>
        <p:spPr/>
        <p:txBody>
          <a:bodyPr/>
          <a:lstStyle/>
          <a:p>
            <a:r>
              <a:rPr lang="en-GB" dirty="0"/>
              <a:t>WMO Constituent Body Reform</a:t>
            </a:r>
          </a:p>
        </p:txBody>
      </p:sp>
      <p:sp>
        <p:nvSpPr>
          <p:cNvPr id="4" name="Slide Number Placeholder 3">
            <a:extLst>
              <a:ext uri="{FF2B5EF4-FFF2-40B4-BE49-F238E27FC236}">
                <a16:creationId xmlns:a16="http://schemas.microsoft.com/office/drawing/2014/main" id="{E9CE4355-E5A5-8A44-AA3F-211AA0CDAF45}"/>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3</a:t>
            </a:fld>
            <a:endParaRPr lang="en-GB"/>
          </a:p>
        </p:txBody>
      </p:sp>
      <p:pic>
        <p:nvPicPr>
          <p:cNvPr id="5" name="Picture 4">
            <a:extLst>
              <a:ext uri="{FF2B5EF4-FFF2-40B4-BE49-F238E27FC236}">
                <a16:creationId xmlns:a16="http://schemas.microsoft.com/office/drawing/2014/main" id="{E3EF8F65-3ED8-ED48-A885-06A052A68B6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1560" y="1196752"/>
            <a:ext cx="7329142" cy="4752079"/>
          </a:xfrm>
          <a:prstGeom prst="rect">
            <a:avLst/>
          </a:prstGeom>
        </p:spPr>
      </p:pic>
      <p:sp>
        <p:nvSpPr>
          <p:cNvPr id="6" name="Textfeld 6">
            <a:extLst>
              <a:ext uri="{FF2B5EF4-FFF2-40B4-BE49-F238E27FC236}">
                <a16:creationId xmlns:a16="http://schemas.microsoft.com/office/drawing/2014/main" id="{AD891017-DE39-494C-AACE-D2D71732733A}"/>
              </a:ext>
            </a:extLst>
          </p:cNvPr>
          <p:cNvSpPr txBox="1"/>
          <p:nvPr/>
        </p:nvSpPr>
        <p:spPr>
          <a:xfrm>
            <a:off x="2699792" y="6200615"/>
            <a:ext cx="4392488" cy="261610"/>
          </a:xfrm>
          <a:prstGeom prst="rect">
            <a:avLst/>
          </a:prstGeom>
          <a:solidFill>
            <a:srgbClr val="00B0F0"/>
          </a:solidFill>
        </p:spPr>
        <p:txBody>
          <a:bodyPr wrap="square" rtlCol="0">
            <a:spAutoFit/>
          </a:bodyPr>
          <a:lstStyle/>
          <a:p>
            <a:pPr algn="ctr"/>
            <a:r>
              <a:rPr lang="en-GB" sz="1100" b="1"/>
              <a:t>See </a:t>
            </a:r>
            <a:r>
              <a:rPr lang="en-GB" sz="1100" b="1">
                <a:hlinkClick r:id="rId3"/>
              </a:rPr>
              <a:t>https://library.wmo.int/index.php?lvl=notice_display&amp;id=21525</a:t>
            </a:r>
            <a:endParaRPr lang="en-GB" sz="1100" b="1"/>
          </a:p>
        </p:txBody>
      </p:sp>
    </p:spTree>
    <p:extLst>
      <p:ext uri="{BB962C8B-B14F-4D97-AF65-F5344CB8AC3E}">
        <p14:creationId xmlns:p14="http://schemas.microsoft.com/office/powerpoint/2010/main" val="3749462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367B394-23A8-7B4F-BEA0-783797563ED0}"/>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4</a:t>
            </a:fld>
            <a:endParaRPr lang="en-GB"/>
          </a:p>
        </p:txBody>
      </p:sp>
      <p:pic>
        <p:nvPicPr>
          <p:cNvPr id="5" name="Picture 4">
            <a:extLst>
              <a:ext uri="{FF2B5EF4-FFF2-40B4-BE49-F238E27FC236}">
                <a16:creationId xmlns:a16="http://schemas.microsoft.com/office/drawing/2014/main" id="{715ECEE7-A91A-174C-925B-0F263229A2B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928" y="692696"/>
            <a:ext cx="9050143" cy="4896543"/>
          </a:xfrm>
          <a:prstGeom prst="rect">
            <a:avLst/>
          </a:prstGeom>
        </p:spPr>
      </p:pic>
      <p:sp>
        <p:nvSpPr>
          <p:cNvPr id="6" name="Titel 8">
            <a:extLst>
              <a:ext uri="{FF2B5EF4-FFF2-40B4-BE49-F238E27FC236}">
                <a16:creationId xmlns:a16="http://schemas.microsoft.com/office/drawing/2014/main" id="{DD0A5845-F230-9A4F-83BC-397097BCEFD7}"/>
              </a:ext>
            </a:extLst>
          </p:cNvPr>
          <p:cNvSpPr>
            <a:spLocks noGrp="1"/>
          </p:cNvSpPr>
          <p:nvPr>
            <p:ph type="title"/>
          </p:nvPr>
        </p:nvSpPr>
        <p:spPr>
          <a:xfrm>
            <a:off x="0" y="395775"/>
            <a:ext cx="9144000" cy="800977"/>
          </a:xfrm>
        </p:spPr>
        <p:txBody>
          <a:bodyPr/>
          <a:lstStyle/>
          <a:p>
            <a:r>
              <a:rPr lang="en-GB"/>
              <a:t>WMO Constituent Reform</a:t>
            </a:r>
          </a:p>
        </p:txBody>
      </p:sp>
    </p:spTree>
    <p:extLst>
      <p:ext uri="{BB962C8B-B14F-4D97-AF65-F5344CB8AC3E}">
        <p14:creationId xmlns:p14="http://schemas.microsoft.com/office/powerpoint/2010/main" val="21993276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4E6FFFC-D51F-FA4F-AED4-52180F10F418}"/>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5</a:t>
            </a:fld>
            <a:endParaRPr lang="en-GB"/>
          </a:p>
        </p:txBody>
      </p:sp>
      <p:pic>
        <p:nvPicPr>
          <p:cNvPr id="6" name="Picture 5">
            <a:extLst>
              <a:ext uri="{FF2B5EF4-FFF2-40B4-BE49-F238E27FC236}">
                <a16:creationId xmlns:a16="http://schemas.microsoft.com/office/drawing/2014/main" id="{0D835F09-52B9-774C-8611-654BB0A9D6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65310" y="1196752"/>
            <a:ext cx="5213379" cy="4887543"/>
          </a:xfrm>
          <a:prstGeom prst="rect">
            <a:avLst/>
          </a:prstGeom>
        </p:spPr>
      </p:pic>
      <p:sp>
        <p:nvSpPr>
          <p:cNvPr id="5" name="Titel 8">
            <a:extLst>
              <a:ext uri="{FF2B5EF4-FFF2-40B4-BE49-F238E27FC236}">
                <a16:creationId xmlns:a16="http://schemas.microsoft.com/office/drawing/2014/main" id="{D3A25D48-51B2-434A-9494-6E9C96FB44A5}"/>
              </a:ext>
            </a:extLst>
          </p:cNvPr>
          <p:cNvSpPr>
            <a:spLocks noGrp="1"/>
          </p:cNvSpPr>
          <p:nvPr>
            <p:ph type="title"/>
          </p:nvPr>
        </p:nvSpPr>
        <p:spPr>
          <a:xfrm>
            <a:off x="0" y="395775"/>
            <a:ext cx="9144000" cy="800977"/>
          </a:xfrm>
        </p:spPr>
        <p:txBody>
          <a:bodyPr/>
          <a:lstStyle/>
          <a:p>
            <a:r>
              <a:rPr lang="en-GB" dirty="0"/>
              <a:t>WMO Constituent Body Reform</a:t>
            </a:r>
          </a:p>
        </p:txBody>
      </p:sp>
    </p:spTree>
    <p:extLst>
      <p:ext uri="{BB962C8B-B14F-4D97-AF65-F5344CB8AC3E}">
        <p14:creationId xmlns:p14="http://schemas.microsoft.com/office/powerpoint/2010/main" val="3392262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429A7-FBAA-BD41-A781-CF6E9B39BF65}"/>
              </a:ext>
            </a:extLst>
          </p:cNvPr>
          <p:cNvSpPr>
            <a:spLocks noGrp="1"/>
          </p:cNvSpPr>
          <p:nvPr>
            <p:ph type="title"/>
          </p:nvPr>
        </p:nvSpPr>
        <p:spPr/>
        <p:txBody>
          <a:bodyPr>
            <a:noAutofit/>
          </a:bodyPr>
          <a:lstStyle/>
          <a:p>
            <a:r>
              <a:rPr lang="en-GB" sz="3200" dirty="0"/>
              <a:t>INFRASTRUCTURE COMMISSION (INFCOM) </a:t>
            </a:r>
            <a:br>
              <a:rPr lang="en-GB" sz="3200" dirty="0"/>
            </a:br>
            <a:r>
              <a:rPr lang="en-GB" sz="3200" dirty="0"/>
              <a:t>Standing Committees and Study Groups</a:t>
            </a:r>
          </a:p>
        </p:txBody>
      </p:sp>
      <p:sp>
        <p:nvSpPr>
          <p:cNvPr id="3" name="Content Placeholder 2">
            <a:extLst>
              <a:ext uri="{FF2B5EF4-FFF2-40B4-BE49-F238E27FC236}">
                <a16:creationId xmlns:a16="http://schemas.microsoft.com/office/drawing/2014/main" id="{8FC5219F-36AC-D942-AC82-FEE17A63657D}"/>
              </a:ext>
            </a:extLst>
          </p:cNvPr>
          <p:cNvSpPr>
            <a:spLocks noGrp="1"/>
          </p:cNvSpPr>
          <p:nvPr>
            <p:ph idx="1"/>
          </p:nvPr>
        </p:nvSpPr>
        <p:spPr/>
        <p:txBody>
          <a:bodyPr>
            <a:normAutofit fontScale="62500" lnSpcReduction="20000"/>
          </a:bodyPr>
          <a:lstStyle/>
          <a:p>
            <a:pPr marL="514350" indent="-514350">
              <a:buFont typeface="+mj-lt"/>
              <a:buAutoNum type="alphaLcParenR"/>
            </a:pPr>
            <a:r>
              <a:rPr lang="en-GB" dirty="0"/>
              <a:t>Standing Committee on </a:t>
            </a:r>
            <a:r>
              <a:rPr lang="en-GB" b="1" dirty="0"/>
              <a:t>Earth Observing Systems and Monitoring Networks</a:t>
            </a:r>
            <a:r>
              <a:rPr lang="en-GB" dirty="0"/>
              <a:t> (SC-ON) , </a:t>
            </a:r>
          </a:p>
          <a:p>
            <a:pPr marL="514350" indent="-514350">
              <a:buFont typeface="+mj-lt"/>
              <a:buAutoNum type="alphaLcParenR"/>
            </a:pPr>
            <a:r>
              <a:rPr lang="en-GB" dirty="0"/>
              <a:t>Standing Committee on </a:t>
            </a:r>
            <a:r>
              <a:rPr lang="en-GB" b="1" dirty="0"/>
              <a:t>Measurements, Instrumentation and Traceability </a:t>
            </a:r>
            <a:r>
              <a:rPr lang="en-GB" dirty="0"/>
              <a:t>(SC-MINT) , </a:t>
            </a:r>
          </a:p>
          <a:p>
            <a:pPr marL="514350" indent="-514350">
              <a:buFont typeface="+mj-lt"/>
              <a:buAutoNum type="alphaLcParenR"/>
            </a:pPr>
            <a:r>
              <a:rPr lang="en-GB" dirty="0"/>
              <a:t>Standing Committee on </a:t>
            </a:r>
            <a:r>
              <a:rPr lang="en-GB" b="1" dirty="0"/>
              <a:t>Information Management and Technology </a:t>
            </a:r>
            <a:r>
              <a:rPr lang="en-GB" dirty="0"/>
              <a:t>(SC-IMT) , </a:t>
            </a:r>
          </a:p>
          <a:p>
            <a:pPr marL="514350" indent="-514350">
              <a:buFont typeface="+mj-lt"/>
              <a:buAutoNum type="alphaLcParenR"/>
            </a:pPr>
            <a:r>
              <a:rPr lang="en-GB" dirty="0"/>
              <a:t>Standing Committee on </a:t>
            </a:r>
            <a:r>
              <a:rPr lang="en-GB" b="1" dirty="0"/>
              <a:t>Data Processing for Applied Earth System Modelling and Prediction </a:t>
            </a:r>
            <a:r>
              <a:rPr lang="en-GB" dirty="0"/>
              <a:t>(SC-ESMP) , </a:t>
            </a:r>
          </a:p>
          <a:p>
            <a:pPr marL="514350" indent="-514350">
              <a:buFont typeface="+mj-lt"/>
              <a:buAutoNum type="alphaLcParenR"/>
            </a:pPr>
            <a:r>
              <a:rPr lang="en-GB" dirty="0"/>
              <a:t>Study Group on </a:t>
            </a:r>
            <a:r>
              <a:rPr lang="en-GB" b="1" dirty="0"/>
              <a:t>Data Issues and Policies </a:t>
            </a:r>
            <a:r>
              <a:rPr lang="en-GB" dirty="0"/>
              <a:t>(SG-DIP) , </a:t>
            </a:r>
          </a:p>
          <a:p>
            <a:pPr marL="514350" indent="-514350">
              <a:buFont typeface="+mj-lt"/>
              <a:buAutoNum type="alphaLcParenR"/>
            </a:pPr>
            <a:r>
              <a:rPr lang="en-GB" dirty="0"/>
              <a:t>Study Group on </a:t>
            </a:r>
            <a:r>
              <a:rPr lang="en-GB" b="1" dirty="0"/>
              <a:t>Ocean Observations and Infrastructure Systems </a:t>
            </a:r>
            <a:r>
              <a:rPr lang="en-GB" dirty="0"/>
              <a:t>(SG-OOIS) , </a:t>
            </a:r>
          </a:p>
          <a:p>
            <a:pPr marL="514350" indent="-514350">
              <a:buFont typeface="+mj-lt"/>
              <a:buAutoNum type="alphaLcParenR"/>
            </a:pPr>
            <a:r>
              <a:rPr lang="en-GB" dirty="0"/>
              <a:t>Study Group on </a:t>
            </a:r>
            <a:r>
              <a:rPr lang="en-GB" b="1" dirty="0"/>
              <a:t>Cryosphere Crosscutting Functions </a:t>
            </a:r>
            <a:r>
              <a:rPr lang="en-GB" dirty="0"/>
              <a:t>(SG-CRYO) , </a:t>
            </a:r>
          </a:p>
          <a:p>
            <a:pPr marL="514350" indent="-514350">
              <a:buFont typeface="+mj-lt"/>
              <a:buAutoNum type="alphaLcParenR"/>
            </a:pPr>
            <a:r>
              <a:rPr lang="en-GB" dirty="0"/>
              <a:t>Study Group on </a:t>
            </a:r>
            <a:r>
              <a:rPr lang="en-GB" b="1" dirty="0"/>
              <a:t>Implementation of the Global Basic Observing Network </a:t>
            </a:r>
            <a:r>
              <a:rPr lang="en-GB" dirty="0"/>
              <a:t>(SG-GBON)</a:t>
            </a:r>
          </a:p>
          <a:p>
            <a:pPr marL="514350" indent="-514350">
              <a:buFont typeface="+mj-lt"/>
              <a:buAutoNum type="alphaLcParenR"/>
            </a:pPr>
            <a:r>
              <a:rPr lang="en-GB" dirty="0"/>
              <a:t>Joint Study Group on the </a:t>
            </a:r>
            <a:r>
              <a:rPr lang="en-GB" b="1" dirty="0"/>
              <a:t>Global Climate Observing System </a:t>
            </a:r>
            <a:r>
              <a:rPr lang="en-GB" dirty="0"/>
              <a:t>(JSG-GCOS)</a:t>
            </a:r>
          </a:p>
        </p:txBody>
      </p:sp>
      <p:sp>
        <p:nvSpPr>
          <p:cNvPr id="4" name="Slide Number Placeholder 3">
            <a:extLst>
              <a:ext uri="{FF2B5EF4-FFF2-40B4-BE49-F238E27FC236}">
                <a16:creationId xmlns:a16="http://schemas.microsoft.com/office/drawing/2014/main" id="{6743A733-FD9D-BB47-B243-202BF89086C4}"/>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6</a:t>
            </a:fld>
            <a:endParaRPr lang="en-GB"/>
          </a:p>
        </p:txBody>
      </p:sp>
    </p:spTree>
    <p:extLst>
      <p:ext uri="{BB962C8B-B14F-4D97-AF65-F5344CB8AC3E}">
        <p14:creationId xmlns:p14="http://schemas.microsoft.com/office/powerpoint/2010/main" val="2182562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BA476-5020-1E40-923D-51A8058D01E4}"/>
              </a:ext>
            </a:extLst>
          </p:cNvPr>
          <p:cNvSpPr>
            <a:spLocks noGrp="1"/>
          </p:cNvSpPr>
          <p:nvPr>
            <p:ph type="title"/>
          </p:nvPr>
        </p:nvSpPr>
        <p:spPr/>
        <p:txBody>
          <a:bodyPr/>
          <a:lstStyle/>
          <a:p>
            <a:r>
              <a:rPr lang="en-GB"/>
              <a:t>INFCOM Expert Teams</a:t>
            </a:r>
          </a:p>
        </p:txBody>
      </p:sp>
      <p:sp>
        <p:nvSpPr>
          <p:cNvPr id="3" name="Content Placeholder 2">
            <a:extLst>
              <a:ext uri="{FF2B5EF4-FFF2-40B4-BE49-F238E27FC236}">
                <a16:creationId xmlns:a16="http://schemas.microsoft.com/office/drawing/2014/main" id="{47AEEA55-347F-7449-BBB1-D470380E4B89}"/>
              </a:ext>
            </a:extLst>
          </p:cNvPr>
          <p:cNvSpPr>
            <a:spLocks noGrp="1"/>
          </p:cNvSpPr>
          <p:nvPr>
            <p:ph idx="1"/>
          </p:nvPr>
        </p:nvSpPr>
        <p:spPr>
          <a:xfrm>
            <a:off x="457200" y="1340768"/>
            <a:ext cx="5723164" cy="4785396"/>
          </a:xfrm>
        </p:spPr>
        <p:txBody>
          <a:bodyPr>
            <a:normAutofit/>
          </a:bodyPr>
          <a:lstStyle/>
          <a:p>
            <a:r>
              <a:rPr lang="en-GB" sz="2800" dirty="0"/>
              <a:t>Expert Team on </a:t>
            </a:r>
            <a:r>
              <a:rPr lang="en-GB" sz="2800" b="1" dirty="0"/>
              <a:t>Space Systems and Utilization </a:t>
            </a:r>
            <a:r>
              <a:rPr lang="en-GB" sz="2800" dirty="0"/>
              <a:t>(ET-SSU)</a:t>
            </a:r>
          </a:p>
          <a:p>
            <a:r>
              <a:rPr lang="en-US" sz="2800" dirty="0"/>
              <a:t>Joint Expert Team On </a:t>
            </a:r>
            <a:r>
              <a:rPr lang="en-US" sz="2800" b="1" dirty="0"/>
              <a:t>Earth Observing Systems Design And Evolution</a:t>
            </a:r>
            <a:r>
              <a:rPr lang="en-US" sz="2800" dirty="0"/>
              <a:t> (JET-EOSDE) </a:t>
            </a:r>
            <a:endParaRPr lang="en-GB" sz="2800" dirty="0"/>
          </a:p>
          <a:p>
            <a:r>
              <a:rPr lang="en-GB" sz="2800" dirty="0"/>
              <a:t>Expert Team on </a:t>
            </a:r>
            <a:r>
              <a:rPr lang="en-GB" sz="2800" b="1" dirty="0"/>
              <a:t>Radio Frequency Coordination </a:t>
            </a:r>
            <a:r>
              <a:rPr lang="en-GB" sz="2800" dirty="0"/>
              <a:t>(ET-RFC)</a:t>
            </a:r>
          </a:p>
          <a:p>
            <a:r>
              <a:rPr lang="en-GB" sz="2800" dirty="0"/>
              <a:t>Proposed Expert Team on </a:t>
            </a:r>
            <a:r>
              <a:rPr lang="en-GB" sz="2800" b="1" dirty="0"/>
              <a:t>Space Weather </a:t>
            </a:r>
            <a:r>
              <a:rPr lang="en-GB" sz="2800" dirty="0"/>
              <a:t>– to be confirmed</a:t>
            </a:r>
          </a:p>
          <a:p>
            <a:endParaRPr lang="en-GB" dirty="0"/>
          </a:p>
        </p:txBody>
      </p:sp>
      <p:sp>
        <p:nvSpPr>
          <p:cNvPr id="4" name="Slide Number Placeholder 3">
            <a:extLst>
              <a:ext uri="{FF2B5EF4-FFF2-40B4-BE49-F238E27FC236}">
                <a16:creationId xmlns:a16="http://schemas.microsoft.com/office/drawing/2014/main" id="{9361AF67-2376-0142-BA50-AF33FB077DB5}"/>
              </a:ext>
            </a:extLst>
          </p:cNvPr>
          <p:cNvSpPr>
            <a:spLocks noGrp="1"/>
          </p:cNvSpPr>
          <p:nvPr>
            <p:ph type="sldNum" sz="quarter" idx="4"/>
          </p:nvPr>
        </p:nvSpPr>
        <p:spPr>
          <a:xfrm>
            <a:off x="8388425" y="6610350"/>
            <a:ext cx="792088" cy="247650"/>
          </a:xfrm>
          <a:prstGeom prst="rect">
            <a:avLst/>
          </a:prstGeom>
        </p:spPr>
        <p:txBody>
          <a:bodyPr/>
          <a:lstStyle>
            <a:defPPr>
              <a:defRPr lang="en-US"/>
            </a:defPPr>
            <a:lvl1pPr marL="0" algn="l" defTabSz="914400" rtl="0" eaLnBrk="1" latinLnBrk="0" hangingPunct="1">
              <a:defRPr sz="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a:t>Slide: </a:t>
            </a:r>
            <a:fld id="{8AE4F5B3-C86E-48F7-90B4-22A3CA5B476D}" type="slidenum">
              <a:rPr lang="en-GB" smtClean="0"/>
              <a:pPr>
                <a:defRPr/>
              </a:pPr>
              <a:t>7</a:t>
            </a:fld>
            <a:endParaRPr lang="en-GB"/>
          </a:p>
        </p:txBody>
      </p:sp>
      <p:pic>
        <p:nvPicPr>
          <p:cNvPr id="1026" name="Picture 2" descr="Himawari-8 Real-time Web - NICT">
            <a:extLst>
              <a:ext uri="{FF2B5EF4-FFF2-40B4-BE49-F238E27FC236}">
                <a16:creationId xmlns:a16="http://schemas.microsoft.com/office/drawing/2014/main" id="{7ECB2DF6-7850-4877-9331-A599BF25C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1680938"/>
            <a:ext cx="21336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307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58CF0-FED1-E446-82E2-96AE8917E52A}"/>
              </a:ext>
            </a:extLst>
          </p:cNvPr>
          <p:cNvSpPr>
            <a:spLocks noGrp="1"/>
          </p:cNvSpPr>
          <p:nvPr>
            <p:ph type="title"/>
          </p:nvPr>
        </p:nvSpPr>
        <p:spPr/>
        <p:txBody>
          <a:bodyPr>
            <a:normAutofit/>
          </a:bodyPr>
          <a:lstStyle/>
          <a:p>
            <a:r>
              <a:rPr lang="en-GB" sz="2400" dirty="0"/>
              <a:t>Monitoring of Observing Networks</a:t>
            </a:r>
          </a:p>
        </p:txBody>
      </p:sp>
      <p:sp>
        <p:nvSpPr>
          <p:cNvPr id="3" name="Content Placeholder 2">
            <a:extLst>
              <a:ext uri="{FF2B5EF4-FFF2-40B4-BE49-F238E27FC236}">
                <a16:creationId xmlns:a16="http://schemas.microsoft.com/office/drawing/2014/main" id="{DA6F3FD0-03D9-214D-9D47-6B664780241E}"/>
              </a:ext>
            </a:extLst>
          </p:cNvPr>
          <p:cNvSpPr>
            <a:spLocks noGrp="1"/>
          </p:cNvSpPr>
          <p:nvPr>
            <p:ph idx="1"/>
          </p:nvPr>
        </p:nvSpPr>
        <p:spPr>
          <a:xfrm>
            <a:off x="374685" y="1269162"/>
            <a:ext cx="8229600" cy="4374446"/>
          </a:xfrm>
        </p:spPr>
        <p:txBody>
          <a:bodyPr>
            <a:normAutofit fontScale="62500" lnSpcReduction="20000"/>
          </a:bodyPr>
          <a:lstStyle/>
          <a:p>
            <a:r>
              <a:rPr lang="en-GB" sz="2900" dirty="0"/>
              <a:t>WMO has been improving the monitoring of the status of observations and access to the data</a:t>
            </a:r>
          </a:p>
          <a:p>
            <a:pPr>
              <a:lnSpc>
                <a:spcPct val="124000"/>
              </a:lnSpc>
            </a:pPr>
            <a:r>
              <a:rPr lang="en-GB" sz="2900" dirty="0"/>
              <a:t>WMO’s WIGOS Data Quality Management System (WDQMS, </a:t>
            </a:r>
            <a:r>
              <a:rPr lang="en-GB" sz="2900" dirty="0">
                <a:solidFill>
                  <a:srgbClr val="015AA9"/>
                </a:solidFill>
                <a:hlinkClick r:id="rId3">
                  <a:extLst>
                    <a:ext uri="{A12FA001-AC4F-418D-AE19-62706E023703}">
                      <ahyp:hlinkClr xmlns:ahyp="http://schemas.microsoft.com/office/drawing/2018/hyperlinkcolor" val="tx"/>
                    </a:ext>
                  </a:extLst>
                </a:hlinkClick>
              </a:rPr>
              <a:t>https://wdqms.wmo.int</a:t>
            </a:r>
            <a:r>
              <a:rPr lang="en-GB" sz="2900" dirty="0"/>
              <a:t>)</a:t>
            </a:r>
          </a:p>
          <a:p>
            <a:pPr lvl="1"/>
            <a:r>
              <a:rPr lang="en-GB" sz="2600" dirty="0"/>
              <a:t>Provides information on the status of reporting of observations in near-real time</a:t>
            </a:r>
          </a:p>
          <a:p>
            <a:pPr lvl="1"/>
            <a:r>
              <a:rPr lang="en-GB" sz="2600" dirty="0"/>
              <a:t>WMO and GCOS are extending this to include the GCOS Climate Networks, the GCOS Surface Network (GSN) and the GCOS Upper Air  Network (GSRN) </a:t>
            </a:r>
          </a:p>
          <a:p>
            <a:pPr lvl="1"/>
            <a:r>
              <a:rPr lang="en-GB" sz="2600" dirty="0"/>
              <a:t>Work is also underway to provide similar information on ocean observations to complement the work of JCOMMOPS</a:t>
            </a:r>
          </a:p>
          <a:p>
            <a:pPr>
              <a:lnSpc>
                <a:spcPct val="124000"/>
              </a:lnSpc>
            </a:pPr>
            <a:r>
              <a:rPr lang="en-GB" dirty="0">
                <a:latin typeface="+mn-lt"/>
              </a:rPr>
              <a:t>Updates at </a:t>
            </a:r>
            <a:r>
              <a:rPr lang="en-GB" dirty="0">
                <a:solidFill>
                  <a:srgbClr val="015AA9"/>
                </a:solidFill>
                <a:latin typeface="+mn-lt"/>
                <a:hlinkClick r:id="rId4">
                  <a:extLst>
                    <a:ext uri="{A12FA001-AC4F-418D-AE19-62706E023703}">
                      <ahyp:hlinkClr xmlns:ahyp="http://schemas.microsoft.com/office/drawing/2018/hyperlinkcolor" val="tx"/>
                    </a:ext>
                  </a:extLst>
                </a:hlinkClick>
              </a:rPr>
              <a:t>https://public.wmo.int/en/media/press-release/covid-19-impacts-observing-system</a:t>
            </a:r>
            <a:r>
              <a:rPr lang="en-GB" dirty="0">
                <a:solidFill>
                  <a:srgbClr val="015AA9"/>
                </a:solidFill>
                <a:latin typeface="+mn-lt"/>
              </a:rPr>
              <a:t> </a:t>
            </a:r>
          </a:p>
          <a:p>
            <a:pPr>
              <a:lnSpc>
                <a:spcPct val="124000"/>
              </a:lnSpc>
            </a:pPr>
            <a:r>
              <a:rPr lang="en-GB" dirty="0">
                <a:latin typeface="+mn-lt"/>
              </a:rPr>
              <a:t>WMO is coordinating global monitoring and working with Members to identify risks</a:t>
            </a:r>
          </a:p>
          <a:p>
            <a:pPr>
              <a:lnSpc>
                <a:spcPct val="124000"/>
              </a:lnSpc>
            </a:pPr>
            <a:r>
              <a:rPr lang="en-GB" dirty="0">
                <a:latin typeface="+mn-lt"/>
              </a:rPr>
              <a:t>GCOS will include the impacts of COVID-19 in their upcoming revision of the status report</a:t>
            </a:r>
          </a:p>
        </p:txBody>
      </p:sp>
    </p:spTree>
    <p:extLst>
      <p:ext uri="{BB962C8B-B14F-4D97-AF65-F5344CB8AC3E}">
        <p14:creationId xmlns:p14="http://schemas.microsoft.com/office/powerpoint/2010/main" val="3130588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A2ADA-5541-D646-8CFD-0ABBF2DAD79C}"/>
              </a:ext>
            </a:extLst>
          </p:cNvPr>
          <p:cNvSpPr>
            <a:spLocks noGrp="1"/>
          </p:cNvSpPr>
          <p:nvPr>
            <p:ph type="title"/>
          </p:nvPr>
        </p:nvSpPr>
        <p:spPr>
          <a:xfrm>
            <a:off x="3927108" y="857251"/>
            <a:ext cx="5216893" cy="347240"/>
          </a:xfrm>
        </p:spPr>
        <p:txBody>
          <a:bodyPr>
            <a:noAutofit/>
          </a:bodyPr>
          <a:lstStyle/>
          <a:p>
            <a:r>
              <a:rPr lang="en-GB" sz="1500"/>
              <a:t>Impact of COVID-19 on climate observations</a:t>
            </a:r>
          </a:p>
        </p:txBody>
      </p:sp>
      <p:pic>
        <p:nvPicPr>
          <p:cNvPr id="4" name="Picture 3">
            <a:extLst>
              <a:ext uri="{FF2B5EF4-FFF2-40B4-BE49-F238E27FC236}">
                <a16:creationId xmlns:a16="http://schemas.microsoft.com/office/drawing/2014/main" id="{BA811F42-F1D4-8C40-B633-E36B0A52CA09}"/>
              </a:ext>
            </a:extLst>
          </p:cNvPr>
          <p:cNvPicPr>
            <a:picLocks noChangeAspect="1"/>
          </p:cNvPicPr>
          <p:nvPr/>
        </p:nvPicPr>
        <p:blipFill rotWithShape="1">
          <a:blip r:embed="rId3"/>
          <a:srcRect l="10244"/>
          <a:stretch/>
        </p:blipFill>
        <p:spPr>
          <a:xfrm>
            <a:off x="4349502" y="1204491"/>
            <a:ext cx="4742117" cy="2057722"/>
          </a:xfrm>
          <a:prstGeom prst="rect">
            <a:avLst/>
          </a:prstGeom>
        </p:spPr>
      </p:pic>
      <p:pic>
        <p:nvPicPr>
          <p:cNvPr id="6" name="Picture 5">
            <a:extLst>
              <a:ext uri="{FF2B5EF4-FFF2-40B4-BE49-F238E27FC236}">
                <a16:creationId xmlns:a16="http://schemas.microsoft.com/office/drawing/2014/main" id="{F4D2673D-0DB4-E74F-B06B-9CF3EFDE0B32}"/>
              </a:ext>
            </a:extLst>
          </p:cNvPr>
          <p:cNvPicPr>
            <a:picLocks noChangeAspect="1"/>
          </p:cNvPicPr>
          <p:nvPr/>
        </p:nvPicPr>
        <p:blipFill rotWithShape="1">
          <a:blip r:embed="rId4"/>
          <a:srcRect l="9494"/>
          <a:stretch/>
        </p:blipFill>
        <p:spPr>
          <a:xfrm>
            <a:off x="4340650" y="3903304"/>
            <a:ext cx="4803350" cy="2097446"/>
          </a:xfrm>
          <a:prstGeom prst="rect">
            <a:avLst/>
          </a:prstGeom>
        </p:spPr>
      </p:pic>
      <p:sp>
        <p:nvSpPr>
          <p:cNvPr id="9" name="TextBox 8">
            <a:extLst>
              <a:ext uri="{FF2B5EF4-FFF2-40B4-BE49-F238E27FC236}">
                <a16:creationId xmlns:a16="http://schemas.microsoft.com/office/drawing/2014/main" id="{D2847999-CE57-C240-9238-00448A5850EE}"/>
              </a:ext>
            </a:extLst>
          </p:cNvPr>
          <p:cNvSpPr txBox="1"/>
          <p:nvPr/>
        </p:nvSpPr>
        <p:spPr>
          <a:xfrm>
            <a:off x="4184535" y="3369716"/>
            <a:ext cx="4910319" cy="300082"/>
          </a:xfrm>
          <a:prstGeom prst="rect">
            <a:avLst/>
          </a:prstGeom>
          <a:noFill/>
        </p:spPr>
        <p:txBody>
          <a:bodyPr wrap="none" rtlCol="0">
            <a:spAutoFit/>
          </a:bodyPr>
          <a:lstStyle/>
          <a:p>
            <a:r>
              <a:rPr lang="en-GB" sz="1350"/>
              <a:t>Reduced Observations in some countries with manual observations</a:t>
            </a:r>
          </a:p>
        </p:txBody>
      </p:sp>
      <p:sp>
        <p:nvSpPr>
          <p:cNvPr id="11" name="TextBox 10">
            <a:extLst>
              <a:ext uri="{FF2B5EF4-FFF2-40B4-BE49-F238E27FC236}">
                <a16:creationId xmlns:a16="http://schemas.microsoft.com/office/drawing/2014/main" id="{9BD94918-C7B1-1D47-ADEF-FBD9AA431998}"/>
              </a:ext>
            </a:extLst>
          </p:cNvPr>
          <p:cNvSpPr txBox="1"/>
          <p:nvPr/>
        </p:nvSpPr>
        <p:spPr>
          <a:xfrm>
            <a:off x="3705814" y="1660173"/>
            <a:ext cx="2191064" cy="646331"/>
          </a:xfrm>
          <a:prstGeom prst="rect">
            <a:avLst/>
          </a:prstGeom>
          <a:noFill/>
        </p:spPr>
        <p:txBody>
          <a:bodyPr wrap="square" rtlCol="0">
            <a:spAutoFit/>
          </a:bodyPr>
          <a:lstStyle/>
          <a:p>
            <a:r>
              <a:rPr lang="en-GB" sz="1200">
                <a:latin typeface="Arial Narrow" panose="020B0604020202020204" pitchFamily="34" charset="0"/>
                <a:cs typeface="Arial Narrow" panose="020B0604020202020204" pitchFamily="34" charset="0"/>
              </a:rPr>
              <a:t>Increased Upper Air measurements in Europe to compensate for loss of  Aircraft Observations</a:t>
            </a:r>
          </a:p>
        </p:txBody>
      </p:sp>
      <p:sp>
        <p:nvSpPr>
          <p:cNvPr id="12" name="Down Arrow 11">
            <a:extLst>
              <a:ext uri="{FF2B5EF4-FFF2-40B4-BE49-F238E27FC236}">
                <a16:creationId xmlns:a16="http://schemas.microsoft.com/office/drawing/2014/main" id="{732C1D83-03AB-8E4B-BC07-B39C535E2CC3}"/>
              </a:ext>
            </a:extLst>
          </p:cNvPr>
          <p:cNvSpPr/>
          <p:nvPr/>
        </p:nvSpPr>
        <p:spPr>
          <a:xfrm>
            <a:off x="6274834" y="3655253"/>
            <a:ext cx="451412" cy="182301"/>
          </a:xfrm>
          <a:prstGeom prst="downArrow">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3" name="Down Arrow 12">
            <a:extLst>
              <a:ext uri="{FF2B5EF4-FFF2-40B4-BE49-F238E27FC236}">
                <a16:creationId xmlns:a16="http://schemas.microsoft.com/office/drawing/2014/main" id="{E36B0124-F675-C543-BA6A-AD35F81DA415}"/>
              </a:ext>
            </a:extLst>
          </p:cNvPr>
          <p:cNvSpPr/>
          <p:nvPr/>
        </p:nvSpPr>
        <p:spPr>
          <a:xfrm rot="10800000">
            <a:off x="6274834" y="3190016"/>
            <a:ext cx="451412" cy="182301"/>
          </a:xfrm>
          <a:prstGeom prst="downArrow">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4" name="TextBox 13">
            <a:extLst>
              <a:ext uri="{FF2B5EF4-FFF2-40B4-BE49-F238E27FC236}">
                <a16:creationId xmlns:a16="http://schemas.microsoft.com/office/drawing/2014/main" id="{50A2417A-AF34-A547-8CC0-481774C8492B}"/>
              </a:ext>
            </a:extLst>
          </p:cNvPr>
          <p:cNvSpPr txBox="1"/>
          <p:nvPr/>
        </p:nvSpPr>
        <p:spPr>
          <a:xfrm>
            <a:off x="7743463" y="2838729"/>
            <a:ext cx="864339" cy="300082"/>
          </a:xfrm>
          <a:prstGeom prst="rect">
            <a:avLst/>
          </a:prstGeom>
          <a:noFill/>
        </p:spPr>
        <p:txBody>
          <a:bodyPr wrap="none" rtlCol="0">
            <a:spAutoFit/>
          </a:bodyPr>
          <a:lstStyle/>
          <a:p>
            <a:r>
              <a:rPr lang="en-GB" sz="1350"/>
              <a:t>Upper Air</a:t>
            </a:r>
          </a:p>
        </p:txBody>
      </p:sp>
      <p:sp>
        <p:nvSpPr>
          <p:cNvPr id="15" name="TextBox 14">
            <a:extLst>
              <a:ext uri="{FF2B5EF4-FFF2-40B4-BE49-F238E27FC236}">
                <a16:creationId xmlns:a16="http://schemas.microsoft.com/office/drawing/2014/main" id="{F8123350-985D-3949-8345-8A7FB0E66A14}"/>
              </a:ext>
            </a:extLst>
          </p:cNvPr>
          <p:cNvSpPr txBox="1"/>
          <p:nvPr/>
        </p:nvSpPr>
        <p:spPr>
          <a:xfrm>
            <a:off x="7743463" y="5537543"/>
            <a:ext cx="710259" cy="300082"/>
          </a:xfrm>
          <a:prstGeom prst="rect">
            <a:avLst/>
          </a:prstGeom>
          <a:noFill/>
        </p:spPr>
        <p:txBody>
          <a:bodyPr wrap="none" rtlCol="0">
            <a:spAutoFit/>
          </a:bodyPr>
          <a:lstStyle/>
          <a:p>
            <a:r>
              <a:rPr lang="en-GB" sz="1350"/>
              <a:t>Surface</a:t>
            </a:r>
          </a:p>
        </p:txBody>
      </p:sp>
      <p:sp useBgFill="1">
        <p:nvSpPr>
          <p:cNvPr id="16" name="TextBox 15">
            <a:extLst>
              <a:ext uri="{FF2B5EF4-FFF2-40B4-BE49-F238E27FC236}">
                <a16:creationId xmlns:a16="http://schemas.microsoft.com/office/drawing/2014/main" id="{3B8E67B9-3C71-6F4A-AC98-20AA0BADFC08}"/>
              </a:ext>
            </a:extLst>
          </p:cNvPr>
          <p:cNvSpPr txBox="1"/>
          <p:nvPr/>
        </p:nvSpPr>
        <p:spPr>
          <a:xfrm>
            <a:off x="52464" y="3675028"/>
            <a:ext cx="4192492" cy="2308324"/>
          </a:xfrm>
          <a:prstGeom prst="rect">
            <a:avLst/>
          </a:prstGeom>
          <a:ln w="28575">
            <a:solidFill>
              <a:srgbClr val="002060"/>
            </a:solidFill>
          </a:ln>
        </p:spPr>
        <p:txBody>
          <a:bodyPr wrap="square" rtlCol="0">
            <a:spAutoFit/>
          </a:bodyPr>
          <a:lstStyle/>
          <a:p>
            <a:pPr algn="ctr"/>
            <a:r>
              <a:rPr lang="en-US" sz="1200" b="1">
                <a:latin typeface="Arial Narrow" panose="020B0604020202020204" pitchFamily="34" charset="0"/>
                <a:cs typeface="Arial Narrow" panose="020B0604020202020204" pitchFamily="34" charset="0"/>
              </a:rPr>
              <a:t>Other Surface Observations</a:t>
            </a:r>
          </a:p>
          <a:p>
            <a:pPr algn="ctr"/>
            <a:endParaRPr lang="en-US" sz="1200" b="1">
              <a:latin typeface="Arial Narrow" panose="020B0604020202020204" pitchFamily="34" charset="0"/>
              <a:cs typeface="Arial Narrow" panose="020B0604020202020204" pitchFamily="34" charset="0"/>
            </a:endParaRPr>
          </a:p>
          <a:p>
            <a:r>
              <a:rPr lang="en-US" sz="1200">
                <a:latin typeface="Arial Narrow" panose="020B0604020202020204" pitchFamily="34" charset="0"/>
                <a:cs typeface="Arial Narrow" panose="020B0604020202020204" pitchFamily="34" charset="0"/>
              </a:rPr>
              <a:t>It is difficult to quantify the impact on other observations (e.g. cryosphere, biosphere), as these are not (yet) monitored daily</a:t>
            </a:r>
          </a:p>
          <a:p>
            <a:endParaRPr lang="en-US" sz="1200">
              <a:latin typeface="Arial Narrow" panose="020B0604020202020204" pitchFamily="34" charset="0"/>
              <a:cs typeface="Arial Narrow" panose="020B0604020202020204" pitchFamily="34" charset="0"/>
            </a:endParaRPr>
          </a:p>
          <a:p>
            <a:r>
              <a:rPr lang="en-US" sz="1200">
                <a:latin typeface="Arial Narrow" panose="020B0604020202020204" pitchFamily="34" charset="0"/>
                <a:cs typeface="Arial Narrow" panose="020B0604020202020204" pitchFamily="34" charset="0"/>
              </a:rPr>
              <a:t>Surface observations are being interrupted where they are made manually and there is a slow degradation of automatic measurements where maintenance and calibration cannot be performed. </a:t>
            </a:r>
          </a:p>
          <a:p>
            <a:endParaRPr lang="en-US" sz="1200">
              <a:latin typeface="Arial Narrow" panose="020B0604020202020204" pitchFamily="34" charset="0"/>
              <a:cs typeface="Arial Narrow" panose="020B0604020202020204" pitchFamily="34" charset="0"/>
            </a:endParaRPr>
          </a:p>
          <a:p>
            <a:r>
              <a:rPr lang="en-US" sz="1200">
                <a:latin typeface="Arial Narrow" panose="020B0604020202020204" pitchFamily="34" charset="0"/>
                <a:cs typeface="Arial Narrow" panose="020B0604020202020204" pitchFamily="34" charset="0"/>
              </a:rPr>
              <a:t>e.g. the Long-Term Ecological Research </a:t>
            </a:r>
            <a:r>
              <a:rPr lang="en-US" sz="1200" err="1">
                <a:latin typeface="Arial Narrow" panose="020B0604020202020204" pitchFamily="34" charset="0"/>
                <a:cs typeface="Arial Narrow" panose="020B0604020202020204" pitchFamily="34" charset="0"/>
              </a:rPr>
              <a:t>programme</a:t>
            </a:r>
            <a:r>
              <a:rPr lang="en-US" sz="1200">
                <a:latin typeface="Arial Narrow" panose="020B0604020202020204" pitchFamily="34" charset="0"/>
                <a:cs typeface="Arial Narrow" panose="020B0604020202020204" pitchFamily="34" charset="0"/>
              </a:rPr>
              <a:t> (LTER) in the US, noted that this might lead to the first interruption in more than 40 years at some sites. </a:t>
            </a:r>
          </a:p>
        </p:txBody>
      </p:sp>
      <p:pic>
        <p:nvPicPr>
          <p:cNvPr id="19" name="Picture 18">
            <a:extLst>
              <a:ext uri="{FF2B5EF4-FFF2-40B4-BE49-F238E27FC236}">
                <a16:creationId xmlns:a16="http://schemas.microsoft.com/office/drawing/2014/main" id="{21BDBDFE-CD0F-3A4E-869F-C63A201BB1C9}"/>
              </a:ext>
            </a:extLst>
          </p:cNvPr>
          <p:cNvPicPr>
            <a:picLocks noChangeAspect="1"/>
          </p:cNvPicPr>
          <p:nvPr/>
        </p:nvPicPr>
        <p:blipFill rotWithShape="1">
          <a:blip r:embed="rId5"/>
          <a:srcRect l="773" t="1554" r="944" b="2250"/>
          <a:stretch/>
        </p:blipFill>
        <p:spPr>
          <a:xfrm>
            <a:off x="140493" y="897731"/>
            <a:ext cx="3531394" cy="2506902"/>
          </a:xfrm>
          <a:prstGeom prst="rect">
            <a:avLst/>
          </a:prstGeom>
        </p:spPr>
      </p:pic>
      <p:sp>
        <p:nvSpPr>
          <p:cNvPr id="20" name="Down Arrow 19">
            <a:extLst>
              <a:ext uri="{FF2B5EF4-FFF2-40B4-BE49-F238E27FC236}">
                <a16:creationId xmlns:a16="http://schemas.microsoft.com/office/drawing/2014/main" id="{A6436D9C-AAF0-B442-9BFE-0A250ABBA8EF}"/>
              </a:ext>
            </a:extLst>
          </p:cNvPr>
          <p:cNvSpPr/>
          <p:nvPr/>
        </p:nvSpPr>
        <p:spPr>
          <a:xfrm rot="16200000">
            <a:off x="3371938" y="1863166"/>
            <a:ext cx="451412" cy="182301"/>
          </a:xfrm>
          <a:prstGeom prst="downArrow">
            <a:avLst/>
          </a:prstGeom>
          <a:noFill/>
          <a:ln w="349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10" name="TextBox 9">
            <a:extLst>
              <a:ext uri="{FF2B5EF4-FFF2-40B4-BE49-F238E27FC236}">
                <a16:creationId xmlns:a16="http://schemas.microsoft.com/office/drawing/2014/main" id="{0C589039-76B1-3342-9734-3AA10C7687E7}"/>
              </a:ext>
            </a:extLst>
          </p:cNvPr>
          <p:cNvSpPr txBox="1"/>
          <p:nvPr/>
        </p:nvSpPr>
        <p:spPr>
          <a:xfrm>
            <a:off x="470514" y="2492480"/>
            <a:ext cx="1911739" cy="484748"/>
          </a:xfrm>
          <a:prstGeom prst="rect">
            <a:avLst/>
          </a:prstGeom>
          <a:noFill/>
        </p:spPr>
        <p:txBody>
          <a:bodyPr wrap="square" rtlCol="0">
            <a:spAutoFit/>
          </a:bodyPr>
          <a:lstStyle/>
          <a:p>
            <a:r>
              <a:rPr lang="en-GB" sz="1200">
                <a:latin typeface="Arial Narrow" panose="020B0604020202020204" pitchFamily="34" charset="0"/>
                <a:cs typeface="Arial Narrow" panose="020B0604020202020204" pitchFamily="34" charset="0"/>
              </a:rPr>
              <a:t>Reduced</a:t>
            </a:r>
            <a:r>
              <a:rPr lang="en-GB" sz="1350"/>
              <a:t> </a:t>
            </a:r>
            <a:r>
              <a:rPr lang="en-GB" sz="1200">
                <a:latin typeface="Arial Narrow" panose="020B0604020202020204" pitchFamily="34" charset="0"/>
                <a:cs typeface="Arial Narrow" panose="020B0604020202020204" pitchFamily="34" charset="0"/>
              </a:rPr>
              <a:t>Aircraft Observations globally</a:t>
            </a:r>
          </a:p>
        </p:txBody>
      </p:sp>
    </p:spTree>
    <p:extLst>
      <p:ext uri="{BB962C8B-B14F-4D97-AF65-F5344CB8AC3E}">
        <p14:creationId xmlns:p14="http://schemas.microsoft.com/office/powerpoint/2010/main" val="1921965166"/>
      </p:ext>
    </p:extLst>
  </p:cSld>
  <p:clrMapOvr>
    <a:masterClrMapping/>
  </p:clrMapOvr>
</p:sld>
</file>

<file path=ppt/theme/theme1.xml><?xml version="1.0" encoding="utf-8"?>
<a:theme xmlns:a="http://schemas.openxmlformats.org/drawingml/2006/main" name="WMO_WHITE_Powerpoint_en_f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4E5B4F476C70B4BA87CE7D0CA27F1DD" ma:contentTypeVersion="8" ma:contentTypeDescription="Create a new document." ma:contentTypeScope="" ma:versionID="1e660a816b60cfeeb9f90fec5a5a9869">
  <xsd:schema xmlns:xsd="http://www.w3.org/2001/XMLSchema" xmlns:xs="http://www.w3.org/2001/XMLSchema" xmlns:p="http://schemas.microsoft.com/office/2006/metadata/properties" xmlns:ns3="91a8de8b-2e04-4028-948e-c10c5c20408d" targetNamespace="http://schemas.microsoft.com/office/2006/metadata/properties" ma:root="true" ma:fieldsID="b2eb5683476038ed11406a48d239c223" ns3:_="">
    <xsd:import namespace="91a8de8b-2e04-4028-948e-c10c5c20408d"/>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a8de8b-2e04-4028-948e-c10c5c2040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27FCF3-D210-4447-9999-135BE84AA52C}">
  <ds:schemaRefs>
    <ds:schemaRef ds:uri="http://schemas.microsoft.com/sharepoint/v3/contenttype/forms"/>
  </ds:schemaRefs>
</ds:datastoreItem>
</file>

<file path=customXml/itemProps2.xml><?xml version="1.0" encoding="utf-8"?>
<ds:datastoreItem xmlns:ds="http://schemas.openxmlformats.org/officeDocument/2006/customXml" ds:itemID="{413733DD-8327-4284-A700-8E59BA08AE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a8de8b-2e04-4028-948e-c10c5c2040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A777BE-1691-46D3-B5EF-D93DCFCAC224}">
  <ds:schemaRefs>
    <ds:schemaRef ds:uri="http://schemas.microsoft.com/office/2006/documentManagement/types"/>
    <ds:schemaRef ds:uri="http://purl.org/dc/terms/"/>
    <ds:schemaRef ds:uri="http://schemas.microsoft.com/office/2006/metadata/properties"/>
    <ds:schemaRef ds:uri="91a8de8b-2e04-4028-948e-c10c5c20408d"/>
    <ds:schemaRef ds:uri="http://schemas.openxmlformats.org/package/2006/metadata/core-properties"/>
    <ds:schemaRef ds:uri="http://purl.org/dc/elements/1.1/"/>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WMO_WHITE_Powerpoint_en_fr</Template>
  <TotalTime>74</TotalTime>
  <Words>1882</Words>
  <Application>Microsoft Office PowerPoint</Application>
  <PresentationFormat>On-screen Show (4:3)</PresentationFormat>
  <Paragraphs>236</Paragraphs>
  <Slides>28</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Arial Narrow</vt:lpstr>
      <vt:lpstr>Calibri</vt:lpstr>
      <vt:lpstr>Wingdings</vt:lpstr>
      <vt:lpstr>WMO_WHITE_Powerpoint_en_fr</vt:lpstr>
      <vt:lpstr>WMO Plenary Presentation Constituent Body Reform, Coordination with CEOS, Major Initiatives  34th CEOS Plenary </vt:lpstr>
      <vt:lpstr>Contents</vt:lpstr>
      <vt:lpstr>WMO Constituent Body Reform</vt:lpstr>
      <vt:lpstr>WMO Constituent Reform</vt:lpstr>
      <vt:lpstr>WMO Constituent Body Reform</vt:lpstr>
      <vt:lpstr>INFRASTRUCTURE COMMISSION (INFCOM)  Standing Committees and Study Groups</vt:lpstr>
      <vt:lpstr>INFCOM Expert Teams</vt:lpstr>
      <vt:lpstr>Monitoring of Observing Networks</vt:lpstr>
      <vt:lpstr>Impact of COVID-19 on climate observations</vt:lpstr>
      <vt:lpstr>PowerPoint Presentation</vt:lpstr>
      <vt:lpstr>WIGOS Implementation Status</vt:lpstr>
      <vt:lpstr>WIGOS Vision 2040 Implementation</vt:lpstr>
      <vt:lpstr>Implementation of WIGOS Vision 2040</vt:lpstr>
      <vt:lpstr>PowerPoint Presentation</vt:lpstr>
      <vt:lpstr>WMO-IATA Collaborative AMDAR Programme (WICAP)</vt:lpstr>
      <vt:lpstr>PowerPoint Presentation</vt:lpstr>
      <vt:lpstr>PowerPoint Presentation</vt:lpstr>
      <vt:lpstr>Satellite Data Use Surveys</vt:lpstr>
      <vt:lpstr>PowerPoint Presentation</vt:lpstr>
      <vt:lpstr>WMO and UN-Space</vt:lpstr>
      <vt:lpstr>WMO and CEOS</vt:lpstr>
      <vt:lpstr>WMO and CEOS</vt:lpstr>
      <vt:lpstr>Important Events</vt:lpstr>
      <vt:lpstr>Conclusions</vt:lpstr>
      <vt:lpstr>PowerPoint Presentation</vt:lpstr>
      <vt:lpstr>OSCAR/Space development work Phase 1</vt:lpstr>
      <vt:lpstr>OSCAR/Space development work Phase 2</vt:lpstr>
      <vt:lpstr>WMO Constituent Reform</vt:lpstr>
    </vt:vector>
  </TitlesOfParts>
  <Company>WMO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Cynthia Cudjoe</dc:creator>
  <cp:lastModifiedBy>Kenneth Holmlund</cp:lastModifiedBy>
  <cp:revision>5</cp:revision>
  <dcterms:created xsi:type="dcterms:W3CDTF">2020-06-11T08:41:51Z</dcterms:created>
  <dcterms:modified xsi:type="dcterms:W3CDTF">2020-10-19T13:00:11Z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0x01010084E5B4F476C70B4BA87CE7D0CA27F1DD</vt:lpwstr>
  </property>
</Properties>
</file>