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5"/>
  </p:sldMasterIdLst>
  <p:notesMasterIdLst>
    <p:notesMasterId r:id="rId15"/>
  </p:notesMasterIdLst>
  <p:handoutMasterIdLst>
    <p:handoutMasterId r:id="rId16"/>
  </p:handoutMasterIdLst>
  <p:sldIdLst>
    <p:sldId id="2792" r:id="rId6"/>
    <p:sldId id="2765" r:id="rId7"/>
    <p:sldId id="372" r:id="rId8"/>
    <p:sldId id="2785" r:id="rId9"/>
    <p:sldId id="270" r:id="rId10"/>
    <p:sldId id="2796" r:id="rId11"/>
    <p:sldId id="2780" r:id="rId12"/>
    <p:sldId id="2784" r:id="rId13"/>
    <p:sldId id="984" r:id="rId14"/>
  </p:sldIdLst>
  <p:sldSz cx="9144000" cy="5143500" type="screen16x9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k Drinkwater" initials="MRD" lastIdx="1" clrIdx="0"/>
  <p:cmAuthor id="1" name="M. Kern" initials="MK" lastIdx="1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7A"/>
    <a:srgbClr val="009BDB"/>
    <a:srgbClr val="BC8089"/>
    <a:srgbClr val="10090C"/>
    <a:srgbClr val="4C0000"/>
    <a:srgbClr val="02C4AA"/>
    <a:srgbClr val="800000"/>
    <a:srgbClr val="FBAC1D"/>
    <a:srgbClr val="00AF9D"/>
    <a:srgbClr val="041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 autoAdjust="0"/>
    <p:restoredTop sz="83609" autoAdjust="0"/>
  </p:normalViewPr>
  <p:slideViewPr>
    <p:cSldViewPr snapToGrid="0">
      <p:cViewPr varScale="1">
        <p:scale>
          <a:sx n="121" d="100"/>
          <a:sy n="121" d="100"/>
        </p:scale>
        <p:origin x="1824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472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5557" cy="49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54" tIns="45777" rIns="91554" bIns="45777" numCol="1" anchor="t" anchorCtr="0" compatLnSpc="1">
            <a:prstTxWarp prst="textNoShape">
              <a:avLst/>
            </a:prstTxWarp>
          </a:bodyPr>
          <a:lstStyle>
            <a:lvl1pPr defTabSz="913630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583" y="0"/>
            <a:ext cx="2945557" cy="49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54" tIns="45777" rIns="91554" bIns="45777" numCol="1" anchor="t" anchorCtr="0" compatLnSpc="1">
            <a:prstTxWarp prst="textNoShape">
              <a:avLst/>
            </a:prstTxWarp>
          </a:bodyPr>
          <a:lstStyle>
            <a:lvl1pPr algn="r" defTabSz="913630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8952"/>
            <a:ext cx="2945557" cy="49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54" tIns="45777" rIns="91554" bIns="45777" numCol="1" anchor="b" anchorCtr="0" compatLnSpc="1">
            <a:prstTxWarp prst="textNoShape">
              <a:avLst/>
            </a:prstTxWarp>
          </a:bodyPr>
          <a:lstStyle>
            <a:lvl1pPr defTabSz="913630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583" y="9428952"/>
            <a:ext cx="2945557" cy="49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54" tIns="45777" rIns="91554" bIns="45777" numCol="1" anchor="b" anchorCtr="0" compatLnSpc="1">
            <a:prstTxWarp prst="textNoShape">
              <a:avLst/>
            </a:prstTxWarp>
          </a:bodyPr>
          <a:lstStyle>
            <a:lvl1pPr algn="r" defTabSz="913630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17900" cy="5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27" tIns="44113" rIns="88227" bIns="44113" numCol="1" anchor="t" anchorCtr="0" compatLnSpc="1">
            <a:prstTxWarp prst="textNoShape">
              <a:avLst/>
            </a:prstTxWarp>
          </a:bodyPr>
          <a:lstStyle>
            <a:lvl1pPr defTabSz="882743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485" y="1"/>
            <a:ext cx="2917899" cy="5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27" tIns="44113" rIns="88227" bIns="44113" numCol="1" anchor="t" anchorCtr="0" compatLnSpc="1">
            <a:prstTxWarp prst="textNoShape">
              <a:avLst/>
            </a:prstTxWarp>
          </a:bodyPr>
          <a:lstStyle>
            <a:lvl1pPr algn="r" defTabSz="882743">
              <a:defRPr sz="12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10/8/20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44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5831" y="4729711"/>
            <a:ext cx="5033722" cy="44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27" tIns="44113" rIns="88227" bIns="441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59424"/>
            <a:ext cx="2917900" cy="44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27" tIns="44113" rIns="88227" bIns="44113" numCol="1" anchor="b" anchorCtr="0" compatLnSpc="1">
            <a:prstTxWarp prst="textNoShape">
              <a:avLst/>
            </a:prstTxWarp>
          </a:bodyPr>
          <a:lstStyle>
            <a:lvl1pPr defTabSz="882743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485" y="9459424"/>
            <a:ext cx="2917899" cy="44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27" tIns="44113" rIns="88227" bIns="44113" numCol="1" anchor="b" anchorCtr="0" compatLnSpc="1">
            <a:prstTxWarp prst="textNoShape">
              <a:avLst/>
            </a:prstTxWarp>
          </a:bodyPr>
          <a:lstStyle>
            <a:lvl1pPr algn="r" defTabSz="882743">
              <a:defRPr sz="12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2382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D/EOP has three</a:t>
            </a:r>
            <a:r>
              <a:rPr lang="en-GB" sz="1200" b="0" baseline="0" dirty="0"/>
              <a:t> main lines of activities: Earth Science, Copernicus and Meteorology</a:t>
            </a:r>
            <a:endParaRPr lang="en-GB" sz="1200" b="0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Since</a:t>
            </a:r>
            <a:r>
              <a:rPr lang="en-GB" sz="1200" b="0" baseline="0" dirty="0"/>
              <a:t> the latest launch of Aeolus on 22 Aug. 2017, we have </a:t>
            </a:r>
            <a:r>
              <a:rPr lang="en-GB" sz="1200" b="0" dirty="0"/>
              <a:t>25 satellites in development</a:t>
            </a:r>
            <a:r>
              <a:rPr lang="en-GB" sz="1200" b="0" baseline="0" dirty="0"/>
              <a:t> and </a:t>
            </a:r>
            <a:r>
              <a:rPr lang="en-GB" sz="1200" b="0" dirty="0"/>
              <a:t>15 satellites in operation.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501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First of all, there are unexpected changes that have a strong impact of society, of course I am referring to Covid-19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Interestingly, EO has again proven its utility for society in this crisis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this image, we see the NO2, which is an indicator for air pollution (data: 14-day average tropospheric column) for the months March – April for the years 2019 and 2020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 you can see most pollution in Europe is above major cities and industrial areas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Copernicus Sentinel-5P has shown how much the air pollution dropped as society went in lockdown (compare 2019 dark red to lighter red in 2020)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most cities, the pollution dropped as much as 50% (see numbers in image, the second percentages are the error margins)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95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lnSpc>
                <a:spcPct val="10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200" b="1" dirty="0"/>
              <a:t>Single source of truth </a:t>
            </a:r>
            <a:r>
              <a:rPr lang="en-GB" sz="1200" dirty="0"/>
              <a:t>– EO data from </a:t>
            </a:r>
            <a:r>
              <a:rPr lang="en-GB" sz="1200" b="1" dirty="0"/>
              <a:t>Copernicus Sentinels </a:t>
            </a:r>
            <a:r>
              <a:rPr lang="en-GB" sz="1200" dirty="0"/>
              <a:t>and </a:t>
            </a:r>
            <a:r>
              <a:rPr lang="en-GB" sz="1200" b="1" dirty="0"/>
              <a:t>Third Party Missions </a:t>
            </a:r>
          </a:p>
          <a:p>
            <a:pPr marL="171450" indent="-171450" algn="l">
              <a:lnSpc>
                <a:spcPct val="10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200" b="1" dirty="0"/>
              <a:t>Made in Europe</a:t>
            </a:r>
            <a:r>
              <a:rPr lang="en-GB" sz="1200" dirty="0"/>
              <a:t>, combining ESA expertise with European industrial skills and EO Platforms leveraging AI4EO </a:t>
            </a:r>
          </a:p>
          <a:p>
            <a:pPr marL="171450" indent="-171450" algn="l">
              <a:lnSpc>
                <a:spcPct val="10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200" b="1" dirty="0"/>
              <a:t>Straightforward</a:t>
            </a:r>
            <a:r>
              <a:rPr lang="en-GB" sz="1200" dirty="0"/>
              <a:t> to use by non-technical users</a:t>
            </a:r>
          </a:p>
          <a:p>
            <a:pPr marL="171450" indent="-171450" algn="l">
              <a:lnSpc>
                <a:spcPct val="10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200" b="1" dirty="0"/>
              <a:t>Informative</a:t>
            </a:r>
            <a:r>
              <a:rPr lang="en-GB" sz="1200" dirty="0"/>
              <a:t> for general public and decision makers</a:t>
            </a:r>
          </a:p>
          <a:p>
            <a:pPr marL="171450" indent="-171450" algn="l">
              <a:lnSpc>
                <a:spcPct val="10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200" b="1" dirty="0"/>
              <a:t>Communicates</a:t>
            </a:r>
            <a:r>
              <a:rPr lang="en-GB" sz="1200" dirty="0"/>
              <a:t> the effects of the lockdown on the environment and the economy, </a:t>
            </a:r>
            <a:r>
              <a:rPr lang="en-GB" sz="1200" b="1" dirty="0"/>
              <a:t>observable from space</a:t>
            </a:r>
          </a:p>
          <a:p>
            <a:pPr marL="171450" indent="-171450" algn="l">
              <a:lnSpc>
                <a:spcPct val="10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200" b="1" dirty="0">
                <a:cs typeface="Arial" panose="020B0604020202020204" pitchFamily="34" charset="0"/>
              </a:rPr>
              <a:t>Engaging</a:t>
            </a:r>
            <a:r>
              <a:rPr lang="en-GB" sz="1200" dirty="0">
                <a:cs typeface="Arial" panose="020B0604020202020204" pitchFamily="34" charset="0"/>
              </a:rPr>
              <a:t> public and community via the </a:t>
            </a:r>
            <a:r>
              <a:rPr lang="en-GB" sz="1200" b="1" dirty="0" err="1">
                <a:cs typeface="Arial" panose="020B0604020202020204" pitchFamily="34" charset="0"/>
              </a:rPr>
              <a:t>EuroDataCube</a:t>
            </a:r>
            <a:r>
              <a:rPr lang="en-GB" sz="1200" b="1" dirty="0">
                <a:cs typeface="Arial" panose="020B0604020202020204" pitchFamily="34" charset="0"/>
              </a:rPr>
              <a:t> contest</a:t>
            </a: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Showcases real examples of the pandemic’s effects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in 200+ representative </a:t>
            </a:r>
            <a:r>
              <a:rPr lang="en-GB" sz="1200" b="1" dirty="0"/>
              <a:t>Areas of Interest across the EU*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through 129 </a:t>
            </a:r>
            <a:r>
              <a:rPr lang="en-GB" sz="1200" b="1" dirty="0"/>
              <a:t>Indicators* </a:t>
            </a:r>
            <a:r>
              <a:rPr lang="en-GB" sz="1200" dirty="0"/>
              <a:t>such as air and water quality, agricultural production, travel, manufacturing or trade.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/>
              <a:t>All went from idea to launch in 2 months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/>
              <a:t>Over 100.000 visitors by now!!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635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Note: there seems to be a slight dip in the numbers but that is most likely the annual summer holiday effect!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73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SEOSAT–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Ingenio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in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cleanroom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at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Airbus in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Spain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mission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will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provide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high-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resolution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multispectral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images of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environment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for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applications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such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as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cartography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monitoring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land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use,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urban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management, water management,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risk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management and security.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While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SEOSAT–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Ingenio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is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a Spanish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national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mission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it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has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resulted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thanks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to an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international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collaborative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effort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mission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is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funded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by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Spain’s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Centre for the Development of Industrial Technology (CDTI)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but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developed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and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managed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by ESA in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context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of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European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Earth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Observation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 Architecture.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827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827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949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27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827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546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45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611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8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image" Target="../media/image27.jpe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49" y="-2000251"/>
            <a:ext cx="5143501" cy="914400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E8B3B5B-782C-E343-B678-B8DEE93AA00C}"/>
              </a:ext>
            </a:extLst>
          </p:cNvPr>
          <p:cNvSpPr txBox="1"/>
          <p:nvPr userDrawn="1"/>
        </p:nvSpPr>
        <p:spPr>
          <a:xfrm>
            <a:off x="38556" y="4673849"/>
            <a:ext cx="34598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09839A8-153C-664E-99DE-EC005A9450A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66064" y="4914869"/>
            <a:ext cx="6329095" cy="98278"/>
            <a:chOff x="226688" y="6572055"/>
            <a:chExt cx="9280921" cy="144114"/>
          </a:xfrm>
        </p:grpSpPr>
        <p:pic>
          <p:nvPicPr>
            <p:cNvPr id="65" name="Picture 64" descr="at.png">
              <a:extLst>
                <a:ext uri="{FF2B5EF4-FFF2-40B4-BE49-F238E27FC236}">
                  <a16:creationId xmlns:a16="http://schemas.microsoft.com/office/drawing/2014/main" id="{038270D1-EB29-9142-86C3-4EA5F2C5A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be.png">
              <a:extLst>
                <a:ext uri="{FF2B5EF4-FFF2-40B4-BE49-F238E27FC236}">
                  <a16:creationId xmlns:a16="http://schemas.microsoft.com/office/drawing/2014/main" id="{58542D40-5738-CE4B-8035-787A883DAC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>
              <a:extLst>
                <a:ext uri="{FF2B5EF4-FFF2-40B4-BE49-F238E27FC236}">
                  <a16:creationId xmlns:a16="http://schemas.microsoft.com/office/drawing/2014/main" id="{2420EDF3-E57C-A546-B2D5-D9D5CC5084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>
              <a:extLst>
                <a:ext uri="{FF2B5EF4-FFF2-40B4-BE49-F238E27FC236}">
                  <a16:creationId xmlns:a16="http://schemas.microsoft.com/office/drawing/2014/main" id="{C67CDAF5-FF23-364B-ABDA-A8656D604C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>
              <a:extLst>
                <a:ext uri="{FF2B5EF4-FFF2-40B4-BE49-F238E27FC236}">
                  <a16:creationId xmlns:a16="http://schemas.microsoft.com/office/drawing/2014/main" id="{660ADBC0-B0DC-D446-9F57-BDE35E7A9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65D5F2F5-0485-4845-86CC-A9949FC30D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75DA525A-4202-8746-9124-CDF81D6A20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DFDC7623-96B9-064E-9219-EF7E1CF0D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49219E1F-DD99-FD4B-B5EB-A725A7F068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CBA8BAC5-3379-9B48-97F0-EEE65DD6A5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90CD38FF-59E0-2947-8DDA-D4D30D95DB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20EA2662-BE7C-9142-A9F1-CBAB36E0A7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80D6A54E-D013-FB44-B404-98E895FB8D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839128F5-F2F6-C34F-84C2-B42AF845F2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D596D3B9-ED25-7B4F-A9D3-B52A94E885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B8DE6277-A040-5D47-A91E-84EBAB395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70435D31-7033-CE4A-A8BF-845EB02CF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50D4E8A8-F19A-504E-BDBC-722312E801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7D0BD03E-2F80-FD47-993D-197077865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A3CAA3D7-77B8-B944-B539-3E210173B7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2447F855-F3EA-0749-8154-3BB2BD0B3D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>
              <a:extLst>
                <a:ext uri="{FF2B5EF4-FFF2-40B4-BE49-F238E27FC236}">
                  <a16:creationId xmlns:a16="http://schemas.microsoft.com/office/drawing/2014/main" id="{670E7C40-E030-B841-8D4E-E304946D9A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a.png">
              <a:extLst>
                <a:ext uri="{FF2B5EF4-FFF2-40B4-BE49-F238E27FC236}">
                  <a16:creationId xmlns:a16="http://schemas.microsoft.com/office/drawing/2014/main" id="{E22FE745-AF2B-0449-BE11-C8CF40AF5F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3ACC01CC-5144-7F4E-B0F2-7CE9881F15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 descr="si.png">
              <a:extLst>
                <a:ext uri="{FF2B5EF4-FFF2-40B4-BE49-F238E27FC236}">
                  <a16:creationId xmlns:a16="http://schemas.microsoft.com/office/drawing/2014/main" id="{1C5D65FC-9EF7-EF42-85E0-286305AEA8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995F6661-6570-664C-89BA-CCE6CD470BDA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603" y="4917061"/>
            <a:ext cx="1636920" cy="10591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8D72FEB-987F-F440-A934-AB6B018FC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6399" y="91439"/>
            <a:ext cx="1057285" cy="416561"/>
          </a:xfrm>
          <a:prstGeom prst="rect">
            <a:avLst/>
          </a:prstGeom>
        </p:spPr>
      </p:pic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35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28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9233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x">
  <p:cSld name="2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891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273050"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26" Type="http://schemas.openxmlformats.org/officeDocument/2006/relationships/image" Target="../media/image12.png"/><Relationship Id="rId39" Type="http://schemas.openxmlformats.org/officeDocument/2006/relationships/image" Target="../media/image25.png"/><Relationship Id="rId21" Type="http://schemas.openxmlformats.org/officeDocument/2006/relationships/image" Target="../media/image7.png"/><Relationship Id="rId34" Type="http://schemas.openxmlformats.org/officeDocument/2006/relationships/image" Target="../media/image20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5" Type="http://schemas.openxmlformats.org/officeDocument/2006/relationships/image" Target="../media/image11.png"/><Relationship Id="rId33" Type="http://schemas.openxmlformats.org/officeDocument/2006/relationships/image" Target="../media/image19.png"/><Relationship Id="rId38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20" Type="http://schemas.openxmlformats.org/officeDocument/2006/relationships/image" Target="../media/image6.pn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0.png"/><Relationship Id="rId32" Type="http://schemas.openxmlformats.org/officeDocument/2006/relationships/image" Target="../media/image18.png"/><Relationship Id="rId37" Type="http://schemas.openxmlformats.org/officeDocument/2006/relationships/image" Target="../media/image23.png"/><Relationship Id="rId40" Type="http://schemas.openxmlformats.org/officeDocument/2006/relationships/image" Target="../media/image26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23" Type="http://schemas.openxmlformats.org/officeDocument/2006/relationships/image" Target="../media/image9.png"/><Relationship Id="rId28" Type="http://schemas.openxmlformats.org/officeDocument/2006/relationships/image" Target="../media/image14.png"/><Relationship Id="rId36" Type="http://schemas.openxmlformats.org/officeDocument/2006/relationships/image" Target="../media/image2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31" Type="http://schemas.openxmlformats.org/officeDocument/2006/relationships/image" Target="../media/image1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22" Type="http://schemas.openxmlformats.org/officeDocument/2006/relationships/image" Target="../media/image8.png"/><Relationship Id="rId27" Type="http://schemas.openxmlformats.org/officeDocument/2006/relationships/image" Target="../media/image13.png"/><Relationship Id="rId30" Type="http://schemas.openxmlformats.org/officeDocument/2006/relationships/image" Target="../media/image16.png"/><Relationship Id="rId35" Type="http://schemas.openxmlformats.org/officeDocument/2006/relationships/image" Target="../media/image2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65600" y="4575600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2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800" noProof="1">
                <a:solidFill>
                  <a:schemeClr val="bg2"/>
                </a:solidFill>
              </a:rPr>
              <a:t> Slide  </a:t>
            </a:r>
            <a:fld id="{4630B4BB-2C40-48DB-9D8B-17679D651B0A}" type="slidenum">
              <a:rPr lang="en-GB" sz="800" noProof="1" smtClean="0">
                <a:solidFill>
                  <a:schemeClr val="bg2"/>
                </a:solidFill>
              </a:r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4" y="4561343"/>
            <a:ext cx="299169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0" dirty="0">
                <a:solidFill>
                  <a:schemeClr val="bg2"/>
                </a:solidFill>
              </a:rPr>
              <a:t>ESA/PB-EO/177/</a:t>
            </a:r>
            <a:r>
              <a:rPr lang="en-GB" sz="800" b="0" dirty="0" err="1">
                <a:solidFill>
                  <a:schemeClr val="bg2"/>
                </a:solidFill>
              </a:rPr>
              <a:t>RoomDoc</a:t>
            </a:r>
            <a:r>
              <a:rPr lang="en-GB" sz="800" b="0" dirty="0">
                <a:solidFill>
                  <a:schemeClr val="bg2"/>
                </a:solidFill>
              </a:rPr>
              <a:t>(2019)15</a:t>
            </a:r>
            <a:r>
              <a:rPr lang="en-GB" sz="800" dirty="0">
                <a:solidFill>
                  <a:schemeClr val="bg2"/>
                </a:solidFill>
              </a:rPr>
              <a:t>	</a:t>
            </a: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  <p:sldLayoutId id="2147483942" r:id="rId10"/>
    <p:sldLayoutId id="2147483943" r:id="rId11"/>
    <p:sldLayoutId id="2147483945" r:id="rId12"/>
    <p:sldLayoutId id="2147483946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" Type="http://schemas.openxmlformats.org/officeDocument/2006/relationships/image" Target="../media/image56.jpg"/><Relationship Id="rId21" Type="http://schemas.openxmlformats.org/officeDocument/2006/relationships/image" Target="../media/image44.png"/><Relationship Id="rId7" Type="http://schemas.openxmlformats.org/officeDocument/2006/relationships/image" Target="../media/image7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28" Type="http://schemas.openxmlformats.org/officeDocument/2006/relationships/image" Target="../media/image51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31" Type="http://schemas.microsoft.com/office/2007/relationships/hdphoto" Target="../media/hdphoto1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png"/><Relationship Id="rId30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" Type="http://schemas.openxmlformats.org/officeDocument/2006/relationships/image" Target="../media/image57.gif"/><Relationship Id="rId21" Type="http://schemas.openxmlformats.org/officeDocument/2006/relationships/image" Target="../media/image44.png"/><Relationship Id="rId7" Type="http://schemas.openxmlformats.org/officeDocument/2006/relationships/image" Target="../media/image7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28" Type="http://schemas.openxmlformats.org/officeDocument/2006/relationships/image" Target="../media/image51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31" Type="http://schemas.microsoft.com/office/2007/relationships/hdphoto" Target="../media/hdphoto1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png"/><Relationship Id="rId30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9.png"/><Relationship Id="rId21" Type="http://schemas.openxmlformats.org/officeDocument/2006/relationships/image" Target="../media/image74.png"/><Relationship Id="rId42" Type="http://schemas.openxmlformats.org/officeDocument/2006/relationships/image" Target="../media/image95.png"/><Relationship Id="rId47" Type="http://schemas.openxmlformats.org/officeDocument/2006/relationships/image" Target="../media/image29.png"/><Relationship Id="rId63" Type="http://schemas.openxmlformats.org/officeDocument/2006/relationships/image" Target="../media/image44.png"/><Relationship Id="rId68" Type="http://schemas.openxmlformats.org/officeDocument/2006/relationships/image" Target="../media/image4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9.png"/><Relationship Id="rId29" Type="http://schemas.openxmlformats.org/officeDocument/2006/relationships/image" Target="../media/image82.pn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37" Type="http://schemas.openxmlformats.org/officeDocument/2006/relationships/image" Target="../media/image90.png"/><Relationship Id="rId40" Type="http://schemas.openxmlformats.org/officeDocument/2006/relationships/image" Target="../media/image93.png"/><Relationship Id="rId45" Type="http://schemas.openxmlformats.org/officeDocument/2006/relationships/image" Target="../media/image52.png"/><Relationship Id="rId53" Type="http://schemas.openxmlformats.org/officeDocument/2006/relationships/image" Target="../media/image34.png"/><Relationship Id="rId58" Type="http://schemas.openxmlformats.org/officeDocument/2006/relationships/image" Target="../media/image39.png"/><Relationship Id="rId66" Type="http://schemas.openxmlformats.org/officeDocument/2006/relationships/image" Target="../media/image47.png"/><Relationship Id="rId5" Type="http://schemas.microsoft.com/office/2007/relationships/hdphoto" Target="../media/hdphoto1.wdp"/><Relationship Id="rId61" Type="http://schemas.openxmlformats.org/officeDocument/2006/relationships/image" Target="../media/image42.png"/><Relationship Id="rId19" Type="http://schemas.openxmlformats.org/officeDocument/2006/relationships/image" Target="../media/image7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Relationship Id="rId30" Type="http://schemas.openxmlformats.org/officeDocument/2006/relationships/image" Target="../media/image83.png"/><Relationship Id="rId35" Type="http://schemas.openxmlformats.org/officeDocument/2006/relationships/image" Target="../media/image88.png"/><Relationship Id="rId43" Type="http://schemas.openxmlformats.org/officeDocument/2006/relationships/image" Target="../media/image96.svg"/><Relationship Id="rId48" Type="http://schemas.openxmlformats.org/officeDocument/2006/relationships/image" Target="../media/image30.png"/><Relationship Id="rId56" Type="http://schemas.openxmlformats.org/officeDocument/2006/relationships/image" Target="../media/image37.png"/><Relationship Id="rId64" Type="http://schemas.openxmlformats.org/officeDocument/2006/relationships/image" Target="../media/image45.png"/><Relationship Id="rId69" Type="http://schemas.openxmlformats.org/officeDocument/2006/relationships/image" Target="../media/image98.png"/><Relationship Id="rId8" Type="http://schemas.openxmlformats.org/officeDocument/2006/relationships/image" Target="../media/image61.png"/><Relationship Id="rId51" Type="http://schemas.openxmlformats.org/officeDocument/2006/relationships/image" Target="../media/image32.png"/><Relationship Id="rId3" Type="http://schemas.openxmlformats.org/officeDocument/2006/relationships/image" Target="../media/image58.jp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33" Type="http://schemas.openxmlformats.org/officeDocument/2006/relationships/image" Target="../media/image86.png"/><Relationship Id="rId38" Type="http://schemas.openxmlformats.org/officeDocument/2006/relationships/image" Target="../media/image91.png"/><Relationship Id="rId46" Type="http://schemas.openxmlformats.org/officeDocument/2006/relationships/image" Target="../media/image28.png"/><Relationship Id="rId59" Type="http://schemas.openxmlformats.org/officeDocument/2006/relationships/image" Target="../media/image40.png"/><Relationship Id="rId67" Type="http://schemas.openxmlformats.org/officeDocument/2006/relationships/image" Target="../media/image48.png"/><Relationship Id="rId20" Type="http://schemas.openxmlformats.org/officeDocument/2006/relationships/image" Target="../media/image73.png"/><Relationship Id="rId41" Type="http://schemas.openxmlformats.org/officeDocument/2006/relationships/image" Target="../media/image94.svg"/><Relationship Id="rId54" Type="http://schemas.openxmlformats.org/officeDocument/2006/relationships/image" Target="../media/image35.png"/><Relationship Id="rId62" Type="http://schemas.openxmlformats.org/officeDocument/2006/relationships/image" Target="../media/image43.png"/><Relationship Id="rId70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36" Type="http://schemas.openxmlformats.org/officeDocument/2006/relationships/image" Target="../media/image89.png"/><Relationship Id="rId49" Type="http://schemas.openxmlformats.org/officeDocument/2006/relationships/image" Target="../media/image7.png"/><Relationship Id="rId57" Type="http://schemas.openxmlformats.org/officeDocument/2006/relationships/image" Target="../media/image38.png"/><Relationship Id="rId10" Type="http://schemas.openxmlformats.org/officeDocument/2006/relationships/image" Target="../media/image63.png"/><Relationship Id="rId31" Type="http://schemas.openxmlformats.org/officeDocument/2006/relationships/image" Target="../media/image84.png"/><Relationship Id="rId44" Type="http://schemas.openxmlformats.org/officeDocument/2006/relationships/image" Target="../media/image97.tiff"/><Relationship Id="rId52" Type="http://schemas.openxmlformats.org/officeDocument/2006/relationships/image" Target="../media/image33.png"/><Relationship Id="rId60" Type="http://schemas.openxmlformats.org/officeDocument/2006/relationships/image" Target="../media/image41.png"/><Relationship Id="rId65" Type="http://schemas.openxmlformats.org/officeDocument/2006/relationships/image" Target="../media/image46.png"/><Relationship Id="rId4" Type="http://schemas.openxmlformats.org/officeDocument/2006/relationships/image" Target="../media/image53.png"/><Relationship Id="rId9" Type="http://schemas.openxmlformats.org/officeDocument/2006/relationships/image" Target="../media/image62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9" Type="http://schemas.openxmlformats.org/officeDocument/2006/relationships/image" Target="../media/image92.svg"/><Relationship Id="rId34" Type="http://schemas.openxmlformats.org/officeDocument/2006/relationships/image" Target="../media/image87.png"/><Relationship Id="rId50" Type="http://schemas.openxmlformats.org/officeDocument/2006/relationships/image" Target="../media/image31.png"/><Relationship Id="rId55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99.png"/><Relationship Id="rId21" Type="http://schemas.openxmlformats.org/officeDocument/2006/relationships/image" Target="../media/image40.png"/><Relationship Id="rId7" Type="http://schemas.openxmlformats.org/officeDocument/2006/relationships/image" Target="../media/image52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43.png"/><Relationship Id="rId32" Type="http://schemas.openxmlformats.org/officeDocument/2006/relationships/image" Target="../media/image51.png"/><Relationship Id="rId5" Type="http://schemas.openxmlformats.org/officeDocument/2006/relationships/image" Target="../media/image53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31" Type="http://schemas.openxmlformats.org/officeDocument/2006/relationships/image" Target="../media/image98.png"/><Relationship Id="rId4" Type="http://schemas.openxmlformats.org/officeDocument/2006/relationships/image" Target="../media/image100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101.tiff"/><Relationship Id="rId21" Type="http://schemas.openxmlformats.org/officeDocument/2006/relationships/image" Target="../media/image41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microsoft.com/office/2007/relationships/hdphoto" Target="../media/hdphoto1.wdp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7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openxmlformats.org/officeDocument/2006/relationships/image" Target="../media/image53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102.png"/><Relationship Id="rId21" Type="http://schemas.openxmlformats.org/officeDocument/2006/relationships/image" Target="../media/image40.png"/><Relationship Id="rId7" Type="http://schemas.openxmlformats.org/officeDocument/2006/relationships/image" Target="../media/image52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7.png"/><Relationship Id="rId24" Type="http://schemas.openxmlformats.org/officeDocument/2006/relationships/image" Target="../media/image43.png"/><Relationship Id="rId32" Type="http://schemas.openxmlformats.org/officeDocument/2006/relationships/image" Target="../media/image51.png"/><Relationship Id="rId5" Type="http://schemas.microsoft.com/office/2007/relationships/hdphoto" Target="../media/hdphoto1.wdp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31" Type="http://schemas.openxmlformats.org/officeDocument/2006/relationships/image" Target="../media/image98.png"/><Relationship Id="rId4" Type="http://schemas.openxmlformats.org/officeDocument/2006/relationships/image" Target="../media/image53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53.png"/><Relationship Id="rId21" Type="http://schemas.openxmlformats.org/officeDocument/2006/relationships/image" Target="../media/image41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104.tiff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7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microsoft.com/office/2007/relationships/hdphoto" Target="../media/hdphoto1.wdp"/><Relationship Id="rId9" Type="http://schemas.openxmlformats.org/officeDocument/2006/relationships/image" Target="../media/image30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27809" y="1875235"/>
            <a:ext cx="7733938" cy="744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15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Update on the ESA Earth Observation </a:t>
            </a:r>
            <a:r>
              <a:rPr lang="en-US" sz="315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Programme</a:t>
            </a:r>
            <a:endParaRPr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Google Shape;18;p4"/>
          <p:cNvSpPr/>
          <p:nvPr/>
        </p:nvSpPr>
        <p:spPr>
          <a:xfrm>
            <a:off x="527809" y="2874945"/>
            <a:ext cx="3608144" cy="190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Simonetta </a:t>
            </a:r>
            <a:r>
              <a:rPr lang="en-US" sz="1500" dirty="0" err="1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Cheli</a:t>
            </a:r>
            <a:endParaRPr lang="en-US" sz="15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50000"/>
              </a:lnSpc>
            </a:pPr>
            <a:r>
              <a:rPr lang="en-US" sz="1500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European Space Agency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1500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CEOS Plenary 2020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1500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Agenda Item 4.9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1500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20 – 22 October 2020</a:t>
            </a:r>
            <a:endParaRPr sz="15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" name="Google Shape;1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809" y="902338"/>
            <a:ext cx="1880930" cy="74484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/>
          <p:nvPr/>
        </p:nvSpPr>
        <p:spPr>
          <a:xfrm>
            <a:off x="527810" y="1674261"/>
            <a:ext cx="2104658" cy="15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788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Committee on Earth Observation Satellites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722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84C294-8F35-ED4E-B079-8D552A207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42879" y="139875"/>
            <a:ext cx="7491618" cy="43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9" rIns="68562" bIns="34289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288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ESA-Developed Earth Observation Satellites</a:t>
            </a:r>
            <a:endParaRPr lang="en-GB" sz="24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5C1AC83-005D-5A4F-9969-22E144F2D4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5" t="14296" r="3881" b="75712"/>
          <a:stretch/>
        </p:blipFill>
        <p:spPr>
          <a:xfrm>
            <a:off x="7740638" y="284422"/>
            <a:ext cx="1307030" cy="51393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32734" y="487626"/>
            <a:ext cx="2750950" cy="11223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r"/>
            <a:r>
              <a:rPr lang="en-GB" sz="2000" b="1" dirty="0">
                <a:solidFill>
                  <a:srgbClr val="FFFF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sEsa" pitchFamily="50" charset="0"/>
              </a:rPr>
              <a:t>15 </a:t>
            </a:r>
            <a:r>
              <a:rPr lang="en-GB" sz="2000" dirty="0">
                <a:solidFill>
                  <a:srgbClr val="FFFF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sEsa" pitchFamily="50" charset="0"/>
              </a:rPr>
              <a:t>in operation</a:t>
            </a:r>
          </a:p>
          <a:p>
            <a:pPr algn="r"/>
            <a:r>
              <a:rPr lang="en-GB" sz="2000" b="1" dirty="0">
                <a:solidFill>
                  <a:srgbClr val="FFFF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sEsa" pitchFamily="50" charset="0"/>
              </a:rPr>
              <a:t>40 </a:t>
            </a:r>
            <a:r>
              <a:rPr lang="en-GB" sz="2000" dirty="0">
                <a:solidFill>
                  <a:srgbClr val="FFFF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sEsa" pitchFamily="50" charset="0"/>
              </a:rPr>
              <a:t>under development</a:t>
            </a:r>
          </a:p>
          <a:p>
            <a:pPr algn="r"/>
            <a:r>
              <a:rPr lang="en-GB" sz="2000" dirty="0">
                <a:solidFill>
                  <a:srgbClr val="FFFF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sEsa" pitchFamily="50" charset="0"/>
              </a:rPr>
              <a:t>13 under preparation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33BCF6-82A4-DC41-BA0C-28864CFAE6AB}"/>
              </a:ext>
            </a:extLst>
          </p:cNvPr>
          <p:cNvSpPr txBox="1"/>
          <p:nvPr/>
        </p:nvSpPr>
        <p:spPr>
          <a:xfrm>
            <a:off x="38556" y="4673849"/>
            <a:ext cx="34598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BC19BD2-21ED-4E4A-B66E-D1BCFB06A07C}"/>
              </a:ext>
            </a:extLst>
          </p:cNvPr>
          <p:cNvGrpSpPr>
            <a:grpSpLocks noChangeAspect="1"/>
          </p:cNvGrpSpPr>
          <p:nvPr/>
        </p:nvGrpSpPr>
        <p:grpSpPr>
          <a:xfrm>
            <a:off x="166064" y="4914869"/>
            <a:ext cx="6329095" cy="98278"/>
            <a:chOff x="226688" y="6572055"/>
            <a:chExt cx="9280921" cy="144114"/>
          </a:xfrm>
        </p:grpSpPr>
        <p:pic>
          <p:nvPicPr>
            <p:cNvPr id="40" name="Picture 39" descr="at.png">
              <a:extLst>
                <a:ext uri="{FF2B5EF4-FFF2-40B4-BE49-F238E27FC236}">
                  <a16:creationId xmlns:a16="http://schemas.microsoft.com/office/drawing/2014/main" id="{046E2941-51C0-4945-A3AE-BDA8AB92D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be.png">
              <a:extLst>
                <a:ext uri="{FF2B5EF4-FFF2-40B4-BE49-F238E27FC236}">
                  <a16:creationId xmlns:a16="http://schemas.microsoft.com/office/drawing/2014/main" id="{936AD1FB-98E6-5843-88B7-D20DBED701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h.png">
              <a:extLst>
                <a:ext uri="{FF2B5EF4-FFF2-40B4-BE49-F238E27FC236}">
                  <a16:creationId xmlns:a16="http://schemas.microsoft.com/office/drawing/2014/main" id="{8CE8C962-54FC-684C-987B-27B69A139B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z.png">
              <a:extLst>
                <a:ext uri="{FF2B5EF4-FFF2-40B4-BE49-F238E27FC236}">
                  <a16:creationId xmlns:a16="http://schemas.microsoft.com/office/drawing/2014/main" id="{AD4C8D73-F333-1F43-B1A9-1B23E1DAC0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e.png">
              <a:extLst>
                <a:ext uri="{FF2B5EF4-FFF2-40B4-BE49-F238E27FC236}">
                  <a16:creationId xmlns:a16="http://schemas.microsoft.com/office/drawing/2014/main" id="{72316E32-F16A-CA4A-A417-50DCF0BA80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>
              <a:extLst>
                <a:ext uri="{FF2B5EF4-FFF2-40B4-BE49-F238E27FC236}">
                  <a16:creationId xmlns:a16="http://schemas.microsoft.com/office/drawing/2014/main" id="{87C78ACD-1E6D-4B4B-8611-653B46B613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>
              <a:extLst>
                <a:ext uri="{FF2B5EF4-FFF2-40B4-BE49-F238E27FC236}">
                  <a16:creationId xmlns:a16="http://schemas.microsoft.com/office/drawing/2014/main" id="{AAD86456-8E69-5B4D-90A6-D8B8726C84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s.png">
              <a:extLst>
                <a:ext uri="{FF2B5EF4-FFF2-40B4-BE49-F238E27FC236}">
                  <a16:creationId xmlns:a16="http://schemas.microsoft.com/office/drawing/2014/main" id="{E7CA0E5C-97E9-1040-9873-CB193D6CE8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>
              <a:extLst>
                <a:ext uri="{FF2B5EF4-FFF2-40B4-BE49-F238E27FC236}">
                  <a16:creationId xmlns:a16="http://schemas.microsoft.com/office/drawing/2014/main" id="{C9C3C3C5-ABB5-6F4C-A041-152AD9BED5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>
              <a:extLst>
                <a:ext uri="{FF2B5EF4-FFF2-40B4-BE49-F238E27FC236}">
                  <a16:creationId xmlns:a16="http://schemas.microsoft.com/office/drawing/2014/main" id="{74244884-83EB-714F-9F17-33D1D0C318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>
              <a:extLst>
                <a:ext uri="{FF2B5EF4-FFF2-40B4-BE49-F238E27FC236}">
                  <a16:creationId xmlns:a16="http://schemas.microsoft.com/office/drawing/2014/main" id="{2098444B-F325-034A-9FDD-2E99336A81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>
              <a:extLst>
                <a:ext uri="{FF2B5EF4-FFF2-40B4-BE49-F238E27FC236}">
                  <a16:creationId xmlns:a16="http://schemas.microsoft.com/office/drawing/2014/main" id="{CA47312E-0C34-8840-A2B6-E76CE40E3B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>
              <a:extLst>
                <a:ext uri="{FF2B5EF4-FFF2-40B4-BE49-F238E27FC236}">
                  <a16:creationId xmlns:a16="http://schemas.microsoft.com/office/drawing/2014/main" id="{44ABDD19-B7C7-2444-A42C-E843357CF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>
              <a:extLst>
                <a:ext uri="{FF2B5EF4-FFF2-40B4-BE49-F238E27FC236}">
                  <a16:creationId xmlns:a16="http://schemas.microsoft.com/office/drawing/2014/main" id="{EB3C569C-1441-EB41-AD9C-8715786D29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>
              <a:extLst>
                <a:ext uri="{FF2B5EF4-FFF2-40B4-BE49-F238E27FC236}">
                  <a16:creationId xmlns:a16="http://schemas.microsoft.com/office/drawing/2014/main" id="{813D0EC1-7096-AA42-8A59-E77981EB4D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>
              <a:extLst>
                <a:ext uri="{FF2B5EF4-FFF2-40B4-BE49-F238E27FC236}">
                  <a16:creationId xmlns:a16="http://schemas.microsoft.com/office/drawing/2014/main" id="{FFFD6040-2209-AD47-8A07-749FF6D03B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o.png">
              <a:extLst>
                <a:ext uri="{FF2B5EF4-FFF2-40B4-BE49-F238E27FC236}">
                  <a16:creationId xmlns:a16="http://schemas.microsoft.com/office/drawing/2014/main" id="{BD8614DC-66DD-964B-AD26-1AF70BDC76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>
              <a:extLst>
                <a:ext uri="{FF2B5EF4-FFF2-40B4-BE49-F238E27FC236}">
                  <a16:creationId xmlns:a16="http://schemas.microsoft.com/office/drawing/2014/main" id="{FBEE3BA3-B9FB-1B46-AB43-C21BA66F7C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>
              <a:extLst>
                <a:ext uri="{FF2B5EF4-FFF2-40B4-BE49-F238E27FC236}">
                  <a16:creationId xmlns:a16="http://schemas.microsoft.com/office/drawing/2014/main" id="{D7662F6A-C182-5D40-84CD-D002375FF7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ro.png">
              <a:extLst>
                <a:ext uri="{FF2B5EF4-FFF2-40B4-BE49-F238E27FC236}">
                  <a16:creationId xmlns:a16="http://schemas.microsoft.com/office/drawing/2014/main" id="{334E2E01-8010-ED49-9936-C82EAE5518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>
              <a:extLst>
                <a:ext uri="{FF2B5EF4-FFF2-40B4-BE49-F238E27FC236}">
                  <a16:creationId xmlns:a16="http://schemas.microsoft.com/office/drawing/2014/main" id="{CC4D45B6-32C1-9644-9EDC-ED1C160EBD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uk.png">
              <a:extLst>
                <a:ext uri="{FF2B5EF4-FFF2-40B4-BE49-F238E27FC236}">
                  <a16:creationId xmlns:a16="http://schemas.microsoft.com/office/drawing/2014/main" id="{1D5238C7-193D-DF49-8C5D-6A0AFE3B9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a.png">
              <a:extLst>
                <a:ext uri="{FF2B5EF4-FFF2-40B4-BE49-F238E27FC236}">
                  <a16:creationId xmlns:a16="http://schemas.microsoft.com/office/drawing/2014/main" id="{35377125-D018-C944-A21E-360CA3D076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2A8ECF0-2612-4047-8C2F-E7CA6D1E3A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4" name="Picture 63" descr="si.png">
              <a:extLst>
                <a:ext uri="{FF2B5EF4-FFF2-40B4-BE49-F238E27FC236}">
                  <a16:creationId xmlns:a16="http://schemas.microsoft.com/office/drawing/2014/main" id="{FA3D898B-F823-A847-976C-F441DF6D14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005BA9FC-4D40-EB43-B339-92D337118C7B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603" y="4917061"/>
            <a:ext cx="1636920" cy="10591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4C94F95-CE60-C841-A821-83951A0A1AEF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6399" y="91439"/>
            <a:ext cx="1057285" cy="41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7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95BFFCB1-D3A0-3B44-87AF-567609498844}"/>
              </a:ext>
            </a:extLst>
          </p:cNvPr>
          <p:cNvSpPr/>
          <p:nvPr/>
        </p:nvSpPr>
        <p:spPr>
          <a:xfrm>
            <a:off x="0" y="0"/>
            <a:ext cx="9142784" cy="5143500"/>
          </a:xfrm>
          <a:prstGeom prst="rect">
            <a:avLst/>
          </a:prstGeom>
          <a:gradFill flip="none" rotWithShape="1">
            <a:gsLst>
              <a:gs pos="9000">
                <a:schemeClr val="tx1">
                  <a:lumMod val="85000"/>
                  <a:lumOff val="15000"/>
                </a:schemeClr>
              </a:gs>
              <a:gs pos="57000">
                <a:srgbClr val="9B9B9C">
                  <a:shade val="67500"/>
                  <a:satMod val="115000"/>
                </a:srgbClr>
              </a:gs>
              <a:gs pos="100000">
                <a:srgbClr val="9B9B9C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8D29D7-0778-E340-ACDF-5F712F8C5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587"/>
            <a:ext cx="9153053" cy="4529914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67E84626-11DE-9345-96CB-0B2487FA156C}"/>
              </a:ext>
            </a:extLst>
          </p:cNvPr>
          <p:cNvSpPr txBox="1">
            <a:spLocks/>
          </p:cNvSpPr>
          <p:nvPr/>
        </p:nvSpPr>
        <p:spPr>
          <a:xfrm>
            <a:off x="143086" y="83568"/>
            <a:ext cx="7824213" cy="438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060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2821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bg1"/>
                </a:solidFill>
                <a:latin typeface="Verdana" pitchFamily="34" charset="0"/>
              </a:defRPr>
            </a:lvl6pPr>
            <a:lvl7pPr marL="685647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bg1"/>
                </a:solidFill>
                <a:latin typeface="Verdana" pitchFamily="34" charset="0"/>
              </a:defRPr>
            </a:lvl7pPr>
            <a:lvl8pPr marL="1028471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bg1"/>
                </a:solidFill>
                <a:latin typeface="Verdana" pitchFamily="34" charset="0"/>
              </a:defRPr>
            </a:lvl8pPr>
            <a:lvl9pPr marL="1371294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it-IT" sz="2400" kern="0" dirty="0">
                <a:solidFill>
                  <a:schemeClr val="bg1"/>
                </a:solidFill>
              </a:rPr>
              <a:t>Impact of Covid-19 </a:t>
            </a:r>
            <a:r>
              <a:rPr lang="it-IT" sz="2400" kern="0" dirty="0" err="1">
                <a:solidFill>
                  <a:schemeClr val="bg1"/>
                </a:solidFill>
              </a:rPr>
              <a:t>Lockdown</a:t>
            </a:r>
            <a:r>
              <a:rPr lang="it-IT" sz="2400" kern="0" dirty="0">
                <a:solidFill>
                  <a:schemeClr val="bg1"/>
                </a:solidFill>
              </a:rPr>
              <a:t> on Air </a:t>
            </a:r>
            <a:r>
              <a:rPr lang="it-IT" sz="2400" kern="0" dirty="0" err="1">
                <a:solidFill>
                  <a:schemeClr val="bg1"/>
                </a:solidFill>
              </a:rPr>
              <a:t>Pollution</a:t>
            </a:r>
            <a:endParaRPr lang="it-IT" sz="2400" kern="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1BA6CB-7CB7-6E4D-AE90-867F1735788D}"/>
              </a:ext>
            </a:extLst>
          </p:cNvPr>
          <p:cNvSpPr/>
          <p:nvPr/>
        </p:nvSpPr>
        <p:spPr>
          <a:xfrm>
            <a:off x="193987" y="1376651"/>
            <a:ext cx="1677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Copernicus Sentinel-5P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C88422-43A5-B244-8F14-7A635C0CD687}"/>
              </a:ext>
            </a:extLst>
          </p:cNvPr>
          <p:cNvSpPr txBox="1"/>
          <p:nvPr/>
        </p:nvSpPr>
        <p:spPr>
          <a:xfrm>
            <a:off x="38556" y="4673849"/>
            <a:ext cx="34598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4A17D67-6D65-CE40-ABCF-D26C46853C0E}"/>
              </a:ext>
            </a:extLst>
          </p:cNvPr>
          <p:cNvGrpSpPr>
            <a:grpSpLocks noChangeAspect="1"/>
          </p:cNvGrpSpPr>
          <p:nvPr/>
        </p:nvGrpSpPr>
        <p:grpSpPr>
          <a:xfrm>
            <a:off x="166064" y="4914869"/>
            <a:ext cx="6329095" cy="98278"/>
            <a:chOff x="226688" y="6572055"/>
            <a:chExt cx="9280921" cy="144114"/>
          </a:xfrm>
        </p:grpSpPr>
        <p:pic>
          <p:nvPicPr>
            <p:cNvPr id="37" name="Picture 36" descr="at.png">
              <a:extLst>
                <a:ext uri="{FF2B5EF4-FFF2-40B4-BE49-F238E27FC236}">
                  <a16:creationId xmlns:a16="http://schemas.microsoft.com/office/drawing/2014/main" id="{5A99724D-8F99-8544-8277-860D399CE2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be.png">
              <a:extLst>
                <a:ext uri="{FF2B5EF4-FFF2-40B4-BE49-F238E27FC236}">
                  <a16:creationId xmlns:a16="http://schemas.microsoft.com/office/drawing/2014/main" id="{A75C3422-7F4A-C349-ADB8-8FFF86642C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h.png">
              <a:extLst>
                <a:ext uri="{FF2B5EF4-FFF2-40B4-BE49-F238E27FC236}">
                  <a16:creationId xmlns:a16="http://schemas.microsoft.com/office/drawing/2014/main" id="{A5DBE20A-B51D-C64C-A5A4-4BE7F128AD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z.png">
              <a:extLst>
                <a:ext uri="{FF2B5EF4-FFF2-40B4-BE49-F238E27FC236}">
                  <a16:creationId xmlns:a16="http://schemas.microsoft.com/office/drawing/2014/main" id="{B3E82924-CFBF-DE40-B00D-40987D00C5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e.png">
              <a:extLst>
                <a:ext uri="{FF2B5EF4-FFF2-40B4-BE49-F238E27FC236}">
                  <a16:creationId xmlns:a16="http://schemas.microsoft.com/office/drawing/2014/main" id="{0208E5A6-C236-FE4B-A9D2-4D98F8452D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k.png">
              <a:extLst>
                <a:ext uri="{FF2B5EF4-FFF2-40B4-BE49-F238E27FC236}">
                  <a16:creationId xmlns:a16="http://schemas.microsoft.com/office/drawing/2014/main" id="{D30134FB-4F1B-864C-99CE-BC2B248A22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e.png">
              <a:extLst>
                <a:ext uri="{FF2B5EF4-FFF2-40B4-BE49-F238E27FC236}">
                  <a16:creationId xmlns:a16="http://schemas.microsoft.com/office/drawing/2014/main" id="{D95B4A8C-01F2-C741-85DD-68B3EDBC57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s.png">
              <a:extLst>
                <a:ext uri="{FF2B5EF4-FFF2-40B4-BE49-F238E27FC236}">
                  <a16:creationId xmlns:a16="http://schemas.microsoft.com/office/drawing/2014/main" id="{5C095023-6BF0-674D-9CED-3FBBA9AE03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4F84E04F-3C4D-E542-9053-D93BBE082C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5B7A5DC7-297B-2C4F-8509-E19A43A163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B9B001A8-FA46-0C4D-8F05-C5737D17CD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D61769AB-6533-6F46-B30E-CE80C982FD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A176A6B1-8FA6-2541-8FE6-23DE2BC5A0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A725FDB2-A447-294E-8478-EFBD28CF6D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E6A59B92-62E4-0043-9B81-01CC33CDBF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l.png">
              <a:extLst>
                <a:ext uri="{FF2B5EF4-FFF2-40B4-BE49-F238E27FC236}">
                  <a16:creationId xmlns:a16="http://schemas.microsoft.com/office/drawing/2014/main" id="{BFE4A3BC-3C37-F14F-BCFA-3DA7FB98ED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o.png">
              <a:extLst>
                <a:ext uri="{FF2B5EF4-FFF2-40B4-BE49-F238E27FC236}">
                  <a16:creationId xmlns:a16="http://schemas.microsoft.com/office/drawing/2014/main" id="{BBD0F463-9037-BB4D-9B63-C9499B4C8F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7C9F9601-9F04-FD48-BF61-B6AC89338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04A698FB-17F9-BD4F-A4FF-02FE7FB28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ro.png">
              <a:extLst>
                <a:ext uri="{FF2B5EF4-FFF2-40B4-BE49-F238E27FC236}">
                  <a16:creationId xmlns:a16="http://schemas.microsoft.com/office/drawing/2014/main" id="{E63EA919-371A-AD4C-8855-AAA66BF4B4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se.png">
              <a:extLst>
                <a:ext uri="{FF2B5EF4-FFF2-40B4-BE49-F238E27FC236}">
                  <a16:creationId xmlns:a16="http://schemas.microsoft.com/office/drawing/2014/main" id="{41EEE67F-CC2C-7343-ABED-7DAA878C4F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BA4B5DAD-E1F8-2646-9B52-5A3625C6D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949D27C3-A636-9443-84FF-7ABF08495F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D0014F39-F60F-2942-AD0E-AE5B9FC54F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si.png">
              <a:extLst>
                <a:ext uri="{FF2B5EF4-FFF2-40B4-BE49-F238E27FC236}">
                  <a16:creationId xmlns:a16="http://schemas.microsoft.com/office/drawing/2014/main" id="{CB60593D-BC8B-D848-BCB3-AA78881360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1159AB1A-8DAF-2C4B-A87A-64444F004E62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603" y="4917061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87BEA93-286A-8240-843D-8BE50BCDD2B7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6399" y="91439"/>
            <a:ext cx="1057285" cy="41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4FCD21E6-BDC9-7144-A339-E0C8A57EB253}"/>
              </a:ext>
            </a:extLst>
          </p:cNvPr>
          <p:cNvSpPr/>
          <p:nvPr/>
        </p:nvSpPr>
        <p:spPr>
          <a:xfrm>
            <a:off x="1216" y="-1"/>
            <a:ext cx="9142784" cy="5143501"/>
          </a:xfrm>
          <a:prstGeom prst="rect">
            <a:avLst/>
          </a:prstGeom>
          <a:gradFill flip="none" rotWithShape="1">
            <a:gsLst>
              <a:gs pos="50000">
                <a:srgbClr val="004890"/>
              </a:gs>
              <a:gs pos="0">
                <a:srgbClr val="0070C0"/>
              </a:gs>
              <a:gs pos="100000">
                <a:srgbClr val="00206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90A45-1409-D444-9A19-7D646822C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" y="2057039"/>
            <a:ext cx="4620647" cy="259880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112FE3C-D948-444F-9FA4-A23864FC5CE6}"/>
              </a:ext>
            </a:extLst>
          </p:cNvPr>
          <p:cNvSpPr txBox="1"/>
          <p:nvPr/>
        </p:nvSpPr>
        <p:spPr>
          <a:xfrm>
            <a:off x="38556" y="4673849"/>
            <a:ext cx="34598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BC0A8C7-7BF6-1844-B317-E28232DC98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6399" y="91439"/>
            <a:ext cx="1057285" cy="4165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DFDF3A6-92A5-C940-93D6-CAE69F6DC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02991">
            <a:off x="3628525" y="1919218"/>
            <a:ext cx="2100350" cy="210035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7F6F4911-AA09-F042-B316-BEAF60B5A452}"/>
              </a:ext>
            </a:extLst>
          </p:cNvPr>
          <p:cNvGrpSpPr>
            <a:grpSpLocks noChangeAspect="1"/>
          </p:cNvGrpSpPr>
          <p:nvPr/>
        </p:nvGrpSpPr>
        <p:grpSpPr>
          <a:xfrm>
            <a:off x="4803209" y="3984044"/>
            <a:ext cx="4105225" cy="611132"/>
            <a:chOff x="1490330" y="4918189"/>
            <a:chExt cx="9473306" cy="1410261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8412772-BC21-0742-8825-D249F037F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53453" y="4926452"/>
              <a:ext cx="810541" cy="4306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DB6DA94-48CD-B34C-BCFA-6DB3ABCD4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90330" y="5421002"/>
              <a:ext cx="810541" cy="4306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08D7662-995C-3949-AF43-4C1A50AD2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90330" y="4932202"/>
              <a:ext cx="810541" cy="43060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2F50DDF-D34D-D74B-9F29-4CFF46BBD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53452" y="5422552"/>
              <a:ext cx="810541" cy="43060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0CB0A3F-5833-DA42-99F7-0FEA8FFF5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14405" y="4926452"/>
              <a:ext cx="810541" cy="4306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5DA3281-B839-4B42-BF22-16723EE5B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14405" y="5432629"/>
              <a:ext cx="810541" cy="4306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D885FB2-4380-464F-9784-1203CA2D8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70300" y="4923594"/>
              <a:ext cx="810541" cy="4306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5769A46-6666-3D4B-9BEC-EA33430E1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70300" y="5426295"/>
              <a:ext cx="810541" cy="4306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F832F81-1289-574C-94CE-C5594AC5A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954393" y="4918189"/>
              <a:ext cx="810541" cy="4306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70C53EF-8971-CE46-9E20-8DC699865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954392" y="5422487"/>
              <a:ext cx="810541" cy="4306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635DC86-219B-BF4D-ABC2-5C72B88FF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840632" y="4926452"/>
              <a:ext cx="810541" cy="4306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0DB9E1D-F0E5-434C-9238-37BB67218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838484" y="5417570"/>
              <a:ext cx="810541" cy="4306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912B774-0237-314E-B79E-6F0A3EA11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734642" y="4935644"/>
              <a:ext cx="810541" cy="43060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EDD7663-8EB1-9749-8EC5-28A473D8D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734641" y="5416810"/>
              <a:ext cx="810541" cy="43060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7C4FADD-9431-3A49-858B-E0C69B163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580620" y="4935644"/>
              <a:ext cx="810541" cy="43060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8D124324-2DEB-2142-930C-0C12C7C0E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580619" y="5426295"/>
              <a:ext cx="810541" cy="43060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4C1C123-872F-3240-AB04-E5D3F95FB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443988" y="4935644"/>
              <a:ext cx="810541" cy="4306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E8B51B2-01FE-EB47-A837-6FE8B63E2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443030" y="5445842"/>
              <a:ext cx="810541" cy="4306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69C7101-BBB3-024F-B103-1FB5D46AE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289727" y="4932114"/>
              <a:ext cx="810541" cy="4306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E26CDA6-BADF-DE41-8D4B-9012833B8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9298925" y="5453563"/>
              <a:ext cx="810541" cy="4306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998C2F1-3942-6941-B9A2-7344D8898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0153095" y="4926452"/>
              <a:ext cx="810541" cy="4306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6A09BF9-2C97-8644-9F34-9DD002524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0153094" y="5445842"/>
              <a:ext cx="810541" cy="4306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ABE63AF-85DE-8244-9E4E-BF6D8E45D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289726" y="5871860"/>
              <a:ext cx="810541" cy="4306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CB80F5E4-AA1D-A24A-A864-07D89D6B7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2341647" y="5875709"/>
              <a:ext cx="810541" cy="43060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346A5C1D-6168-1646-B3C3-EFAD47B98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3214405" y="5884163"/>
              <a:ext cx="810541" cy="43060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41DEE99-F5C3-6343-9AAC-2B1339028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4075358" y="5880493"/>
              <a:ext cx="810541" cy="4306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E06CA4E1-1AD9-C341-9442-926CAE0BD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4954392" y="5897850"/>
              <a:ext cx="810541" cy="430600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4C304DA-0F6E-EB40-999E-1670E9AB7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5797019" y="5875709"/>
              <a:ext cx="810541" cy="430600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3A151DF-1D50-3843-A25C-9B26780F2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6734641" y="5880493"/>
              <a:ext cx="810541" cy="430600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A0AB446A-1C18-9B40-8DC5-2395624FF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7599223" y="5884074"/>
              <a:ext cx="810541" cy="43060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139E9C69-A035-A445-815D-5C43B6810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8445858" y="5876661"/>
              <a:ext cx="810541" cy="43060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AA08BC1-CE21-6444-970D-27E3106D2B02}"/>
              </a:ext>
            </a:extLst>
          </p:cNvPr>
          <p:cNvGrpSpPr/>
          <p:nvPr/>
        </p:nvGrpSpPr>
        <p:grpSpPr>
          <a:xfrm>
            <a:off x="162884" y="754945"/>
            <a:ext cx="1213113" cy="1161000"/>
            <a:chOff x="2601686" y="3247644"/>
            <a:chExt cx="1617485" cy="154800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55C4EB4-893F-F246-A886-C448890513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21831" y="3247644"/>
              <a:ext cx="1531995" cy="1548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9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300" b="1" dirty="0">
                  <a:ln w="0"/>
                  <a:solidFill>
                    <a:srgbClr val="33717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otesEsa" panose="02000506030000020004" pitchFamily="2" charset="77"/>
                </a:rPr>
                <a:t>66</a:t>
              </a:r>
              <a:endParaRPr lang="en-GB" sz="788" b="1" dirty="0">
                <a:ln w="0"/>
                <a:solidFill>
                  <a:srgbClr val="98848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esEsa" panose="02000506030000020004" pitchFamily="2" charset="77"/>
              </a:endParaRPr>
            </a:p>
            <a:p>
              <a:pPr algn="ctr"/>
              <a:endParaRPr lang="en-GB" sz="3300" b="1" dirty="0">
                <a:ln w="0"/>
                <a:solidFill>
                  <a:srgbClr val="33717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esEsa" panose="02000506030000020004" pitchFamily="2" charset="77"/>
              </a:endParaRPr>
            </a:p>
            <a:p>
              <a:pPr algn="ctr"/>
              <a:endParaRPr lang="en-GB" sz="788" b="1" dirty="0">
                <a:ln w="0"/>
                <a:solidFill>
                  <a:srgbClr val="98848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esEsa" panose="02000506030000020004" pitchFamily="2" charset="77"/>
              </a:endParaRPr>
            </a:p>
          </p:txBody>
        </p:sp>
        <p:pic>
          <p:nvPicPr>
            <p:cNvPr id="73" name="Graphic 72" descr="Euro">
              <a:extLst>
                <a:ext uri="{FF2B5EF4-FFF2-40B4-BE49-F238E27FC236}">
                  <a16:creationId xmlns:a16="http://schemas.microsoft.com/office/drawing/2014/main" id="{898EFDDB-ADBD-0744-8931-A84F20628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3127350" y="4206310"/>
              <a:ext cx="439249" cy="381358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07F2222-3860-BF4F-9193-9EDB336B74B1}"/>
                </a:ext>
              </a:extLst>
            </p:cNvPr>
            <p:cNvSpPr txBox="1"/>
            <p:nvPr/>
          </p:nvSpPr>
          <p:spPr>
            <a:xfrm>
              <a:off x="2601686" y="3836979"/>
              <a:ext cx="1617485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n w="0"/>
                  <a:solidFill>
                    <a:srgbClr val="98848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otesEsa" panose="02000506030000020004" pitchFamily="2" charset="77"/>
                </a:rPr>
                <a:t>ECONOMIC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D659974-0691-A848-A482-0D457D5C2D5B}"/>
              </a:ext>
            </a:extLst>
          </p:cNvPr>
          <p:cNvGrpSpPr/>
          <p:nvPr/>
        </p:nvGrpSpPr>
        <p:grpSpPr>
          <a:xfrm>
            <a:off x="1517490" y="754945"/>
            <a:ext cx="1227200" cy="1161000"/>
            <a:chOff x="4407827" y="3247644"/>
            <a:chExt cx="1636266" cy="154800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22A5983-3C35-E549-BF29-68E2B40D74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21468" y="3247644"/>
              <a:ext cx="1531995" cy="1548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9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300" b="1" dirty="0">
                  <a:ln w="0"/>
                  <a:solidFill>
                    <a:srgbClr val="33717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otesEsa" panose="02000506030000020004" pitchFamily="2" charset="77"/>
                </a:rPr>
                <a:t>28</a:t>
              </a:r>
            </a:p>
            <a:p>
              <a:pPr algn="ctr"/>
              <a:endParaRPr lang="en-GB" sz="3600" b="1" dirty="0">
                <a:ln w="0"/>
                <a:solidFill>
                  <a:srgbClr val="33717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esEsa" panose="02000506030000020004" pitchFamily="2" charset="77"/>
              </a:endParaRPr>
            </a:p>
          </p:txBody>
        </p:sp>
        <p:pic>
          <p:nvPicPr>
            <p:cNvPr id="77" name="Graphic 76" descr="Leaf">
              <a:extLst>
                <a:ext uri="{FF2B5EF4-FFF2-40B4-BE49-F238E27FC236}">
                  <a16:creationId xmlns:a16="http://schemas.microsoft.com/office/drawing/2014/main" id="{22A8D470-AD08-A540-893C-F75BDFB55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4918264" y="4143468"/>
              <a:ext cx="538403" cy="538402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8695BD9-A4E5-9148-A3B0-5ED4F5DB8C5C}"/>
                </a:ext>
              </a:extLst>
            </p:cNvPr>
            <p:cNvSpPr txBox="1"/>
            <p:nvPr/>
          </p:nvSpPr>
          <p:spPr>
            <a:xfrm>
              <a:off x="4407827" y="3836979"/>
              <a:ext cx="1636266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ln w="0"/>
                  <a:solidFill>
                    <a:srgbClr val="98848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otesEsa" panose="02000506030000020004" pitchFamily="2" charset="77"/>
                </a:rPr>
                <a:t>AGRICULTURE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C764333-6800-074A-8432-68F323CE84C2}"/>
              </a:ext>
            </a:extLst>
          </p:cNvPr>
          <p:cNvGrpSpPr/>
          <p:nvPr/>
        </p:nvGrpSpPr>
        <p:grpSpPr>
          <a:xfrm>
            <a:off x="2845056" y="748087"/>
            <a:ext cx="1304505" cy="1161000"/>
            <a:chOff x="6177914" y="3238500"/>
            <a:chExt cx="1739340" cy="1548000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1E4A455-BF2C-F241-9307-F0954C4D2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1105" y="3238500"/>
              <a:ext cx="1531995" cy="1548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9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300" b="1" dirty="0">
                  <a:ln w="0"/>
                  <a:solidFill>
                    <a:srgbClr val="33717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otesEsa" panose="02000506030000020004" pitchFamily="2" charset="77"/>
                </a:rPr>
                <a:t>35</a:t>
              </a:r>
            </a:p>
            <a:p>
              <a:pPr algn="ctr"/>
              <a:endParaRPr lang="en-GB" sz="3300" b="1" dirty="0">
                <a:ln w="0"/>
                <a:solidFill>
                  <a:srgbClr val="33717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esEsa" panose="02000506030000020004" pitchFamily="2" charset="77"/>
              </a:endParaRPr>
            </a:p>
          </p:txBody>
        </p:sp>
        <p:pic>
          <p:nvPicPr>
            <p:cNvPr id="81" name="Graphic 80" descr="Earth globe Africa and Europe">
              <a:extLst>
                <a:ext uri="{FF2B5EF4-FFF2-40B4-BE49-F238E27FC236}">
                  <a16:creationId xmlns:a16="http://schemas.microsoft.com/office/drawing/2014/main" id="{45C04EB6-29F1-B347-A7AD-D5BAC1360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6711974" y="4143468"/>
              <a:ext cx="550255" cy="550254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CA1D748-E75A-2A4E-8746-20EA5243F157}"/>
                </a:ext>
              </a:extLst>
            </p:cNvPr>
            <p:cNvSpPr txBox="1"/>
            <p:nvPr/>
          </p:nvSpPr>
          <p:spPr>
            <a:xfrm>
              <a:off x="6177914" y="3827835"/>
              <a:ext cx="1739340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ln w="0"/>
                  <a:solidFill>
                    <a:srgbClr val="98848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otesEsa" panose="02000506030000020004" pitchFamily="2" charset="77"/>
                </a:rPr>
                <a:t>ENVIRONMENT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CD6D277-4FBB-5344-8543-A9AD58D93135}"/>
              </a:ext>
            </a:extLst>
          </p:cNvPr>
          <p:cNvGrpSpPr/>
          <p:nvPr/>
        </p:nvGrpSpPr>
        <p:grpSpPr>
          <a:xfrm>
            <a:off x="4136393" y="748088"/>
            <a:ext cx="1304505" cy="1161000"/>
            <a:chOff x="7899697" y="3238499"/>
            <a:chExt cx="1739339" cy="1548000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300C0C6-3F77-544F-912A-4575E0C185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6545" y="3238499"/>
              <a:ext cx="1531995" cy="1548000"/>
            </a:xfrm>
            <a:prstGeom prst="ellipse">
              <a:avLst/>
            </a:prstGeom>
            <a:solidFill>
              <a:srgbClr val="33717F"/>
            </a:solidFill>
            <a:ln w="28575">
              <a:solidFill>
                <a:srgbClr val="C9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5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otesEsa" panose="02000506030000020004" pitchFamily="2" charset="77"/>
                </a:rPr>
                <a:t> 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24E7A0C-AA03-1941-B2B9-478E0E04CB7B}"/>
                </a:ext>
              </a:extLst>
            </p:cNvPr>
            <p:cNvSpPr txBox="1"/>
            <p:nvPr/>
          </p:nvSpPr>
          <p:spPr>
            <a:xfrm>
              <a:off x="7899697" y="3290918"/>
              <a:ext cx="1739339" cy="1149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otesEsa" panose="02000506030000020004" pitchFamily="2" charset="77"/>
                </a:rPr>
                <a:t>31</a:t>
              </a:r>
            </a:p>
            <a:p>
              <a:pPr algn="ctr"/>
              <a:r>
                <a:rPr lang="en-GB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otesEsa" panose="02000506030000020004" pitchFamily="2" charset="77"/>
                </a:rPr>
                <a:t>COMPANIES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04C623F-E50B-D14F-8088-034E16EAB80D}"/>
              </a:ext>
            </a:extLst>
          </p:cNvPr>
          <p:cNvSpPr/>
          <p:nvPr/>
        </p:nvSpPr>
        <p:spPr>
          <a:xfrm>
            <a:off x="5759849" y="749837"/>
            <a:ext cx="318441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Single source of truth </a:t>
            </a:r>
            <a:r>
              <a:rPr lang="en-GB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EO data from </a:t>
            </a: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Copernicus Sentinels </a:t>
            </a:r>
            <a:r>
              <a:rPr lang="en-GB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Third Party Missions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Made in Europe</a:t>
            </a:r>
            <a:endParaRPr lang="en-GB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Straightforward</a:t>
            </a:r>
            <a:r>
              <a:rPr lang="en-GB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use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Informative</a:t>
            </a:r>
            <a:r>
              <a:rPr lang="en-GB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Engaging</a:t>
            </a:r>
            <a:r>
              <a:rPr lang="en-GB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public &amp; community via </a:t>
            </a:r>
            <a:r>
              <a:rPr lang="en-GB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EuroDataCube</a:t>
            </a:r>
            <a:r>
              <a:rPr lang="en-GB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contest</a:t>
            </a: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399A6488-86FE-C547-B7F5-98F0C19111E4}"/>
              </a:ext>
            </a:extLst>
          </p:cNvPr>
          <p:cNvSpPr txBox="1">
            <a:spLocks/>
          </p:cNvSpPr>
          <p:nvPr/>
        </p:nvSpPr>
        <p:spPr bwMode="auto">
          <a:xfrm>
            <a:off x="142880" y="126213"/>
            <a:ext cx="7338040" cy="43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8" tIns="34289" rIns="68568" bIns="34289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24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Rapid Action on Covid-19 and EO (</a:t>
            </a:r>
            <a:r>
              <a:rPr lang="en-GB" sz="2400" b="1" kern="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race.esa.int</a:t>
            </a:r>
            <a:r>
              <a:rPr lang="en-GB" sz="24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880BFBE0-B9B9-DA44-AE5C-4062410D543D}"/>
              </a:ext>
            </a:extLst>
          </p:cNvPr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940" y="97063"/>
            <a:ext cx="768370" cy="53185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3522A74-83AF-3C47-BE96-0D52F15383F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603" y="4917061"/>
            <a:ext cx="1636920" cy="105918"/>
          </a:xfrm>
          <a:prstGeom prst="rect">
            <a:avLst/>
          </a:prstGeom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8DCEE66A-CF5C-C64D-BD48-F5ECAC7CDE46}"/>
              </a:ext>
            </a:extLst>
          </p:cNvPr>
          <p:cNvGrpSpPr>
            <a:grpSpLocks noChangeAspect="1"/>
          </p:cNvGrpSpPr>
          <p:nvPr/>
        </p:nvGrpSpPr>
        <p:grpSpPr>
          <a:xfrm>
            <a:off x="166064" y="4914869"/>
            <a:ext cx="6329095" cy="98278"/>
            <a:chOff x="226688" y="6572055"/>
            <a:chExt cx="9280921" cy="144114"/>
          </a:xfrm>
        </p:grpSpPr>
        <p:pic>
          <p:nvPicPr>
            <p:cNvPr id="93" name="Picture 92" descr="at.png">
              <a:extLst>
                <a:ext uri="{FF2B5EF4-FFF2-40B4-BE49-F238E27FC236}">
                  <a16:creationId xmlns:a16="http://schemas.microsoft.com/office/drawing/2014/main" id="{C449724C-C080-2848-9666-BDE4CEF518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be.png">
              <a:extLst>
                <a:ext uri="{FF2B5EF4-FFF2-40B4-BE49-F238E27FC236}">
                  <a16:creationId xmlns:a16="http://schemas.microsoft.com/office/drawing/2014/main" id="{FA69C56D-6B98-8945-A557-48E513474A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ch.png">
              <a:extLst>
                <a:ext uri="{FF2B5EF4-FFF2-40B4-BE49-F238E27FC236}">
                  <a16:creationId xmlns:a16="http://schemas.microsoft.com/office/drawing/2014/main" id="{95A2AF4C-813B-4A47-8011-9F044F9E8A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 descr="cz.png">
              <a:extLst>
                <a:ext uri="{FF2B5EF4-FFF2-40B4-BE49-F238E27FC236}">
                  <a16:creationId xmlns:a16="http://schemas.microsoft.com/office/drawing/2014/main" id="{E7F318F4-9E5B-F04B-A595-4A0E2410BC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de.png">
              <a:extLst>
                <a:ext uri="{FF2B5EF4-FFF2-40B4-BE49-F238E27FC236}">
                  <a16:creationId xmlns:a16="http://schemas.microsoft.com/office/drawing/2014/main" id="{93723B86-063E-234A-9854-B35408168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 descr="dk.png">
              <a:extLst>
                <a:ext uri="{FF2B5EF4-FFF2-40B4-BE49-F238E27FC236}">
                  <a16:creationId xmlns:a16="http://schemas.microsoft.com/office/drawing/2014/main" id="{F97D172C-15A0-0D41-ABF1-BFA6CE9193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ee.png">
              <a:extLst>
                <a:ext uri="{FF2B5EF4-FFF2-40B4-BE49-F238E27FC236}">
                  <a16:creationId xmlns:a16="http://schemas.microsoft.com/office/drawing/2014/main" id="{C7916737-99F7-2243-8583-C86271A465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es.png">
              <a:extLst>
                <a:ext uri="{FF2B5EF4-FFF2-40B4-BE49-F238E27FC236}">
                  <a16:creationId xmlns:a16="http://schemas.microsoft.com/office/drawing/2014/main" id="{8C9C18D7-A8E8-D648-A4F3-28999A9DDE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fi.png">
              <a:extLst>
                <a:ext uri="{FF2B5EF4-FFF2-40B4-BE49-F238E27FC236}">
                  <a16:creationId xmlns:a16="http://schemas.microsoft.com/office/drawing/2014/main" id="{A82F6505-5B1D-1640-8AB7-E325734E1E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fr.png">
              <a:extLst>
                <a:ext uri="{FF2B5EF4-FFF2-40B4-BE49-F238E27FC236}">
                  <a16:creationId xmlns:a16="http://schemas.microsoft.com/office/drawing/2014/main" id="{24F3855D-E1CC-7149-A73F-B4C3AAC9FD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gr.png">
              <a:extLst>
                <a:ext uri="{FF2B5EF4-FFF2-40B4-BE49-F238E27FC236}">
                  <a16:creationId xmlns:a16="http://schemas.microsoft.com/office/drawing/2014/main" id="{17AA8158-9DC5-9F42-B73D-1D9063AEA9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hu.png">
              <a:extLst>
                <a:ext uri="{FF2B5EF4-FFF2-40B4-BE49-F238E27FC236}">
                  <a16:creationId xmlns:a16="http://schemas.microsoft.com/office/drawing/2014/main" id="{5F621BAC-297B-904D-A3DF-6F0941079F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ie.png">
              <a:extLst>
                <a:ext uri="{FF2B5EF4-FFF2-40B4-BE49-F238E27FC236}">
                  <a16:creationId xmlns:a16="http://schemas.microsoft.com/office/drawing/2014/main" id="{24ECFBEF-CB21-DF4F-92DD-9991255E19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it.png">
              <a:extLst>
                <a:ext uri="{FF2B5EF4-FFF2-40B4-BE49-F238E27FC236}">
                  <a16:creationId xmlns:a16="http://schemas.microsoft.com/office/drawing/2014/main" id="{03A5346D-BC5C-9C48-ABB0-7C129CA476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lu.png">
              <a:extLst>
                <a:ext uri="{FF2B5EF4-FFF2-40B4-BE49-F238E27FC236}">
                  <a16:creationId xmlns:a16="http://schemas.microsoft.com/office/drawing/2014/main" id="{EA55D209-B484-9842-8874-0021963C50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nl.png">
              <a:extLst>
                <a:ext uri="{FF2B5EF4-FFF2-40B4-BE49-F238E27FC236}">
                  <a16:creationId xmlns:a16="http://schemas.microsoft.com/office/drawing/2014/main" id="{FE364CA2-C9B7-0B46-BE66-55B394BEE2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no.png">
              <a:extLst>
                <a:ext uri="{FF2B5EF4-FFF2-40B4-BE49-F238E27FC236}">
                  <a16:creationId xmlns:a16="http://schemas.microsoft.com/office/drawing/2014/main" id="{1E892A1F-5DDC-C04E-B44C-50208140E6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pl.png">
              <a:extLst>
                <a:ext uri="{FF2B5EF4-FFF2-40B4-BE49-F238E27FC236}">
                  <a16:creationId xmlns:a16="http://schemas.microsoft.com/office/drawing/2014/main" id="{43FC9409-AF02-E543-9051-BCC313686C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pt.png">
              <a:extLst>
                <a:ext uri="{FF2B5EF4-FFF2-40B4-BE49-F238E27FC236}">
                  <a16:creationId xmlns:a16="http://schemas.microsoft.com/office/drawing/2014/main" id="{F4095963-FA7F-F94F-8EC6-13627C00A1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ro.png">
              <a:extLst>
                <a:ext uri="{FF2B5EF4-FFF2-40B4-BE49-F238E27FC236}">
                  <a16:creationId xmlns:a16="http://schemas.microsoft.com/office/drawing/2014/main" id="{A187EE3B-6834-A841-AE52-6FE60E1939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se.png">
              <a:extLst>
                <a:ext uri="{FF2B5EF4-FFF2-40B4-BE49-F238E27FC236}">
                  <a16:creationId xmlns:a16="http://schemas.microsoft.com/office/drawing/2014/main" id="{D4D1C3DA-6483-AD48-997A-49293A56C8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uk.png">
              <a:extLst>
                <a:ext uri="{FF2B5EF4-FFF2-40B4-BE49-F238E27FC236}">
                  <a16:creationId xmlns:a16="http://schemas.microsoft.com/office/drawing/2014/main" id="{065A0207-D0F9-1C4B-A900-8AFE45791F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 descr="ca.png">
              <a:extLst>
                <a:ext uri="{FF2B5EF4-FFF2-40B4-BE49-F238E27FC236}">
                  <a16:creationId xmlns:a16="http://schemas.microsoft.com/office/drawing/2014/main" id="{7371FED4-1892-2D4E-BF02-B54B167C86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887AFB35-086F-1948-946F-2B6D5F9407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16" descr="si.png">
              <a:extLst>
                <a:ext uri="{FF2B5EF4-FFF2-40B4-BE49-F238E27FC236}">
                  <a16:creationId xmlns:a16="http://schemas.microsoft.com/office/drawing/2014/main" id="{F49117FB-5F3E-3B40-810A-6C55B00953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696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3F87C74-D91A-3846-9816-7A94B63F0B61}"/>
              </a:ext>
            </a:extLst>
          </p:cNvPr>
          <p:cNvSpPr/>
          <p:nvPr/>
        </p:nvSpPr>
        <p:spPr>
          <a:xfrm>
            <a:off x="1216" y="-1"/>
            <a:ext cx="9142784" cy="5143501"/>
          </a:xfrm>
          <a:prstGeom prst="rect">
            <a:avLst/>
          </a:prstGeom>
          <a:gradFill flip="none" rotWithShape="1">
            <a:gsLst>
              <a:gs pos="50000">
                <a:srgbClr val="004890"/>
              </a:gs>
              <a:gs pos="0">
                <a:srgbClr val="0070C0"/>
              </a:gs>
              <a:gs pos="100000">
                <a:srgbClr val="00206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FB2446-D68C-8D4D-981C-EB96ABDFFA1E}"/>
              </a:ext>
            </a:extLst>
          </p:cNvPr>
          <p:cNvSpPr txBox="1"/>
          <p:nvPr/>
        </p:nvSpPr>
        <p:spPr>
          <a:xfrm>
            <a:off x="38556" y="4673849"/>
            <a:ext cx="34598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30431" y="707238"/>
            <a:ext cx="4913686" cy="3944831"/>
          </a:xfrm>
          <a:prstGeom prst="roundRect">
            <a:avLst>
              <a:gd name="adj" fmla="val 3369"/>
            </a:avLst>
          </a:prstGeom>
          <a:solidFill>
            <a:srgbClr val="FFFF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ounded Rectangle 38"/>
          <p:cNvSpPr/>
          <p:nvPr/>
        </p:nvSpPr>
        <p:spPr>
          <a:xfrm>
            <a:off x="5295676" y="707238"/>
            <a:ext cx="3640632" cy="3954403"/>
          </a:xfrm>
          <a:prstGeom prst="roundRect">
            <a:avLst>
              <a:gd name="adj" fmla="val 3369"/>
            </a:avLst>
          </a:prstGeom>
          <a:solidFill>
            <a:srgbClr val="FFFF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44385" y="738529"/>
            <a:ext cx="4258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Weekly trend of Sentinel active users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21325" y="725733"/>
            <a:ext cx="3640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Weekly volume of downloaded products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EDE09BAD-5538-AA4F-9E98-1A37FB2932AF}"/>
              </a:ext>
            </a:extLst>
          </p:cNvPr>
          <p:cNvSpPr txBox="1">
            <a:spLocks/>
          </p:cNvSpPr>
          <p:nvPr/>
        </p:nvSpPr>
        <p:spPr bwMode="auto">
          <a:xfrm>
            <a:off x="142879" y="139875"/>
            <a:ext cx="7491618" cy="43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8" tIns="34289" rIns="68568" bIns="34289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78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Copernicus Sentinel User Demand remains high</a:t>
            </a:r>
            <a:endParaRPr lang="en-GB" sz="2400" b="1" kern="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64571C-47F9-7C41-B52C-AF5B286B7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4" y="1131896"/>
            <a:ext cx="4669399" cy="3477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09E42E-50D4-074D-817B-533678330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332" y="1347379"/>
            <a:ext cx="3470378" cy="320822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697098" y="1875645"/>
            <a:ext cx="800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rgbClr val="0085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999666" y="2664385"/>
            <a:ext cx="7954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Sentinel-1</a:t>
            </a:r>
            <a:endParaRPr lang="en-GB" sz="1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876555" y="3327005"/>
            <a:ext cx="7954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009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Sentinel-3</a:t>
            </a:r>
            <a:endParaRPr lang="en-GB" sz="1000" dirty="0">
              <a:solidFill>
                <a:srgbClr val="0098D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844751" y="3548584"/>
            <a:ext cx="8803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Sentinel-5P</a:t>
            </a:r>
            <a:endParaRPr lang="en-GB" sz="1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EEB61D73-EECA-5C44-A36B-C37C59C6D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6399" y="91439"/>
            <a:ext cx="1057285" cy="41656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67F0D0A-DE05-ED47-BC5C-069A3797A3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603" y="4917061"/>
            <a:ext cx="1636920" cy="105918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CB416647-2417-D745-B1FF-FAD8D673C3A5}"/>
              </a:ext>
            </a:extLst>
          </p:cNvPr>
          <p:cNvGrpSpPr>
            <a:grpSpLocks noChangeAspect="1"/>
          </p:cNvGrpSpPr>
          <p:nvPr/>
        </p:nvGrpSpPr>
        <p:grpSpPr>
          <a:xfrm>
            <a:off x="166064" y="4914869"/>
            <a:ext cx="6329095" cy="98278"/>
            <a:chOff x="226688" y="6572055"/>
            <a:chExt cx="9280921" cy="144114"/>
          </a:xfrm>
        </p:grpSpPr>
        <p:pic>
          <p:nvPicPr>
            <p:cNvPr id="66" name="Picture 65" descr="at.png">
              <a:extLst>
                <a:ext uri="{FF2B5EF4-FFF2-40B4-BE49-F238E27FC236}">
                  <a16:creationId xmlns:a16="http://schemas.microsoft.com/office/drawing/2014/main" id="{BEDFE7C1-E7F3-8D49-932B-D2B8AA0B49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>
              <a:extLst>
                <a:ext uri="{FF2B5EF4-FFF2-40B4-BE49-F238E27FC236}">
                  <a16:creationId xmlns:a16="http://schemas.microsoft.com/office/drawing/2014/main" id="{77F39F24-CF26-BA42-96FF-F57632EEBC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h.png">
              <a:extLst>
                <a:ext uri="{FF2B5EF4-FFF2-40B4-BE49-F238E27FC236}">
                  <a16:creationId xmlns:a16="http://schemas.microsoft.com/office/drawing/2014/main" id="{32BEAD40-DE1A-CB43-9795-06C2A35D5B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z.png">
              <a:extLst>
                <a:ext uri="{FF2B5EF4-FFF2-40B4-BE49-F238E27FC236}">
                  <a16:creationId xmlns:a16="http://schemas.microsoft.com/office/drawing/2014/main" id="{BCC84D42-75CC-F74B-99E0-974EA32822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3474AAAF-43D6-3149-B234-BADFF6511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7CEEEC0E-FAAA-B044-B947-5F1E55971E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B67914E2-2388-8642-9A7D-87A3B6A2A2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s.png">
              <a:extLst>
                <a:ext uri="{FF2B5EF4-FFF2-40B4-BE49-F238E27FC236}">
                  <a16:creationId xmlns:a16="http://schemas.microsoft.com/office/drawing/2014/main" id="{DAE8774E-6805-7841-9523-F9D426E67C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1FAE4F38-079D-5949-8867-48527EAE53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37642DA3-6E27-CE49-ABA6-7E06886597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2861F4E6-369E-6143-AA56-FC4BBDB991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DF84F206-AE85-FD4F-BF41-D184C33D60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A0C8A3EC-3011-054B-B97B-74E1CC802A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E2338AB7-493C-A24E-BC4C-F97F138490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EB69F052-B3C3-7E4D-913C-9E7A668D25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3CE3E2E6-BA38-5A4D-B66C-F9F40B25D6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o.png">
              <a:extLst>
                <a:ext uri="{FF2B5EF4-FFF2-40B4-BE49-F238E27FC236}">
                  <a16:creationId xmlns:a16="http://schemas.microsoft.com/office/drawing/2014/main" id="{5CDB7A84-E419-5D4B-BD0C-9D8145F968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9C04C094-8CE4-054D-85BD-3860532B67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4E03994F-B9EC-5E49-AC4F-1D37BB4FF1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6A4036F1-E8D8-0C4A-B074-145CA868CC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4F5211BD-8B25-304C-9372-5E8CB9BEF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03403093-B51A-BD4F-92A6-ED3D5951F0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a.png">
              <a:extLst>
                <a:ext uri="{FF2B5EF4-FFF2-40B4-BE49-F238E27FC236}">
                  <a16:creationId xmlns:a16="http://schemas.microsoft.com/office/drawing/2014/main" id="{C0BD432A-D32B-2D4A-BD0A-726F430A04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3A689A9-E757-4049-86CF-31DDBEE5D6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si.png">
              <a:extLst>
                <a:ext uri="{FF2B5EF4-FFF2-40B4-BE49-F238E27FC236}">
                  <a16:creationId xmlns:a16="http://schemas.microsoft.com/office/drawing/2014/main" id="{2CC4FDAD-37DD-994C-9A87-02A4B2502B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012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5143C809-2033-4C45-933B-2565E8E0DF02}"/>
              </a:ext>
            </a:extLst>
          </p:cNvPr>
          <p:cNvSpPr/>
          <p:nvPr/>
        </p:nvSpPr>
        <p:spPr>
          <a:xfrm>
            <a:off x="1216" y="-1"/>
            <a:ext cx="2693902" cy="51435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GB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E90E4D-5598-7047-BFB7-863574F3E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724" y="-1"/>
            <a:ext cx="6550276" cy="5143500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67E84626-11DE-9345-96CB-0B2487FA156C}"/>
              </a:ext>
            </a:extLst>
          </p:cNvPr>
          <p:cNvSpPr txBox="1">
            <a:spLocks/>
          </p:cNvSpPr>
          <p:nvPr/>
        </p:nvSpPr>
        <p:spPr>
          <a:xfrm>
            <a:off x="143086" y="83568"/>
            <a:ext cx="8142173" cy="438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060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2821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bg1"/>
                </a:solidFill>
                <a:latin typeface="Verdana" pitchFamily="34" charset="0"/>
              </a:defRPr>
            </a:lvl6pPr>
            <a:lvl7pPr marL="685647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bg1"/>
                </a:solidFill>
                <a:latin typeface="Verdana" pitchFamily="34" charset="0"/>
              </a:defRPr>
            </a:lvl7pPr>
            <a:lvl8pPr marL="1028471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bg1"/>
                </a:solidFill>
                <a:latin typeface="Verdana" pitchFamily="34" charset="0"/>
              </a:defRPr>
            </a:lvl8pPr>
            <a:lvl9pPr marL="1371294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78"/>
            <a:r>
              <a:rPr lang="it-IT" sz="2200" kern="0" dirty="0" err="1">
                <a:solidFill>
                  <a:srgbClr val="FFFF99"/>
                </a:solidFill>
              </a:rPr>
              <a:t>SEOSat</a:t>
            </a:r>
            <a:r>
              <a:rPr lang="it-IT" sz="2200" kern="0" dirty="0">
                <a:solidFill>
                  <a:srgbClr val="FFFF99"/>
                </a:solidFill>
              </a:rPr>
              <a:t> - </a:t>
            </a:r>
            <a:r>
              <a:rPr lang="it-IT" sz="2200" kern="0" dirty="0" err="1">
                <a:solidFill>
                  <a:srgbClr val="FFFF99"/>
                </a:solidFill>
              </a:rPr>
              <a:t>Ingenio</a:t>
            </a:r>
            <a:endParaRPr lang="it-IT" sz="2200" kern="0" dirty="0">
              <a:solidFill>
                <a:srgbClr val="FFFF99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0A94DE9-A466-B04E-A02B-7AD5AB0489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6400" y="91440"/>
            <a:ext cx="1057285" cy="41656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A44DC9B-6DD1-E64D-82A6-1D3C0BE9A95D}"/>
              </a:ext>
            </a:extLst>
          </p:cNvPr>
          <p:cNvSpPr txBox="1"/>
          <p:nvPr/>
        </p:nvSpPr>
        <p:spPr>
          <a:xfrm>
            <a:off x="38556" y="4673849"/>
            <a:ext cx="34598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GB" sz="9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9BF647-84CD-2F42-9283-85E5D3A05E5C}"/>
              </a:ext>
            </a:extLst>
          </p:cNvPr>
          <p:cNvSpPr/>
          <p:nvPr/>
        </p:nvSpPr>
        <p:spPr>
          <a:xfrm>
            <a:off x="134889" y="530251"/>
            <a:ext cx="2457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/>
            <a:r>
              <a:rPr lang="it-IT" dirty="0" err="1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Launch</a:t>
            </a:r>
            <a:r>
              <a:rPr lang="it-IT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scheduled</a:t>
            </a:r>
            <a:r>
              <a:rPr lang="it-IT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13 </a:t>
            </a:r>
            <a:r>
              <a:rPr lang="it-IT" dirty="0" err="1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November</a:t>
            </a:r>
            <a:r>
              <a:rPr lang="it-IT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2020 from </a:t>
            </a:r>
            <a:r>
              <a:rPr lang="it-IT" dirty="0" err="1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Kourou</a:t>
            </a:r>
            <a:endParaRPr lang="it-IT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DBE77FD-681A-7647-A6EB-96D6160578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603" y="4917061"/>
            <a:ext cx="1636920" cy="10591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F46948BA-E9D8-C941-ACD0-10B138C24531}"/>
              </a:ext>
            </a:extLst>
          </p:cNvPr>
          <p:cNvGrpSpPr>
            <a:grpSpLocks noChangeAspect="1"/>
          </p:cNvGrpSpPr>
          <p:nvPr/>
        </p:nvGrpSpPr>
        <p:grpSpPr>
          <a:xfrm>
            <a:off x="166065" y="4914870"/>
            <a:ext cx="6329095" cy="98278"/>
            <a:chOff x="226688" y="6572055"/>
            <a:chExt cx="9280921" cy="144114"/>
          </a:xfrm>
        </p:grpSpPr>
        <p:pic>
          <p:nvPicPr>
            <p:cNvPr id="50" name="Picture 49" descr="at.png">
              <a:extLst>
                <a:ext uri="{FF2B5EF4-FFF2-40B4-BE49-F238E27FC236}">
                  <a16:creationId xmlns:a16="http://schemas.microsoft.com/office/drawing/2014/main" id="{65EDF677-2024-7F4E-A9D9-8FC7AF6E30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be.png">
              <a:extLst>
                <a:ext uri="{FF2B5EF4-FFF2-40B4-BE49-F238E27FC236}">
                  <a16:creationId xmlns:a16="http://schemas.microsoft.com/office/drawing/2014/main" id="{A8F8279D-ADAF-6949-B002-E9A809A126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ch.png">
              <a:extLst>
                <a:ext uri="{FF2B5EF4-FFF2-40B4-BE49-F238E27FC236}">
                  <a16:creationId xmlns:a16="http://schemas.microsoft.com/office/drawing/2014/main" id="{3BFB039D-B9A4-ED46-B091-6A496B00B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cz.png">
              <a:extLst>
                <a:ext uri="{FF2B5EF4-FFF2-40B4-BE49-F238E27FC236}">
                  <a16:creationId xmlns:a16="http://schemas.microsoft.com/office/drawing/2014/main" id="{AF3180A5-202C-0E4C-A9E0-7850A86482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de.png">
              <a:extLst>
                <a:ext uri="{FF2B5EF4-FFF2-40B4-BE49-F238E27FC236}">
                  <a16:creationId xmlns:a16="http://schemas.microsoft.com/office/drawing/2014/main" id="{AAD89D4A-03C8-A94B-8504-7CBD964F1A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dk.png">
              <a:extLst>
                <a:ext uri="{FF2B5EF4-FFF2-40B4-BE49-F238E27FC236}">
                  <a16:creationId xmlns:a16="http://schemas.microsoft.com/office/drawing/2014/main" id="{7FDB359B-58A6-5D43-99F6-E6CB42D01E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ee.png">
              <a:extLst>
                <a:ext uri="{FF2B5EF4-FFF2-40B4-BE49-F238E27FC236}">
                  <a16:creationId xmlns:a16="http://schemas.microsoft.com/office/drawing/2014/main" id="{FB474024-6C24-EC41-A516-6A7ED06280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es.png">
              <a:extLst>
                <a:ext uri="{FF2B5EF4-FFF2-40B4-BE49-F238E27FC236}">
                  <a16:creationId xmlns:a16="http://schemas.microsoft.com/office/drawing/2014/main" id="{5AC659A1-52BC-4742-A6CB-9E0694D27C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fi.png">
              <a:extLst>
                <a:ext uri="{FF2B5EF4-FFF2-40B4-BE49-F238E27FC236}">
                  <a16:creationId xmlns:a16="http://schemas.microsoft.com/office/drawing/2014/main" id="{EFC7A29C-52D9-F44A-9463-E8B4457E01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fr.png">
              <a:extLst>
                <a:ext uri="{FF2B5EF4-FFF2-40B4-BE49-F238E27FC236}">
                  <a16:creationId xmlns:a16="http://schemas.microsoft.com/office/drawing/2014/main" id="{E544BB86-FB6A-F647-BB9A-DB386A818A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gr.png">
              <a:extLst>
                <a:ext uri="{FF2B5EF4-FFF2-40B4-BE49-F238E27FC236}">
                  <a16:creationId xmlns:a16="http://schemas.microsoft.com/office/drawing/2014/main" id="{2B0B3061-9EEC-FE4D-82A1-FEE38AAF6E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hu.png">
              <a:extLst>
                <a:ext uri="{FF2B5EF4-FFF2-40B4-BE49-F238E27FC236}">
                  <a16:creationId xmlns:a16="http://schemas.microsoft.com/office/drawing/2014/main" id="{FE5E25DE-B43B-3B4B-8D53-E7AED26492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ie.png">
              <a:extLst>
                <a:ext uri="{FF2B5EF4-FFF2-40B4-BE49-F238E27FC236}">
                  <a16:creationId xmlns:a16="http://schemas.microsoft.com/office/drawing/2014/main" id="{DD8283BB-E3D9-3F43-8588-524A709DE9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it.png">
              <a:extLst>
                <a:ext uri="{FF2B5EF4-FFF2-40B4-BE49-F238E27FC236}">
                  <a16:creationId xmlns:a16="http://schemas.microsoft.com/office/drawing/2014/main" id="{AA5F0356-9DDB-DE41-A5D5-68D5F3CF5D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lu.png">
              <a:extLst>
                <a:ext uri="{FF2B5EF4-FFF2-40B4-BE49-F238E27FC236}">
                  <a16:creationId xmlns:a16="http://schemas.microsoft.com/office/drawing/2014/main" id="{D8CAF72C-5F2E-C140-80F8-FB20886C9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nl.png">
              <a:extLst>
                <a:ext uri="{FF2B5EF4-FFF2-40B4-BE49-F238E27FC236}">
                  <a16:creationId xmlns:a16="http://schemas.microsoft.com/office/drawing/2014/main" id="{C31FB5FA-A7EC-7340-8782-F96A67E30F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no.png">
              <a:extLst>
                <a:ext uri="{FF2B5EF4-FFF2-40B4-BE49-F238E27FC236}">
                  <a16:creationId xmlns:a16="http://schemas.microsoft.com/office/drawing/2014/main" id="{A0AD75B5-D663-5648-AF37-5E3A625C3B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pl.png">
              <a:extLst>
                <a:ext uri="{FF2B5EF4-FFF2-40B4-BE49-F238E27FC236}">
                  <a16:creationId xmlns:a16="http://schemas.microsoft.com/office/drawing/2014/main" id="{C5735D7E-6344-234D-8D6F-34FE9BB914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pt.png">
              <a:extLst>
                <a:ext uri="{FF2B5EF4-FFF2-40B4-BE49-F238E27FC236}">
                  <a16:creationId xmlns:a16="http://schemas.microsoft.com/office/drawing/2014/main" id="{68497947-5021-5C41-8C2C-5A44273F02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ro.png">
              <a:extLst>
                <a:ext uri="{FF2B5EF4-FFF2-40B4-BE49-F238E27FC236}">
                  <a16:creationId xmlns:a16="http://schemas.microsoft.com/office/drawing/2014/main" id="{D6CCE669-B21B-B24D-9FBC-3C23153FF6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se.png">
              <a:extLst>
                <a:ext uri="{FF2B5EF4-FFF2-40B4-BE49-F238E27FC236}">
                  <a16:creationId xmlns:a16="http://schemas.microsoft.com/office/drawing/2014/main" id="{F6C82912-0D76-7847-8DF8-AD4F5D6CF3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uk.png">
              <a:extLst>
                <a:ext uri="{FF2B5EF4-FFF2-40B4-BE49-F238E27FC236}">
                  <a16:creationId xmlns:a16="http://schemas.microsoft.com/office/drawing/2014/main" id="{A1B9B070-2A42-F348-B5A6-F74C8C1AD0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ca.png">
              <a:extLst>
                <a:ext uri="{FF2B5EF4-FFF2-40B4-BE49-F238E27FC236}">
                  <a16:creationId xmlns:a16="http://schemas.microsoft.com/office/drawing/2014/main" id="{6158F605-8DB0-C24E-A7B4-779C44A3A9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7E04F539-2B57-6E49-B5E5-1D92B785FF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74" name="Picture 73" descr="si.png">
              <a:extLst>
                <a:ext uri="{FF2B5EF4-FFF2-40B4-BE49-F238E27FC236}">
                  <a16:creationId xmlns:a16="http://schemas.microsoft.com/office/drawing/2014/main" id="{A3850CE3-C97F-3F40-93E6-EC022B14C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6A40AF1-9652-594E-BE27-AB67D18C1BE4}"/>
              </a:ext>
            </a:extLst>
          </p:cNvPr>
          <p:cNvSpPr/>
          <p:nvPr/>
        </p:nvSpPr>
        <p:spPr>
          <a:xfrm>
            <a:off x="7936284" y="4473375"/>
            <a:ext cx="112443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825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© Airbus </a:t>
            </a:r>
            <a:r>
              <a:rPr lang="it-IT" sz="825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Defence</a:t>
            </a:r>
            <a:r>
              <a:rPr lang="it-IT" sz="825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and Space, </a:t>
            </a:r>
            <a:r>
              <a:rPr lang="it-IT" sz="825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Spain</a:t>
            </a:r>
            <a:endParaRPr lang="en-GB" sz="825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361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F3F63080-4B12-A749-BEB3-C4769D8A4032}"/>
              </a:ext>
            </a:extLst>
          </p:cNvPr>
          <p:cNvSpPr/>
          <p:nvPr/>
        </p:nvSpPr>
        <p:spPr>
          <a:xfrm>
            <a:off x="0" y="0"/>
            <a:ext cx="9142784" cy="51435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rgbClr val="04001A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6" descr="Afbeeldingsresultaat voor stars transparent">
            <a:extLst>
              <a:ext uri="{FF2B5EF4-FFF2-40B4-BE49-F238E27FC236}">
                <a16:creationId xmlns:a16="http://schemas.microsoft.com/office/drawing/2014/main" id="{C02A357D-52C3-0B43-B420-D7611BAD2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87969" y="1493634"/>
            <a:ext cx="5134534" cy="2165201"/>
          </a:xfrm>
          <a:prstGeom prst="rect">
            <a:avLst/>
          </a:prstGeom>
          <a:extLst/>
        </p:spPr>
      </p:pic>
      <p:pic>
        <p:nvPicPr>
          <p:cNvPr id="45" name="Picture 6" descr="Afbeeldingsresultaat voor stars transparent">
            <a:extLst>
              <a:ext uri="{FF2B5EF4-FFF2-40B4-BE49-F238E27FC236}">
                <a16:creationId xmlns:a16="http://schemas.microsoft.com/office/drawing/2014/main" id="{FC41CCDC-2CB8-0E45-8A68-A72A919A2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9993" y="1558698"/>
            <a:ext cx="5147287" cy="2022322"/>
          </a:xfrm>
          <a:prstGeom prst="rect">
            <a:avLst/>
          </a:prstGeom>
          <a:extLst/>
        </p:spPr>
      </p:pic>
      <p:pic>
        <p:nvPicPr>
          <p:cNvPr id="47" name="Picture 6" descr="Afbeeldingsresultaat voor stars transparent">
            <a:extLst>
              <a:ext uri="{FF2B5EF4-FFF2-40B4-BE49-F238E27FC236}">
                <a16:creationId xmlns:a16="http://schemas.microsoft.com/office/drawing/2014/main" id="{96A90C46-F799-5A47-8612-ED62C89E2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68750" y="1553496"/>
            <a:ext cx="5157685" cy="2022322"/>
          </a:xfrm>
          <a:prstGeom prst="rect">
            <a:avLst/>
          </a:prstGeom>
          <a:extLst/>
        </p:spPr>
      </p:pic>
      <p:pic>
        <p:nvPicPr>
          <p:cNvPr id="48" name="Picture 6" descr="Afbeeldingsresultaat voor stars transparent">
            <a:extLst>
              <a:ext uri="{FF2B5EF4-FFF2-40B4-BE49-F238E27FC236}">
                <a16:creationId xmlns:a16="http://schemas.microsoft.com/office/drawing/2014/main" id="{3F66215B-96FD-CF44-B294-357EF7337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93857" y="1560589"/>
            <a:ext cx="5143500" cy="2022322"/>
          </a:xfrm>
          <a:prstGeom prst="rect">
            <a:avLst/>
          </a:prstGeom>
          <a:extLst/>
        </p:spPr>
      </p:pic>
      <p:pic>
        <p:nvPicPr>
          <p:cNvPr id="49" name="Picture 6" descr="Afbeeldingsresultaat voor stars transparent">
            <a:extLst>
              <a:ext uri="{FF2B5EF4-FFF2-40B4-BE49-F238E27FC236}">
                <a16:creationId xmlns:a16="http://schemas.microsoft.com/office/drawing/2014/main" id="{6584A80D-8CD4-3246-8945-FC0DF8AC6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2203" y="1825669"/>
            <a:ext cx="5134531" cy="1501130"/>
          </a:xfrm>
          <a:prstGeom prst="rect">
            <a:avLst/>
          </a:prstGeom>
          <a:extLst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CF5BF9D-994C-8B46-97E4-46536D5503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6399" y="91439"/>
            <a:ext cx="1057285" cy="416561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BB39C1F5-CB3D-BD45-83FC-9A54B81768A0}"/>
              </a:ext>
            </a:extLst>
          </p:cNvPr>
          <p:cNvSpPr txBox="1"/>
          <p:nvPr/>
        </p:nvSpPr>
        <p:spPr>
          <a:xfrm>
            <a:off x="38556" y="4673849"/>
            <a:ext cx="34598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EB4C4518-83D4-B949-AA9B-A05A110ED785}"/>
              </a:ext>
            </a:extLst>
          </p:cNvPr>
          <p:cNvSpPr txBox="1">
            <a:spLocks/>
          </p:cNvSpPr>
          <p:nvPr/>
        </p:nvSpPr>
        <p:spPr>
          <a:xfrm>
            <a:off x="143085" y="83568"/>
            <a:ext cx="8142173" cy="438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060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2821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bg1"/>
                </a:solidFill>
                <a:latin typeface="Verdana" pitchFamily="34" charset="0"/>
              </a:defRPr>
            </a:lvl6pPr>
            <a:lvl7pPr marL="685647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bg1"/>
                </a:solidFill>
                <a:latin typeface="Verdana" pitchFamily="34" charset="0"/>
              </a:defRPr>
            </a:lvl7pPr>
            <a:lvl8pPr marL="1028471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bg1"/>
                </a:solidFill>
                <a:latin typeface="Verdana" pitchFamily="34" charset="0"/>
              </a:defRPr>
            </a:lvl8pPr>
            <a:lvl9pPr marL="1371294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it-IT" sz="2200" kern="0" dirty="0">
                <a:solidFill>
                  <a:srgbClr val="FFFF99"/>
                </a:solidFill>
              </a:rPr>
              <a:t>Sentinel-6 Michael </a:t>
            </a:r>
            <a:r>
              <a:rPr lang="it-IT" sz="2200" kern="0" dirty="0" err="1">
                <a:solidFill>
                  <a:srgbClr val="FFFF99"/>
                </a:solidFill>
              </a:rPr>
              <a:t>Freilich</a:t>
            </a:r>
            <a:endParaRPr lang="it-IT" sz="2200" kern="0" dirty="0">
              <a:solidFill>
                <a:srgbClr val="FFFF99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0B8D27C-AD8E-3149-9D02-1E9249EEA6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6399" y="91439"/>
            <a:ext cx="1057285" cy="416561"/>
          </a:xfrm>
          <a:prstGeom prst="rect">
            <a:avLst/>
          </a:prstGeom>
        </p:spPr>
      </p:pic>
      <p:pic>
        <p:nvPicPr>
          <p:cNvPr id="64" name="Picture 63" descr="A satellite in space&#10;&#10;Description automatically generated">
            <a:extLst>
              <a:ext uri="{FF2B5EF4-FFF2-40B4-BE49-F238E27FC236}">
                <a16:creationId xmlns:a16="http://schemas.microsoft.com/office/drawing/2014/main" id="{CA048407-1D6B-8641-A757-9F519957920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641" y="801747"/>
            <a:ext cx="6047415" cy="3401671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9A0A9537-F279-1F4B-920B-FD4DB3C5FD85}"/>
              </a:ext>
            </a:extLst>
          </p:cNvPr>
          <p:cNvSpPr/>
          <p:nvPr/>
        </p:nvSpPr>
        <p:spPr>
          <a:xfrm>
            <a:off x="188129" y="678923"/>
            <a:ext cx="38431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eaLnBrk="0" hangingPunct="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001" sz="200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Launch date stable for years</a:t>
            </a:r>
            <a:r>
              <a:rPr lang="en-GB" sz="20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: </a:t>
            </a:r>
            <a:r>
              <a:rPr lang="en-001" sz="200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10 Nov </a:t>
            </a:r>
            <a:r>
              <a:rPr lang="en-US" sz="20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20</a:t>
            </a:r>
            <a:r>
              <a:rPr lang="en-001" sz="200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20</a:t>
            </a:r>
          </a:p>
          <a:p>
            <a:pPr marL="285750" lvl="0" indent="-285750" algn="just" eaLnBrk="0" hangingPunct="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Shipping to the United States for launch with SpaceX marks beginning of launch campaign</a:t>
            </a:r>
          </a:p>
          <a:p>
            <a:pPr marL="285750" lvl="0" indent="-285750" eaLnBrk="0" hangingPunct="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001" sz="200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Major work-around solutions for AIT/AIV under COVID constraints implemented between ESA, Airbus, Eumetsat, NASA, CNES</a:t>
            </a:r>
            <a:r>
              <a:rPr lang="en-US" sz="20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 etc.</a:t>
            </a:r>
            <a:endParaRPr lang="fr-FR" sz="20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MS PGothic" charset="-128"/>
              <a:cs typeface="Arial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B3EB82E-2C39-2E41-A154-A00AF1B879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603" y="4917061"/>
            <a:ext cx="1636920" cy="10591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88CD8621-F69F-2F4D-93CC-E9DD77AF7C66}"/>
              </a:ext>
            </a:extLst>
          </p:cNvPr>
          <p:cNvGrpSpPr>
            <a:grpSpLocks noChangeAspect="1"/>
          </p:cNvGrpSpPr>
          <p:nvPr/>
        </p:nvGrpSpPr>
        <p:grpSpPr>
          <a:xfrm>
            <a:off x="166064" y="4914869"/>
            <a:ext cx="6329095" cy="98278"/>
            <a:chOff x="226688" y="6572055"/>
            <a:chExt cx="9280921" cy="144114"/>
          </a:xfrm>
        </p:grpSpPr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E06F35F2-4F93-F645-A738-90F41EE13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7503E354-ED52-1945-8F0E-9E83161A03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h.png">
              <a:extLst>
                <a:ext uri="{FF2B5EF4-FFF2-40B4-BE49-F238E27FC236}">
                  <a16:creationId xmlns:a16="http://schemas.microsoft.com/office/drawing/2014/main" id="{9F70203A-4C34-BF48-BE36-873C36CB4C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cz.png">
              <a:extLst>
                <a:ext uri="{FF2B5EF4-FFF2-40B4-BE49-F238E27FC236}">
                  <a16:creationId xmlns:a16="http://schemas.microsoft.com/office/drawing/2014/main" id="{E12ED8A1-642F-C943-BCFA-B64FDE3921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e.png">
              <a:extLst>
                <a:ext uri="{FF2B5EF4-FFF2-40B4-BE49-F238E27FC236}">
                  <a16:creationId xmlns:a16="http://schemas.microsoft.com/office/drawing/2014/main" id="{7964EA0D-BF96-1342-B3C8-3750F0624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6598CDF7-3EDB-5047-9277-188B5574A7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e.png">
              <a:extLst>
                <a:ext uri="{FF2B5EF4-FFF2-40B4-BE49-F238E27FC236}">
                  <a16:creationId xmlns:a16="http://schemas.microsoft.com/office/drawing/2014/main" id="{EF8BD5DF-16B7-CF46-BD72-EE6A2B3056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s.png">
              <a:extLst>
                <a:ext uri="{FF2B5EF4-FFF2-40B4-BE49-F238E27FC236}">
                  <a16:creationId xmlns:a16="http://schemas.microsoft.com/office/drawing/2014/main" id="{61DFA86B-2115-DE4C-AD19-B37F8971EC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24BAC280-3E18-B642-9F1A-E6CA28F3A5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9D2FD970-B703-7440-B636-55C42559B9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96BA5007-1067-9544-8EB5-FBC238B5D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B6166932-D451-BF46-9F93-E04C0FF232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73F83E2C-1F9C-9545-B7E4-8704BD3C36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9E80D712-7C39-DF4C-9F54-0E2240523E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B7611165-BA2A-8345-B21C-E686A1CA12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l.png">
              <a:extLst>
                <a:ext uri="{FF2B5EF4-FFF2-40B4-BE49-F238E27FC236}">
                  <a16:creationId xmlns:a16="http://schemas.microsoft.com/office/drawing/2014/main" id="{50DB34C3-8B1E-F743-97D5-2F547D46C1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o.png">
              <a:extLst>
                <a:ext uri="{FF2B5EF4-FFF2-40B4-BE49-F238E27FC236}">
                  <a16:creationId xmlns:a16="http://schemas.microsoft.com/office/drawing/2014/main" id="{485DD924-08FC-F14B-8114-ACC2C5F402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755FEB08-38FB-2E49-88EE-B65F75F60D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9EB54FCF-FEDF-A54D-9E26-972446121A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ro.png">
              <a:extLst>
                <a:ext uri="{FF2B5EF4-FFF2-40B4-BE49-F238E27FC236}">
                  <a16:creationId xmlns:a16="http://schemas.microsoft.com/office/drawing/2014/main" id="{474B8991-CEBC-3245-BEFF-90C7999E42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 descr="se.png">
              <a:extLst>
                <a:ext uri="{FF2B5EF4-FFF2-40B4-BE49-F238E27FC236}">
                  <a16:creationId xmlns:a16="http://schemas.microsoft.com/office/drawing/2014/main" id="{27FC9276-D2BE-914C-B208-E02F411B60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uk.png">
              <a:extLst>
                <a:ext uri="{FF2B5EF4-FFF2-40B4-BE49-F238E27FC236}">
                  <a16:creationId xmlns:a16="http://schemas.microsoft.com/office/drawing/2014/main" id="{50B65D34-B6FF-234D-BD17-024B51BB7F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 descr="ca.png">
              <a:extLst>
                <a:ext uri="{FF2B5EF4-FFF2-40B4-BE49-F238E27FC236}">
                  <a16:creationId xmlns:a16="http://schemas.microsoft.com/office/drawing/2014/main" id="{B49366DD-2D3C-374E-A3C0-34EE2DBCE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15162498-8388-0D4D-9FEC-2D0A0A0E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00" name="Picture 99" descr="si.png">
              <a:extLst>
                <a:ext uri="{FF2B5EF4-FFF2-40B4-BE49-F238E27FC236}">
                  <a16:creationId xmlns:a16="http://schemas.microsoft.com/office/drawing/2014/main" id="{1B2C876D-2B9C-5543-AB2E-7E9E43E7C8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807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5143C809-2033-4C45-933B-2565E8E0DF02}"/>
              </a:ext>
            </a:extLst>
          </p:cNvPr>
          <p:cNvSpPr/>
          <p:nvPr/>
        </p:nvSpPr>
        <p:spPr>
          <a:xfrm>
            <a:off x="1216" y="-1"/>
            <a:ext cx="9142784" cy="5143501"/>
          </a:xfrm>
          <a:prstGeom prst="rect">
            <a:avLst/>
          </a:prstGeom>
          <a:gradFill flip="none" rotWithShape="1">
            <a:gsLst>
              <a:gs pos="50000">
                <a:srgbClr val="004890"/>
              </a:gs>
              <a:gs pos="0">
                <a:srgbClr val="0070C0"/>
              </a:gs>
              <a:gs pos="100000">
                <a:srgbClr val="00206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67E84626-11DE-9345-96CB-0B2487FA156C}"/>
              </a:ext>
            </a:extLst>
          </p:cNvPr>
          <p:cNvSpPr txBox="1">
            <a:spLocks/>
          </p:cNvSpPr>
          <p:nvPr/>
        </p:nvSpPr>
        <p:spPr>
          <a:xfrm>
            <a:off x="143085" y="83568"/>
            <a:ext cx="8142173" cy="438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060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2821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bg1"/>
                </a:solidFill>
                <a:latin typeface="Verdana" pitchFamily="34" charset="0"/>
              </a:defRPr>
            </a:lvl6pPr>
            <a:lvl7pPr marL="685647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bg1"/>
                </a:solidFill>
                <a:latin typeface="Verdana" pitchFamily="34" charset="0"/>
              </a:defRPr>
            </a:lvl7pPr>
            <a:lvl8pPr marL="1028471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bg1"/>
                </a:solidFill>
                <a:latin typeface="Verdana" pitchFamily="34" charset="0"/>
              </a:defRPr>
            </a:lvl8pPr>
            <a:lvl9pPr marL="1371294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it-IT" sz="2200" kern="0" dirty="0">
                <a:solidFill>
                  <a:srgbClr val="FFFF99"/>
                </a:solidFill>
              </a:rPr>
              <a:t>Copernicus – 6 </a:t>
            </a:r>
            <a:r>
              <a:rPr lang="it-IT" sz="2200" kern="0" dirty="0" err="1">
                <a:solidFill>
                  <a:srgbClr val="FFFF99"/>
                </a:solidFill>
              </a:rPr>
              <a:t>HPCMs</a:t>
            </a:r>
            <a:r>
              <a:rPr lang="it-IT" sz="2200" kern="0" dirty="0">
                <a:solidFill>
                  <a:srgbClr val="FFFF99"/>
                </a:solidFill>
              </a:rPr>
              <a:t> </a:t>
            </a:r>
            <a:r>
              <a:rPr lang="it-IT" sz="2200" kern="0" dirty="0" err="1">
                <a:solidFill>
                  <a:srgbClr val="FFFF99"/>
                </a:solidFill>
              </a:rPr>
              <a:t>Contract</a:t>
            </a:r>
            <a:r>
              <a:rPr lang="it-IT" sz="2200" kern="0" dirty="0">
                <a:solidFill>
                  <a:srgbClr val="FFFF99"/>
                </a:solidFill>
              </a:rPr>
              <a:t> Progress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0A94DE9-A466-B04E-A02B-7AD5AB0489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6399" y="91439"/>
            <a:ext cx="1057285" cy="41656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6BCA1DA-2C28-6747-A055-99FDE7AB05BF}"/>
              </a:ext>
            </a:extLst>
          </p:cNvPr>
          <p:cNvSpPr txBox="1"/>
          <p:nvPr/>
        </p:nvSpPr>
        <p:spPr>
          <a:xfrm>
            <a:off x="38556" y="4673849"/>
            <a:ext cx="34598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0E6C977-413C-5747-BFEC-A0A4CCA0CA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241" y="1045893"/>
            <a:ext cx="6018720" cy="31042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707F70-7A65-4541-82DD-655F29E5C0BA}"/>
              </a:ext>
            </a:extLst>
          </p:cNvPr>
          <p:cNvSpPr/>
          <p:nvPr/>
        </p:nvSpPr>
        <p:spPr>
          <a:xfrm>
            <a:off x="143787" y="733744"/>
            <a:ext cx="285745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it-IT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ESA and OHB System AG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signed</a:t>
            </a:r>
            <a:r>
              <a:rPr lang="it-IT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contract</a:t>
            </a:r>
            <a:r>
              <a:rPr lang="it-IT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it-IT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the Copernicus CO2M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 September: CRISTAL contract signed with ADS DE (Prime) and TAS FR (Instrument Prime)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EF9629D-F9D8-FD43-8A71-A0E1B4578A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603" y="4917061"/>
            <a:ext cx="1636920" cy="105918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25D0BFAF-FD18-9342-AC11-78857B68CED0}"/>
              </a:ext>
            </a:extLst>
          </p:cNvPr>
          <p:cNvGrpSpPr>
            <a:grpSpLocks noChangeAspect="1"/>
          </p:cNvGrpSpPr>
          <p:nvPr/>
        </p:nvGrpSpPr>
        <p:grpSpPr>
          <a:xfrm>
            <a:off x="166064" y="4914869"/>
            <a:ext cx="6329095" cy="98278"/>
            <a:chOff x="226688" y="6572055"/>
            <a:chExt cx="9280921" cy="144114"/>
          </a:xfrm>
        </p:grpSpPr>
        <p:pic>
          <p:nvPicPr>
            <p:cNvPr id="50" name="Picture 49" descr="at.png">
              <a:extLst>
                <a:ext uri="{FF2B5EF4-FFF2-40B4-BE49-F238E27FC236}">
                  <a16:creationId xmlns:a16="http://schemas.microsoft.com/office/drawing/2014/main" id="{6CE4694E-2188-9046-B5E1-F56DC56014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be.png">
              <a:extLst>
                <a:ext uri="{FF2B5EF4-FFF2-40B4-BE49-F238E27FC236}">
                  <a16:creationId xmlns:a16="http://schemas.microsoft.com/office/drawing/2014/main" id="{5117BCAA-EF0A-4B4A-95DF-92245808A7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ch.png">
              <a:extLst>
                <a:ext uri="{FF2B5EF4-FFF2-40B4-BE49-F238E27FC236}">
                  <a16:creationId xmlns:a16="http://schemas.microsoft.com/office/drawing/2014/main" id="{411B0CF5-CAA9-2046-9F88-063D811291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cz.png">
              <a:extLst>
                <a:ext uri="{FF2B5EF4-FFF2-40B4-BE49-F238E27FC236}">
                  <a16:creationId xmlns:a16="http://schemas.microsoft.com/office/drawing/2014/main" id="{DF9AADAD-7085-3F4C-82B5-75CC63B50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de.png">
              <a:extLst>
                <a:ext uri="{FF2B5EF4-FFF2-40B4-BE49-F238E27FC236}">
                  <a16:creationId xmlns:a16="http://schemas.microsoft.com/office/drawing/2014/main" id="{36DC7FAE-BD87-224D-B344-6886A6A9B8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dk.png">
              <a:extLst>
                <a:ext uri="{FF2B5EF4-FFF2-40B4-BE49-F238E27FC236}">
                  <a16:creationId xmlns:a16="http://schemas.microsoft.com/office/drawing/2014/main" id="{0B41E520-2719-AD48-BE23-72CC0053CE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ee.png">
              <a:extLst>
                <a:ext uri="{FF2B5EF4-FFF2-40B4-BE49-F238E27FC236}">
                  <a16:creationId xmlns:a16="http://schemas.microsoft.com/office/drawing/2014/main" id="{AF5F59F8-BA01-3943-91CC-9A0295FFDB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es.png">
              <a:extLst>
                <a:ext uri="{FF2B5EF4-FFF2-40B4-BE49-F238E27FC236}">
                  <a16:creationId xmlns:a16="http://schemas.microsoft.com/office/drawing/2014/main" id="{DD2C5723-1944-DD48-AA28-DCA15F62BA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fi.png">
              <a:extLst>
                <a:ext uri="{FF2B5EF4-FFF2-40B4-BE49-F238E27FC236}">
                  <a16:creationId xmlns:a16="http://schemas.microsoft.com/office/drawing/2014/main" id="{436D8C45-5870-4643-B575-6E7B82CE9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fr.png">
              <a:extLst>
                <a:ext uri="{FF2B5EF4-FFF2-40B4-BE49-F238E27FC236}">
                  <a16:creationId xmlns:a16="http://schemas.microsoft.com/office/drawing/2014/main" id="{FAE16627-DDF7-6249-B72E-591062CBC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gr.png">
              <a:extLst>
                <a:ext uri="{FF2B5EF4-FFF2-40B4-BE49-F238E27FC236}">
                  <a16:creationId xmlns:a16="http://schemas.microsoft.com/office/drawing/2014/main" id="{8ED771E9-A749-9244-98C7-EAD00EFA58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hu.png">
              <a:extLst>
                <a:ext uri="{FF2B5EF4-FFF2-40B4-BE49-F238E27FC236}">
                  <a16:creationId xmlns:a16="http://schemas.microsoft.com/office/drawing/2014/main" id="{AC80C9BF-3079-3043-ACE2-2FAF36AC8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ie.png">
              <a:extLst>
                <a:ext uri="{FF2B5EF4-FFF2-40B4-BE49-F238E27FC236}">
                  <a16:creationId xmlns:a16="http://schemas.microsoft.com/office/drawing/2014/main" id="{B22DCC26-5298-9B4C-B463-90885EDC20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it.png">
              <a:extLst>
                <a:ext uri="{FF2B5EF4-FFF2-40B4-BE49-F238E27FC236}">
                  <a16:creationId xmlns:a16="http://schemas.microsoft.com/office/drawing/2014/main" id="{E92309DA-FFF3-6A49-AA26-B29C77EEE5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lu.png">
              <a:extLst>
                <a:ext uri="{FF2B5EF4-FFF2-40B4-BE49-F238E27FC236}">
                  <a16:creationId xmlns:a16="http://schemas.microsoft.com/office/drawing/2014/main" id="{8CB41336-1AE2-4447-AE96-4272A878A2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nl.png">
              <a:extLst>
                <a:ext uri="{FF2B5EF4-FFF2-40B4-BE49-F238E27FC236}">
                  <a16:creationId xmlns:a16="http://schemas.microsoft.com/office/drawing/2014/main" id="{B04BC94D-7FFC-8D4E-B2A3-75D0A9D84F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no.png">
              <a:extLst>
                <a:ext uri="{FF2B5EF4-FFF2-40B4-BE49-F238E27FC236}">
                  <a16:creationId xmlns:a16="http://schemas.microsoft.com/office/drawing/2014/main" id="{F65D8187-850A-1B43-AA18-64E12F66C9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pl.png">
              <a:extLst>
                <a:ext uri="{FF2B5EF4-FFF2-40B4-BE49-F238E27FC236}">
                  <a16:creationId xmlns:a16="http://schemas.microsoft.com/office/drawing/2014/main" id="{9A1356FD-E6F5-6A41-9ABE-B9A8E8BB7D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pt.png">
              <a:extLst>
                <a:ext uri="{FF2B5EF4-FFF2-40B4-BE49-F238E27FC236}">
                  <a16:creationId xmlns:a16="http://schemas.microsoft.com/office/drawing/2014/main" id="{18287A7C-89A1-534D-A1F6-EC06638D9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ro.png">
              <a:extLst>
                <a:ext uri="{FF2B5EF4-FFF2-40B4-BE49-F238E27FC236}">
                  <a16:creationId xmlns:a16="http://schemas.microsoft.com/office/drawing/2014/main" id="{BB67C9A0-9802-5740-B4BD-A0C8346E95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se.png">
              <a:extLst>
                <a:ext uri="{FF2B5EF4-FFF2-40B4-BE49-F238E27FC236}">
                  <a16:creationId xmlns:a16="http://schemas.microsoft.com/office/drawing/2014/main" id="{35955F6A-E440-E647-B003-DA83AB58B4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uk.png">
              <a:extLst>
                <a:ext uri="{FF2B5EF4-FFF2-40B4-BE49-F238E27FC236}">
                  <a16:creationId xmlns:a16="http://schemas.microsoft.com/office/drawing/2014/main" id="{80C0322E-63FD-1945-A73F-CB20FBF988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ca.png">
              <a:extLst>
                <a:ext uri="{FF2B5EF4-FFF2-40B4-BE49-F238E27FC236}">
                  <a16:creationId xmlns:a16="http://schemas.microsoft.com/office/drawing/2014/main" id="{104DF5A2-0AC2-AD45-ACAD-0A386032F1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C745C696-66A1-BC4D-B68A-935ABB4D56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74" name="Picture 73" descr="si.png">
              <a:extLst>
                <a:ext uri="{FF2B5EF4-FFF2-40B4-BE49-F238E27FC236}">
                  <a16:creationId xmlns:a16="http://schemas.microsoft.com/office/drawing/2014/main" id="{378DE207-B6D7-AD4D-8045-B13D7B4752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277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0" y="1808164"/>
            <a:ext cx="9144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1861" tIns="35987" rIns="89974" bIns="35987"/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9pPr>
          </a:lstStyle>
          <a:p>
            <a:pPr marL="0" marR="0" lvl="0" indent="0" algn="ctr" defTabSz="307754" rtl="0" eaLnBrk="1" fontAlgn="auto" latinLnBrk="0" hangingPunct="1">
              <a:lnSpc>
                <a:spcPct val="12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NotesEsa" pitchFamily="50" charset="0"/>
              <a:buNone/>
              <a:tabLst/>
              <a:defRPr/>
            </a:pPr>
            <a:r>
              <a:rPr kumimoji="0" lang="en-GB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Thank you for your attention!</a:t>
            </a:r>
          </a:p>
          <a:p>
            <a:pPr marL="0" marR="0" lvl="0" indent="0" algn="ctr" defTabSz="307754" rtl="0" eaLnBrk="1" fontAlgn="auto" latinLnBrk="0" hangingPunct="1">
              <a:lnSpc>
                <a:spcPct val="12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NotesEsa" pitchFamily="50" charset="0"/>
              <a:buNone/>
              <a:tabLst/>
              <a:defRPr/>
            </a:pPr>
            <a:endParaRPr kumimoji="0" lang="en-GB" altLang="en-US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 marL="0" marR="0" lvl="0" indent="0" algn="ctr" defTabSz="307754" rtl="0" eaLnBrk="1" fontAlgn="auto" latinLnBrk="0" hangingPunct="1">
              <a:lnSpc>
                <a:spcPct val="12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NotesEsa" pitchFamily="50" charset="0"/>
              <a:buNone/>
              <a:tabLst/>
              <a:defRPr/>
            </a:pPr>
            <a:r>
              <a:rPr kumimoji="0" lang="en-GB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www.esa.int</a:t>
            </a:r>
            <a:endParaRPr kumimoji="0" lang="en-GB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645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3A675EEDBEAD734789C2602A0F48A45A" ma:contentTypeVersion="42" ma:contentTypeDescription="" ma:contentTypeScope="" ma:versionID="aa44f4847e0ad84c6832dbf84c036b2d">
  <xsd:schema xmlns:xsd="http://www.w3.org/2001/XMLSchema" xmlns:xs="http://www.w3.org/2001/XMLSchema" xmlns:p="http://schemas.microsoft.com/office/2006/metadata/properties" xmlns:ns2="ddc99d1b-0883-4f2c-a8e6-6d8ebaa0e5d6" xmlns:ns4="be8b023c-50e9-4d8f-a1ea-883f9f33fd4a" targetNamespace="http://schemas.microsoft.com/office/2006/metadata/properties" ma:root="true" ma:fieldsID="a973ca82b9355a9077835b3019fe025f" ns2:_="" ns4:_="">
    <xsd:import namespace="ddc99d1b-0883-4f2c-a8e6-6d8ebaa0e5d6"/>
    <xsd:import namespace="be8b023c-50e9-4d8f-a1ea-883f9f33fd4a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2:Revision" minOccurs="0"/>
                <xsd:element ref="ns2:Status" minOccurs="0"/>
                <xsd:element ref="ns2:Distribution" minOccurs="0"/>
                <xsd:element ref="ns2:Organisational_x0020_entity" minOccurs="0"/>
                <xsd:element ref="ns2:Long_x0020_Title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>
      <xsd:simpleType>
        <xsd:restriction base="dms:Choice"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- Releasable to the Public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 ma:readOnly="false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Long_x0020_Title" ma:index="22" nillable="true" ma:displayName="Long Title" ma:internalName="Long_x0020_Title">
      <xsd:simpleType>
        <xsd:restriction base="dms:Text">
          <xsd:maxLength value="255"/>
        </xsd:restriction>
      </xsd:simpleType>
    </xsd:element>
    <xsd:element name="_dlc_DocId" ma:index="2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6" nillable="true" ma:displayName="In_iShare" ma:default="0" ma:hidden="true" ma:internalName="In_iShare" ma:readOnly="false">
      <xsd:simpleType>
        <xsd:restriction base="dms:Boolean"/>
      </xsd:simpleType>
    </xsd:element>
    <xsd:element name="AutoSync" ma:index="27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8b023c-50e9-4d8f-a1ea-883f9f33fd4a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vision xmlns="ddc99d1b-0883-4f2c-a8e6-6d8ebaa0e5d6">0</Revision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In_iShare xmlns="ddc99d1b-0883-4f2c-a8e6-6d8ebaa0e5d6">false</In_iShare>
    <Classification xmlns="ddc99d1b-0883-4f2c-a8e6-6d8ebaa0e5d6">ESA UNCLASSIFIED - For Official Use</Classification>
    <Issue_x0020_Date xmlns="ddc99d1b-0883-4f2c-a8e6-6d8ebaa0e5d6">2016-09-06T22:00:00+00:00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Long_x0020_Title xmlns="ddc99d1b-0883-4f2c-a8e6-6d8ebaa0e5d6" xsi:nil="true"/>
    <AutoSync xmlns="ddc99d1b-0883-4f2c-a8e6-6d8ebaa0e5d6">false</AutoSync>
    <Status xmlns="ddc99d1b-0883-4f2c-a8e6-6d8ebaa0e5d6" xsi:nil="true"/>
  </documentManagement>
</p:properties>
</file>

<file path=customXml/itemProps1.xml><?xml version="1.0" encoding="utf-8"?>
<ds:datastoreItem xmlns:ds="http://schemas.openxmlformats.org/officeDocument/2006/customXml" ds:itemID="{1826DAE7-F0F7-45A9-90A4-985B3366A3D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06ED1A58-DC94-4014-BDE0-8642EAD5E0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be8b023c-50e9-4d8f-a1ea-883f9f33fd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E22279E-2C4C-4C93-8498-455A58D1433E}">
  <ds:schemaRefs>
    <ds:schemaRef ds:uri="be8b023c-50e9-4d8f-a1ea-883f9f33fd4a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ddc99d1b-0883-4f2c-a8e6-6d8ebaa0e5d6"/>
    <ds:schemaRef ds:uri="http://www.w3.org/XML/1998/namespace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 16-9</Template>
  <TotalTime>34</TotalTime>
  <Words>709</Words>
  <Application>Microsoft Macintosh PowerPoint</Application>
  <PresentationFormat>On-screen Show (16:9)</PresentationFormat>
  <Paragraphs>86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MS PGothic</vt:lpstr>
      <vt:lpstr>Arial</vt:lpstr>
      <vt:lpstr>Calibri</vt:lpstr>
      <vt:lpstr>Helvetica Light</vt:lpstr>
      <vt:lpstr>Helvetica Neue</vt:lpstr>
      <vt:lpstr>NotesEsa</vt:lpstr>
      <vt:lpstr>Verdana</vt:lpstr>
      <vt:lpstr>NEW ESA Presentation 16-9</vt:lpstr>
      <vt:lpstr>Update on the ESA Earth Observation Programme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ESA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 Presentation</dc:subject>
  <dc:creator>Mark.Drinkwater@esa.int</dc:creator>
  <cp:keywords>EE9, Lessons Learned</cp:keywords>
  <cp:lastModifiedBy>Microsoft Office User</cp:lastModifiedBy>
  <cp:revision>811</cp:revision>
  <cp:lastPrinted>2019-06-10T08:43:21Z</cp:lastPrinted>
  <dcterms:created xsi:type="dcterms:W3CDTF">2016-09-07T09:15:39Z</dcterms:created>
  <dcterms:modified xsi:type="dcterms:W3CDTF">2020-10-08T08:13:55Z</dcterms:modified>
  <cp:category>EE9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0x010100B93108F87DD4F24BAE6D0E809C37974D003A675EEDBEAD734789C2602A0F48A45A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2016-09-06T22:00:00Z</vt:filetime>
  </property>
  <property fmtid="{D5CDD505-2E9C-101B-9397-08002B2CF9AE}" pid="30" name="Organisational entity">
    <vt:lpwstr/>
  </property>
  <property fmtid="{D5CDD505-2E9C-101B-9397-08002B2CF9AE}" pid="31" name="Long Title">
    <vt:lpwstr/>
  </property>
</Properties>
</file>