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0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E810-F070-493D-B745-390F07EA4F07}" type="datetimeFigureOut">
              <a:rPr lang="en-IN" smtClean="0"/>
              <a:t>21-10-2020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84E1C-036C-49C8-B866-D29E73B49C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244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808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43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81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100" i="1" kern="0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2020, 20-22 October</a:t>
            </a:r>
            <a:endParaRPr sz="1100" i="1" kern="0">
              <a:solidFill>
                <a:srgbClr val="1F49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68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49294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42" y="626787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479354" y="1706909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dirty="0"/>
          </a:p>
        </p:txBody>
      </p:sp>
      <p:sp>
        <p:nvSpPr>
          <p:cNvPr id="6" name="Google Shape;67;p1"/>
          <p:cNvSpPr txBox="1">
            <a:spLocks/>
          </p:cNvSpPr>
          <p:nvPr/>
        </p:nvSpPr>
        <p:spPr>
          <a:xfrm>
            <a:off x="218434" y="2004082"/>
            <a:ext cx="578866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200"/>
            </a:pPr>
            <a:r>
              <a:rPr lang="en-US" sz="4200" b="1" kern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Studies on environmental impact over India</a:t>
            </a:r>
            <a:endParaRPr lang="en-US" kern="0" dirty="0"/>
          </a:p>
        </p:txBody>
      </p:sp>
      <p:sp>
        <p:nvSpPr>
          <p:cNvPr id="7" name="Google Shape;68;p1"/>
          <p:cNvSpPr/>
          <p:nvPr/>
        </p:nvSpPr>
        <p:spPr>
          <a:xfrm>
            <a:off x="483248" y="4149165"/>
            <a:ext cx="48108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ISRO, 2020 CEOS Chair Team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Item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#4.5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October 2020</a:t>
            </a:r>
            <a:endParaRPr sz="1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429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srgbClr val="1F497D"/>
                </a:solidFill>
              </a:rPr>
              <a:pPr/>
              <a:t>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141627" y="124496"/>
            <a:ext cx="4953000" cy="5334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FFFF"/>
                </a:solidFill>
                <a:cs typeface="Arial"/>
                <a:sym typeface="Arial"/>
              </a:rPr>
              <a:t>Environmental Changes </a:t>
            </a:r>
            <a:r>
              <a:rPr lang="en-US" b="1" u="sng" dirty="0" smtClean="0">
                <a:solidFill>
                  <a:srgbClr val="FFFFFF"/>
                </a:solidFill>
                <a:cs typeface="Arial"/>
                <a:sym typeface="Arial"/>
              </a:rPr>
              <a:t>during COVID-19 </a:t>
            </a:r>
            <a:r>
              <a:rPr lang="en-US" b="1" u="sng" dirty="0">
                <a:solidFill>
                  <a:srgbClr val="FFFFFF"/>
                </a:solidFill>
                <a:cs typeface="Arial"/>
                <a:sym typeface="Arial"/>
              </a:rPr>
              <a:t>induced Lockdown</a:t>
            </a:r>
            <a:endParaRPr lang="en-US" u="sng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/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0" t="16338" r="3524" b="29286"/>
          <a:stretch/>
        </p:blipFill>
        <p:spPr bwMode="auto">
          <a:xfrm>
            <a:off x="58621" y="1308069"/>
            <a:ext cx="1976241" cy="210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127" r="67016" b="50000"/>
          <a:stretch/>
        </p:blipFill>
        <p:spPr bwMode="auto">
          <a:xfrm>
            <a:off x="7106" y="5002251"/>
            <a:ext cx="2156546" cy="1458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" r="50000" b="2535"/>
          <a:stretch/>
        </p:blipFill>
        <p:spPr bwMode="auto">
          <a:xfrm>
            <a:off x="21907" y="3499949"/>
            <a:ext cx="2146339" cy="1468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45753" y="4742108"/>
            <a:ext cx="20487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n-IN" sz="1000" dirty="0">
                <a:latin typeface="Calibri" panose="020F0502020204030204" pitchFamily="34" charset="0"/>
              </a:rPr>
              <a:t>In general a decrease in </a:t>
            </a:r>
            <a:r>
              <a:rPr lang="en-IN" sz="1000" dirty="0" smtClean="0">
                <a:latin typeface="Calibri" panose="020F0502020204030204" pitchFamily="34" charset="0"/>
              </a:rPr>
              <a:t>AOD </a:t>
            </a:r>
            <a:r>
              <a:rPr lang="en-IN" sz="1000" dirty="0">
                <a:latin typeface="Calibri" panose="020F0502020204030204" pitchFamily="34" charset="0"/>
              </a:rPr>
              <a:t>is observed after lockdown </a:t>
            </a:r>
            <a:r>
              <a:rPr lang="en-IN" sz="1000" dirty="0" smtClean="0">
                <a:latin typeface="Calibri" panose="020F0502020204030204" pitchFamily="34" charset="0"/>
              </a:rPr>
              <a:t>over </a:t>
            </a:r>
            <a:r>
              <a:rPr lang="en-IN" sz="1000" dirty="0">
                <a:latin typeface="Calibri" panose="020F0502020204030204" pitchFamily="34" charset="0"/>
              </a:rPr>
              <a:t>most of the Indian sites, excepting a few sites. </a:t>
            </a:r>
            <a:endParaRPr lang="en-IN" sz="1000" dirty="0" smtClean="0">
              <a:latin typeface="Calibri" panose="020F050202020403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IN" sz="1000" dirty="0">
                <a:solidFill>
                  <a:srgbClr val="FF0000"/>
                </a:solidFill>
                <a:latin typeface="Calibri" panose="020F0502020204030204" pitchFamily="34" charset="0"/>
              </a:rPr>
              <a:t>A reduction </a:t>
            </a:r>
            <a:r>
              <a:rPr lang="en-IN" sz="1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NO2 up </a:t>
            </a:r>
            <a:r>
              <a:rPr lang="en-IN" sz="1000" dirty="0">
                <a:solidFill>
                  <a:srgbClr val="FF0000"/>
                </a:solidFill>
                <a:latin typeface="Calibri" panose="020F0502020204030204" pitchFamily="34" charset="0"/>
              </a:rPr>
              <a:t>to 65-70% has been observed over some parts of </a:t>
            </a:r>
            <a:r>
              <a:rPr lang="en-IN" sz="1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India,</a:t>
            </a:r>
            <a:r>
              <a:rPr lang="en-IN" sz="1000" dirty="0" smtClean="0">
                <a:latin typeface="Calibri" panose="020F0502020204030204" pitchFamily="34" charset="0"/>
              </a:rPr>
              <a:t> especially over Indo-Gangetic Plains and major </a:t>
            </a:r>
            <a:r>
              <a:rPr lang="en-IN" sz="1000" dirty="0">
                <a:latin typeface="Calibri" panose="020F0502020204030204" pitchFamily="34" charset="0"/>
              </a:rPr>
              <a:t>cities. </a:t>
            </a:r>
            <a:r>
              <a:rPr lang="en-IN" sz="1000" dirty="0">
                <a:solidFill>
                  <a:srgbClr val="FF0000"/>
                </a:solidFill>
                <a:latin typeface="Calibri" panose="020F0502020204030204" pitchFamily="34" charset="0"/>
              </a:rPr>
              <a:t>Overall,</a:t>
            </a:r>
            <a:r>
              <a:rPr lang="en-IN" sz="1000" dirty="0">
                <a:latin typeface="Calibri" panose="020F0502020204030204" pitchFamily="34" charset="0"/>
              </a:rPr>
              <a:t> India-level NO2 comparison w.r.to normal year showed a </a:t>
            </a:r>
            <a:r>
              <a:rPr lang="en-IN" sz="1000" dirty="0">
                <a:solidFill>
                  <a:srgbClr val="FF0000"/>
                </a:solidFill>
                <a:latin typeface="Calibri" panose="020F0502020204030204" pitchFamily="34" charset="0"/>
              </a:rPr>
              <a:t>drop up to 24</a:t>
            </a:r>
            <a:r>
              <a:rPr lang="en-IN" sz="1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%.</a:t>
            </a:r>
            <a:endParaRPr lang="en-IN" sz="1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7746" y="6606344"/>
            <a:ext cx="46534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Calibri" panose="020F0502020204030204" pitchFamily="34" charset="0"/>
              </a:rPr>
              <a:t>Source: </a:t>
            </a:r>
            <a:r>
              <a:rPr lang="en-IN" sz="1050" dirty="0" smtClean="0">
                <a:latin typeface="Calibri" panose="020F0502020204030204" pitchFamily="34" charset="0"/>
              </a:rPr>
              <a:t>Pandya </a:t>
            </a:r>
            <a:r>
              <a:rPr lang="en-IN" sz="1050" i="1" dirty="0" smtClean="0">
                <a:latin typeface="Calibri" panose="020F0502020204030204" pitchFamily="34" charset="0"/>
              </a:rPr>
              <a:t>et al</a:t>
            </a:r>
            <a:r>
              <a:rPr lang="en-IN" sz="1050" dirty="0" smtClean="0">
                <a:latin typeface="Calibri" panose="020F0502020204030204" pitchFamily="34" charset="0"/>
              </a:rPr>
              <a:t>. (Under review), Manoj Mishra, SAC</a:t>
            </a:r>
            <a:endParaRPr lang="en-IN" sz="1050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831" y="1324689"/>
            <a:ext cx="6069169" cy="33524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1091647"/>
            <a:ext cx="20617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/>
              <a:t>AEROSOL OPTICAL DEPTH</a:t>
            </a:r>
            <a:endParaRPr lang="en-IN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42968" y="1111121"/>
            <a:ext cx="55322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/>
              <a:t>NO2 Reduction over India during various lockdowns studied with</a:t>
            </a:r>
            <a:r>
              <a:rPr lang="en-IN" sz="1100" dirty="0" smtClean="0">
                <a:latin typeface="Calibri" panose="020F0502020204030204" pitchFamily="34" charset="0"/>
              </a:rPr>
              <a:t> </a:t>
            </a:r>
            <a:r>
              <a:rPr lang="en-IN" sz="1100" b="1" dirty="0" smtClean="0"/>
              <a:t>TROPOMI data</a:t>
            </a:r>
            <a:endParaRPr lang="en-IN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52156" y="127379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(1a)</a:t>
            </a:r>
            <a:endParaRPr lang="en-IN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24939" y="3448611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(1b)</a:t>
            </a:r>
            <a:endParaRPr lang="en-IN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730053" y="496797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(1c)</a:t>
            </a:r>
            <a:endParaRPr lang="en-IN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74236" y="1083952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(2a) </a:t>
            </a:r>
            <a:endParaRPr lang="en-IN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46847" y="460266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(2b)</a:t>
            </a:r>
            <a:endParaRPr lang="en-IN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538" y="4946175"/>
            <a:ext cx="4714972" cy="1604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4625" y="5002251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b="1" dirty="0" smtClean="0"/>
              <a:t>LD1</a:t>
            </a:r>
            <a:endParaRPr lang="en-IN" sz="105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28726" y="5006641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b="1" dirty="0" smtClean="0"/>
              <a:t>LD2</a:t>
            </a:r>
            <a:endParaRPr lang="en-IN" sz="105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378475" y="5006641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b="1" dirty="0" smtClean="0"/>
              <a:t>LD3</a:t>
            </a:r>
            <a:endParaRPr lang="en-IN" sz="105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86051" y="4979513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b="1" dirty="0" smtClean="0"/>
              <a:t>LD4</a:t>
            </a:r>
            <a:endParaRPr lang="en-IN" sz="105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763000" y="4973155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b="1" dirty="0" smtClean="0"/>
              <a:t>UL1</a:t>
            </a:r>
            <a:endParaRPr lang="en-IN" sz="1050" b="1" dirty="0"/>
          </a:p>
        </p:txBody>
      </p:sp>
    </p:spTree>
    <p:extLst>
      <p:ext uri="{BB962C8B-B14F-4D97-AF65-F5344CB8AC3E}">
        <p14:creationId xmlns:p14="http://schemas.microsoft.com/office/powerpoint/2010/main" val="10716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srgbClr val="1F497D"/>
                </a:solidFill>
              </a:rPr>
              <a:pPr/>
              <a:t>3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174957" y="127444"/>
            <a:ext cx="4953000" cy="5334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FFFF"/>
                </a:solidFill>
                <a:cs typeface="Arial"/>
                <a:sym typeface="Arial"/>
              </a:rPr>
              <a:t>Environmental Changes </a:t>
            </a:r>
            <a:r>
              <a:rPr lang="en-US" b="1" u="sng" dirty="0" smtClean="0">
                <a:solidFill>
                  <a:srgbClr val="FFFFFF"/>
                </a:solidFill>
                <a:cs typeface="Arial"/>
                <a:sym typeface="Arial"/>
              </a:rPr>
              <a:t>during COVID-19 </a:t>
            </a:r>
            <a:r>
              <a:rPr lang="en-US" b="1" u="sng" dirty="0">
                <a:solidFill>
                  <a:srgbClr val="FFFFFF"/>
                </a:solidFill>
                <a:cs typeface="Arial"/>
                <a:sym typeface="Arial"/>
              </a:rPr>
              <a:t>induced Lockdown</a:t>
            </a:r>
            <a:endParaRPr lang="en-US" u="sng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861" y="1377190"/>
            <a:ext cx="3174191" cy="2898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722" y="3844003"/>
            <a:ext cx="3609006" cy="1244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092" y="5088733"/>
            <a:ext cx="3631393" cy="13405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4992" y="4218776"/>
            <a:ext cx="11462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 smtClean="0">
                <a:latin typeface="Calibri" panose="020F0502020204030204" pitchFamily="34" charset="0"/>
              </a:rPr>
              <a:t>Satellite-derived NO2 (TROPOMI) over New Delhi</a:t>
            </a:r>
            <a:endParaRPr lang="en-IN" sz="11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4992" y="5311413"/>
            <a:ext cx="11462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 smtClean="0">
                <a:latin typeface="Calibri" panose="020F0502020204030204" pitchFamily="34" charset="0"/>
              </a:rPr>
              <a:t>In-situ NO2 measurements at New Delhi</a:t>
            </a:r>
            <a:endParaRPr lang="en-IN" sz="1100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755" t="7625" r="2327" b="5864"/>
          <a:stretch/>
        </p:blipFill>
        <p:spPr>
          <a:xfrm>
            <a:off x="5515307" y="4755498"/>
            <a:ext cx="3165969" cy="16206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43616" y="6355020"/>
            <a:ext cx="3717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200" dirty="0">
                <a:latin typeface="Calibri" panose="020F0502020204030204" pitchFamily="34" charset="0"/>
              </a:rPr>
              <a:t>Night time LST deviation from 2019 with more cooling in year 2020 during pre-lockdown and lockdown-1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7952" y="1594951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Sediments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3255" y="3059329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Turbidity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82436" y="4218776"/>
            <a:ext cx="32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200" dirty="0" smtClean="0">
                <a:latin typeface="Calibri" panose="020F0502020204030204" pitchFamily="34" charset="0"/>
              </a:rPr>
              <a:t>Effect on water quality: Before and After lockdown. Ganga river near </a:t>
            </a:r>
            <a:r>
              <a:rPr lang="en-IN" sz="1200" dirty="0" err="1" smtClean="0">
                <a:latin typeface="Calibri" panose="020F0502020204030204" pitchFamily="34" charset="0"/>
              </a:rPr>
              <a:t>Haridwar</a:t>
            </a:r>
            <a:endParaRPr lang="en-IN" sz="12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3117" y="6401187"/>
            <a:ext cx="24656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/>
              <a:t>Source: </a:t>
            </a:r>
            <a:r>
              <a:rPr lang="en-IN" sz="1050" dirty="0" smtClean="0"/>
              <a:t>Pandya </a:t>
            </a:r>
            <a:r>
              <a:rPr lang="en-IN" sz="1050" i="1" dirty="0" smtClean="0"/>
              <a:t>et al</a:t>
            </a:r>
            <a:r>
              <a:rPr lang="en-IN" sz="1050" dirty="0" smtClean="0"/>
              <a:t>. (Under review), </a:t>
            </a:r>
          </a:p>
          <a:p>
            <a:r>
              <a:rPr lang="en-IN" sz="1050" dirty="0" err="1" smtClean="0"/>
              <a:t>Lele</a:t>
            </a:r>
            <a:r>
              <a:rPr lang="en-IN" sz="1050" dirty="0" smtClean="0"/>
              <a:t> </a:t>
            </a:r>
            <a:r>
              <a:rPr lang="en-IN" sz="1050" i="1" dirty="0"/>
              <a:t>et al</a:t>
            </a:r>
            <a:r>
              <a:rPr lang="en-IN" sz="1050" dirty="0"/>
              <a:t>. (Under review</a:t>
            </a:r>
            <a:r>
              <a:rPr lang="en-IN" sz="1050" dirty="0" smtClean="0"/>
              <a:t>), </a:t>
            </a:r>
            <a:r>
              <a:rPr lang="en-IN" sz="1050" dirty="0" err="1" smtClean="0"/>
              <a:t>Chander</a:t>
            </a:r>
            <a:r>
              <a:rPr lang="en-IN" sz="1050" dirty="0" smtClean="0"/>
              <a:t> S.,</a:t>
            </a:r>
            <a:endParaRPr lang="en-IN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6446519" y="1115580"/>
            <a:ext cx="1362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/>
              <a:t>WATER QUALITY</a:t>
            </a:r>
            <a:endParaRPr lang="en-IN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988" y="1170450"/>
            <a:ext cx="4370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/>
              <a:t>NO2 Reduction observed from Satellite over major Indian cities</a:t>
            </a:r>
            <a:endParaRPr lang="en-IN" sz="11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072" y="1460352"/>
            <a:ext cx="4641214" cy="21021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4992" y="1856561"/>
            <a:ext cx="1032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latin typeface="Calibri" panose="020F0502020204030204" pitchFamily="34" charset="0"/>
              </a:rPr>
              <a:t>City-level NO2 </a:t>
            </a:r>
            <a:r>
              <a:rPr lang="en-IN" sz="1200" dirty="0" smtClean="0">
                <a:latin typeface="Calibri" panose="020F0502020204030204" pitchFamily="34" charset="0"/>
              </a:rPr>
              <a:t>reduction observed from satellite during Lockdown w.r.t </a:t>
            </a:r>
            <a:r>
              <a:rPr lang="en-IN" sz="1200" dirty="0"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3" name="Oval 2"/>
          <p:cNvSpPr/>
          <p:nvPr/>
        </p:nvSpPr>
        <p:spPr>
          <a:xfrm>
            <a:off x="1959804" y="3124449"/>
            <a:ext cx="281371" cy="2616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>
            <a:off x="4370086" y="3215799"/>
            <a:ext cx="281371" cy="2616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3981332" y="3190134"/>
            <a:ext cx="281371" cy="2616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 rot="19318065">
            <a:off x="4367334" y="1786269"/>
            <a:ext cx="568243" cy="2616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 rot="19318065">
            <a:off x="1990242" y="1684923"/>
            <a:ext cx="678490" cy="2616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/>
          <p:nvPr/>
        </p:nvSpPr>
        <p:spPr>
          <a:xfrm rot="19318065">
            <a:off x="3999949" y="1731734"/>
            <a:ext cx="568243" cy="2616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6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1F497D"/>
                </a:solidFill>
              </a:rPr>
              <a:pPr/>
              <a:t>4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1119" y="128409"/>
            <a:ext cx="5102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u="sng" kern="0" dirty="0">
                <a:solidFill>
                  <a:srgbClr val="FFFFFF"/>
                </a:solidFill>
                <a:cs typeface="Arial"/>
                <a:sym typeface="Arial"/>
              </a:rPr>
              <a:t>Environmental Changes during COVID-19 induced Lockdown</a:t>
            </a:r>
            <a:endParaRPr lang="en-US" sz="2400" u="sng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1619" y="1164126"/>
            <a:ext cx="2030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900" b="1" kern="0" dirty="0">
                <a:solidFill>
                  <a:srgbClr val="0000FF"/>
                </a:solidFill>
                <a:cs typeface="Arial"/>
                <a:sym typeface="Arial"/>
              </a:rPr>
              <a:t>Comparison of During lockdown period of 2020 to the same period of 2017-19 reveals AOD is reduced by: </a:t>
            </a:r>
            <a:r>
              <a:rPr lang="en-US" sz="900" b="1" kern="0" dirty="0">
                <a:solidFill>
                  <a:srgbClr val="FF0000"/>
                </a:solidFill>
                <a:cs typeface="Arial"/>
                <a:sym typeface="Arial"/>
              </a:rPr>
              <a:t>Northern India: 46%;  Eastern IGP: 42%;  Peninsular India: 30%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09155" y="1331092"/>
            <a:ext cx="5059342" cy="2484519"/>
            <a:chOff x="1670707" y="-2506483"/>
            <a:chExt cx="12902329" cy="55072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" t="17778" r="6390" b="16944"/>
            <a:stretch/>
          </p:blipFill>
          <p:spPr>
            <a:xfrm>
              <a:off x="1670707" y="-2506483"/>
              <a:ext cx="5460427" cy="5507297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1858037" y="-2455811"/>
              <a:ext cx="12714999" cy="5252184"/>
              <a:chOff x="1404200" y="-2269751"/>
              <a:chExt cx="10107141" cy="422853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404200" y="1244737"/>
                <a:ext cx="4378015" cy="71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1000" b="1" kern="0" dirty="0">
                    <a:solidFill>
                      <a:schemeClr val="bg1"/>
                    </a:solidFill>
                    <a:cs typeface="Arial"/>
                    <a:sym typeface="Arial"/>
                  </a:rPr>
                  <a:t>AOD Anomaly in 2020 (25Mar-3May) with Avg. AOD (2017-19)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52827" y="-2269751"/>
                <a:ext cx="9758514" cy="41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900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Aerosol Optical Depth (0.55 </a:t>
                </a:r>
                <a:r>
                  <a:rPr lang="en-US" sz="900" b="1" kern="0" dirty="0">
                    <a:solidFill>
                      <a:srgbClr val="000000"/>
                    </a:solidFill>
                    <a:cs typeface="Arial"/>
                    <a:sym typeface="Symbol" panose="05050102010706020507" pitchFamily="18" charset="2"/>
                  </a:rPr>
                  <a:t>m)</a:t>
                </a:r>
                <a:endParaRPr lang="en-US" sz="9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9" t="83980" r="9094" b="5472"/>
          <a:stretch/>
        </p:blipFill>
        <p:spPr>
          <a:xfrm>
            <a:off x="3542715" y="1569506"/>
            <a:ext cx="1170933" cy="44785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42302" y="1246729"/>
            <a:ext cx="2249318" cy="1525543"/>
            <a:chOff x="2231132" y="1272861"/>
            <a:chExt cx="2249318" cy="1525543"/>
          </a:xfrm>
        </p:grpSpPr>
        <p:pic>
          <p:nvPicPr>
            <p:cNvPr id="18" name="Picture 1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6" b="6553"/>
            <a:stretch/>
          </p:blipFill>
          <p:spPr bwMode="auto">
            <a:xfrm>
              <a:off x="2231132" y="1272861"/>
              <a:ext cx="2249318" cy="1525543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2661591" y="1395583"/>
              <a:ext cx="1818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800" b="1" kern="0" dirty="0">
                  <a:solidFill>
                    <a:srgbClr val="000000"/>
                  </a:solidFill>
                  <a:cs typeface="Arial"/>
                  <a:sym typeface="Arial"/>
                </a:rPr>
                <a:t>Daily AOD variation over Northern India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28614" y="2179816"/>
            <a:ext cx="18188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00" b="1" kern="0" dirty="0">
                <a:solidFill>
                  <a:srgbClr val="000000"/>
                </a:solidFill>
                <a:cs typeface="Arial"/>
                <a:sym typeface="Arial"/>
              </a:rPr>
              <a:t>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-76029" y="1469368"/>
            <a:ext cx="24580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0000"/>
              </a:buClr>
              <a:buFont typeface="+mj-lt"/>
              <a:buAutoNum type="arabicPeriod"/>
            </a:pPr>
            <a:r>
              <a:rPr lang="en-US" sz="12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MODIS observations showed an average reduction of 20–37% in aerosol loading during the lockdown period (25 March–3 May 2020), compared to 2017–2019 across India</a:t>
            </a:r>
            <a:r>
              <a:rPr lang="en-US" sz="1200" b="1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1</a:t>
            </a:r>
            <a:r>
              <a:rPr lang="en-US" sz="12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.</a:t>
            </a:r>
          </a:p>
          <a:p>
            <a:pPr marL="285750" indent="-285750" algn="just">
              <a:buClr>
                <a:srgbClr val="000000"/>
              </a:buClr>
              <a:buFont typeface="+mj-lt"/>
              <a:buAutoNum type="arabicPeriod"/>
            </a:pPr>
            <a:endParaRPr lang="en-US" sz="1200" b="1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  <a:p>
            <a:pPr marL="285750" indent="-285750" algn="just">
              <a:buClr>
                <a:srgbClr val="000000"/>
              </a:buClr>
              <a:buFont typeface="+mj-lt"/>
              <a:buAutoNum type="arabicPeriod"/>
            </a:pPr>
            <a:r>
              <a:rPr lang="en-US" sz="12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TROPOMI observations showed large reduction (30–50%) in tropospheric column NO</a:t>
            </a:r>
            <a:r>
              <a:rPr lang="en-US" sz="1200" b="1" kern="0" baseline="-25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2</a:t>
            </a:r>
            <a:r>
              <a:rPr lang="en-US" sz="12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over India during the lockdown period</a:t>
            </a:r>
            <a:r>
              <a:rPr lang="en-US" sz="1200" b="1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2</a:t>
            </a:r>
            <a:r>
              <a:rPr lang="en-US" sz="12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. In-situ observation of NO</a:t>
            </a:r>
            <a:r>
              <a:rPr lang="en-US" sz="1200" b="1" kern="0" baseline="-25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x</a:t>
            </a:r>
            <a:r>
              <a:rPr lang="en-US" sz="12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also showed abrupt decrease over different Indian cities after lockdown implementation</a:t>
            </a:r>
            <a:r>
              <a:rPr lang="en-US" sz="1200" b="1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3</a:t>
            </a:r>
            <a:r>
              <a:rPr lang="en-US" sz="12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. </a:t>
            </a:r>
          </a:p>
          <a:p>
            <a:pPr marL="285750" indent="-285750" algn="just">
              <a:buClr>
                <a:srgbClr val="000000"/>
              </a:buClr>
              <a:buFont typeface="+mj-lt"/>
              <a:buAutoNum type="arabicPeriod"/>
            </a:pPr>
            <a:endParaRPr lang="en-US" sz="1200" b="1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  <a:p>
            <a:pPr marL="285750" indent="-285750" algn="just">
              <a:buClr>
                <a:srgbClr val="000000"/>
              </a:buClr>
              <a:buFont typeface="+mj-lt"/>
              <a:buAutoNum type="arabicPeriod"/>
            </a:pPr>
            <a:r>
              <a:rPr lang="en-US" sz="12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Significant reduction (83.4%) in the cumulative fire incidences during 24 March to 5 May 2020 was observed over Western Himalaya compared to the average fire incidences during this period of 2006–20</a:t>
            </a:r>
            <a:r>
              <a:rPr lang="en-US" sz="1200" b="1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4</a:t>
            </a:r>
            <a:r>
              <a:rPr lang="en-US" sz="12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.</a:t>
            </a:r>
          </a:p>
          <a:p>
            <a:pPr marL="228600" indent="-228600" algn="just">
              <a:buClr>
                <a:srgbClr val="000000"/>
              </a:buClr>
              <a:buFont typeface="+mj-lt"/>
              <a:buAutoNum type="arabicPeriod"/>
            </a:pPr>
            <a:endParaRPr lang="en-US" sz="1200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3" name="Picture 32" descr="F:\corona_fire\figures\redone0505\graphs\fire figure grap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15" y="4123171"/>
            <a:ext cx="2419258" cy="2703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32" y="2111303"/>
            <a:ext cx="1752350" cy="17523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48" y="3928161"/>
            <a:ext cx="1749118" cy="1749118"/>
          </a:xfrm>
          <a:prstGeom prst="rect">
            <a:avLst/>
          </a:prstGeom>
        </p:spPr>
      </p:pic>
      <p:sp>
        <p:nvSpPr>
          <p:cNvPr id="41" name="TextBox 5"/>
          <p:cNvSpPr txBox="1"/>
          <p:nvPr/>
        </p:nvSpPr>
        <p:spPr>
          <a:xfrm>
            <a:off x="5209560" y="4694947"/>
            <a:ext cx="3056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900" dirty="0" smtClea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NO</a:t>
            </a:r>
            <a:r>
              <a:rPr lang="en-US" sz="900" baseline="-25000" dirty="0" smtClea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2</a:t>
            </a:r>
            <a:r>
              <a:rPr lang="en-US" sz="900" dirty="0" smtClea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: 24 March – 7 April 2019</a:t>
            </a:r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TextBox 6"/>
          <p:cNvSpPr txBox="1"/>
          <p:nvPr/>
        </p:nvSpPr>
        <p:spPr>
          <a:xfrm>
            <a:off x="7401012" y="3634554"/>
            <a:ext cx="3056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900" dirty="0" smtClea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24 March – 7 April 2019</a:t>
            </a:r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91119" y="2824760"/>
            <a:ext cx="7626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100" b="1" u="sng" kern="0" dirty="0">
                <a:solidFill>
                  <a:srgbClr val="FF0000"/>
                </a:solidFill>
                <a:cs typeface="Arial"/>
                <a:sym typeface="Arial"/>
              </a:rPr>
              <a:t>Strong reduction in Nitrogen Dioxide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l="46876" t="9365" r="7142" b="3175"/>
          <a:stretch/>
        </p:blipFill>
        <p:spPr>
          <a:xfrm>
            <a:off x="4927187" y="3089836"/>
            <a:ext cx="2393285" cy="2560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6"/>
          <p:cNvSpPr txBox="1"/>
          <p:nvPr/>
        </p:nvSpPr>
        <p:spPr>
          <a:xfrm>
            <a:off x="7405358" y="5435733"/>
            <a:ext cx="3056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900" dirty="0" smtClea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24 March – 7 April 2020</a:t>
            </a:r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53357" y="1104860"/>
            <a:ext cx="3514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000" b="1" u="sng" kern="0" dirty="0">
                <a:solidFill>
                  <a:srgbClr val="FF0000"/>
                </a:solidFill>
                <a:cs typeface="Arial"/>
                <a:sym typeface="Arial"/>
              </a:rPr>
              <a:t>Abrupt decrease in Aerosol Optical depth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10610" y="3754999"/>
            <a:ext cx="220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000" b="1" u="sng" kern="0" dirty="0">
                <a:solidFill>
                  <a:srgbClr val="FF0000"/>
                </a:solidFill>
                <a:cs typeface="Arial"/>
                <a:sym typeface="Arial"/>
              </a:rPr>
              <a:t>Less forest fire incidences over Western Himalayan region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842301" y="5860224"/>
            <a:ext cx="1043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IN" sz="1000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  <a:sym typeface="Arial"/>
              </a:rPr>
              <a:t>Almost </a:t>
            </a:r>
            <a:r>
              <a:rPr lang="en-IN" sz="10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  <a:sym typeface="Arial"/>
              </a:rPr>
              <a:t>3 times less</a:t>
            </a:r>
            <a:r>
              <a:rPr lang="en-IN" sz="1000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  <a:sym typeface="Arial"/>
              </a:rPr>
              <a:t> fire events than non-severe fire years (observed by MODIS)</a:t>
            </a:r>
            <a:endParaRPr lang="en-US" sz="1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7282" y="5891639"/>
            <a:ext cx="4350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100" b="1" kern="0" baseline="30000" dirty="0">
                <a:solidFill>
                  <a:srgbClr val="000000"/>
                </a:solidFill>
                <a:cs typeface="Arial"/>
                <a:sym typeface="Arial"/>
              </a:rPr>
              <a:t>1</a:t>
            </a: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Yogesh Kant et al., Current Science, 2020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2747" y="6352443"/>
            <a:ext cx="28504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100" b="1" kern="0" baseline="30000" dirty="0">
                <a:solidFill>
                  <a:srgbClr val="000000"/>
                </a:solidFill>
                <a:cs typeface="Arial"/>
                <a:sym typeface="Arial"/>
              </a:rPr>
              <a:t>3</a:t>
            </a: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Srivastava et al., Current Science, 2020</a:t>
            </a:r>
            <a:endParaRPr lang="en-US" sz="1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11466" y="6106446"/>
            <a:ext cx="670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100" b="1" kern="0" baseline="30000" dirty="0">
                <a:solidFill>
                  <a:srgbClr val="000000"/>
                </a:solidFill>
                <a:cs typeface="Arial"/>
                <a:sym typeface="Arial"/>
              </a:rPr>
              <a:t>2</a:t>
            </a: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Siddiqui et al.,  Journal of ISRS, 2020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17234" y="6588389"/>
            <a:ext cx="670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100" b="1" kern="0" baseline="30000" dirty="0">
                <a:solidFill>
                  <a:srgbClr val="000000"/>
                </a:solidFill>
                <a:cs typeface="Arial"/>
                <a:sym typeface="Arial"/>
              </a:rPr>
              <a:t>4</a:t>
            </a: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Gupta et al.,  Current Science, 2020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8972" y="2075907"/>
            <a:ext cx="15888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800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Trop Column NO</a:t>
            </a:r>
            <a:r>
              <a:rPr lang="en-US" sz="800" b="1" kern="0" baseline="-2500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2 </a:t>
            </a:r>
            <a:r>
              <a:rPr lang="en-US" sz="800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(µ</a:t>
            </a:r>
            <a:r>
              <a:rPr lang="en-US" sz="800" b="1" kern="0" dirty="0" err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mol</a:t>
            </a:r>
            <a:r>
              <a:rPr lang="en-US" sz="800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/m</a:t>
            </a:r>
            <a:r>
              <a:rPr lang="en-US" sz="800" b="1" kern="0" baseline="3000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2</a:t>
            </a:r>
            <a:r>
              <a:rPr lang="en-US" sz="800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) </a:t>
            </a:r>
            <a:endParaRPr lang="en-US" sz="8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5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501</Words>
  <Application>Microsoft Office PowerPoint</Application>
  <PresentationFormat>On-screen Show (4:3)</PresentationFormat>
  <Paragraphs>60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Helvetica Neue</vt:lpstr>
      <vt:lpstr>Mangal</vt:lpstr>
      <vt:lpstr>Noto Sans Symbols</vt:lpstr>
      <vt:lpstr>Symbol</vt:lpstr>
      <vt:lpstr>Default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prakash</dc:creator>
  <cp:lastModifiedBy>Raj Kumar</cp:lastModifiedBy>
  <cp:revision>29</cp:revision>
  <dcterms:created xsi:type="dcterms:W3CDTF">2020-10-15T11:15:39Z</dcterms:created>
  <dcterms:modified xsi:type="dcterms:W3CDTF">2020-10-21T13:52:54Z</dcterms:modified>
</cp:coreProperties>
</file>