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12192000"/>
  <p:notesSz cx="6858000" cy="9144000"/>
  <p:embeddedFontLst>
    <p:embeddedFont>
      <p:font typeface="Tahoma"/>
      <p:regular r:id="rId28"/>
      <p:bold r:id="rId29"/>
    </p:embeddedFon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3BJ4ZiCXUztZsXySAa+AarnqD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ahom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ahom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4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0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5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16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17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8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19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3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4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5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6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7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8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9:notes"/>
          <p:cNvSpPr txBox="1"/>
          <p:nvPr>
            <p:ph idx="12" type="sldNum"/>
          </p:nvPr>
        </p:nvSpPr>
        <p:spPr>
          <a:xfrm>
            <a:off x="3884613" y="8815388"/>
            <a:ext cx="2960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:notes"/>
          <p:cNvSpPr txBox="1"/>
          <p:nvPr>
            <p:ph idx="3" type="hdr"/>
          </p:nvPr>
        </p:nvSpPr>
        <p:spPr>
          <a:xfrm>
            <a:off x="12700" y="12700"/>
            <a:ext cx="29606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/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" type="subTitle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0" type="dt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1" type="ftr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3">
            <a:alphaModFix/>
          </a:blip>
          <a:srcRect b="0" l="0" r="0" t="24395"/>
          <a:stretch/>
        </p:blipFill>
        <p:spPr>
          <a:xfrm>
            <a:off x="0" y="-68239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89" y="137500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/>
        </p:nvSpPr>
        <p:spPr>
          <a:xfrm>
            <a:off x="394189" y="1146837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1" name="Google Shape;21;p2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2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256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cgmsletter" id="43" name="Google Shape;4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349" y="5686426"/>
            <a:ext cx="11785600" cy="97631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Coordination Group for Meteorological Satellites - CGMS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1310640"/>
            <a:ext cx="12192000" cy="5547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  <p:grpSp>
        <p:nvGrpSpPr>
          <p:cNvPr id="7" name="Google Shape;7;p2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8" name="Google Shape;8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4"/>
          <p:cNvSpPr txBox="1"/>
          <p:nvPr/>
        </p:nvSpPr>
        <p:spPr>
          <a:xfrm>
            <a:off x="133317" y="6616700"/>
            <a:ext cx="481055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2569"/>
                </a:solidFill>
              </a:rPr>
              <a:t>Agency NOAA, version</a:t>
            </a:r>
            <a:r>
              <a:rPr lang="en-US" sz="800">
                <a:solidFill>
                  <a:srgbClr val="002569"/>
                </a:solidFill>
              </a:rPr>
              <a:t> 1.0</a:t>
            </a:r>
            <a:r>
              <a:rPr lang="en-US" sz="800">
                <a:solidFill>
                  <a:srgbClr val="002569"/>
                </a:solidFill>
              </a:rPr>
              <a:t>,  Date</a:t>
            </a:r>
            <a:r>
              <a:rPr lang="en-US" sz="800">
                <a:solidFill>
                  <a:srgbClr val="002569"/>
                </a:solidFill>
              </a:rPr>
              <a:t> May 27, 2020 [update in the slide master]</a:t>
            </a:r>
            <a:endParaRPr sz="800">
              <a:solidFill>
                <a:srgbClr val="002569"/>
              </a:solidFill>
            </a:endParaRPr>
          </a:p>
        </p:txBody>
      </p:sp>
      <p:pic>
        <p:nvPicPr>
          <p:cNvPr descr="cgmsletter" id="35" name="Google Shape;35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9349" y="5686426"/>
            <a:ext cx="11785600" cy="97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Coordination Group for Meteorological Satellites - CGMS</a:t>
            </a:r>
            <a:endParaRPr/>
          </a:p>
        </p:txBody>
      </p:sp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6107" y="5883713"/>
            <a:ext cx="2206719" cy="581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oom&#10;&#10;Description automatically generated" id="39" name="Google Shape;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6373" y="5661248"/>
            <a:ext cx="1248139" cy="9361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54" name="Google Shape;5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eos.org/ourwork/ad-hoc-teams/ceos-coast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/>
        </p:nvSpPr>
        <p:spPr>
          <a:xfrm>
            <a:off x="457200" y="3443555"/>
            <a:ext cx="5947356" cy="280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Paul DiGiacomo, NOAA, COAST Co-Chair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Raj Kumar, ISRO, COAST Co-Chair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CEOS Plenary 2020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4.3 CEOS-COAST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22 October 2020</a:t>
            </a:r>
            <a:endParaRPr/>
          </a:p>
          <a:p>
            <a:pPr indent="-2540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345868" y="1447800"/>
            <a:ext cx="93061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Services &amp; Tools (COAST): Phase 1 Report &amp; Phase 2 Implementation as Ad Hoc Team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1"/>
          <p:cNvSpPr txBox="1"/>
          <p:nvPr>
            <p:ph idx="10" type="dt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132" name="Google Shape;132;p1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237" name="Google Shape;237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238" name="Google Shape;238;p10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19200"/>
            <a:ext cx="9772404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8763000" y="3200400"/>
            <a:ext cx="2000004" cy="304800"/>
          </a:xfrm>
          <a:prstGeom prst="ellipse">
            <a:avLst/>
          </a:prstGeom>
          <a:noFill/>
          <a:ln cap="flat" cmpd="sng" w="4127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5334000" y="4953000"/>
            <a:ext cx="4724400" cy="990600"/>
          </a:xfrm>
          <a:prstGeom prst="ellipse">
            <a:avLst/>
          </a:prstGeom>
          <a:noFill/>
          <a:ln cap="flat" cmpd="sng" w="4127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idx="4294967295" type="sldNum"/>
          </p:nvPr>
        </p:nvSpPr>
        <p:spPr>
          <a:xfrm>
            <a:off x="10133460" y="6610350"/>
            <a:ext cx="57105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Slide: </a:t>
            </a:r>
            <a:fld id="{00000000-1234-1234-1234-123412341234}" type="slidenum">
              <a:rPr lang="en-US" sz="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1524000" y="0"/>
            <a:ext cx="9144000" cy="36933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Coordination Group for Meteorological Satellites - CGMS</a:t>
            </a:r>
            <a:endParaRPr/>
          </a:p>
        </p:txBody>
      </p:sp>
      <p:sp>
        <p:nvSpPr>
          <p:cNvPr id="249" name="Google Shape;249;p11"/>
          <p:cNvSpPr txBox="1"/>
          <p:nvPr/>
        </p:nvSpPr>
        <p:spPr>
          <a:xfrm>
            <a:off x="1847528" y="764705"/>
            <a:ext cx="8496944" cy="120032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Pursuant to CGMS-47 WMO-WP-13: Satellite-Derived Coastal Bathymetry  </a:t>
            </a:r>
            <a:endParaRPr/>
          </a:p>
          <a:p>
            <a:pPr indent="-242888" lvl="0" marL="357188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1919536" y="827421"/>
            <a:ext cx="5832648" cy="36933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issues of relevance to CGMS:</a:t>
            </a:r>
            <a:endParaRPr/>
          </a:p>
        </p:txBody>
      </p:sp>
      <p:pic>
        <p:nvPicPr>
          <p:cNvPr id="251" name="Google Shape;251;p11"/>
          <p:cNvPicPr preferRelativeResize="0"/>
          <p:nvPr/>
        </p:nvPicPr>
        <p:blipFill rotWithShape="1">
          <a:blip r:embed="rId3">
            <a:alphaModFix/>
          </a:blip>
          <a:srcRect b="941" l="4277" r="1582" t="5188"/>
          <a:stretch/>
        </p:blipFill>
        <p:spPr>
          <a:xfrm>
            <a:off x="1775521" y="2110504"/>
            <a:ext cx="3842603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6672" y="3581584"/>
            <a:ext cx="4932040" cy="1143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"/>
          <p:cNvSpPr/>
          <p:nvPr/>
        </p:nvSpPr>
        <p:spPr>
          <a:xfrm>
            <a:off x="5830960" y="1083840"/>
            <a:ext cx="4191000" cy="82203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/>
        </p:nvSpPr>
        <p:spPr>
          <a:xfrm>
            <a:off x="1703512" y="476672"/>
            <a:ext cx="5832648" cy="36933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/>
          </a:p>
        </p:txBody>
      </p:sp>
      <p:cxnSp>
        <p:nvCxnSpPr>
          <p:cNvPr id="259" name="Google Shape;259;p12"/>
          <p:cNvCxnSpPr/>
          <p:nvPr/>
        </p:nvCxnSpPr>
        <p:spPr>
          <a:xfrm flipH="1">
            <a:off x="-720969" y="4722813"/>
            <a:ext cx="228600" cy="15081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60" name="Google Shape;260;p12"/>
          <p:cNvSpPr txBox="1"/>
          <p:nvPr/>
        </p:nvSpPr>
        <p:spPr>
          <a:xfrm>
            <a:off x="1703512" y="476673"/>
            <a:ext cx="8712968" cy="492443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12"/>
          <p:cNvGrpSpPr/>
          <p:nvPr/>
        </p:nvGrpSpPr>
        <p:grpSpPr>
          <a:xfrm>
            <a:off x="1742192" y="978779"/>
            <a:ext cx="4658938" cy="3694341"/>
            <a:chOff x="565655" y="803918"/>
            <a:chExt cx="5364627" cy="4260586"/>
          </a:xfrm>
        </p:grpSpPr>
        <p:pic>
          <p:nvPicPr>
            <p:cNvPr id="262" name="Google Shape;26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5655" y="1065528"/>
              <a:ext cx="4846320" cy="3998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12"/>
            <p:cNvSpPr txBox="1"/>
            <p:nvPr/>
          </p:nvSpPr>
          <p:spPr>
            <a:xfrm>
              <a:off x="4773817" y="803918"/>
              <a:ext cx="1156465" cy="354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Depth (m)</a:t>
              </a:r>
              <a:endParaRPr/>
            </a:p>
          </p:txBody>
        </p:sp>
      </p:grpSp>
      <p:grpSp>
        <p:nvGrpSpPr>
          <p:cNvPr id="264" name="Google Shape;264;p12"/>
          <p:cNvGrpSpPr/>
          <p:nvPr/>
        </p:nvGrpSpPr>
        <p:grpSpPr>
          <a:xfrm>
            <a:off x="6240999" y="1028335"/>
            <a:ext cx="4342923" cy="3841721"/>
            <a:chOff x="6329778" y="910830"/>
            <a:chExt cx="5013902" cy="4442212"/>
          </a:xfrm>
        </p:grpSpPr>
        <p:sp>
          <p:nvSpPr>
            <p:cNvPr id="265" name="Google Shape;265;p12"/>
            <p:cNvSpPr txBox="1"/>
            <p:nvPr/>
          </p:nvSpPr>
          <p:spPr>
            <a:xfrm>
              <a:off x="10485305" y="910830"/>
              <a:ext cx="858375" cy="355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density</a:t>
              </a:r>
              <a:endParaRPr/>
            </a:p>
          </p:txBody>
        </p:sp>
        <p:pic>
          <p:nvPicPr>
            <p:cNvPr id="266" name="Google Shape;26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9778" y="1149850"/>
              <a:ext cx="4895088" cy="4203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2"/>
          <p:cNvSpPr txBox="1"/>
          <p:nvPr/>
        </p:nvSpPr>
        <p:spPr>
          <a:xfrm>
            <a:off x="409359" y="506920"/>
            <a:ext cx="1130127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Bathymetry from NOAA Multi-Spectral Ocean Color Satellite Measurements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1651734" y="4893264"/>
            <a:ext cx="460949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Bathymetric map is derived from VIIRS-SNPP ocean color data, using the newly developed spectral optimization algorithm. 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2749119" y="4083390"/>
            <a:ext cx="1207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Bahamas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6130102" y="4870056"/>
            <a:ext cx="4465476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 of satellite-derived and Navigation Chart data (sampling locations are indicated in the map), showing useful data from VIIRS. 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3704604" y="5990571"/>
            <a:ext cx="33843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Jianwei Wei &amp; Menghua Wang,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NOAA Ocean Color Team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map&#10;&#10;Description automatically generated" id="276" name="Google Shape;2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042809"/>
            <a:ext cx="8610600" cy="582662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 txBox="1"/>
          <p:nvPr>
            <p:ph type="title"/>
          </p:nvPr>
        </p:nvSpPr>
        <p:spPr>
          <a:xfrm>
            <a:off x="3505200" y="304800"/>
            <a:ext cx="4876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COAST Pilot Site: </a:t>
            </a:r>
            <a:br>
              <a:rPr b="1" lang="en-US" sz="3959"/>
            </a:br>
            <a:r>
              <a:rPr b="1" lang="en-US" sz="3959"/>
              <a:t>Bay of Bengal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82" name="Google Shape;2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100" y="0"/>
            <a:ext cx="9067800" cy="6812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83" name="Google Shape;2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-31147"/>
            <a:ext cx="9067800" cy="681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2133600" y="76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&amp;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Applications Study Team: COAST</a:t>
            </a:r>
            <a:endParaRPr/>
          </a:p>
        </p:txBody>
      </p:sp>
      <p:sp>
        <p:nvSpPr>
          <p:cNvPr id="291" name="Google Shape;291;p1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292" name="Google Shape;292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293" name="Google Shape;293;p15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15"/>
          <p:cNvSpPr txBox="1"/>
          <p:nvPr/>
        </p:nvSpPr>
        <p:spPr>
          <a:xfrm>
            <a:off x="304800" y="1554063"/>
            <a:ext cx="70104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Anticipated COAST Pilot Locations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Continental: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Odisha/Bay of Bengal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Coastal Virginia/Chesapeake Bay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West Coast of Africa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Rio de la Plata region (TBD)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Small Island Nations: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Caribbean: Bahamas, Puerto Rico (TBD)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Pacific: Tahiti et al. (TBD)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Other sites pending</a:t>
            </a:r>
            <a:endParaRPr sz="240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map&#10;&#10;Description automatically generated" id="295" name="Google Shape;2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6125" y="1295400"/>
            <a:ext cx="433707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&#10;&#10;Description automatically generated" id="296" name="Google Shape;2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4400" y="441960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>
            <p:ph type="title"/>
          </p:nvPr>
        </p:nvSpPr>
        <p:spPr>
          <a:xfrm>
            <a:off x="2438400" y="240268"/>
            <a:ext cx="6934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COAST Architecture Mind Map </a:t>
            </a:r>
            <a:endParaRPr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305" name="Google Shape;305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Technical Workshop 2020</a:t>
            </a:r>
            <a:endParaRPr/>
          </a:p>
        </p:txBody>
      </p:sp>
      <p:sp>
        <p:nvSpPr>
          <p:cNvPr id="306" name="Google Shape;306;p16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2924"/>
            <a:ext cx="7455535" cy="55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6"/>
          <p:cNvSpPr/>
          <p:nvPr/>
        </p:nvSpPr>
        <p:spPr>
          <a:xfrm>
            <a:off x="3545430" y="1064699"/>
            <a:ext cx="3733800" cy="3124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>
            <p:ph type="title"/>
          </p:nvPr>
        </p:nvSpPr>
        <p:spPr>
          <a:xfrm>
            <a:off x="2438400" y="240268"/>
            <a:ext cx="6934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COAST Architecture Mind Map </a:t>
            </a:r>
            <a:endParaRPr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318" name="Google Shape;318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Technical Workshop 2020</a:t>
            </a:r>
            <a:endParaRPr/>
          </a:p>
        </p:txBody>
      </p:sp>
      <p:sp>
        <p:nvSpPr>
          <p:cNvPr id="319" name="Google Shape;319;p17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2924"/>
            <a:ext cx="7455535" cy="55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7"/>
          <p:cNvSpPr/>
          <p:nvPr/>
        </p:nvSpPr>
        <p:spPr>
          <a:xfrm>
            <a:off x="3545430" y="1064699"/>
            <a:ext cx="3733800" cy="3124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  <p:pic>
        <p:nvPicPr>
          <p:cNvPr id="323" name="Google Shape;323;p17"/>
          <p:cNvPicPr preferRelativeResize="0"/>
          <p:nvPr/>
        </p:nvPicPr>
        <p:blipFill rotWithShape="1">
          <a:blip r:embed="rId3">
            <a:alphaModFix/>
          </a:blip>
          <a:srcRect b="46116" l="36727" r="9103" t="1571"/>
          <a:stretch/>
        </p:blipFill>
        <p:spPr>
          <a:xfrm>
            <a:off x="5791201" y="1828800"/>
            <a:ext cx="6248399" cy="45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7"/>
          <p:cNvCxnSpPr/>
          <p:nvPr/>
        </p:nvCxnSpPr>
        <p:spPr>
          <a:xfrm>
            <a:off x="5105400" y="2514600"/>
            <a:ext cx="1295400" cy="1295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bevel/>
            <a:headEnd len="sm" w="sm" type="non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 txBox="1"/>
          <p:nvPr>
            <p:ph type="title"/>
          </p:nvPr>
        </p:nvSpPr>
        <p:spPr>
          <a:xfrm>
            <a:off x="2133600" y="76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&amp;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Applications Study Team: COAST</a:t>
            </a:r>
            <a:endParaRPr/>
          </a:p>
        </p:txBody>
      </p:sp>
      <p:sp>
        <p:nvSpPr>
          <p:cNvPr id="332" name="Google Shape;332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333" name="Google Shape;333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334" name="Google Shape;334;p18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sp>
        <p:nvSpPr>
          <p:cNvPr id="336" name="Google Shape;336;p18"/>
          <p:cNvSpPr txBox="1"/>
          <p:nvPr/>
        </p:nvSpPr>
        <p:spPr>
          <a:xfrm>
            <a:off x="98920" y="1219200"/>
            <a:ext cx="11963400" cy="5157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and Request to Continue COAST as Ad Hoc Team for 2 years (2021-2022)</a:t>
            </a:r>
            <a:endParaRPr b="1" sz="2400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Recognize: </a:t>
            </a:r>
            <a:r>
              <a:rPr lang="en-US" sz="2400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 COAST Team has made significant progress to date, including meeting and exceeding its initial deliverables as identified in its Phase 1 work plan for 2020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Endorse</a:t>
            </a:r>
            <a:r>
              <a:rPr lang="en-US" sz="2400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That COAST has identified a compelling strategy with high impact/priority user needs and opportunities that CEOS can readily address via COAST</a:t>
            </a:r>
            <a:endParaRPr sz="2400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</a:t>
            </a:r>
            <a:r>
              <a:rPr lang="en-US" sz="2400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Requesting continuation of COAST activities through Sept 2022 as CEOS-AHT; Final Terms of Reference &amp; Phase 2 Implementation Plan will be delivered by Dec 2020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Decision:</a:t>
            </a:r>
            <a:r>
              <a:rPr lang="en-US" sz="2400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Requesting CEOS submit COAST as a submission to the U.N. Ocean Decade to address international coastal stakeholder needs through its global implementation   </a:t>
            </a:r>
            <a:endParaRPr sz="2400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569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 txBox="1"/>
          <p:nvPr>
            <p:ph type="title"/>
          </p:nvPr>
        </p:nvSpPr>
        <p:spPr>
          <a:xfrm>
            <a:off x="2133600" y="76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&amp;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Applications Study Team: COAST</a:t>
            </a:r>
            <a:endParaRPr/>
          </a:p>
        </p:txBody>
      </p:sp>
      <p:sp>
        <p:nvSpPr>
          <p:cNvPr id="344" name="Google Shape;344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345" name="Google Shape;345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346" name="Google Shape;346;p19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sp>
        <p:nvSpPr>
          <p:cNvPr id="348" name="Google Shape;348;p19"/>
          <p:cNvSpPr txBox="1"/>
          <p:nvPr/>
        </p:nvSpPr>
        <p:spPr>
          <a:xfrm>
            <a:off x="4724400" y="3377627"/>
            <a:ext cx="2187456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2569"/>
                </a:solidFill>
              </a:rPr>
              <a:t>Thank You!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  <p:sp>
        <p:nvSpPr>
          <p:cNvPr id="140" name="Google Shape;140;p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141" name="Google Shape;141;p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142" name="Google Shape;142;p2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228600" y="1371600"/>
            <a:ext cx="1158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CEOS Coastal Observations and Applications Study Team (CEOS-COAST): Initiated at 33</a:t>
            </a:r>
            <a:r>
              <a:rPr baseline="30000"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CEOS Plenary to define a CEOS Coastal Strategy and facilitate engagement with key international stakeholders </a:t>
            </a:r>
            <a:endParaRPr/>
          </a:p>
          <a:p>
            <a:pPr indent="-311727" lvl="1" marL="768927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Bridging land and aquatic observations within CEOS, helping to integrate across multiple CEOS entities and domains, both thematic and technical. </a:t>
            </a:r>
            <a:endParaRPr/>
          </a:p>
          <a:p>
            <a:pPr indent="-311727" lvl="1" marL="768927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Leveraging CEOS Systems, services and interoperability approaches, including the CEOS Analysis Ready Data (ARD) framework already demonstrated for terrestrial and oceanic applications. </a:t>
            </a:r>
            <a:endParaRPr/>
          </a:p>
          <a:p>
            <a:pPr indent="-311727" lvl="1" marL="768927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Facilitating the broader utilization of Earth observations for greater societal benefits within coastal zones and enhancing CEOS engagement with external stakeholders such as GEO, IOC/GOOS, UN Environment, WMO and the UN Decade of Ocean Science for Sustainable Development (2021-2030). </a:t>
            </a:r>
            <a:br>
              <a:rPr b="1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lang="en-US" sz="240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COAST Study Team Approach: </a:t>
            </a:r>
            <a:endParaRPr/>
          </a:p>
          <a:p>
            <a:pPr indent="-311727" lvl="1" marL="768927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Virtual monthly+ meetings</a:t>
            </a:r>
            <a:endParaRPr/>
          </a:p>
          <a:p>
            <a:pPr indent="-311727" lvl="1" marL="768927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Collaborative offline document and project work via GoogleDocs</a:t>
            </a:r>
            <a:endParaRPr b="1" i="0" sz="16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727" lvl="1" marL="768927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CEOS SIT Side Event and Technical Workshop Session</a:t>
            </a:r>
            <a:endParaRPr/>
          </a:p>
          <a:p>
            <a:pPr indent="-311727" lvl="1" marL="768927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Numerous briefings to partners, collaborators and stakeholders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54" name="Google Shape;3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social media post&#10;&#10;Description automatically generated" id="355" name="Google Shape;35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2412498"/>
            <a:ext cx="4686300" cy="444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56" name="Google Shape;3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3429000"/>
            <a:ext cx="5322253" cy="237866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>
            <p:ph type="title"/>
          </p:nvPr>
        </p:nvSpPr>
        <p:spPr>
          <a:xfrm>
            <a:off x="1179226" y="826680"/>
            <a:ext cx="102507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FFFFFF"/>
                </a:solidFill>
              </a:rPr>
              <a:t>2</a:t>
            </a:r>
            <a:r>
              <a:rPr b="1" baseline="30000" lang="en-US" sz="3600">
                <a:solidFill>
                  <a:srgbClr val="FFFFFF"/>
                </a:solidFill>
              </a:rPr>
              <a:t>nd</a:t>
            </a:r>
            <a:r>
              <a:rPr b="1" lang="en-US" sz="3600">
                <a:solidFill>
                  <a:srgbClr val="FFFFFF"/>
                </a:solidFill>
              </a:rPr>
              <a:t> International Operational </a:t>
            </a:r>
            <a:br>
              <a:rPr b="1" lang="en-US" sz="3600">
                <a:solidFill>
                  <a:srgbClr val="FFFFFF"/>
                </a:solidFill>
              </a:rPr>
            </a:br>
            <a:r>
              <a:rPr b="1" lang="en-US" sz="3600">
                <a:solidFill>
                  <a:srgbClr val="FFFFFF"/>
                </a:solidFill>
              </a:rPr>
              <a:t>Satellite Oceanography Symposium (OSOS-2) </a:t>
            </a:r>
            <a:br>
              <a:rPr b="1" lang="en-US" sz="3600">
                <a:solidFill>
                  <a:srgbClr val="FFFFFF"/>
                </a:solidFill>
              </a:rPr>
            </a:br>
            <a:r>
              <a:rPr b="1" lang="en-US" sz="3600">
                <a:solidFill>
                  <a:srgbClr val="FFFFFF"/>
                </a:solidFill>
              </a:rPr>
              <a:t>Virtual Meeting, 25-27 May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151" name="Google Shape;151;p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152" name="Google Shape;152;p3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29817" y="1620599"/>
            <a:ext cx="6172200" cy="4141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COAST Team Members:</a:t>
            </a:r>
            <a:endParaRPr b="1" sz="2000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COVERAGE: Jorge Vazquez (JPL), Vardis Tsontos (JPL)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Executive Officer: Kerry Sawyer (NOAA)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SEC Support: George Dyke, Matt Steventon (Symbios)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Systems Engineering Office (SEO): Brian Killough (NASA)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VCs: Ed Armstrong (JPL), SST-VC; Eric Leuliette (NOAA), OST-VC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WGCapD: Nancy Searby, Lauren Childs-Gleason (NASA)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WGClimate: Albrecht von Bargen (DLR-DE), Joerg Schultz (EUMETSAT)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WGCV: Philippe Goryl (ESA)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WGISS: Rob Woodcock (CSIRO)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WG Disasters: David Green (NASA), David Borges (NASA)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 SDG AHT: Flora Kerblat (CSIRO)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6324600" y="2133600"/>
            <a:ext cx="5651026" cy="4031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CNES: Aurelien Carbonniere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CSIRO: Janet Anstee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ESA: Jérôme Benveniste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EUMETSAT: Estelle Obligis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Commission: Astrid-Christina Koch, Fabienne Jacq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 AquaWatch Initiative: Steve Greb (Univ of Wisconsin)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 Blue Planet Initiative: Emily Smail (UMD), Leah Segui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 Secretariat: Douglas Cripe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Geoscience Australia: Stephen Sagar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ISRO: Rashmi Sharma, Raj Kumar (Co-Chair)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JAXA: Osamu Ochiai, Ko Hamamoto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NASA: Laura Lorenzoni (OCR-VC)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NOAA: Paul M. DiGiacomo (Co-Chair); Merrie Beth Neely (Project Manager)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●"/>
            </a:pPr>
            <a:r>
              <a:rPr lang="en-US" sz="1600" u="none" strike="noStrike">
                <a:solidFill>
                  <a:srgbClr val="0025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USGS: Steve Labahn (LSI-VC)</a:t>
            </a:r>
            <a:endParaRPr sz="1600" u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163" name="Google Shape;163;p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164" name="Google Shape;164;p4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19200"/>
            <a:ext cx="9772404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174" name="Google Shape;174;p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175" name="Google Shape;175;p5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106272"/>
            <a:ext cx="11289196" cy="4065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2667000" y="1524000"/>
            <a:ext cx="7006083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</a:rPr>
              <a:t>COAST Project: Phases, Milestones and Schedule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 sz="3200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187" name="Google Shape;187;p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188" name="Google Shape;188;p6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106272"/>
            <a:ext cx="11289196" cy="406592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>
          <a:xfrm>
            <a:off x="2667000" y="1524000"/>
            <a:ext cx="7006083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</a:rPr>
              <a:t>COAST Project: Phases, Milestones and Schedule</a:t>
            </a:r>
            <a:endParaRPr/>
          </a:p>
        </p:txBody>
      </p:sp>
      <p:pic>
        <p:nvPicPr>
          <p:cNvPr descr="A close up of a sign&#10;&#10;Description automatically generated" id="192" name="Google Shape;1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268640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201" name="Google Shape;201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202" name="Google Shape;202;p7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304800" y="1452767"/>
            <a:ext cx="11353800" cy="5062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569"/>
                </a:solidFill>
              </a:rPr>
              <a:t>Summary of COAST Phase 1 Deliverables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569"/>
                </a:solidFill>
              </a:rPr>
              <a:t>(Status as of 30 September 2020)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Established - CEOS-COAST website: </a:t>
            </a:r>
            <a:r>
              <a:rPr b="0" i="0" lang="en-US" sz="1800" u="sng" cap="none" strike="noStrike">
                <a:solidFill>
                  <a:srgbClr val="00256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http://ceos.org/ourwork/ad-hoc-teams/ceos-coast/</a:t>
            </a:r>
            <a:r>
              <a:rPr b="0" i="0" lang="en-US" sz="1800" u="none" cap="none" strike="noStrike">
                <a:solidFill>
                  <a:srgbClr val="002569"/>
                </a:solidFill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Completed – Annotated COAST Bibliography; available at CEOS-COAST website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Completed – Compilation of COAST-related projects/activities; pending for CEOS-COAST website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Completed – draft satellite data requirements inventory for SDG 14.1.1a (coastal eutrophication)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</a:t>
            </a:r>
            <a:r>
              <a:rPr lang="en-US" sz="1800">
                <a:solidFill>
                  <a:srgbClr val="002569"/>
                </a:solidFill>
              </a:rPr>
              <a:t>Completed - Phase 2 Pilot project components, priorities and sites identified</a:t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</a:t>
            </a:r>
            <a:r>
              <a:rPr lang="en-US" sz="1800">
                <a:solidFill>
                  <a:srgbClr val="002569"/>
                </a:solidFill>
              </a:rPr>
              <a:t>Delivered </a:t>
            </a:r>
            <a:r>
              <a:rPr b="0" i="0" lang="en-US" sz="1800" u="none" cap="none" strike="noStrike">
                <a:solidFill>
                  <a:srgbClr val="002569"/>
                </a:solidFill>
              </a:rPr>
              <a:t> – Draft CEOS-COAST Phase 1 White Paper #1: “Sea to Land Impacts: User Needs,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2569"/>
                </a:solidFill>
              </a:rPr>
              <a:t>		</a:t>
            </a:r>
            <a:r>
              <a:rPr b="0" i="0" lang="en-US" sz="1800" u="none" cap="none" strike="noStrike">
                <a:solidFill>
                  <a:srgbClr val="002569"/>
                </a:solidFill>
              </a:rPr>
              <a:t>Observations, and Services”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</a:t>
            </a:r>
            <a:r>
              <a:rPr lang="en-US" sz="1800">
                <a:solidFill>
                  <a:srgbClr val="002569"/>
                </a:solidFill>
              </a:rPr>
              <a:t>Delivered </a:t>
            </a:r>
            <a:r>
              <a:rPr b="0" i="0" lang="en-US" sz="1800" u="none" cap="none" strike="noStrike">
                <a:solidFill>
                  <a:srgbClr val="002569"/>
                </a:solidFill>
              </a:rPr>
              <a:t> – Draft CEOS-COAST Phase 1 White Paper #2: “Land to Sea Impacts: User Needs,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2569"/>
                </a:solidFill>
              </a:rPr>
              <a:t>		</a:t>
            </a:r>
            <a:r>
              <a:rPr b="0" i="0" lang="en-US" sz="1800" u="none" cap="none" strike="noStrike">
                <a:solidFill>
                  <a:srgbClr val="002569"/>
                </a:solidFill>
              </a:rPr>
              <a:t>Observations, and Services”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</a:t>
            </a:r>
            <a:r>
              <a:rPr lang="en-US" sz="1800">
                <a:solidFill>
                  <a:srgbClr val="002569"/>
                </a:solidFill>
              </a:rPr>
              <a:t>Delivered </a:t>
            </a:r>
            <a:r>
              <a:rPr b="0" i="0" lang="en-US" sz="1800" u="none" cap="none" strike="noStrike">
                <a:solidFill>
                  <a:srgbClr val="002569"/>
                </a:solidFill>
              </a:rPr>
              <a:t> – Draft CEOS-COAST Phase 1 White Paper #3: “Cross-Cutting Tools, Systems and Services”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Pending  – COAST Phase 2 Implementation Plan (now in draft, final to be delivered by December 2020)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⮚	Pending  – COAST AHT ToR (now in draft review)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569"/>
                </a:solidFill>
              </a:rPr>
              <a:t>NB: On hold due to COVID: Planning for </a:t>
            </a:r>
            <a:r>
              <a:rPr b="0" i="1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GEO-CEOS COASTAL Workshop (~Summer 2020; now TBD)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</p:txBody>
      </p:sp>
      <p:sp>
        <p:nvSpPr>
          <p:cNvPr id="205" name="Google Shape;205;p7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213" name="Google Shape;213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214" name="Google Shape;214;p8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75576" y="1295400"/>
            <a:ext cx="11864024" cy="156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569"/>
                </a:solidFill>
              </a:rPr>
              <a:t>Delivery of Coastal Strategy Documents for CEOS</a:t>
            </a:r>
            <a:endParaRPr b="1" i="0" sz="2400" u="none" cap="none" strike="noStrike">
              <a:solidFill>
                <a:srgbClr val="00256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CEOS-COAST Phase 1 White Paper #1: “Sea to Land Impacts: User Needs, Observations, and Services”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CEOS-COAST Phase 1 White Paper #2: “Land to Sea Impacts: User Needs, Observations, and Services”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CEOS-COAST Phase 1 White Paper #3: “Cross-Cutting Tools, Systems and Services” </a:t>
            </a:r>
            <a:endParaRPr/>
          </a:p>
        </p:txBody>
      </p:sp>
      <p:sp>
        <p:nvSpPr>
          <p:cNvPr id="217" name="Google Shape;217;p8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10/15/2020</a:t>
            </a:r>
            <a:endParaRPr/>
          </a:p>
        </p:txBody>
      </p:sp>
      <p:sp>
        <p:nvSpPr>
          <p:cNvPr id="225" name="Google Shape;225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Plenary 2020</a:t>
            </a:r>
            <a:endParaRPr/>
          </a:p>
        </p:txBody>
      </p:sp>
      <p:sp>
        <p:nvSpPr>
          <p:cNvPr id="226" name="Google Shape;226;p9"/>
          <p:cNvSpPr txBox="1"/>
          <p:nvPr>
            <p:ph idx="12" type="sldNum"/>
          </p:nvPr>
        </p:nvSpPr>
        <p:spPr>
          <a:xfrm>
            <a:off x="9652000" y="6324600"/>
            <a:ext cx="2540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3161764" y="3288268"/>
            <a:ext cx="6323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2569"/>
                </a:solidFill>
              </a:rPr>
              <a:t> </a:t>
            </a:r>
            <a:endParaRPr sz="1800">
              <a:solidFill>
                <a:srgbClr val="002569"/>
              </a:solidFill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175576" y="1295400"/>
            <a:ext cx="11864024" cy="495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569"/>
                </a:solidFill>
              </a:rPr>
              <a:t>Delivery of Coastal Strategy Documents for CEOS</a:t>
            </a:r>
            <a:endParaRPr b="1" i="0" sz="2400" u="none" cap="none" strike="noStrike">
              <a:solidFill>
                <a:srgbClr val="00256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CEOS-COAST Phase 1 White Paper #1: “Sea to Land Impacts: User Needs, Observations, and Services”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CEOS-COAST Phase 1 White Paper #2: “Land to Sea Impacts: User Needs, Observations, and Services”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</a:rPr>
              <a:t>CEOS-COAST Phase 1 White Paper #3: “Cross-Cutting Tools, Systems and Services”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256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569"/>
                </a:solidFill>
              </a:rPr>
              <a:t>Focusing on user needs &amp; integration, technology transfer &amp; capacity building </a:t>
            </a:r>
            <a:endParaRPr/>
          </a:p>
          <a:p>
            <a:pPr indent="-171450" lvl="5" marL="28575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</a:endParaRPr>
          </a:p>
          <a:p>
            <a:pPr indent="-285750" lvl="8" marL="28575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Facilitating broader utilization of EO data for societal benefits within coastal zones, and foster CEOS engagement</a:t>
            </a:r>
            <a:endParaRPr/>
          </a:p>
          <a:p>
            <a:pPr indent="0" lvl="8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     w/key stakeholders including GEO, IOC/GOOS, UN Environment, WMO and the UN Ocean Decade</a:t>
            </a:r>
            <a:endParaRPr/>
          </a:p>
          <a:p>
            <a:pPr indent="-285750" lvl="8" marL="28575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Trans-boundary approaches required: Coupling of processes/phenomena across the land-sea interface</a:t>
            </a:r>
            <a:endParaRPr/>
          </a:p>
          <a:p>
            <a:pPr indent="-285750" lvl="8" marL="28575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Integration of multi-sensor, multi-parameter satellite observations (physical and biological/biogeochemical)</a:t>
            </a:r>
            <a:endParaRPr/>
          </a:p>
          <a:p>
            <a:pPr indent="-285750" lvl="8" marL="28575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Integration of satellite and in situ observations (in future: adding model output/forecasts to the portfolio)</a:t>
            </a:r>
            <a:endParaRPr/>
          </a:p>
          <a:p>
            <a:pPr indent="-285750" lvl="8" marL="28575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Trans-disciplinary approaches required: Integration across environmental data, along with social sciences data</a:t>
            </a:r>
            <a:endParaRPr/>
          </a:p>
          <a:p>
            <a:pPr indent="-285750" lvl="8" marL="28575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Leverage mature/emerging data products, tools &amp; services, and build capacity from developed to developing regions</a:t>
            </a:r>
            <a:endParaRPr/>
          </a:p>
          <a:p>
            <a:pPr indent="0" lvl="3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		&gt; Transition products – initially via regional project demonstrations then to global implementation</a:t>
            </a:r>
            <a:endParaRPr/>
          </a:p>
          <a:p>
            <a:pPr indent="0" lvl="3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		&gt; Ensure interoperability – through use of consistent standards, best practices, Analysis Ready Data (ARD)</a:t>
            </a:r>
            <a:endParaRPr/>
          </a:p>
          <a:p>
            <a:pPr indent="0" lvl="8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569"/>
                </a:solidFill>
              </a:rPr>
              <a:t>		&gt; Usage of cloud-based processing/knowledge hubs (CEOS Earth Analytics Interoperability Lab) to build capacity  </a:t>
            </a:r>
            <a:endParaRPr/>
          </a:p>
        </p:txBody>
      </p:sp>
      <p:sp>
        <p:nvSpPr>
          <p:cNvPr id="229" name="Google Shape;229;p9"/>
          <p:cNvSpPr txBox="1"/>
          <p:nvPr>
            <p:ph type="title"/>
          </p:nvPr>
        </p:nvSpPr>
        <p:spPr>
          <a:xfrm>
            <a:off x="2133600" y="76200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Coastal Observations Applications </a:t>
            </a:r>
            <a:b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Services &amp; Tools (COAST)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2020-09-03T15:01:58Z</dcterms:created>
  <dc:creator>Merrie Beth Neely</dc:creator>
</cp:coreProperties>
</file>