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1.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6858000" cx="9144000"/>
  <p:notesSz cx="6858000" cy="9144000"/>
  <p:embeddedFontLst>
    <p:embeddedFont>
      <p:font typeface="Arimo"/>
      <p:regular r:id="rId38"/>
      <p:bold r:id="rId39"/>
      <p:italic r:id="rId40"/>
      <p:boldItalic r:id="rId41"/>
    </p:embeddedFont>
    <p:embeddedFont>
      <p:font typeface="Arial Narrow"/>
      <p:regular r:id="rId42"/>
      <p:bold r:id="rId43"/>
      <p:italic r:id="rId44"/>
      <p:boldItalic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50" roundtripDataSignature="AMtx7mgB8M9YjcCXS825V4q45Gi5gXtm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190098-E175-4A57-94BF-FF2748FB4DF4}">
  <a:tblStyle styleId="{8F190098-E175-4A57-94BF-FF2748FB4DF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8E0FD7C-F6A3-4C3A-8897-3475EED8CCE3}"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F9E6"/>
          </a:solidFill>
        </a:fill>
      </a:tcStyle>
    </a:wholeTbl>
    <a:band1H>
      <a:tcTxStyle/>
      <a:tcStyle>
        <a:fill>
          <a:solidFill>
            <a:srgbClr val="CAF3CA"/>
          </a:solidFill>
        </a:fill>
      </a:tcStyle>
    </a:band1H>
    <a:band2H>
      <a:tcTxStyle/>
    </a:band2H>
    <a:band1V>
      <a:tcTxStyle/>
      <a:tcStyle>
        <a:fill>
          <a:solidFill>
            <a:srgbClr val="CAF3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rimo-italic.fntdata"/><Relationship Id="rId42" Type="http://schemas.openxmlformats.org/officeDocument/2006/relationships/font" Target="fonts/ArialNarrow-regular.fntdata"/><Relationship Id="rId41" Type="http://schemas.openxmlformats.org/officeDocument/2006/relationships/font" Target="fonts/Arimo-boldItalic.fntdata"/><Relationship Id="rId44" Type="http://schemas.openxmlformats.org/officeDocument/2006/relationships/font" Target="fonts/ArialNarrow-italic.fntdata"/><Relationship Id="rId43" Type="http://schemas.openxmlformats.org/officeDocument/2006/relationships/font" Target="fonts/ArialNarrow-bold.fntdata"/><Relationship Id="rId46" Type="http://schemas.openxmlformats.org/officeDocument/2006/relationships/font" Target="fonts/HelveticaNeue-regular.fntdata"/><Relationship Id="rId45" Type="http://schemas.openxmlformats.org/officeDocument/2006/relationships/font" Target="fonts/ArialNarrow-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Arimo-bold.fntdata"/><Relationship Id="rId38" Type="http://schemas.openxmlformats.org/officeDocument/2006/relationships/font" Target="fonts/Arimo-regular.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0" Type="http://customschemas.google.com/relationships/presentationmetadata" Target="meta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Nunes\Dropbox\EUMETSAT_work_"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Sheet1!$B$43</c:f>
              <c:strCache>
                <c:ptCount val="1"/>
                <c:pt idx="0">
                  <c:v># existing (v3)</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Sheet1!$A$44:$A$55</c:f>
              <c:strCache>
                <c:ptCount val="12"/>
                <c:pt idx="0">
                  <c:v>NASA</c:v>
                </c:pt>
                <c:pt idx="1">
                  <c:v>EUMETSAT</c:v>
                </c:pt>
                <c:pt idx="2">
                  <c:v>CNES</c:v>
                </c:pt>
                <c:pt idx="3">
                  <c:v>ESA</c:v>
                </c:pt>
                <c:pt idx="4">
                  <c:v>NOAA</c:v>
                </c:pt>
                <c:pt idx="5">
                  <c:v>EC / C3S</c:v>
                </c:pt>
                <c:pt idx="6">
                  <c:v>UKSA</c:v>
                </c:pt>
                <c:pt idx="7">
                  <c:v>USGS</c:v>
                </c:pt>
                <c:pt idx="8">
                  <c:v>JMA</c:v>
                </c:pt>
                <c:pt idx="9">
                  <c:v>JAXA</c:v>
                </c:pt>
                <c:pt idx="10">
                  <c:v>KMA</c:v>
                </c:pt>
                <c:pt idx="11">
                  <c:v>Others</c:v>
                </c:pt>
              </c:strCache>
            </c:strRef>
          </c:cat>
          <c:val>
            <c:numRef>
              <c:f>Sheet1!$B$44:$B$55</c:f>
              <c:numCache>
                <c:formatCode>0%</c:formatCode>
                <c:ptCount val="12"/>
                <c:pt idx="0">
                  <c:v>0.62</c:v>
                </c:pt>
                <c:pt idx="1">
                  <c:v>0.64</c:v>
                </c:pt>
                <c:pt idx="2">
                  <c:v>0.85</c:v>
                </c:pt>
                <c:pt idx="3">
                  <c:v>0.71</c:v>
                </c:pt>
                <c:pt idx="4">
                  <c:v>0.83</c:v>
                </c:pt>
                <c:pt idx="5">
                  <c:v>0.64</c:v>
                </c:pt>
                <c:pt idx="6">
                  <c:v>0.47</c:v>
                </c:pt>
                <c:pt idx="7">
                  <c:v>1</c:v>
                </c:pt>
                <c:pt idx="8">
                  <c:v>1</c:v>
                </c:pt>
                <c:pt idx="9">
                  <c:v>1</c:v>
                </c:pt>
                <c:pt idx="10">
                  <c:v>1</c:v>
                </c:pt>
                <c:pt idx="11">
                  <c:v>1</c:v>
                </c:pt>
              </c:numCache>
            </c:numRef>
          </c:val>
          <c:extLst>
            <c:ext xmlns:c16="http://schemas.microsoft.com/office/drawing/2014/chart" uri="{C3380CC4-5D6E-409C-BE32-E72D297353CC}">
              <c16:uniqueId val="{00000000-BBC1-4C61-B619-4177EBD66870}"/>
            </c:ext>
          </c:extLst>
        </c:ser>
        <c:ser>
          <c:idx val="1"/>
          <c:order val="1"/>
          <c:tx>
            <c:strRef>
              <c:f>Sheet1!$C$43</c:f>
              <c:strCache>
                <c:ptCount val="1"/>
                <c:pt idx="0">
                  <c:v># planned (v3)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cat>
            <c:strRef>
              <c:f>Sheet1!$A$44:$A$55</c:f>
              <c:strCache>
                <c:ptCount val="12"/>
                <c:pt idx="0">
                  <c:v>NASA</c:v>
                </c:pt>
                <c:pt idx="1">
                  <c:v>EUMETSAT</c:v>
                </c:pt>
                <c:pt idx="2">
                  <c:v>CNES</c:v>
                </c:pt>
                <c:pt idx="3">
                  <c:v>ESA</c:v>
                </c:pt>
                <c:pt idx="4">
                  <c:v>NOAA</c:v>
                </c:pt>
                <c:pt idx="5">
                  <c:v>EC / C3S</c:v>
                </c:pt>
                <c:pt idx="6">
                  <c:v>UKSA</c:v>
                </c:pt>
                <c:pt idx="7">
                  <c:v>USGS</c:v>
                </c:pt>
                <c:pt idx="8">
                  <c:v>JMA</c:v>
                </c:pt>
                <c:pt idx="9">
                  <c:v>JAXA</c:v>
                </c:pt>
                <c:pt idx="10">
                  <c:v>KMA</c:v>
                </c:pt>
                <c:pt idx="11">
                  <c:v>Others</c:v>
                </c:pt>
              </c:strCache>
            </c:strRef>
          </c:cat>
          <c:val>
            <c:numRef>
              <c:f>Sheet1!$C$44:$C$55</c:f>
              <c:numCache>
                <c:formatCode>0%</c:formatCode>
                <c:ptCount val="12"/>
                <c:pt idx="0">
                  <c:v>0.38</c:v>
                </c:pt>
                <c:pt idx="1">
                  <c:v>0.36</c:v>
                </c:pt>
                <c:pt idx="2">
                  <c:v>0.15</c:v>
                </c:pt>
                <c:pt idx="3">
                  <c:v>0.28999999999999998</c:v>
                </c:pt>
                <c:pt idx="4">
                  <c:v>0.17</c:v>
                </c:pt>
                <c:pt idx="5">
                  <c:v>0.36</c:v>
                </c:pt>
                <c:pt idx="6">
                  <c:v>0.53</c:v>
                </c:pt>
                <c:pt idx="7">
                  <c:v>0</c:v>
                </c:pt>
                <c:pt idx="8">
                  <c:v>0</c:v>
                </c:pt>
                <c:pt idx="9">
                  <c:v>0</c:v>
                </c:pt>
                <c:pt idx="10">
                  <c:v>0</c:v>
                </c:pt>
                <c:pt idx="11">
                  <c:v>0</c:v>
                </c:pt>
              </c:numCache>
            </c:numRef>
          </c:val>
          <c:extLst>
            <c:ext xmlns:c16="http://schemas.microsoft.com/office/drawing/2014/chart" uri="{C3380CC4-5D6E-409C-BE32-E72D297353CC}">
              <c16:uniqueId val="{00000001-BBC1-4C61-B619-4177EBD66870}"/>
            </c:ext>
          </c:extLst>
        </c:ser>
        <c:dLbls>
          <c:showLegendKey val="0"/>
          <c:showVal val="0"/>
          <c:showCatName val="0"/>
          <c:showSerName val="0"/>
          <c:showPercent val="0"/>
          <c:showBubbleSize val="0"/>
        </c:dLbls>
        <c:gapWidth val="150"/>
        <c:shape val="box"/>
        <c:axId val="753799784"/>
        <c:axId val="753800768"/>
        <c:axId val="0"/>
      </c:bar3DChart>
      <c:catAx>
        <c:axId val="753799784"/>
        <c:scaling>
          <c:orientation val="minMax"/>
        </c:scaling>
        <c:delete val="0"/>
        <c:axPos val="b"/>
        <c:numFmt formatCode="General" sourceLinked="1"/>
        <c:majorTickMark val="none"/>
        <c:minorTickMark val="none"/>
        <c:tickLblPos val="nextTo"/>
        <c:spPr>
          <a:noFill/>
          <a:ln w="12700">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800768"/>
        <c:crosses val="autoZero"/>
        <c:auto val="1"/>
        <c:lblAlgn val="ctr"/>
        <c:lblOffset val="100"/>
        <c:noMultiLvlLbl val="0"/>
      </c:catAx>
      <c:valAx>
        <c:axId val="753800768"/>
        <c:scaling>
          <c:orientation val="minMax"/>
        </c:scaling>
        <c:delete val="0"/>
        <c:axPos val="l"/>
        <c:majorGridlines>
          <c:spPr>
            <a:ln w="9525">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799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a:solidFill>
          <a:schemeClr val="tx1">
            <a:lumMod val="15000"/>
            <a:lumOff val="85000"/>
          </a:schemeClr>
        </a:solidFill>
        <a:round/>
      </a:ln>
    </cs:spPr>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indent="-228600" lvl="6" marL="3200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indent="-228600" lvl="7" marL="3657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indent="-228600" lvl="8" marL="4114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71" name="Google Shape;7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4" name="Google Shape;264;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rPr lang="en-GB"/>
              <a:t>Can we define a typology of requirements for ECV products in all domains, i.e., linking the requirements with the GCOS objectives?</a:t>
            </a:r>
            <a:endParaRPr/>
          </a:p>
          <a:p>
            <a:pPr indent="-228600" lvl="0" marL="457200" marR="0" rtl="0" algn="l">
              <a:lnSpc>
                <a:spcPct val="125000"/>
              </a:lnSpc>
              <a:spcBef>
                <a:spcPts val="0"/>
              </a:spcBef>
              <a:spcAft>
                <a:spcPts val="0"/>
              </a:spcAft>
              <a:buSzPts val="1400"/>
              <a:buNone/>
            </a:pPr>
            <a:r>
              <a:rPr lang="en-GB"/>
              <a:t>Can we use the WGClimate Case Study Exercise to emerge some additional and refined requirements?</a:t>
            </a:r>
            <a:endParaRPr/>
          </a:p>
          <a:p>
            <a:pPr indent="-228600" lvl="0" marL="457200" marR="0" rtl="0" algn="l">
              <a:lnSpc>
                <a:spcPct val="125000"/>
              </a:lnSpc>
              <a:spcBef>
                <a:spcPts val="0"/>
              </a:spcBef>
              <a:spcAft>
                <a:spcPts val="0"/>
              </a:spcAft>
              <a:buSzPts val="1400"/>
              <a:buNone/>
            </a:pPr>
            <a:r>
              <a:rPr lang="en-GB"/>
              <a:t>What are opportunities for gathering requirements, e.g., for adaptation through other initiatives e.g. WMO GFCS, GEO Climate Change WG? </a:t>
            </a:r>
            <a:endParaRPr/>
          </a:p>
          <a:p>
            <a:pPr indent="-228600" lvl="0" marL="457200" marR="0" rtl="0" algn="l">
              <a:lnSpc>
                <a:spcPct val="125000"/>
              </a:lnSpc>
              <a:spcBef>
                <a:spcPts val="0"/>
              </a:spcBef>
              <a:spcAft>
                <a:spcPts val="0"/>
              </a:spcAft>
              <a:buSzPts val="1400"/>
              <a:buNone/>
            </a:pPr>
            <a:r>
              <a:rPr lang="en-GB"/>
              <a:t>Can the envisaged GCOS study team help in this process? What could be realistically achieved for next GCOS IP?</a:t>
            </a:r>
            <a:endParaRPr/>
          </a:p>
          <a:p>
            <a:pPr indent="-228600" lvl="0" marL="457200" marR="0" rtl="0" algn="l">
              <a:lnSpc>
                <a:spcPct val="125000"/>
              </a:lnSpc>
              <a:spcBef>
                <a:spcPts val="0"/>
              </a:spcBef>
              <a:spcAft>
                <a:spcPts val="0"/>
              </a:spcAft>
              <a:buSzPts val="1400"/>
              <a:buNone/>
            </a:pPr>
            <a:r>
              <a:rPr lang="en-GB"/>
              <a:t>What are the implications for ECV Inventory, Gap Analysis, and Action Plan process?</a:t>
            </a:r>
            <a:endParaRPr/>
          </a:p>
          <a:p>
            <a:pPr indent="-228600" lvl="0" marL="457200" marR="0" rtl="0" algn="l">
              <a:lnSpc>
                <a:spcPct val="125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25000"/>
              </a:lnSpc>
              <a:spcBef>
                <a:spcPts val="0"/>
              </a:spcBef>
              <a:spcAft>
                <a:spcPts val="0"/>
              </a:spcAft>
              <a:buSzPts val="1400"/>
              <a:buNone/>
            </a:pPr>
            <a:r>
              <a:t/>
            </a:r>
            <a:endParaRPr/>
          </a:p>
        </p:txBody>
      </p:sp>
      <p:sp>
        <p:nvSpPr>
          <p:cNvPr id="272" name="Google Shape;272;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4432667a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4432667a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41"/>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457201" y="273050"/>
            <a:ext cx="3008313" cy="1162050"/>
          </a:xfrm>
          <a:prstGeom prst="rect">
            <a:avLst/>
          </a:prstGeom>
          <a:solidFill>
            <a:srgbClr val="08909D"/>
          </a:solid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500"/>
              <a:buFont typeface="Arimo"/>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2"/>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rmAutofit/>
          </a:bodyPr>
          <a:lstStyle>
            <a:lvl1pPr indent="-381000" lvl="0" marL="457200" algn="l">
              <a:lnSpc>
                <a:spcPct val="114000"/>
              </a:lnSpc>
              <a:spcBef>
                <a:spcPts val="0"/>
              </a:spcBef>
              <a:spcAft>
                <a:spcPts val="0"/>
              </a:spcAft>
              <a:buClr>
                <a:schemeClr val="dk1"/>
              </a:buClr>
              <a:buSzPts val="2400"/>
              <a:buChar char="•"/>
              <a:defRPr sz="2400"/>
            </a:lvl1pPr>
            <a:lvl2pPr indent="-361950" lvl="1" marL="914400" algn="l">
              <a:lnSpc>
                <a:spcPct val="114000"/>
              </a:lnSpc>
              <a:spcBef>
                <a:spcPts val="0"/>
              </a:spcBef>
              <a:spcAft>
                <a:spcPts val="0"/>
              </a:spcAft>
              <a:buClr>
                <a:schemeClr val="dk1"/>
              </a:buClr>
              <a:buSzPts val="2100"/>
              <a:buChar char="–"/>
              <a:defRPr sz="2100"/>
            </a:lvl2pPr>
            <a:lvl3pPr indent="-342900" lvl="2" marL="1371600" algn="l">
              <a:lnSpc>
                <a:spcPct val="114000"/>
              </a:lnSpc>
              <a:spcBef>
                <a:spcPts val="0"/>
              </a:spcBef>
              <a:spcAft>
                <a:spcPts val="0"/>
              </a:spcAft>
              <a:buClr>
                <a:schemeClr val="dk1"/>
              </a:buClr>
              <a:buSzPts val="1800"/>
              <a:buChar char="•"/>
              <a:defRPr sz="1800"/>
            </a:lvl3pPr>
            <a:lvl4pPr indent="-323850" lvl="3" marL="1828800" algn="l">
              <a:lnSpc>
                <a:spcPct val="114000"/>
              </a:lnSpc>
              <a:spcBef>
                <a:spcPts val="0"/>
              </a:spcBef>
              <a:spcAft>
                <a:spcPts val="0"/>
              </a:spcAft>
              <a:buClr>
                <a:schemeClr val="dk1"/>
              </a:buClr>
              <a:buSzPts val="1500"/>
              <a:buChar char="–"/>
              <a:defRPr sz="1500"/>
            </a:lvl4pPr>
            <a:lvl5pPr indent="-323850" lvl="4" marL="2286000" algn="l">
              <a:lnSpc>
                <a:spcPct val="114000"/>
              </a:lnSpc>
              <a:spcBef>
                <a:spcPts val="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57" name="Google Shape;57;p42"/>
          <p:cNvSpPr txBox="1"/>
          <p:nvPr>
            <p:ph idx="2" type="body"/>
          </p:nvPr>
        </p:nvSpPr>
        <p:spPr>
          <a:xfrm>
            <a:off x="457201" y="1435102"/>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14000"/>
              </a:lnSpc>
              <a:spcBef>
                <a:spcPts val="0"/>
              </a:spcBef>
              <a:spcAft>
                <a:spcPts val="0"/>
              </a:spcAft>
              <a:buClr>
                <a:schemeClr val="dk1"/>
              </a:buClr>
              <a:buSzPts val="1050"/>
              <a:buNone/>
              <a:defRPr sz="1050"/>
            </a:lvl1pPr>
            <a:lvl2pPr indent="-228600" lvl="1" marL="914400" algn="l">
              <a:lnSpc>
                <a:spcPct val="114000"/>
              </a:lnSpc>
              <a:spcBef>
                <a:spcPts val="0"/>
              </a:spcBef>
              <a:spcAft>
                <a:spcPts val="0"/>
              </a:spcAft>
              <a:buClr>
                <a:schemeClr val="dk1"/>
              </a:buClr>
              <a:buSzPts val="900"/>
              <a:buNone/>
              <a:defRPr sz="900"/>
            </a:lvl2pPr>
            <a:lvl3pPr indent="-228600" lvl="2" marL="1371600" algn="l">
              <a:lnSpc>
                <a:spcPct val="114000"/>
              </a:lnSpc>
              <a:spcBef>
                <a:spcPts val="0"/>
              </a:spcBef>
              <a:spcAft>
                <a:spcPts val="0"/>
              </a:spcAft>
              <a:buClr>
                <a:schemeClr val="dk1"/>
              </a:buClr>
              <a:buSzPts val="750"/>
              <a:buNone/>
              <a:defRPr sz="750"/>
            </a:lvl3pPr>
            <a:lvl4pPr indent="-228600" lvl="3" marL="1828800" algn="l">
              <a:lnSpc>
                <a:spcPct val="114000"/>
              </a:lnSpc>
              <a:spcBef>
                <a:spcPts val="0"/>
              </a:spcBef>
              <a:spcAft>
                <a:spcPts val="0"/>
              </a:spcAft>
              <a:buClr>
                <a:schemeClr val="dk1"/>
              </a:buClr>
              <a:buSzPts val="675"/>
              <a:buNone/>
              <a:defRPr sz="675"/>
            </a:lvl4pPr>
            <a:lvl5pPr indent="-228600" lvl="4" marL="2286000" algn="l">
              <a:lnSpc>
                <a:spcPct val="114000"/>
              </a:lnSpc>
              <a:spcBef>
                <a:spcPts val="0"/>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58" name="Google Shape;58;p42"/>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43"/>
          <p:cNvSpPr txBox="1"/>
          <p:nvPr>
            <p:ph type="title"/>
          </p:nvPr>
        </p:nvSpPr>
        <p:spPr>
          <a:xfrm>
            <a:off x="1792288" y="4800600"/>
            <a:ext cx="5486400" cy="566738"/>
          </a:xfrm>
          <a:prstGeom prst="rect">
            <a:avLst/>
          </a:prstGeom>
          <a:solidFill>
            <a:srgbClr val="08909D"/>
          </a:solid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1500"/>
              <a:buFont typeface="Arimo"/>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43"/>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lnSpc>
                <a:spcPct val="114000"/>
              </a:lnSpc>
              <a:spcBef>
                <a:spcPts val="0"/>
              </a:spcBef>
              <a:spcAft>
                <a:spcPts val="0"/>
              </a:spcAft>
              <a:buClr>
                <a:schemeClr val="dk1"/>
              </a:buClr>
              <a:buSzPts val="2400"/>
              <a:buFont typeface="Arial"/>
              <a:buNone/>
              <a:defRPr b="0" i="0" sz="2400" u="none" cap="none" strike="noStrike">
                <a:solidFill>
                  <a:schemeClr val="dk1"/>
                </a:solidFill>
                <a:latin typeface="Arimo"/>
                <a:ea typeface="Arimo"/>
                <a:cs typeface="Arimo"/>
                <a:sym typeface="Arimo"/>
              </a:defRPr>
            </a:lvl1pPr>
            <a:lvl2pPr lvl="1" marR="0" rtl="0" algn="l">
              <a:lnSpc>
                <a:spcPct val="114000"/>
              </a:lnSpc>
              <a:spcBef>
                <a:spcPts val="0"/>
              </a:spcBef>
              <a:spcAft>
                <a:spcPts val="0"/>
              </a:spcAft>
              <a:buClr>
                <a:schemeClr val="dk1"/>
              </a:buClr>
              <a:buSzPts val="2100"/>
              <a:buFont typeface="Arial"/>
              <a:buNone/>
              <a:defRPr b="0" i="0" sz="2100" u="none" cap="none" strike="noStrike">
                <a:solidFill>
                  <a:schemeClr val="dk1"/>
                </a:solidFill>
                <a:latin typeface="Arimo"/>
                <a:ea typeface="Arimo"/>
                <a:cs typeface="Arimo"/>
                <a:sym typeface="Arimo"/>
              </a:defRPr>
            </a:lvl2pPr>
            <a:lvl3pPr lvl="2" marR="0" rtl="0" algn="l">
              <a:lnSpc>
                <a:spcPct val="114000"/>
              </a:lnSpc>
              <a:spcBef>
                <a:spcPts val="0"/>
              </a:spcBef>
              <a:spcAft>
                <a:spcPts val="0"/>
              </a:spcAft>
              <a:buClr>
                <a:schemeClr val="dk1"/>
              </a:buClr>
              <a:buSzPts val="1800"/>
              <a:buFont typeface="Arial"/>
              <a:buNone/>
              <a:defRPr b="0" i="0" sz="1800" u="none" cap="none" strike="noStrike">
                <a:solidFill>
                  <a:schemeClr val="dk1"/>
                </a:solidFill>
                <a:latin typeface="Arimo"/>
                <a:ea typeface="Arimo"/>
                <a:cs typeface="Arimo"/>
                <a:sym typeface="Arimo"/>
              </a:defRPr>
            </a:lvl3pPr>
            <a:lvl4pPr lvl="3" marR="0" rtl="0" algn="l">
              <a:lnSpc>
                <a:spcPct val="114000"/>
              </a:lnSpc>
              <a:spcBef>
                <a:spcPts val="0"/>
              </a:spcBef>
              <a:spcAft>
                <a:spcPts val="0"/>
              </a:spcAft>
              <a:buClr>
                <a:schemeClr val="dk1"/>
              </a:buClr>
              <a:buSzPts val="1500"/>
              <a:buFont typeface="Arial"/>
              <a:buNone/>
              <a:defRPr b="0" i="0" sz="1500" u="none" cap="none" strike="noStrike">
                <a:solidFill>
                  <a:schemeClr val="dk1"/>
                </a:solidFill>
                <a:latin typeface="Arimo"/>
                <a:ea typeface="Arimo"/>
                <a:cs typeface="Arimo"/>
                <a:sym typeface="Arimo"/>
              </a:defRPr>
            </a:lvl4pPr>
            <a:lvl5pPr lvl="4" marR="0" rtl="0" algn="l">
              <a:lnSpc>
                <a:spcPct val="114000"/>
              </a:lnSpc>
              <a:spcBef>
                <a:spcPts val="0"/>
              </a:spcBef>
              <a:spcAft>
                <a:spcPts val="0"/>
              </a:spcAft>
              <a:buClr>
                <a:schemeClr val="dk1"/>
              </a:buClr>
              <a:buSzPts val="1500"/>
              <a:buFont typeface="Arial"/>
              <a:buNone/>
              <a:defRPr b="0" i="0" sz="1500" u="none" cap="none" strike="noStrike">
                <a:solidFill>
                  <a:schemeClr val="dk1"/>
                </a:solidFill>
                <a:latin typeface="Arimo"/>
                <a:ea typeface="Arimo"/>
                <a:cs typeface="Arimo"/>
                <a:sym typeface="Arimo"/>
              </a:defRPr>
            </a:lvl5pPr>
            <a:lvl6pPr lvl="5"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2" name="Google Shape;62;p4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14000"/>
              </a:lnSpc>
              <a:spcBef>
                <a:spcPts val="0"/>
              </a:spcBef>
              <a:spcAft>
                <a:spcPts val="0"/>
              </a:spcAft>
              <a:buClr>
                <a:schemeClr val="dk1"/>
              </a:buClr>
              <a:buSzPts val="1050"/>
              <a:buNone/>
              <a:defRPr sz="1050"/>
            </a:lvl1pPr>
            <a:lvl2pPr indent="-228600" lvl="1" marL="914400" algn="l">
              <a:lnSpc>
                <a:spcPct val="114000"/>
              </a:lnSpc>
              <a:spcBef>
                <a:spcPts val="0"/>
              </a:spcBef>
              <a:spcAft>
                <a:spcPts val="0"/>
              </a:spcAft>
              <a:buClr>
                <a:schemeClr val="dk1"/>
              </a:buClr>
              <a:buSzPts val="900"/>
              <a:buNone/>
              <a:defRPr sz="900"/>
            </a:lvl2pPr>
            <a:lvl3pPr indent="-228600" lvl="2" marL="1371600" algn="l">
              <a:lnSpc>
                <a:spcPct val="114000"/>
              </a:lnSpc>
              <a:spcBef>
                <a:spcPts val="0"/>
              </a:spcBef>
              <a:spcAft>
                <a:spcPts val="0"/>
              </a:spcAft>
              <a:buClr>
                <a:schemeClr val="dk1"/>
              </a:buClr>
              <a:buSzPts val="750"/>
              <a:buNone/>
              <a:defRPr sz="750"/>
            </a:lvl3pPr>
            <a:lvl4pPr indent="-228600" lvl="3" marL="1828800" algn="l">
              <a:lnSpc>
                <a:spcPct val="114000"/>
              </a:lnSpc>
              <a:spcBef>
                <a:spcPts val="0"/>
              </a:spcBef>
              <a:spcAft>
                <a:spcPts val="0"/>
              </a:spcAft>
              <a:buClr>
                <a:schemeClr val="dk1"/>
              </a:buClr>
              <a:buSzPts val="675"/>
              <a:buNone/>
              <a:defRPr sz="675"/>
            </a:lvl4pPr>
            <a:lvl5pPr indent="-228600" lvl="4" marL="2286000" algn="l">
              <a:lnSpc>
                <a:spcPct val="114000"/>
              </a:lnSpc>
              <a:spcBef>
                <a:spcPts val="0"/>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63" name="Google Shape;63;p4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p:cSld name="Header">
    <p:spTree>
      <p:nvGrpSpPr>
        <p:cNvPr id="64" name="Shape 64"/>
        <p:cNvGrpSpPr/>
        <p:nvPr/>
      </p:nvGrpSpPr>
      <p:grpSpPr>
        <a:xfrm>
          <a:off x="0" y="0"/>
          <a:ext cx="0" cy="0"/>
          <a:chOff x="0" y="0"/>
          <a:chExt cx="0" cy="0"/>
        </a:xfrm>
      </p:grpSpPr>
      <p:sp>
        <p:nvSpPr>
          <p:cNvPr id="65" name="Google Shape;65;p44"/>
          <p:cNvSpPr txBox="1"/>
          <p:nvPr>
            <p:ph type="ctrTitle"/>
          </p:nvPr>
        </p:nvSpPr>
        <p:spPr>
          <a:xfrm>
            <a:off x="320979" y="325011"/>
            <a:ext cx="8593211" cy="627149"/>
          </a:xfrm>
          <a:prstGeom prst="rect">
            <a:avLst/>
          </a:prstGeom>
          <a:solidFill>
            <a:srgbClr val="08909D"/>
          </a:solidFill>
          <a:ln>
            <a:noFill/>
          </a:ln>
        </p:spPr>
        <p:txBody>
          <a:bodyPr anchorCtr="0" anchor="t" bIns="45700" lIns="91425" spcFirstLastPara="1" rIns="91425" wrap="square" tIns="45700">
            <a:noAutofit/>
          </a:bodyPr>
          <a:lstStyle>
            <a:lvl1pPr lvl="0" algn="l">
              <a:spcBef>
                <a:spcPts val="0"/>
              </a:spcBef>
              <a:spcAft>
                <a:spcPts val="0"/>
              </a:spcAft>
              <a:buClr>
                <a:srgbClr val="000000"/>
              </a:buClr>
              <a:buSzPts val="2400"/>
              <a:buFont typeface="Arial"/>
              <a:buNone/>
              <a:defRPr b="1" i="0" sz="2400" cap="none">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4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44"/>
          <p:cNvSpPr txBox="1"/>
          <p:nvPr/>
        </p:nvSpPr>
        <p:spPr>
          <a:xfrm>
            <a:off x="7515226" y="6369395"/>
            <a:ext cx="1539488" cy="41563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3"/>
                </a:solidFill>
                <a:latin typeface="Arial"/>
                <a:ea typeface="Arial"/>
                <a:cs typeface="Arial"/>
                <a:sym typeface="Arial"/>
              </a:rPr>
              <a:t>jpl.nasa.gov</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8" name="Shape 8"/>
        <p:cNvGrpSpPr/>
        <p:nvPr/>
      </p:nvGrpSpPr>
      <p:grpSpPr>
        <a:xfrm>
          <a:off x="0" y="0"/>
          <a:ext cx="0" cy="0"/>
          <a:chOff x="0" y="0"/>
          <a:chExt cx="0" cy="0"/>
        </a:xfrm>
      </p:grpSpPr>
      <p:sp>
        <p:nvSpPr>
          <p:cNvPr id="9" name="Google Shape;9;p32"/>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GB"/>
              <a:t>‹#›</a:t>
            </a:fld>
            <a:endParaRPr/>
          </a:p>
        </p:txBody>
      </p:sp>
      <p:sp>
        <p:nvSpPr>
          <p:cNvPr id="10" name="Google Shape;10;p32"/>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1" name="Google Shape;11;p32"/>
          <p:cNvSpPr/>
          <p:nvPr/>
        </p:nvSpPr>
        <p:spPr>
          <a:xfrm>
            <a:off x="76200" y="6629400"/>
            <a:ext cx="23622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GB" sz="1100" u="none" cap="none" strike="noStrike">
                <a:solidFill>
                  <a:schemeClr val="dk2"/>
                </a:solidFill>
                <a:latin typeface="Helvetica Neue"/>
                <a:ea typeface="Helvetica Neue"/>
                <a:cs typeface="Helvetica Neue"/>
                <a:sym typeface="Helvetica Neue"/>
              </a:rPr>
              <a:t>CEOS Plenary 2020, 20-22 October</a:t>
            </a:r>
            <a:endParaRPr b="0" i="1" sz="1100" u="none" cap="none" strike="noStrike">
              <a:solidFill>
                <a:schemeClr val="dk2"/>
              </a:solidFill>
              <a:latin typeface="Helvetica Neue"/>
              <a:ea typeface="Helvetica Neue"/>
              <a:cs typeface="Helvetica Neue"/>
              <a:sym typeface="Helvetica Neue"/>
            </a:endParaRPr>
          </a:p>
        </p:txBody>
      </p:sp>
      <p:sp>
        <p:nvSpPr>
          <p:cNvPr id="12" name="Google Shape;12;p32"/>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35"/>
          <p:cNvSpPr/>
          <p:nvPr>
            <p:ph idx="12" type="sldNum"/>
          </p:nvPr>
        </p:nvSpPr>
        <p:spPr>
          <a:xfrm>
            <a:off x="8763000" y="6629403"/>
            <a:ext cx="304800" cy="140464"/>
          </a:xfrm>
          <a:prstGeom prst="roundRect">
            <a:avLst>
              <a:gd fmla="val 16667" name="adj"/>
            </a:avLst>
          </a:prstGeom>
          <a:solidFill>
            <a:schemeClr val="lt1">
              <a:alpha val="48627"/>
            </a:schemeClr>
          </a:solidFill>
          <a:ln cap="flat" cmpd="sng" w="25400">
            <a:solidFill>
              <a:schemeClr val="lt2">
                <a:alpha val="60000"/>
              </a:schemeClr>
            </a:solidFill>
            <a:prstDash val="solid"/>
            <a:round/>
            <a:headEnd len="sm" w="sm" type="none"/>
            <a:tailEnd len="sm" w="sm" type="none"/>
          </a:ln>
        </p:spPr>
        <p:txBody>
          <a:bodyPr anchorCtr="0" anchor="t" bIns="0" lIns="0" spcFirstLastPara="1" rIns="0" wrap="square" tIns="0">
            <a:spAutoFit/>
          </a:bodyPr>
          <a:lstStyle>
            <a:lvl1pPr indent="0" lvl="0"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825"/>
              <a:buFont typeface="Arial"/>
              <a:buNone/>
              <a:defRPr b="0" i="1" sz="825" u="none" cap="none" strike="noStrike">
                <a:solidFill>
                  <a:srgbClr val="1F497D"/>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5" name="Google Shape;15;p35"/>
          <p:cNvSpPr txBox="1"/>
          <p:nvPr>
            <p:ph idx="1" type="body"/>
          </p:nvPr>
        </p:nvSpPr>
        <p:spPr>
          <a:xfrm>
            <a:off x="124691" y="1402773"/>
            <a:ext cx="8884227" cy="51019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1pPr>
            <a:lvl2pPr indent="-323850" lvl="1" marL="914400" marR="0" rtl="0" algn="l">
              <a:lnSpc>
                <a:spcPct val="100000"/>
              </a:lnSpc>
              <a:spcBef>
                <a:spcPts val="0"/>
              </a:spcBef>
              <a:spcAft>
                <a:spcPts val="0"/>
              </a:spcAft>
              <a:buClr>
                <a:srgbClr val="000000"/>
              </a:buClr>
              <a:buSzPts val="1500"/>
              <a:buFont typeface="Courier New"/>
              <a:buChar char="o"/>
              <a:defRPr b="0" i="0" sz="1500" u="none" cap="none" strike="noStrike">
                <a:solidFill>
                  <a:srgbClr val="000000"/>
                </a:solidFill>
                <a:latin typeface="Arial"/>
                <a:ea typeface="Arial"/>
                <a:cs typeface="Arial"/>
                <a:sym typeface="Arial"/>
              </a:defRPr>
            </a:lvl2pPr>
            <a:lvl3pPr indent="-323850" lvl="2" marL="1371600" marR="0" rtl="0" algn="l">
              <a:lnSpc>
                <a:spcPct val="100000"/>
              </a:lnSpc>
              <a:spcBef>
                <a:spcPts val="0"/>
              </a:spcBef>
              <a:spcAft>
                <a:spcPts val="0"/>
              </a:spcAft>
              <a:buClr>
                <a:srgbClr val="000000"/>
              </a:buClr>
              <a:buSzPts val="1500"/>
              <a:buFont typeface="Noto Sans Symbols"/>
              <a:buChar char="▪"/>
              <a:defRPr b="0" i="0" sz="15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35"/>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4"/>
          <p:cNvSpPr txBox="1"/>
          <p:nvPr>
            <p:ph type="title"/>
          </p:nvPr>
        </p:nvSpPr>
        <p:spPr>
          <a:xfrm>
            <a:off x="0" y="5008"/>
            <a:ext cx="9144000" cy="726829"/>
          </a:xfrm>
          <a:prstGeom prst="rect">
            <a:avLst/>
          </a:prstGeom>
          <a:solidFill>
            <a:srgbClr val="08909D"/>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4"/>
          <p:cNvSpPr txBox="1"/>
          <p:nvPr>
            <p:ph idx="1" type="body"/>
          </p:nvPr>
        </p:nvSpPr>
        <p:spPr>
          <a:xfrm>
            <a:off x="457200" y="996463"/>
            <a:ext cx="8229600" cy="5129702"/>
          </a:xfrm>
          <a:prstGeom prst="rect">
            <a:avLst/>
          </a:prstGeom>
          <a:noFill/>
          <a:ln>
            <a:noFill/>
          </a:ln>
        </p:spPr>
        <p:txBody>
          <a:bodyPr anchorCtr="0" anchor="t" bIns="45700" lIns="91425" spcFirstLastPara="1" rIns="91425" wrap="square" tIns="45700">
            <a:normAutofit/>
          </a:bodyPr>
          <a:lstStyle>
            <a:lvl1pPr indent="-381000" lvl="0" marL="457200" algn="l">
              <a:lnSpc>
                <a:spcPct val="114000"/>
              </a:lnSpc>
              <a:spcBef>
                <a:spcPts val="0"/>
              </a:spcBef>
              <a:spcAft>
                <a:spcPts val="0"/>
              </a:spcAft>
              <a:buClr>
                <a:schemeClr val="dk1"/>
              </a:buClr>
              <a:buSzPts val="2400"/>
              <a:buChar char="•"/>
              <a:defRPr/>
            </a:lvl1pPr>
            <a:lvl2pPr indent="-361950" lvl="1" marL="914400" algn="l">
              <a:lnSpc>
                <a:spcPct val="114000"/>
              </a:lnSpc>
              <a:spcBef>
                <a:spcPts val="450"/>
              </a:spcBef>
              <a:spcAft>
                <a:spcPts val="0"/>
              </a:spcAft>
              <a:buClr>
                <a:schemeClr val="dk1"/>
              </a:buClr>
              <a:buSzPts val="2100"/>
              <a:buChar char="–"/>
              <a:defRPr/>
            </a:lvl2pPr>
            <a:lvl3pPr indent="-342900" lvl="2" marL="1371600" algn="l">
              <a:lnSpc>
                <a:spcPct val="114000"/>
              </a:lnSpc>
              <a:spcBef>
                <a:spcPts val="450"/>
              </a:spcBef>
              <a:spcAft>
                <a:spcPts val="0"/>
              </a:spcAft>
              <a:buClr>
                <a:schemeClr val="dk1"/>
              </a:buClr>
              <a:buSzPts val="1800"/>
              <a:buChar char="•"/>
              <a:defRPr/>
            </a:lvl3pPr>
            <a:lvl4pPr indent="-323850" lvl="3" marL="1828800" algn="l">
              <a:lnSpc>
                <a:spcPct val="114000"/>
              </a:lnSpc>
              <a:spcBef>
                <a:spcPts val="450"/>
              </a:spcBef>
              <a:spcAft>
                <a:spcPts val="0"/>
              </a:spcAft>
              <a:buClr>
                <a:schemeClr val="dk1"/>
              </a:buClr>
              <a:buSzPts val="1500"/>
              <a:buChar char="–"/>
              <a:defRPr/>
            </a:lvl4pPr>
            <a:lvl5pPr indent="-323850" lvl="4" marL="2286000" algn="l">
              <a:lnSpc>
                <a:spcPct val="114000"/>
              </a:lnSpc>
              <a:spcBef>
                <a:spcPts val="450"/>
              </a:spcBef>
              <a:spcAft>
                <a:spcPts val="0"/>
              </a:spcAft>
              <a:buClr>
                <a:schemeClr val="dk1"/>
              </a:buClr>
              <a:buSzPts val="1500"/>
              <a:buChar char="»"/>
              <a:defRPr/>
            </a:lvl5pPr>
            <a:lvl6pPr indent="-342900" lvl="5" marL="2743200" algn="l">
              <a:spcBef>
                <a:spcPts val="45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4"/>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045BAA"/>
        </a:solidFill>
      </p:bgPr>
    </p:bg>
    <p:spTree>
      <p:nvGrpSpPr>
        <p:cNvPr id="26" name="Shape 26"/>
        <p:cNvGrpSpPr/>
        <p:nvPr/>
      </p:nvGrpSpPr>
      <p:grpSpPr>
        <a:xfrm>
          <a:off x="0" y="0"/>
          <a:ext cx="0" cy="0"/>
          <a:chOff x="0" y="0"/>
          <a:chExt cx="0" cy="0"/>
        </a:xfrm>
      </p:grpSpPr>
      <p:sp>
        <p:nvSpPr>
          <p:cNvPr id="27" name="Google Shape;27;p36"/>
          <p:cNvSpPr txBox="1"/>
          <p:nvPr>
            <p:ph type="ctrTitle"/>
          </p:nvPr>
        </p:nvSpPr>
        <p:spPr>
          <a:xfrm>
            <a:off x="1216475" y="660856"/>
            <a:ext cx="7772400" cy="1470025"/>
          </a:xfrm>
          <a:prstGeom prst="rect">
            <a:avLst/>
          </a:prstGeom>
          <a:no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2700"/>
              <a:buFont typeface="Arimo"/>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6"/>
          <p:cNvSpPr txBox="1"/>
          <p:nvPr>
            <p:ph idx="1" type="subTitle"/>
          </p:nvPr>
        </p:nvSpPr>
        <p:spPr>
          <a:xfrm>
            <a:off x="2588075" y="2476500"/>
            <a:ext cx="6400800" cy="1752600"/>
          </a:xfrm>
          <a:prstGeom prst="rect">
            <a:avLst/>
          </a:prstGeom>
          <a:noFill/>
          <a:ln>
            <a:noFill/>
          </a:ln>
        </p:spPr>
        <p:txBody>
          <a:bodyPr anchorCtr="0" anchor="t" bIns="45700" lIns="91425" spcFirstLastPara="1" rIns="91425" wrap="square" tIns="45700">
            <a:normAutofit/>
          </a:bodyPr>
          <a:lstStyle>
            <a:lvl1pPr lvl="0" algn="r">
              <a:lnSpc>
                <a:spcPct val="114000"/>
              </a:lnSpc>
              <a:spcBef>
                <a:spcPts val="0"/>
              </a:spcBef>
              <a:spcAft>
                <a:spcPts val="0"/>
              </a:spcAft>
              <a:buClr>
                <a:schemeClr val="lt1"/>
              </a:buClr>
              <a:buSzPts val="1800"/>
              <a:buNone/>
              <a:defRPr b="0" sz="1800">
                <a:solidFill>
                  <a:schemeClr val="lt1"/>
                </a:solidFill>
              </a:defRPr>
            </a:lvl1pPr>
            <a:lvl2pPr lvl="1" algn="ctr">
              <a:lnSpc>
                <a:spcPct val="114000"/>
              </a:lnSpc>
              <a:spcBef>
                <a:spcPts val="0"/>
              </a:spcBef>
              <a:spcAft>
                <a:spcPts val="0"/>
              </a:spcAft>
              <a:buClr>
                <a:srgbClr val="888888"/>
              </a:buClr>
              <a:buSzPts val="2100"/>
              <a:buNone/>
              <a:defRPr>
                <a:solidFill>
                  <a:srgbClr val="888888"/>
                </a:solidFill>
              </a:defRPr>
            </a:lvl2pPr>
            <a:lvl3pPr lvl="2" algn="ctr">
              <a:lnSpc>
                <a:spcPct val="114000"/>
              </a:lnSpc>
              <a:spcBef>
                <a:spcPts val="0"/>
              </a:spcBef>
              <a:spcAft>
                <a:spcPts val="0"/>
              </a:spcAft>
              <a:buClr>
                <a:srgbClr val="888888"/>
              </a:buClr>
              <a:buSzPts val="1800"/>
              <a:buNone/>
              <a:defRPr>
                <a:solidFill>
                  <a:srgbClr val="888888"/>
                </a:solidFill>
              </a:defRPr>
            </a:lvl3pPr>
            <a:lvl4pPr lvl="3" algn="ctr">
              <a:lnSpc>
                <a:spcPct val="114000"/>
              </a:lnSpc>
              <a:spcBef>
                <a:spcPts val="0"/>
              </a:spcBef>
              <a:spcAft>
                <a:spcPts val="0"/>
              </a:spcAft>
              <a:buClr>
                <a:srgbClr val="888888"/>
              </a:buClr>
              <a:buSzPts val="1500"/>
              <a:buNone/>
              <a:defRPr>
                <a:solidFill>
                  <a:srgbClr val="888888"/>
                </a:solidFill>
              </a:defRPr>
            </a:lvl4pPr>
            <a:lvl5pPr lvl="4" algn="ctr">
              <a:lnSpc>
                <a:spcPct val="114000"/>
              </a:lnSpc>
              <a:spcBef>
                <a:spcPts val="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pic>
        <p:nvPicPr>
          <p:cNvPr id="29" name="Google Shape;29;p36"/>
          <p:cNvPicPr preferRelativeResize="0"/>
          <p:nvPr/>
        </p:nvPicPr>
        <p:blipFill rotWithShape="1">
          <a:blip r:embed="rId2">
            <a:alphaModFix/>
          </a:blip>
          <a:srcRect b="0" l="0" r="0" t="0"/>
          <a:stretch/>
        </p:blipFill>
        <p:spPr>
          <a:xfrm>
            <a:off x="0" y="4229100"/>
            <a:ext cx="4648200" cy="2628900"/>
          </a:xfrm>
          <a:prstGeom prst="rect">
            <a:avLst/>
          </a:prstGeom>
          <a:solidFill>
            <a:srgbClr val="005BA9"/>
          </a:solidFill>
          <a:ln>
            <a:noFill/>
          </a:ln>
        </p:spPr>
      </p:pic>
      <p:sp>
        <p:nvSpPr>
          <p:cNvPr id="30" name="Google Shape;30;p36"/>
          <p:cNvSpPr/>
          <p:nvPr/>
        </p:nvSpPr>
        <p:spPr>
          <a:xfrm>
            <a:off x="6951216" y="5965794"/>
            <a:ext cx="2192785" cy="892206"/>
          </a:xfrm>
          <a:prstGeom prst="rect">
            <a:avLst/>
          </a:prstGeom>
          <a:solidFill>
            <a:schemeClr val="lt1"/>
          </a:solidFill>
          <a:ln cap="flat" cmpd="sng" w="9525">
            <a:solidFill>
              <a:srgbClr val="00DE0B"/>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pic>
        <p:nvPicPr>
          <p:cNvPr id="31" name="Google Shape;31;p36"/>
          <p:cNvPicPr preferRelativeResize="0"/>
          <p:nvPr/>
        </p:nvPicPr>
        <p:blipFill/>
        <p:spPr>
          <a:xfrm>
            <a:off x="7034585" y="6055961"/>
            <a:ext cx="2014214" cy="726252"/>
          </a:xfrm>
          <a:prstGeom prst="rect">
            <a:avLst/>
          </a:prstGeom>
          <a:solidFill>
            <a:srgbClr val="FFFFFF"/>
          </a:solidFill>
          <a:ln>
            <a:noFill/>
          </a:ln>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35093"/>
        </a:solidFill>
      </p:bgPr>
    </p:bg>
    <p:spTree>
      <p:nvGrpSpPr>
        <p:cNvPr id="32" name="Shape 32"/>
        <p:cNvGrpSpPr/>
        <p:nvPr/>
      </p:nvGrpSpPr>
      <p:grpSpPr>
        <a:xfrm>
          <a:off x="0" y="0"/>
          <a:ext cx="0" cy="0"/>
          <a:chOff x="0" y="0"/>
          <a:chExt cx="0" cy="0"/>
        </a:xfrm>
      </p:grpSpPr>
      <p:sp>
        <p:nvSpPr>
          <p:cNvPr id="33" name="Google Shape;33;p37"/>
          <p:cNvSpPr txBox="1"/>
          <p:nvPr>
            <p:ph type="title"/>
          </p:nvPr>
        </p:nvSpPr>
        <p:spPr>
          <a:xfrm>
            <a:off x="722313" y="1150940"/>
            <a:ext cx="7772400" cy="1362075"/>
          </a:xfrm>
          <a:prstGeom prst="rect">
            <a:avLst/>
          </a:prstGeom>
          <a:solidFill>
            <a:srgbClr val="005094"/>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3000"/>
              <a:buFont typeface="Arimo"/>
              <a:buNone/>
              <a:defRPr b="1" sz="3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3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14000"/>
              </a:lnSpc>
              <a:spcBef>
                <a:spcPts val="0"/>
              </a:spcBef>
              <a:spcAft>
                <a:spcPts val="0"/>
              </a:spcAft>
              <a:buClr>
                <a:srgbClr val="888888"/>
              </a:buClr>
              <a:buSzPts val="1500"/>
              <a:buNone/>
              <a:defRPr sz="1500">
                <a:solidFill>
                  <a:srgbClr val="888888"/>
                </a:solidFill>
              </a:defRPr>
            </a:lvl1pPr>
            <a:lvl2pPr indent="-228600" lvl="1" marL="914400" algn="l">
              <a:lnSpc>
                <a:spcPct val="114000"/>
              </a:lnSpc>
              <a:spcBef>
                <a:spcPts val="0"/>
              </a:spcBef>
              <a:spcAft>
                <a:spcPts val="0"/>
              </a:spcAft>
              <a:buClr>
                <a:srgbClr val="888888"/>
              </a:buClr>
              <a:buSzPts val="1350"/>
              <a:buNone/>
              <a:defRPr sz="1350">
                <a:solidFill>
                  <a:srgbClr val="888888"/>
                </a:solidFill>
              </a:defRPr>
            </a:lvl2pPr>
            <a:lvl3pPr indent="-228600" lvl="2" marL="1371600" algn="l">
              <a:lnSpc>
                <a:spcPct val="114000"/>
              </a:lnSpc>
              <a:spcBef>
                <a:spcPts val="0"/>
              </a:spcBef>
              <a:spcAft>
                <a:spcPts val="0"/>
              </a:spcAft>
              <a:buClr>
                <a:srgbClr val="888888"/>
              </a:buClr>
              <a:buSzPts val="1200"/>
              <a:buNone/>
              <a:defRPr sz="1200">
                <a:solidFill>
                  <a:srgbClr val="888888"/>
                </a:solidFill>
              </a:defRPr>
            </a:lvl3pPr>
            <a:lvl4pPr indent="-228600" lvl="3" marL="1828800" algn="l">
              <a:lnSpc>
                <a:spcPct val="114000"/>
              </a:lnSpc>
              <a:spcBef>
                <a:spcPts val="0"/>
              </a:spcBef>
              <a:spcAft>
                <a:spcPts val="0"/>
              </a:spcAft>
              <a:buClr>
                <a:srgbClr val="888888"/>
              </a:buClr>
              <a:buSzPts val="1050"/>
              <a:buNone/>
              <a:defRPr sz="1050">
                <a:solidFill>
                  <a:srgbClr val="888888"/>
                </a:solidFill>
              </a:defRPr>
            </a:lvl4pPr>
            <a:lvl5pPr indent="-228600" lvl="4" marL="2286000" algn="l">
              <a:lnSpc>
                <a:spcPct val="114000"/>
              </a:lnSpc>
              <a:spcBef>
                <a:spcPts val="0"/>
              </a:spcBef>
              <a:spcAft>
                <a:spcPts val="0"/>
              </a:spcAft>
              <a:buClr>
                <a:srgbClr val="888888"/>
              </a:buClr>
              <a:buSzPts val="1050"/>
              <a:buNone/>
              <a:defRPr sz="1050">
                <a:solidFill>
                  <a:srgbClr val="888888"/>
                </a:solidFill>
              </a:defRPr>
            </a:lvl5pPr>
            <a:lvl6pPr indent="-228600" lvl="5" marL="2743200" algn="l">
              <a:spcBef>
                <a:spcPts val="210"/>
              </a:spcBef>
              <a:spcAft>
                <a:spcPts val="0"/>
              </a:spcAft>
              <a:buClr>
                <a:srgbClr val="888888"/>
              </a:buClr>
              <a:buSzPts val="1050"/>
              <a:buNone/>
              <a:defRPr sz="1050">
                <a:solidFill>
                  <a:srgbClr val="888888"/>
                </a:solidFill>
              </a:defRPr>
            </a:lvl6pPr>
            <a:lvl7pPr indent="-228600" lvl="6" marL="3200400" algn="l">
              <a:spcBef>
                <a:spcPts val="210"/>
              </a:spcBef>
              <a:spcAft>
                <a:spcPts val="0"/>
              </a:spcAft>
              <a:buClr>
                <a:srgbClr val="888888"/>
              </a:buClr>
              <a:buSzPts val="1050"/>
              <a:buNone/>
              <a:defRPr sz="1050">
                <a:solidFill>
                  <a:srgbClr val="888888"/>
                </a:solidFill>
              </a:defRPr>
            </a:lvl7pPr>
            <a:lvl8pPr indent="-228600" lvl="7" marL="3657600" algn="l">
              <a:spcBef>
                <a:spcPts val="210"/>
              </a:spcBef>
              <a:spcAft>
                <a:spcPts val="0"/>
              </a:spcAft>
              <a:buClr>
                <a:srgbClr val="888888"/>
              </a:buClr>
              <a:buSzPts val="1050"/>
              <a:buNone/>
              <a:defRPr sz="1050">
                <a:solidFill>
                  <a:srgbClr val="888888"/>
                </a:solidFill>
              </a:defRPr>
            </a:lvl8pPr>
            <a:lvl9pPr indent="-228600" lvl="8" marL="4114800" algn="l">
              <a:spcBef>
                <a:spcPts val="210"/>
              </a:spcBef>
              <a:spcAft>
                <a:spcPts val="0"/>
              </a:spcAft>
              <a:buClr>
                <a:srgbClr val="888888"/>
              </a:buClr>
              <a:buSzPts val="1050"/>
              <a:buNone/>
              <a:defRPr sz="1050">
                <a:solidFill>
                  <a:srgbClr val="888888"/>
                </a:solidFill>
              </a:defRPr>
            </a:lvl9pPr>
          </a:lstStyle>
          <a:p/>
        </p:txBody>
      </p:sp>
      <p:sp>
        <p:nvSpPr>
          <p:cNvPr id="35" name="Google Shape;35;p37"/>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pic>
        <p:nvPicPr>
          <p:cNvPr id="36" name="Google Shape;36;p37"/>
          <p:cNvPicPr preferRelativeResize="0"/>
          <p:nvPr/>
        </p:nvPicPr>
        <p:blipFill rotWithShape="1">
          <a:blip r:embed="rId2">
            <a:alphaModFix/>
          </a:blip>
          <a:srcRect b="33125" l="21826" r="21226" t="36874"/>
          <a:stretch/>
        </p:blipFill>
        <p:spPr>
          <a:xfrm>
            <a:off x="0" y="4800600"/>
            <a:ext cx="4145056" cy="2057401"/>
          </a:xfrm>
          <a:prstGeom prst="rect">
            <a:avLst/>
          </a:prstGeom>
          <a:noFill/>
          <a:ln>
            <a:noFill/>
          </a:ln>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8"/>
          <p:cNvSpPr txBox="1"/>
          <p:nvPr>
            <p:ph type="title"/>
          </p:nvPr>
        </p:nvSpPr>
        <p:spPr>
          <a:xfrm>
            <a:off x="0" y="5008"/>
            <a:ext cx="9144000" cy="726829"/>
          </a:xfrm>
          <a:prstGeom prst="rect">
            <a:avLst/>
          </a:prstGeom>
          <a:solidFill>
            <a:srgbClr val="08909D"/>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8"/>
          <p:cNvSpPr txBox="1"/>
          <p:nvPr>
            <p:ph idx="1" type="body"/>
          </p:nvPr>
        </p:nvSpPr>
        <p:spPr>
          <a:xfrm>
            <a:off x="457200" y="1600202"/>
            <a:ext cx="4038600" cy="4525963"/>
          </a:xfrm>
          <a:prstGeom prst="rect">
            <a:avLst/>
          </a:prstGeom>
          <a:noFill/>
          <a:ln>
            <a:noFill/>
          </a:ln>
        </p:spPr>
        <p:txBody>
          <a:bodyPr anchorCtr="0" anchor="t" bIns="45700" lIns="91425" spcFirstLastPara="1" rIns="91425" wrap="square" tIns="45700">
            <a:normAutofit/>
          </a:bodyPr>
          <a:lstStyle>
            <a:lvl1pPr indent="-361950" lvl="0" marL="457200" algn="l">
              <a:lnSpc>
                <a:spcPct val="114000"/>
              </a:lnSpc>
              <a:spcBef>
                <a:spcPts val="0"/>
              </a:spcBef>
              <a:spcAft>
                <a:spcPts val="0"/>
              </a:spcAft>
              <a:buClr>
                <a:schemeClr val="dk1"/>
              </a:buClr>
              <a:buSzPts val="2100"/>
              <a:buChar char="•"/>
              <a:defRPr sz="2100"/>
            </a:lvl1pPr>
            <a:lvl2pPr indent="-342900" lvl="1" marL="914400" algn="l">
              <a:lnSpc>
                <a:spcPct val="114000"/>
              </a:lnSpc>
              <a:spcBef>
                <a:spcPts val="0"/>
              </a:spcBef>
              <a:spcAft>
                <a:spcPts val="0"/>
              </a:spcAft>
              <a:buClr>
                <a:schemeClr val="dk1"/>
              </a:buClr>
              <a:buSzPts val="1800"/>
              <a:buChar char="–"/>
              <a:defRPr sz="1800"/>
            </a:lvl2pPr>
            <a:lvl3pPr indent="-323850" lvl="2" marL="1371600" algn="l">
              <a:lnSpc>
                <a:spcPct val="114000"/>
              </a:lnSpc>
              <a:spcBef>
                <a:spcPts val="0"/>
              </a:spcBef>
              <a:spcAft>
                <a:spcPts val="0"/>
              </a:spcAft>
              <a:buClr>
                <a:schemeClr val="dk1"/>
              </a:buClr>
              <a:buSzPts val="1500"/>
              <a:buChar char="•"/>
              <a:defRPr sz="1500"/>
            </a:lvl3pPr>
            <a:lvl4pPr indent="-314325" lvl="3" marL="1828800" algn="l">
              <a:lnSpc>
                <a:spcPct val="114000"/>
              </a:lnSpc>
              <a:spcBef>
                <a:spcPts val="0"/>
              </a:spcBef>
              <a:spcAft>
                <a:spcPts val="0"/>
              </a:spcAft>
              <a:buClr>
                <a:schemeClr val="dk1"/>
              </a:buClr>
              <a:buSzPts val="1350"/>
              <a:buChar char="–"/>
              <a:defRPr sz="1350"/>
            </a:lvl4pPr>
            <a:lvl5pPr indent="-314325" lvl="4" marL="2286000" algn="l">
              <a:lnSpc>
                <a:spcPct val="114000"/>
              </a:lnSpc>
              <a:spcBef>
                <a:spcPts val="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40" name="Google Shape;40;p38"/>
          <p:cNvSpPr txBox="1"/>
          <p:nvPr>
            <p:ph idx="2" type="body"/>
          </p:nvPr>
        </p:nvSpPr>
        <p:spPr>
          <a:xfrm>
            <a:off x="4648200" y="1600202"/>
            <a:ext cx="4038600" cy="4525963"/>
          </a:xfrm>
          <a:prstGeom prst="rect">
            <a:avLst/>
          </a:prstGeom>
          <a:noFill/>
          <a:ln>
            <a:noFill/>
          </a:ln>
        </p:spPr>
        <p:txBody>
          <a:bodyPr anchorCtr="0" anchor="t" bIns="45700" lIns="91425" spcFirstLastPara="1" rIns="91425" wrap="square" tIns="45700">
            <a:normAutofit/>
          </a:bodyPr>
          <a:lstStyle>
            <a:lvl1pPr indent="-361950" lvl="0" marL="457200" algn="l">
              <a:lnSpc>
                <a:spcPct val="114000"/>
              </a:lnSpc>
              <a:spcBef>
                <a:spcPts val="0"/>
              </a:spcBef>
              <a:spcAft>
                <a:spcPts val="0"/>
              </a:spcAft>
              <a:buClr>
                <a:schemeClr val="dk1"/>
              </a:buClr>
              <a:buSzPts val="2100"/>
              <a:buChar char="•"/>
              <a:defRPr sz="2100"/>
            </a:lvl1pPr>
            <a:lvl2pPr indent="-342900" lvl="1" marL="914400" algn="l">
              <a:lnSpc>
                <a:spcPct val="114000"/>
              </a:lnSpc>
              <a:spcBef>
                <a:spcPts val="0"/>
              </a:spcBef>
              <a:spcAft>
                <a:spcPts val="0"/>
              </a:spcAft>
              <a:buClr>
                <a:schemeClr val="dk1"/>
              </a:buClr>
              <a:buSzPts val="1800"/>
              <a:buChar char="–"/>
              <a:defRPr sz="1800"/>
            </a:lvl2pPr>
            <a:lvl3pPr indent="-323850" lvl="2" marL="1371600" algn="l">
              <a:lnSpc>
                <a:spcPct val="114000"/>
              </a:lnSpc>
              <a:spcBef>
                <a:spcPts val="0"/>
              </a:spcBef>
              <a:spcAft>
                <a:spcPts val="0"/>
              </a:spcAft>
              <a:buClr>
                <a:schemeClr val="dk1"/>
              </a:buClr>
              <a:buSzPts val="1500"/>
              <a:buChar char="•"/>
              <a:defRPr sz="1500"/>
            </a:lvl3pPr>
            <a:lvl4pPr indent="-314325" lvl="3" marL="1828800" algn="l">
              <a:lnSpc>
                <a:spcPct val="114000"/>
              </a:lnSpc>
              <a:spcBef>
                <a:spcPts val="0"/>
              </a:spcBef>
              <a:spcAft>
                <a:spcPts val="0"/>
              </a:spcAft>
              <a:buClr>
                <a:schemeClr val="dk1"/>
              </a:buClr>
              <a:buSzPts val="1350"/>
              <a:buChar char="–"/>
              <a:defRPr sz="1350"/>
            </a:lvl4pPr>
            <a:lvl5pPr indent="-314325" lvl="4" marL="2286000" algn="l">
              <a:lnSpc>
                <a:spcPct val="114000"/>
              </a:lnSpc>
              <a:spcBef>
                <a:spcPts val="0"/>
              </a:spcBef>
              <a:spcAft>
                <a:spcPts val="0"/>
              </a:spcAft>
              <a:buClr>
                <a:schemeClr val="dk1"/>
              </a:buClr>
              <a:buSzPts val="1350"/>
              <a:buChar char="»"/>
              <a:defRPr sz="1350"/>
            </a:lvl5pPr>
            <a:lvl6pPr indent="-314325" lvl="5" marL="2743200" algn="l">
              <a:spcBef>
                <a:spcPts val="270"/>
              </a:spcBef>
              <a:spcAft>
                <a:spcPts val="0"/>
              </a:spcAft>
              <a:buClr>
                <a:schemeClr val="dk1"/>
              </a:buClr>
              <a:buSzPts val="1350"/>
              <a:buChar char="•"/>
              <a:defRPr sz="1350"/>
            </a:lvl6pPr>
            <a:lvl7pPr indent="-314325" lvl="6" marL="3200400" algn="l">
              <a:spcBef>
                <a:spcPts val="270"/>
              </a:spcBef>
              <a:spcAft>
                <a:spcPts val="0"/>
              </a:spcAft>
              <a:buClr>
                <a:schemeClr val="dk1"/>
              </a:buClr>
              <a:buSzPts val="1350"/>
              <a:buChar char="•"/>
              <a:defRPr sz="1350"/>
            </a:lvl7pPr>
            <a:lvl8pPr indent="-314325" lvl="7" marL="3657600" algn="l">
              <a:spcBef>
                <a:spcPts val="270"/>
              </a:spcBef>
              <a:spcAft>
                <a:spcPts val="0"/>
              </a:spcAft>
              <a:buClr>
                <a:schemeClr val="dk1"/>
              </a:buClr>
              <a:buSzPts val="1350"/>
              <a:buChar char="•"/>
              <a:defRPr sz="1350"/>
            </a:lvl8pPr>
            <a:lvl9pPr indent="-314325" lvl="8" marL="4114800" algn="l">
              <a:spcBef>
                <a:spcPts val="270"/>
              </a:spcBef>
              <a:spcAft>
                <a:spcPts val="0"/>
              </a:spcAft>
              <a:buClr>
                <a:schemeClr val="dk1"/>
              </a:buClr>
              <a:buSzPts val="1350"/>
              <a:buChar char="•"/>
              <a:defRPr sz="1350"/>
            </a:lvl9pPr>
          </a:lstStyle>
          <a:p/>
        </p:txBody>
      </p:sp>
      <p:sp>
        <p:nvSpPr>
          <p:cNvPr id="41" name="Google Shape;41;p38"/>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39"/>
          <p:cNvSpPr txBox="1"/>
          <p:nvPr>
            <p:ph type="title"/>
          </p:nvPr>
        </p:nvSpPr>
        <p:spPr>
          <a:xfrm>
            <a:off x="0" y="5008"/>
            <a:ext cx="9144000" cy="726829"/>
          </a:xfrm>
          <a:prstGeom prst="rect">
            <a:avLst/>
          </a:prstGeom>
          <a:solidFill>
            <a:srgbClr val="08909D"/>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2700"/>
              <a:buFont typeface="Arim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14000"/>
              </a:lnSpc>
              <a:spcBef>
                <a:spcPts val="0"/>
              </a:spcBef>
              <a:spcAft>
                <a:spcPts val="0"/>
              </a:spcAft>
              <a:buClr>
                <a:schemeClr val="dk1"/>
              </a:buClr>
              <a:buSzPts val="1800"/>
              <a:buNone/>
              <a:defRPr b="1" sz="1800"/>
            </a:lvl1pPr>
            <a:lvl2pPr indent="-228600" lvl="1" marL="914400" algn="l">
              <a:lnSpc>
                <a:spcPct val="114000"/>
              </a:lnSpc>
              <a:spcBef>
                <a:spcPts val="0"/>
              </a:spcBef>
              <a:spcAft>
                <a:spcPts val="0"/>
              </a:spcAft>
              <a:buClr>
                <a:schemeClr val="dk1"/>
              </a:buClr>
              <a:buSzPts val="1500"/>
              <a:buNone/>
              <a:defRPr b="1" sz="1500"/>
            </a:lvl2pPr>
            <a:lvl3pPr indent="-228600" lvl="2" marL="1371600" algn="l">
              <a:lnSpc>
                <a:spcPct val="114000"/>
              </a:lnSpc>
              <a:spcBef>
                <a:spcPts val="0"/>
              </a:spcBef>
              <a:spcAft>
                <a:spcPts val="0"/>
              </a:spcAft>
              <a:buClr>
                <a:schemeClr val="dk1"/>
              </a:buClr>
              <a:buSzPts val="1350"/>
              <a:buNone/>
              <a:defRPr b="1" sz="1350"/>
            </a:lvl3pPr>
            <a:lvl4pPr indent="-228600" lvl="3" marL="1828800" algn="l">
              <a:lnSpc>
                <a:spcPct val="114000"/>
              </a:lnSpc>
              <a:spcBef>
                <a:spcPts val="0"/>
              </a:spcBef>
              <a:spcAft>
                <a:spcPts val="0"/>
              </a:spcAft>
              <a:buClr>
                <a:schemeClr val="dk1"/>
              </a:buClr>
              <a:buSzPts val="1200"/>
              <a:buNone/>
              <a:defRPr b="1" sz="1200"/>
            </a:lvl4pPr>
            <a:lvl5pPr indent="-228600" lvl="4" marL="2286000" algn="l">
              <a:lnSpc>
                <a:spcPct val="114000"/>
              </a:lnSpc>
              <a:spcBef>
                <a:spcPts val="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5" name="Google Shape;45;p3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0"/>
              </a:spcBef>
              <a:spcAft>
                <a:spcPts val="0"/>
              </a:spcAft>
              <a:buClr>
                <a:schemeClr val="dk1"/>
              </a:buClr>
              <a:buSzPts val="1800"/>
              <a:buChar char="•"/>
              <a:defRPr sz="1800"/>
            </a:lvl1pPr>
            <a:lvl2pPr indent="-323850" lvl="1" marL="914400" algn="l">
              <a:lnSpc>
                <a:spcPct val="114000"/>
              </a:lnSpc>
              <a:spcBef>
                <a:spcPts val="0"/>
              </a:spcBef>
              <a:spcAft>
                <a:spcPts val="0"/>
              </a:spcAft>
              <a:buClr>
                <a:schemeClr val="dk1"/>
              </a:buClr>
              <a:buSzPts val="1500"/>
              <a:buChar char="–"/>
              <a:defRPr sz="1500"/>
            </a:lvl2pPr>
            <a:lvl3pPr indent="-314325" lvl="2" marL="1371600" algn="l">
              <a:lnSpc>
                <a:spcPct val="114000"/>
              </a:lnSpc>
              <a:spcBef>
                <a:spcPts val="0"/>
              </a:spcBef>
              <a:spcAft>
                <a:spcPts val="0"/>
              </a:spcAft>
              <a:buClr>
                <a:schemeClr val="dk1"/>
              </a:buClr>
              <a:buSzPts val="1350"/>
              <a:buChar char="•"/>
              <a:defRPr sz="1350"/>
            </a:lvl3pPr>
            <a:lvl4pPr indent="-304800" lvl="3" marL="1828800" algn="l">
              <a:lnSpc>
                <a:spcPct val="114000"/>
              </a:lnSpc>
              <a:spcBef>
                <a:spcPts val="0"/>
              </a:spcBef>
              <a:spcAft>
                <a:spcPts val="0"/>
              </a:spcAft>
              <a:buClr>
                <a:schemeClr val="dk1"/>
              </a:buClr>
              <a:buSzPts val="1200"/>
              <a:buChar char="–"/>
              <a:defRPr sz="1200"/>
            </a:lvl4pPr>
            <a:lvl5pPr indent="-304800" lvl="4" marL="2286000" algn="l">
              <a:lnSpc>
                <a:spcPct val="114000"/>
              </a:lnSpc>
              <a:spcBef>
                <a:spcPts val="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6" name="Google Shape;46;p39"/>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14000"/>
              </a:lnSpc>
              <a:spcBef>
                <a:spcPts val="0"/>
              </a:spcBef>
              <a:spcAft>
                <a:spcPts val="0"/>
              </a:spcAft>
              <a:buClr>
                <a:schemeClr val="dk1"/>
              </a:buClr>
              <a:buSzPts val="1800"/>
              <a:buNone/>
              <a:defRPr b="1" sz="1800"/>
            </a:lvl1pPr>
            <a:lvl2pPr indent="-228600" lvl="1" marL="914400" algn="l">
              <a:lnSpc>
                <a:spcPct val="114000"/>
              </a:lnSpc>
              <a:spcBef>
                <a:spcPts val="0"/>
              </a:spcBef>
              <a:spcAft>
                <a:spcPts val="0"/>
              </a:spcAft>
              <a:buClr>
                <a:schemeClr val="dk1"/>
              </a:buClr>
              <a:buSzPts val="1500"/>
              <a:buNone/>
              <a:defRPr b="1" sz="1500"/>
            </a:lvl2pPr>
            <a:lvl3pPr indent="-228600" lvl="2" marL="1371600" algn="l">
              <a:lnSpc>
                <a:spcPct val="114000"/>
              </a:lnSpc>
              <a:spcBef>
                <a:spcPts val="0"/>
              </a:spcBef>
              <a:spcAft>
                <a:spcPts val="0"/>
              </a:spcAft>
              <a:buClr>
                <a:schemeClr val="dk1"/>
              </a:buClr>
              <a:buSzPts val="1350"/>
              <a:buNone/>
              <a:defRPr b="1" sz="1350"/>
            </a:lvl3pPr>
            <a:lvl4pPr indent="-228600" lvl="3" marL="1828800" algn="l">
              <a:lnSpc>
                <a:spcPct val="114000"/>
              </a:lnSpc>
              <a:spcBef>
                <a:spcPts val="0"/>
              </a:spcBef>
              <a:spcAft>
                <a:spcPts val="0"/>
              </a:spcAft>
              <a:buClr>
                <a:schemeClr val="dk1"/>
              </a:buClr>
              <a:buSzPts val="1200"/>
              <a:buNone/>
              <a:defRPr b="1" sz="1200"/>
            </a:lvl4pPr>
            <a:lvl5pPr indent="-228600" lvl="4" marL="2286000" algn="l">
              <a:lnSpc>
                <a:spcPct val="114000"/>
              </a:lnSpc>
              <a:spcBef>
                <a:spcPts val="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7" name="Google Shape;47;p39"/>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normAutofit/>
          </a:bodyPr>
          <a:lstStyle>
            <a:lvl1pPr indent="-342900" lvl="0" marL="457200" algn="l">
              <a:lnSpc>
                <a:spcPct val="114000"/>
              </a:lnSpc>
              <a:spcBef>
                <a:spcPts val="0"/>
              </a:spcBef>
              <a:spcAft>
                <a:spcPts val="0"/>
              </a:spcAft>
              <a:buClr>
                <a:schemeClr val="dk1"/>
              </a:buClr>
              <a:buSzPts val="1800"/>
              <a:buChar char="•"/>
              <a:defRPr sz="1800"/>
            </a:lvl1pPr>
            <a:lvl2pPr indent="-323850" lvl="1" marL="914400" algn="l">
              <a:lnSpc>
                <a:spcPct val="114000"/>
              </a:lnSpc>
              <a:spcBef>
                <a:spcPts val="0"/>
              </a:spcBef>
              <a:spcAft>
                <a:spcPts val="0"/>
              </a:spcAft>
              <a:buClr>
                <a:schemeClr val="dk1"/>
              </a:buClr>
              <a:buSzPts val="1500"/>
              <a:buChar char="–"/>
              <a:defRPr sz="1500"/>
            </a:lvl2pPr>
            <a:lvl3pPr indent="-314325" lvl="2" marL="1371600" algn="l">
              <a:lnSpc>
                <a:spcPct val="114000"/>
              </a:lnSpc>
              <a:spcBef>
                <a:spcPts val="0"/>
              </a:spcBef>
              <a:spcAft>
                <a:spcPts val="0"/>
              </a:spcAft>
              <a:buClr>
                <a:schemeClr val="dk1"/>
              </a:buClr>
              <a:buSzPts val="1350"/>
              <a:buChar char="•"/>
              <a:defRPr sz="1350"/>
            </a:lvl3pPr>
            <a:lvl4pPr indent="-304800" lvl="3" marL="1828800" algn="l">
              <a:lnSpc>
                <a:spcPct val="114000"/>
              </a:lnSpc>
              <a:spcBef>
                <a:spcPts val="0"/>
              </a:spcBef>
              <a:spcAft>
                <a:spcPts val="0"/>
              </a:spcAft>
              <a:buClr>
                <a:schemeClr val="dk1"/>
              </a:buClr>
              <a:buSzPts val="1200"/>
              <a:buChar char="–"/>
              <a:defRPr sz="1200"/>
            </a:lvl4pPr>
            <a:lvl5pPr indent="-304800" lvl="4" marL="2286000" algn="l">
              <a:lnSpc>
                <a:spcPct val="114000"/>
              </a:lnSpc>
              <a:spcBef>
                <a:spcPts val="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8" name="Google Shape;48;p39"/>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0"/>
          <p:cNvSpPr txBox="1"/>
          <p:nvPr>
            <p:ph type="title"/>
          </p:nvPr>
        </p:nvSpPr>
        <p:spPr>
          <a:xfrm>
            <a:off x="0" y="5008"/>
            <a:ext cx="9144000" cy="726829"/>
          </a:xfrm>
          <a:prstGeom prst="rect">
            <a:avLst/>
          </a:prstGeom>
          <a:solidFill>
            <a:srgbClr val="08909D"/>
          </a:solidFill>
          <a:ln>
            <a:noFill/>
          </a:ln>
        </p:spPr>
        <p:txBody>
          <a:bodyPr anchorCtr="0" anchor="ctr" bIns="45700" lIns="91425" spcFirstLastPara="1" rIns="91425" wrap="square" tIns="45700">
            <a:normAutofit/>
          </a:bodyPr>
          <a:lstStyle>
            <a:lvl1pPr lvl="0" algn="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0"/>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3.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0"/>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33"/>
          <p:cNvSpPr txBox="1"/>
          <p:nvPr>
            <p:ph type="title"/>
          </p:nvPr>
        </p:nvSpPr>
        <p:spPr>
          <a:xfrm>
            <a:off x="0" y="5008"/>
            <a:ext cx="9144000" cy="726829"/>
          </a:xfrm>
          <a:prstGeom prst="rect">
            <a:avLst/>
          </a:prstGeom>
          <a:solidFill>
            <a:srgbClr val="08909D"/>
          </a:solidFill>
          <a:ln>
            <a:noFill/>
          </a:ln>
        </p:spPr>
        <p:txBody>
          <a:bodyPr anchorCtr="0" anchor="ctr" bIns="45700" lIns="91425" spcFirstLastPara="1" rIns="91425" wrap="square" tIns="45700">
            <a:normAutofit/>
          </a:bodyPr>
          <a:lstStyle>
            <a:lvl1pPr lvl="0" marR="0" rtl="0" algn="r">
              <a:spcBef>
                <a:spcPts val="0"/>
              </a:spcBef>
              <a:spcAft>
                <a:spcPts val="0"/>
              </a:spcAft>
              <a:buClr>
                <a:schemeClr val="lt1"/>
              </a:buClr>
              <a:buSzPts val="2700"/>
              <a:buFont typeface="Arimo"/>
              <a:buNone/>
              <a:defRPr b="1" i="0" sz="2700" u="none" cap="none" strike="noStrike">
                <a:solidFill>
                  <a:schemeClr val="lt1"/>
                </a:solidFill>
                <a:latin typeface="Arimo"/>
                <a:ea typeface="Arimo"/>
                <a:cs typeface="Arimo"/>
                <a:sym typeface="Arim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33"/>
          <p:cNvSpPr txBox="1"/>
          <p:nvPr>
            <p:ph idx="1" type="body"/>
          </p:nvPr>
        </p:nvSpPr>
        <p:spPr>
          <a:xfrm>
            <a:off x="457200" y="996463"/>
            <a:ext cx="8229600" cy="5129702"/>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14000"/>
              </a:lnSpc>
              <a:spcBef>
                <a:spcPts val="0"/>
              </a:spcBef>
              <a:spcAft>
                <a:spcPts val="0"/>
              </a:spcAft>
              <a:buClr>
                <a:schemeClr val="dk1"/>
              </a:buClr>
              <a:buSzPts val="2400"/>
              <a:buFont typeface="Arial"/>
              <a:buChar char="•"/>
              <a:defRPr b="0" i="0" sz="2400" u="none" cap="none" strike="noStrike">
                <a:solidFill>
                  <a:schemeClr val="dk1"/>
                </a:solidFill>
                <a:latin typeface="Arimo"/>
                <a:ea typeface="Arimo"/>
                <a:cs typeface="Arimo"/>
                <a:sym typeface="Arimo"/>
              </a:defRPr>
            </a:lvl1pPr>
            <a:lvl2pPr indent="-361950" lvl="1" marL="914400" marR="0" rtl="0" algn="l">
              <a:lnSpc>
                <a:spcPct val="114000"/>
              </a:lnSpc>
              <a:spcBef>
                <a:spcPts val="0"/>
              </a:spcBef>
              <a:spcAft>
                <a:spcPts val="0"/>
              </a:spcAft>
              <a:buClr>
                <a:schemeClr val="dk1"/>
              </a:buClr>
              <a:buSzPts val="2100"/>
              <a:buFont typeface="Arial"/>
              <a:buChar char="–"/>
              <a:defRPr b="0" i="0" sz="2100" u="none" cap="none" strike="noStrike">
                <a:solidFill>
                  <a:schemeClr val="dk1"/>
                </a:solidFill>
                <a:latin typeface="Arimo"/>
                <a:ea typeface="Arimo"/>
                <a:cs typeface="Arimo"/>
                <a:sym typeface="Arimo"/>
              </a:defRPr>
            </a:lvl2pPr>
            <a:lvl3pPr indent="-342900" lvl="2" marL="1371600" marR="0" rtl="0" algn="l">
              <a:lnSpc>
                <a:spcPct val="114000"/>
              </a:lnSpc>
              <a:spcBef>
                <a:spcPts val="0"/>
              </a:spcBef>
              <a:spcAft>
                <a:spcPts val="0"/>
              </a:spcAft>
              <a:buClr>
                <a:schemeClr val="dk1"/>
              </a:buClr>
              <a:buSzPts val="1800"/>
              <a:buFont typeface="Arial"/>
              <a:buChar char="•"/>
              <a:defRPr b="0" i="0" sz="1800" u="none" cap="none" strike="noStrike">
                <a:solidFill>
                  <a:schemeClr val="dk1"/>
                </a:solidFill>
                <a:latin typeface="Arimo"/>
                <a:ea typeface="Arimo"/>
                <a:cs typeface="Arimo"/>
                <a:sym typeface="Arimo"/>
              </a:defRPr>
            </a:lvl3pPr>
            <a:lvl4pPr indent="-323850" lvl="3" marL="1828800" marR="0" rtl="0" algn="l">
              <a:lnSpc>
                <a:spcPct val="114000"/>
              </a:lnSpc>
              <a:spcBef>
                <a:spcPts val="0"/>
              </a:spcBef>
              <a:spcAft>
                <a:spcPts val="0"/>
              </a:spcAft>
              <a:buClr>
                <a:schemeClr val="dk1"/>
              </a:buClr>
              <a:buSzPts val="1500"/>
              <a:buFont typeface="Arial"/>
              <a:buChar char="–"/>
              <a:defRPr b="0" i="0" sz="1500" u="none" cap="none" strike="noStrike">
                <a:solidFill>
                  <a:schemeClr val="dk1"/>
                </a:solidFill>
                <a:latin typeface="Arimo"/>
                <a:ea typeface="Arimo"/>
                <a:cs typeface="Arimo"/>
                <a:sym typeface="Arimo"/>
              </a:defRPr>
            </a:lvl4pPr>
            <a:lvl5pPr indent="-323850" lvl="4" marL="2286000" marR="0" rtl="0" algn="l">
              <a:lnSpc>
                <a:spcPct val="114000"/>
              </a:lnSpc>
              <a:spcBef>
                <a:spcPts val="0"/>
              </a:spcBef>
              <a:spcAft>
                <a:spcPts val="0"/>
              </a:spcAft>
              <a:buClr>
                <a:schemeClr val="dk1"/>
              </a:buClr>
              <a:buSzPts val="1500"/>
              <a:buFont typeface="Arial"/>
              <a:buChar char="»"/>
              <a:defRPr b="0" i="0" sz="1500" u="none" cap="none" strike="noStrike">
                <a:solidFill>
                  <a:schemeClr val="dk1"/>
                </a:solidFill>
                <a:latin typeface="Arimo"/>
                <a:ea typeface="Arimo"/>
                <a:cs typeface="Arimo"/>
                <a:sym typeface="Arimo"/>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0" name="Google Shape;20;p33"/>
          <p:cNvSpPr txBox="1"/>
          <p:nvPr>
            <p:ph idx="12" type="sldNum"/>
          </p:nvPr>
        </p:nvSpPr>
        <p:spPr>
          <a:xfrm>
            <a:off x="6553200" y="6356352"/>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21" name="Google Shape;21;p33"/>
          <p:cNvPicPr preferRelativeResize="0"/>
          <p:nvPr/>
        </p:nvPicPr>
        <p:blipFill rotWithShape="1">
          <a:blip r:embed="rId1">
            <a:alphaModFix/>
          </a:blip>
          <a:srcRect b="0" l="0" r="0" t="0"/>
          <a:stretch/>
        </p:blipFill>
        <p:spPr>
          <a:xfrm>
            <a:off x="120424" y="6351503"/>
            <a:ext cx="2369684" cy="50649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limatemonitoring.info/use-cases" TargetMode="External"/><Relationship Id="rId4" Type="http://schemas.openxmlformats.org/officeDocument/2006/relationships/image" Target="../media/image15.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climatemonitoring.info/use-cas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unfccc.int/sites/default/files/resource/EarthInformationDay2019.SummaryReport.pdf" TargetMode="External"/><Relationship Id="rId4" Type="http://schemas.openxmlformats.org/officeDocument/2006/relationships/image" Target="../media/image13.png"/><Relationship Id="rId5"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limatemonitoring.info/ecvinventory" TargetMode="External"/><Relationship Id="rId4" Type="http://schemas.openxmlformats.org/officeDocument/2006/relationships/hyperlink" Target="https://www.cgms-info.org/index_.php/cgms/news" TargetMode="External"/><Relationship Id="rId5" Type="http://schemas.openxmlformats.org/officeDocument/2006/relationships/hyperlink" Target="https://twitter.com/CEOSdotORG/status/1290703991563857921?s=20" TargetMode="External"/><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type="title"/>
          </p:nvPr>
        </p:nvSpPr>
        <p:spPr>
          <a:xfrm>
            <a:off x="622788" y="2514600"/>
            <a:ext cx="7315149" cy="993131"/>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0" lang="en-GB" sz="2800" u="none" cap="none" strike="noStrike">
                <a:solidFill>
                  <a:srgbClr val="FFFFFF"/>
                </a:solidFill>
                <a:latin typeface="Helvetica Neue"/>
                <a:ea typeface="Helvetica Neue"/>
                <a:cs typeface="Helvetica Neue"/>
                <a:sym typeface="Helvetica Neue"/>
              </a:rPr>
              <a:t>Joint CEOS-CGMS Working Group Climate</a:t>
            </a:r>
            <a:endParaRPr b="1" i="0" sz="2800" u="none" cap="none" strike="noStrike">
              <a:solidFill>
                <a:srgbClr val="FFFFFF"/>
              </a:solidFill>
              <a:latin typeface="Helvetica Neue"/>
              <a:ea typeface="Helvetica Neue"/>
              <a:cs typeface="Helvetica Neue"/>
              <a:sym typeface="Helvetica Neue"/>
            </a:endParaRPr>
          </a:p>
        </p:txBody>
      </p:sp>
      <p:sp>
        <p:nvSpPr>
          <p:cNvPr id="74" name="Google Shape;74;p1"/>
          <p:cNvSpPr/>
          <p:nvPr/>
        </p:nvSpPr>
        <p:spPr>
          <a:xfrm>
            <a:off x="622788" y="3759200"/>
            <a:ext cx="4987789"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rPr b="0" i="0" lang="en-GB" sz="1800" u="none" cap="none" strike="noStrike">
                <a:solidFill>
                  <a:schemeClr val="lt1"/>
                </a:solidFill>
                <a:latin typeface="Helvetica Neue"/>
                <a:ea typeface="Helvetica Neue"/>
                <a:cs typeface="Helvetica Neue"/>
                <a:sym typeface="Helvetica Neue"/>
              </a:rPr>
              <a:t>J. Schulz (WGClimate Chair)</a:t>
            </a:r>
            <a:endParaRPr/>
          </a:p>
          <a:p>
            <a:pPr indent="0" lvl="0" marL="0" marR="0" rtl="0" algn="l">
              <a:lnSpc>
                <a:spcPct val="150000"/>
              </a:lnSpc>
              <a:spcBef>
                <a:spcPts val="0"/>
              </a:spcBef>
              <a:spcAft>
                <a:spcPts val="0"/>
              </a:spcAft>
              <a:buNone/>
            </a:pPr>
            <a:r>
              <a:rPr b="0" i="0" lang="en-GB" sz="1800" u="none" cap="none" strike="noStrike">
                <a:solidFill>
                  <a:schemeClr val="lt1"/>
                </a:solidFill>
                <a:latin typeface="Helvetica Neue"/>
                <a:ea typeface="Helvetica Neue"/>
                <a:cs typeface="Helvetica Neue"/>
                <a:sym typeface="Helvetica Neue"/>
              </a:rPr>
              <a:t>A. von Bargen (WGClimate Vice Chair)</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None/>
            </a:pPr>
            <a:r>
              <a:rPr b="0" i="0" lang="en-GB" sz="1800" u="none" cap="none" strike="noStrike">
                <a:solidFill>
                  <a:schemeClr val="lt1"/>
                </a:solidFill>
                <a:latin typeface="Helvetica Neue"/>
                <a:ea typeface="Helvetica Neue"/>
                <a:cs typeface="Helvetica Neue"/>
                <a:sym typeface="Helvetica Neue"/>
              </a:rPr>
              <a:t>2020 CEOS Plenary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chemeClr val="lt1"/>
                </a:solidFill>
                <a:latin typeface="Helvetica Neue"/>
                <a:ea typeface="Helvetica Neue"/>
                <a:cs typeface="Helvetica Neue"/>
                <a:sym typeface="Helvetica Neue"/>
              </a:rPr>
              <a:t>Agenda Item # 3.9</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GB" sz="1800" u="none" cap="none" strike="noStrike">
                <a:solidFill>
                  <a:schemeClr val="lt1"/>
                </a:solidFill>
                <a:latin typeface="Helvetica Neue"/>
                <a:ea typeface="Helvetica Neue"/>
                <a:cs typeface="Helvetica Neue"/>
                <a:sym typeface="Helvetica Neue"/>
              </a:rPr>
              <a:t>20 – 22 October 2020</a:t>
            </a:r>
            <a:endParaRPr b="0" i="0" sz="1800" u="none" cap="none" strike="noStrike">
              <a:solidFill>
                <a:schemeClr val="lt1"/>
              </a:solidFill>
              <a:latin typeface="Helvetica Neue"/>
              <a:ea typeface="Helvetica Neue"/>
              <a:cs typeface="Helvetica Neue"/>
              <a:sym typeface="Helvetica Neue"/>
            </a:endParaRPr>
          </a:p>
        </p:txBody>
      </p:sp>
      <p:pic>
        <p:nvPicPr>
          <p:cNvPr id="75" name="Google Shape;75;p1"/>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76" name="Google Shape;76;p1"/>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GB"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67" name="Google Shape;167;p10"/>
          <p:cNvSpPr txBox="1"/>
          <p:nvPr>
            <p:ph idx="1" type="body"/>
          </p:nvPr>
        </p:nvSpPr>
        <p:spPr>
          <a:xfrm>
            <a:off x="354900" y="1309475"/>
            <a:ext cx="8358000"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For ECV water vapour, there is an impending gap in water vapour measurements from stratospheric limb sounders used for profiling, e.g., from solar occultation, limb scattering, or limb emission </a:t>
            </a:r>
            <a:endParaRPr/>
          </a:p>
          <a:p>
            <a:pPr indent="-355600" lvl="0" marL="457200" marR="0" rtl="0" algn="l">
              <a:lnSpc>
                <a:spcPct val="100000"/>
              </a:lnSpc>
              <a:spcBef>
                <a:spcPts val="500"/>
              </a:spcBef>
              <a:spcAft>
                <a:spcPts val="0"/>
              </a:spcAft>
              <a:buClr>
                <a:srgbClr val="002569"/>
              </a:buClr>
              <a:buSzPts val="2000"/>
              <a:buFont typeface="Arial"/>
              <a:buChar char="•"/>
            </a:pPr>
            <a:r>
              <a:rPr lang="en-GB"/>
              <a:t>For ECV aerosol, lacking cross-sensor consistency for long-term multi-sensor CDRs is a principal issue which is due to responsibilities at space agencies being assigned on single mission level (e.g. ATSR-2 / AATSR / SLSTR or MODIS /VIIRS series) – planning of future instruments should consider this aspect.</a:t>
            </a:r>
            <a:endParaRPr/>
          </a:p>
          <a:p>
            <a:pPr indent="-355600" lvl="0" marL="457200" marR="0" rtl="0" algn="l">
              <a:lnSpc>
                <a:spcPct val="100000"/>
              </a:lnSpc>
              <a:spcBef>
                <a:spcPts val="500"/>
              </a:spcBef>
              <a:spcAft>
                <a:spcPts val="0"/>
              </a:spcAft>
              <a:buClr>
                <a:srgbClr val="002569"/>
              </a:buClr>
              <a:buSzPts val="2000"/>
              <a:buFont typeface="Arial"/>
              <a:buChar char="•"/>
            </a:pPr>
            <a:r>
              <a:rPr lang="en-GB"/>
              <a:t>For ECV sea level raw data (FCDR) quality is affected by the change of measurement approach, it will be essential to ensure the production of the Sentinel-6/Jason-CS FCDR based on the historical Low Resolution Mode measurements to support climate applications</a:t>
            </a:r>
            <a:endParaRPr/>
          </a:p>
          <a:p>
            <a:pPr indent="-355600" lvl="0" marL="457200" marR="0" rtl="0" algn="l">
              <a:lnSpc>
                <a:spcPct val="100000"/>
              </a:lnSpc>
              <a:spcBef>
                <a:spcPts val="500"/>
              </a:spcBef>
              <a:spcAft>
                <a:spcPts val="0"/>
              </a:spcAft>
              <a:buClr>
                <a:srgbClr val="002569"/>
              </a:buClr>
              <a:buSzPts val="2000"/>
              <a:buFont typeface="Arial"/>
              <a:buChar char="•"/>
            </a:pPr>
            <a:r>
              <a:rPr lang="en-GB"/>
              <a:t>Altimetry data could play a stronger role deriving sea ice extent and snow thickness, which should be encouraged for cross comparisons and reduction of uncertainty in all products</a:t>
            </a:r>
            <a:endParaRPr/>
          </a:p>
          <a:p>
            <a:pPr indent="-228600" lvl="0" marL="457200" marR="0" rtl="0" algn="l">
              <a:lnSpc>
                <a:spcPct val="100000"/>
              </a:lnSpc>
              <a:spcBef>
                <a:spcPts val="500"/>
              </a:spcBef>
              <a:spcAft>
                <a:spcPts val="0"/>
              </a:spcAft>
              <a:buClr>
                <a:srgbClr val="002569"/>
              </a:buClr>
              <a:buSzPts val="2000"/>
              <a:buFont typeface="Arial"/>
              <a:buNone/>
            </a:pPr>
            <a:r>
              <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168" name="Google Shape;168;p10"/>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Other key findings - 2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1"/>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74" name="Google Shape;174;p11"/>
          <p:cNvSpPr txBox="1"/>
          <p:nvPr>
            <p:ph idx="1" type="body"/>
          </p:nvPr>
        </p:nvSpPr>
        <p:spPr>
          <a:xfrm>
            <a:off x="124050" y="2789400"/>
            <a:ext cx="8943600" cy="2674800"/>
          </a:xfrm>
          <a:prstGeom prst="rect">
            <a:avLst/>
          </a:prstGeom>
          <a:noFill/>
          <a:ln>
            <a:noFill/>
          </a:ln>
        </p:spPr>
        <p:txBody>
          <a:bodyPr anchorCtr="0" anchor="t" bIns="45700" lIns="91425" spcFirstLastPara="1" rIns="91425" wrap="square" tIns="45700">
            <a:noAutofit/>
          </a:bodyPr>
          <a:lstStyle/>
          <a:p>
            <a:pPr indent="-171450" lvl="1" marL="180975" rtl="0" algn="l">
              <a:lnSpc>
                <a:spcPct val="100000"/>
              </a:lnSpc>
              <a:spcBef>
                <a:spcPts val="0"/>
              </a:spcBef>
              <a:spcAft>
                <a:spcPts val="0"/>
              </a:spcAft>
              <a:buSzPts val="2000"/>
              <a:buFont typeface="Arial"/>
              <a:buChar char="•"/>
            </a:pPr>
            <a:r>
              <a:rPr lang="en-GB" sz="1800"/>
              <a:t>More entries on Above Ground Biomass (NASA)</a:t>
            </a:r>
            <a:endParaRPr/>
          </a:p>
          <a:p>
            <a:pPr indent="-171450" lvl="1" marL="180975" rtl="0" algn="l">
              <a:lnSpc>
                <a:spcPct val="100000"/>
              </a:lnSpc>
              <a:spcBef>
                <a:spcPts val="0"/>
              </a:spcBef>
              <a:spcAft>
                <a:spcPts val="0"/>
              </a:spcAft>
              <a:buSzPts val="2000"/>
              <a:buFont typeface="Arial"/>
              <a:buChar char="•"/>
            </a:pPr>
            <a:r>
              <a:rPr lang="en-GB" sz="1800"/>
              <a:t>MODIS Fire products (NASA) [identified missing datasets in GA Report on v2]</a:t>
            </a:r>
            <a:endParaRPr/>
          </a:p>
          <a:p>
            <a:pPr indent="-171450" lvl="1" marL="180975" rtl="0" algn="l">
              <a:lnSpc>
                <a:spcPct val="100000"/>
              </a:lnSpc>
              <a:spcBef>
                <a:spcPts val="0"/>
              </a:spcBef>
              <a:spcAft>
                <a:spcPts val="0"/>
              </a:spcAft>
              <a:buSzPts val="2000"/>
              <a:buFont typeface="Arial"/>
              <a:buChar char="•"/>
            </a:pPr>
            <a:r>
              <a:rPr lang="en-GB" sz="1800"/>
              <a:t>Existing entry on Temperature of deep atmospheric layers [(A)MSU: 1978-now] (NOAA)</a:t>
            </a:r>
            <a:endParaRPr/>
          </a:p>
          <a:p>
            <a:pPr indent="-171450" lvl="1" marL="180975" rtl="0" algn="l">
              <a:lnSpc>
                <a:spcPct val="100000"/>
              </a:lnSpc>
              <a:spcBef>
                <a:spcPts val="0"/>
              </a:spcBef>
              <a:spcAft>
                <a:spcPts val="0"/>
              </a:spcAft>
              <a:buSzPts val="2000"/>
              <a:buFont typeface="Arial"/>
              <a:buChar char="•"/>
            </a:pPr>
            <a:r>
              <a:rPr lang="en-GB" sz="1800"/>
              <a:t>CMA has initiated its contribution process, JAXA and KMA consolidating contribution raising hopes to have more completeness in V4</a:t>
            </a:r>
            <a:endParaRPr/>
          </a:p>
          <a:p>
            <a:pPr indent="-171450" lvl="1" marL="180975" rtl="0" algn="l">
              <a:lnSpc>
                <a:spcPct val="100000"/>
              </a:lnSpc>
              <a:spcBef>
                <a:spcPts val="0"/>
              </a:spcBef>
              <a:spcAft>
                <a:spcPts val="0"/>
              </a:spcAft>
              <a:buSzPts val="2000"/>
              <a:buFont typeface="Arial"/>
              <a:buChar char="•"/>
            </a:pPr>
            <a:r>
              <a:rPr lang="en-GB" sz="1800"/>
              <a:t>C3S and CCI started update process</a:t>
            </a:r>
            <a:endParaRPr/>
          </a:p>
          <a:p>
            <a:pPr indent="-171450" lvl="1" marL="180975" rtl="0" algn="l">
              <a:lnSpc>
                <a:spcPct val="100000"/>
              </a:lnSpc>
              <a:spcBef>
                <a:spcPts val="500"/>
              </a:spcBef>
              <a:spcAft>
                <a:spcPts val="0"/>
              </a:spcAft>
              <a:buSzPts val="2000"/>
              <a:buNone/>
            </a:pPr>
            <a:r>
              <a:rPr b="1" lang="en-GB" sz="1800">
                <a:solidFill>
                  <a:srgbClr val="0070C0"/>
                </a:solidFill>
              </a:rPr>
              <a:t>Way forward</a:t>
            </a:r>
            <a:r>
              <a:rPr b="1" lang="en-GB" sz="1800">
                <a:solidFill>
                  <a:schemeClr val="dk1"/>
                </a:solidFill>
              </a:rPr>
              <a:t>:</a:t>
            </a:r>
            <a:endParaRPr/>
          </a:p>
          <a:p>
            <a:pPr indent="-171450" lvl="1" marL="180975" rtl="0" algn="l">
              <a:lnSpc>
                <a:spcPct val="100000"/>
              </a:lnSpc>
              <a:spcBef>
                <a:spcPts val="0"/>
              </a:spcBef>
              <a:spcAft>
                <a:spcPts val="0"/>
              </a:spcAft>
              <a:buSzPts val="2000"/>
              <a:buFont typeface="Arial"/>
              <a:buChar char="•"/>
            </a:pPr>
            <a:r>
              <a:rPr lang="en-GB" sz="1800"/>
              <a:t>“Pen-testing” of system led to need for fixing tools/features for safety 🡪 delay in migration to the new URL [~late October], verification process, and evolution of tools</a:t>
            </a:r>
            <a:endParaRPr sz="1800"/>
          </a:p>
          <a:p>
            <a:pPr indent="-171450" lvl="1" marL="180975" rtl="0" algn="l">
              <a:lnSpc>
                <a:spcPct val="100000"/>
              </a:lnSpc>
              <a:spcBef>
                <a:spcPts val="0"/>
              </a:spcBef>
              <a:spcAft>
                <a:spcPts val="0"/>
              </a:spcAft>
              <a:buSzPts val="2000"/>
              <a:buFont typeface="Arial"/>
              <a:buChar char="•"/>
            </a:pPr>
            <a:r>
              <a:rPr lang="en-GB" sz="1800"/>
              <a:t>Resumed verification process in October &amp; try to fill identified gaps 🡪 publish v4.0 in Q1/2021 </a:t>
            </a:r>
            <a:endParaRPr sz="1800"/>
          </a:p>
          <a:p>
            <a:pPr indent="-44450" lvl="1" marL="180975" rtl="0" algn="l">
              <a:lnSpc>
                <a:spcPct val="100000"/>
              </a:lnSpc>
              <a:spcBef>
                <a:spcPts val="500"/>
              </a:spcBef>
              <a:spcAft>
                <a:spcPts val="0"/>
              </a:spcAft>
              <a:buSzPts val="2000"/>
              <a:buFont typeface="Arial"/>
              <a:buNone/>
            </a:pPr>
            <a:r>
              <a:t/>
            </a:r>
            <a:endParaRPr/>
          </a:p>
        </p:txBody>
      </p:sp>
      <p:sp>
        <p:nvSpPr>
          <p:cNvPr id="175" name="Google Shape;175;p11"/>
          <p:cNvSpPr txBox="1"/>
          <p:nvPr>
            <p:ph idx="2" type="body"/>
          </p:nvPr>
        </p:nvSpPr>
        <p:spPr>
          <a:xfrm>
            <a:off x="2057400" y="321625"/>
            <a:ext cx="53367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Evolution of ECV Inventory V4.0</a:t>
            </a:r>
            <a:endParaRPr/>
          </a:p>
        </p:txBody>
      </p:sp>
      <p:grpSp>
        <p:nvGrpSpPr>
          <p:cNvPr id="176" name="Google Shape;176;p11"/>
          <p:cNvGrpSpPr/>
          <p:nvPr/>
        </p:nvGrpSpPr>
        <p:grpSpPr>
          <a:xfrm>
            <a:off x="1773248" y="1491631"/>
            <a:ext cx="5662272" cy="1349199"/>
            <a:chOff x="539554" y="1812093"/>
            <a:chExt cx="7704856" cy="1798932"/>
          </a:xfrm>
        </p:grpSpPr>
        <p:grpSp>
          <p:nvGrpSpPr>
            <p:cNvPr id="177" name="Google Shape;177;p11"/>
            <p:cNvGrpSpPr/>
            <p:nvPr/>
          </p:nvGrpSpPr>
          <p:grpSpPr>
            <a:xfrm>
              <a:off x="539554" y="1812093"/>
              <a:ext cx="7704856" cy="1710329"/>
              <a:chOff x="539553" y="1812093"/>
              <a:chExt cx="5616000" cy="1710329"/>
            </a:xfrm>
          </p:grpSpPr>
          <p:sp>
            <p:nvSpPr>
              <p:cNvPr id="178" name="Google Shape;178;p11"/>
              <p:cNvSpPr/>
              <p:nvPr/>
            </p:nvSpPr>
            <p:spPr>
              <a:xfrm>
                <a:off x="539553" y="1812093"/>
                <a:ext cx="5616000" cy="392771"/>
              </a:xfrm>
              <a:prstGeom prst="rect">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79" name="Google Shape;179;p11"/>
              <p:cNvSpPr/>
              <p:nvPr/>
            </p:nvSpPr>
            <p:spPr>
              <a:xfrm>
                <a:off x="539553" y="2204864"/>
                <a:ext cx="5148000" cy="432048"/>
              </a:xfrm>
              <a:prstGeom prst="rect">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0" name="Google Shape;180;p11"/>
              <p:cNvSpPr/>
              <p:nvPr/>
            </p:nvSpPr>
            <p:spPr>
              <a:xfrm>
                <a:off x="539553" y="2636912"/>
                <a:ext cx="4788000" cy="432048"/>
              </a:xfrm>
              <a:prstGeom prst="rect">
                <a:avLst/>
              </a:prstGeom>
              <a:solidFill>
                <a:srgbClr val="93B3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1" name="Google Shape;181;p11"/>
              <p:cNvSpPr/>
              <p:nvPr/>
            </p:nvSpPr>
            <p:spPr>
              <a:xfrm>
                <a:off x="539553" y="3068960"/>
                <a:ext cx="3888000" cy="450583"/>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2" name="Google Shape;182;p11"/>
              <p:cNvSpPr/>
              <p:nvPr/>
            </p:nvSpPr>
            <p:spPr>
              <a:xfrm>
                <a:off x="5687553" y="2204864"/>
                <a:ext cx="468000" cy="1314679"/>
              </a:xfrm>
              <a:prstGeom prst="rect">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3" name="Google Shape;183;p11"/>
              <p:cNvSpPr/>
              <p:nvPr/>
            </p:nvSpPr>
            <p:spPr>
              <a:xfrm>
                <a:off x="5327553" y="2636912"/>
                <a:ext cx="360000" cy="882631"/>
              </a:xfrm>
              <a:prstGeom prst="rect">
                <a:avLst/>
              </a:prstGeom>
              <a:solidFill>
                <a:srgbClr val="B7CCE4"/>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84" name="Google Shape;184;p11"/>
              <p:cNvSpPr/>
              <p:nvPr/>
            </p:nvSpPr>
            <p:spPr>
              <a:xfrm>
                <a:off x="4427553" y="3068960"/>
                <a:ext cx="900000" cy="453462"/>
              </a:xfrm>
              <a:prstGeom prst="rect">
                <a:avLst/>
              </a:prstGeom>
              <a:solidFill>
                <a:srgbClr val="93B3D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sp>
          <p:nvSpPr>
            <p:cNvPr id="185" name="Google Shape;185;p11"/>
            <p:cNvSpPr txBox="1"/>
            <p:nvPr/>
          </p:nvSpPr>
          <p:spPr>
            <a:xfrm>
              <a:off x="2762257" y="1837298"/>
              <a:ext cx="413181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1686 records in the database </a:t>
              </a:r>
              <a:r>
                <a:rPr b="0" i="0" lang="en-GB" sz="1200" u="none" cap="none" strike="noStrike">
                  <a:solidFill>
                    <a:srgbClr val="C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t>
              </a:r>
              <a:r>
                <a:rPr b="0" i="0" lang="en-GB" sz="1050" u="none" cap="none" strike="noStrike">
                  <a:solidFill>
                    <a:srgbClr val="4F6128"/>
                  </a:solidFill>
                  <a:latin typeface="Arial"/>
                  <a:ea typeface="Arial"/>
                  <a:cs typeface="Arial"/>
                  <a:sym typeface="Arial"/>
                </a:rPr>
                <a:t>[+131*]</a:t>
              </a:r>
              <a:endParaRPr/>
            </a:p>
          </p:txBody>
        </p:sp>
        <p:sp>
          <p:nvSpPr>
            <p:cNvPr id="186" name="Google Shape;186;p11"/>
            <p:cNvSpPr txBox="1"/>
            <p:nvPr/>
          </p:nvSpPr>
          <p:spPr>
            <a:xfrm>
              <a:off x="2441221" y="2269346"/>
              <a:ext cx="389683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1557 records “available” </a:t>
              </a:r>
              <a:r>
                <a:rPr b="0" i="0" lang="en-GB" sz="1200" u="none" cap="none" strike="noStrike">
                  <a:solidFill>
                    <a:srgbClr val="C00000"/>
                  </a:solidFill>
                  <a:latin typeface="Arial"/>
                  <a:ea typeface="Arial"/>
                  <a:cs typeface="Arial"/>
                  <a:sym typeface="Arial"/>
                </a:rPr>
                <a:t>↕</a:t>
              </a:r>
              <a:r>
                <a:rPr b="0" i="0" lang="en-GB" sz="1200" u="none" cap="none" strike="noStrike">
                  <a:solidFill>
                    <a:srgbClr val="000000"/>
                  </a:solidFill>
                  <a:latin typeface="Arial"/>
                  <a:ea typeface="Arial"/>
                  <a:cs typeface="Arial"/>
                  <a:sym typeface="Arial"/>
                </a:rPr>
                <a:t> </a:t>
              </a:r>
              <a:r>
                <a:rPr b="0" i="0" lang="en-GB" sz="1050" u="none" cap="none" strike="noStrike">
                  <a:solidFill>
                    <a:srgbClr val="4F6128"/>
                  </a:solidFill>
                  <a:latin typeface="Arial"/>
                  <a:ea typeface="Arial"/>
                  <a:cs typeface="Arial"/>
                  <a:sym typeface="Arial"/>
                </a:rPr>
                <a:t>[+129*]</a:t>
              </a:r>
              <a:endParaRPr/>
            </a:p>
          </p:txBody>
        </p:sp>
        <p:sp>
          <p:nvSpPr>
            <p:cNvPr id="187" name="Google Shape;187;p11"/>
            <p:cNvSpPr txBox="1"/>
            <p:nvPr/>
          </p:nvSpPr>
          <p:spPr>
            <a:xfrm rot="-5400000">
              <a:off x="7303740" y="2556373"/>
              <a:ext cx="1232048" cy="611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050" u="none" cap="none" strike="noStrike">
                  <a:solidFill>
                    <a:srgbClr val="7F7F7F"/>
                  </a:solidFill>
                  <a:latin typeface="Arial"/>
                  <a:ea typeface="Arial"/>
                  <a:cs typeface="Arial"/>
                  <a:sym typeface="Arial"/>
                </a:rPr>
                <a:t>129 records “deleted”</a:t>
              </a:r>
              <a:endParaRPr/>
            </a:p>
          </p:txBody>
        </p:sp>
        <p:sp>
          <p:nvSpPr>
            <p:cNvPr id="188" name="Google Shape;188;p11"/>
            <p:cNvSpPr txBox="1"/>
            <p:nvPr/>
          </p:nvSpPr>
          <p:spPr>
            <a:xfrm>
              <a:off x="2291568" y="2701394"/>
              <a:ext cx="380819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1478 records “submitted” </a:t>
              </a:r>
              <a:r>
                <a:rPr b="0" i="0" lang="en-GB" sz="1050" u="none" cap="none" strike="noStrike">
                  <a:solidFill>
                    <a:srgbClr val="C00000"/>
                  </a:solidFill>
                  <a:latin typeface="Arial"/>
                  <a:ea typeface="Arial"/>
                  <a:cs typeface="Arial"/>
                  <a:sym typeface="Arial"/>
                </a:rPr>
                <a:t>↕ </a:t>
              </a:r>
              <a:r>
                <a:rPr b="0" i="0" lang="en-GB" sz="1050" u="none" cap="none" strike="noStrike">
                  <a:solidFill>
                    <a:srgbClr val="4F6128"/>
                  </a:solidFill>
                  <a:latin typeface="Arial"/>
                  <a:ea typeface="Arial"/>
                  <a:cs typeface="Arial"/>
                  <a:sym typeface="Arial"/>
                </a:rPr>
                <a:t>[+148*]</a:t>
              </a:r>
              <a:endParaRPr b="0" i="0" sz="1050" u="none" cap="none" strike="noStrike">
                <a:solidFill>
                  <a:srgbClr val="000000"/>
                </a:solidFill>
                <a:latin typeface="Arial"/>
                <a:ea typeface="Arial"/>
                <a:cs typeface="Arial"/>
                <a:sym typeface="Arial"/>
              </a:endParaRPr>
            </a:p>
          </p:txBody>
        </p:sp>
        <p:sp>
          <p:nvSpPr>
            <p:cNvPr id="189" name="Google Shape;189;p11"/>
            <p:cNvSpPr txBox="1"/>
            <p:nvPr/>
          </p:nvSpPr>
          <p:spPr>
            <a:xfrm>
              <a:off x="1581094" y="3133443"/>
              <a:ext cx="325945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1080 records “verified” </a:t>
              </a:r>
              <a:r>
                <a:rPr b="0" i="0" lang="en-GB" sz="1050" u="none" cap="none" strike="noStrike">
                  <a:solidFill>
                    <a:srgbClr val="C00000"/>
                  </a:solidFill>
                  <a:latin typeface="Arial"/>
                  <a:ea typeface="Arial"/>
                  <a:cs typeface="Arial"/>
                  <a:sym typeface="Arial"/>
                </a:rPr>
                <a:t>↕ </a:t>
              </a:r>
              <a:r>
                <a:rPr b="0" i="0" lang="en-GB" sz="1050" u="none" cap="none" strike="noStrike">
                  <a:solidFill>
                    <a:srgbClr val="4F6128"/>
                  </a:solidFill>
                  <a:latin typeface="Arial"/>
                  <a:ea typeface="Arial"/>
                  <a:cs typeface="Arial"/>
                  <a:sym typeface="Arial"/>
                </a:rPr>
                <a:t>[+6*]</a:t>
              </a:r>
              <a:endParaRPr/>
            </a:p>
          </p:txBody>
        </p:sp>
        <p:sp>
          <p:nvSpPr>
            <p:cNvPr id="190" name="Google Shape;190;p11"/>
            <p:cNvSpPr txBox="1"/>
            <p:nvPr/>
          </p:nvSpPr>
          <p:spPr>
            <a:xfrm rot="-5400000">
              <a:off x="6823537" y="2857488"/>
              <a:ext cx="1046391" cy="46068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800" u="none" cap="none" strike="noStrike">
                  <a:solidFill>
                    <a:srgbClr val="7F7F7F"/>
                  </a:solidFill>
                  <a:latin typeface="Arial"/>
                  <a:ea typeface="Arial"/>
                  <a:cs typeface="Arial"/>
                  <a:sym typeface="Arial"/>
                </a:rPr>
                <a:t>79 records “in progress”</a:t>
              </a:r>
              <a:endParaRPr/>
            </a:p>
          </p:txBody>
        </p:sp>
        <p:sp>
          <p:nvSpPr>
            <p:cNvPr id="191" name="Google Shape;191;p11"/>
            <p:cNvSpPr txBox="1"/>
            <p:nvPr/>
          </p:nvSpPr>
          <p:spPr>
            <a:xfrm>
              <a:off x="5923768" y="3084044"/>
              <a:ext cx="1187856" cy="4924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900" u="none" cap="none" strike="noStrike">
                  <a:solidFill>
                    <a:srgbClr val="7F7F7F"/>
                  </a:solidFill>
                  <a:latin typeface="Arial"/>
                  <a:ea typeface="Arial"/>
                  <a:cs typeface="Arial"/>
                  <a:sym typeface="Arial"/>
                </a:rPr>
                <a:t>398 records “TBC”</a:t>
              </a:r>
              <a:endParaRPr/>
            </a:p>
          </p:txBody>
        </p:sp>
      </p:grpSp>
      <p:sp>
        <p:nvSpPr>
          <p:cNvPr id="192" name="Google Shape;192;p11"/>
          <p:cNvSpPr txBox="1"/>
          <p:nvPr/>
        </p:nvSpPr>
        <p:spPr>
          <a:xfrm>
            <a:off x="1535475" y="1167600"/>
            <a:ext cx="5945100" cy="219000"/>
          </a:xfrm>
          <a:prstGeom prst="rect">
            <a:avLst/>
          </a:prstGeom>
          <a:noFill/>
          <a:ln>
            <a:noFill/>
          </a:ln>
        </p:spPr>
        <p:txBody>
          <a:bodyPr anchorCtr="0" anchor="t" bIns="45700" lIns="91425" spcFirstLastPara="1" rIns="91425" wrap="square" tIns="45700">
            <a:noAutofit/>
          </a:bodyPr>
          <a:lstStyle/>
          <a:p>
            <a:pPr indent="0" lvl="1" marL="205740" marR="0" rtl="0" algn="l">
              <a:lnSpc>
                <a:spcPct val="100000"/>
              </a:lnSpc>
              <a:spcBef>
                <a:spcPts val="0"/>
              </a:spcBef>
              <a:spcAft>
                <a:spcPts val="0"/>
              </a:spcAft>
              <a:buClr>
                <a:schemeClr val="accent2"/>
              </a:buClr>
              <a:buSzPts val="912"/>
              <a:buFont typeface="Noto Sans Symbols"/>
              <a:buNone/>
            </a:pPr>
            <a:r>
              <a:rPr b="0" i="0" lang="en-GB" sz="1200" u="none" cap="none" strike="noStrike">
                <a:solidFill>
                  <a:schemeClr val="dk1"/>
                </a:solidFill>
                <a:latin typeface="Arial"/>
                <a:ea typeface="Arial"/>
                <a:cs typeface="Arial"/>
                <a:sym typeface="Arial"/>
              </a:rPr>
              <a:t>*</a:t>
            </a:r>
            <a:r>
              <a:rPr b="0" i="0" lang="en-GB" sz="900" u="none" cap="none" strike="noStrike">
                <a:solidFill>
                  <a:schemeClr val="lt2"/>
                </a:solidFill>
                <a:latin typeface="Arial"/>
                <a:ea typeface="Arial"/>
                <a:cs typeface="Arial"/>
                <a:sym typeface="Arial"/>
              </a:rPr>
              <a:t> </a:t>
            </a:r>
            <a:r>
              <a:rPr b="0" i="0" lang="en-GB" sz="1200" u="none" cap="none" strike="noStrike">
                <a:solidFill>
                  <a:schemeClr val="dk1"/>
                </a:solidFill>
                <a:latin typeface="Arial"/>
                <a:ea typeface="Arial"/>
                <a:cs typeface="Arial"/>
                <a:sym typeface="Arial"/>
              </a:rPr>
              <a:t>mid-October</a:t>
            </a:r>
            <a:r>
              <a:rPr b="0" i="0" lang="en-GB" sz="1350" u="none" cap="none" strike="noStrike">
                <a:solidFill>
                  <a:schemeClr val="lt2"/>
                </a:solidFill>
                <a:latin typeface="Arial"/>
                <a:ea typeface="Arial"/>
                <a:cs typeface="Arial"/>
                <a:sym typeface="Arial"/>
              </a:rPr>
              <a:t> </a:t>
            </a:r>
            <a:r>
              <a:rPr b="0" i="0" lang="en-GB" sz="1200" u="none" cap="none" strike="noStrike">
                <a:solidFill>
                  <a:srgbClr val="C00000"/>
                </a:solidFill>
                <a:latin typeface="Arial"/>
                <a:ea typeface="Arial"/>
                <a:cs typeface="Arial"/>
                <a:sym typeface="Arial"/>
              </a:rPr>
              <a:t>←</a:t>
            </a:r>
            <a:r>
              <a:rPr b="0" i="0" lang="en-GB" sz="1350" u="none" cap="none" strike="noStrike">
                <a:solidFill>
                  <a:schemeClr val="lt2"/>
                </a:solidFill>
                <a:latin typeface="Arial"/>
                <a:ea typeface="Arial"/>
                <a:cs typeface="Arial"/>
                <a:sym typeface="Arial"/>
              </a:rPr>
              <a:t> </a:t>
            </a:r>
            <a:r>
              <a:rPr b="0" i="0" lang="en-GB" sz="1200" u="none" cap="none" strike="noStrike">
                <a:solidFill>
                  <a:srgbClr val="C00000"/>
                </a:solidFill>
                <a:latin typeface="Arial"/>
                <a:ea typeface="Arial"/>
                <a:cs typeface="Arial"/>
                <a:sym typeface="Arial"/>
              </a:rPr>
              <a:t>(continuous data collection) ←</a:t>
            </a:r>
            <a:r>
              <a:rPr b="0" i="0" lang="en-GB" sz="1350" u="none" cap="none" strike="noStrike">
                <a:solidFill>
                  <a:srgbClr val="C00000"/>
                </a:solidFill>
                <a:latin typeface="Arial"/>
                <a:ea typeface="Arial"/>
                <a:cs typeface="Arial"/>
                <a:sym typeface="Arial"/>
              </a:rPr>
              <a:t> </a:t>
            </a:r>
            <a:r>
              <a:rPr b="0" i="0" lang="en-GB" sz="1050" u="none" cap="none" strike="noStrike">
                <a:solidFill>
                  <a:srgbClr val="76923C"/>
                </a:solidFill>
                <a:latin typeface="Arial"/>
                <a:ea typeface="Arial"/>
                <a:cs typeface="Arial"/>
                <a:sym typeface="Arial"/>
              </a:rPr>
              <a:t>[*]</a:t>
            </a:r>
            <a:r>
              <a:rPr b="0" i="0" lang="en-GB" sz="1200" u="none" cap="none" strike="noStrike">
                <a:solidFill>
                  <a:srgbClr val="76923C"/>
                </a:solidFill>
                <a:latin typeface="Arial"/>
                <a:ea typeface="Arial"/>
                <a:cs typeface="Arial"/>
                <a:sym typeface="Arial"/>
              </a:rPr>
              <a:t> delta wrt. WGC#12 [early May]</a:t>
            </a:r>
            <a:r>
              <a:rPr b="0" i="0" lang="en-GB" sz="1200" u="none" cap="none" strike="noStrike">
                <a:solidFill>
                  <a:srgbClr val="C00000"/>
                </a:solidFill>
                <a:latin typeface="Arial"/>
                <a:ea typeface="Arial"/>
                <a:cs typeface="Arial"/>
                <a:sym typeface="Arial"/>
              </a:rPr>
              <a:t> </a:t>
            </a:r>
            <a:endParaRPr/>
          </a:p>
          <a:p>
            <a:pPr indent="-230886" lvl="1" marL="548640" marR="0" rtl="0" algn="l">
              <a:lnSpc>
                <a:spcPct val="100000"/>
              </a:lnSpc>
              <a:spcBef>
                <a:spcPts val="500"/>
              </a:spcBef>
              <a:spcAft>
                <a:spcPts val="0"/>
              </a:spcAft>
              <a:buClr>
                <a:schemeClr val="accent2"/>
              </a:buClr>
              <a:buSzPts val="684"/>
              <a:buFont typeface="Noto Sans Symbols"/>
              <a:buNone/>
            </a:pPr>
            <a:r>
              <a:t/>
            </a:r>
            <a:endParaRPr b="0" i="0" sz="900" u="none" cap="none" strike="noStrike">
              <a:solidFill>
                <a:schemeClr val="l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2"/>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98" name="Google Shape;198;p12"/>
          <p:cNvSpPr txBox="1"/>
          <p:nvPr>
            <p:ph idx="1" type="body"/>
          </p:nvPr>
        </p:nvSpPr>
        <p:spPr>
          <a:xfrm>
            <a:off x="204950" y="1308550"/>
            <a:ext cx="4641600" cy="4724400"/>
          </a:xfrm>
          <a:prstGeom prst="rect">
            <a:avLst/>
          </a:prstGeom>
          <a:noFill/>
          <a:ln>
            <a:noFill/>
          </a:ln>
        </p:spPr>
        <p:txBody>
          <a:bodyPr anchorCtr="0" anchor="t" bIns="45700" lIns="91425" spcFirstLastPara="1" rIns="91425" wrap="square" tIns="45700">
            <a:noAutofit/>
          </a:bodyPr>
          <a:lstStyle/>
          <a:p>
            <a:pPr indent="-160735" lvl="0" marL="160735" rtl="0" algn="l">
              <a:lnSpc>
                <a:spcPct val="100000"/>
              </a:lnSpc>
              <a:spcBef>
                <a:spcPts val="150"/>
              </a:spcBef>
              <a:spcAft>
                <a:spcPts val="0"/>
              </a:spcAft>
              <a:buSzPts val="2000"/>
              <a:buChar char="•"/>
            </a:pPr>
            <a:r>
              <a:rPr lang="en-GB"/>
              <a:t>WGClimate#12 in May 2020 decided to start a new routine activity on collecting use cases for climate data records.</a:t>
            </a:r>
            <a:endParaRPr/>
          </a:p>
          <a:p>
            <a:pPr indent="-160735" lvl="0" marL="160735" rtl="0" algn="l">
              <a:lnSpc>
                <a:spcPct val="100000"/>
              </a:lnSpc>
              <a:spcBef>
                <a:spcPts val="600"/>
              </a:spcBef>
              <a:spcAft>
                <a:spcPts val="0"/>
              </a:spcAft>
              <a:buSzPts val="2000"/>
              <a:buChar char="•"/>
            </a:pPr>
            <a:r>
              <a:rPr lang="en-GB"/>
              <a:t>Use Case gathering tool, developed by WMO Space Programme Office, has been integrated into climate “Use Cases” web page (</a:t>
            </a:r>
            <a:r>
              <a:rPr lang="en-GB" u="sng">
                <a:solidFill>
                  <a:schemeClr val="hlink"/>
                </a:solidFill>
                <a:hlinkClick r:id="rId3"/>
              </a:rPr>
              <a:t>https://climatemonitoring.info/use-cases</a:t>
            </a:r>
            <a:r>
              <a:rPr lang="en-GB"/>
              <a:t>), which was opened on July 27, 2020 for submission with widespread distribution on social media.</a:t>
            </a:r>
            <a:endParaRPr/>
          </a:p>
          <a:p>
            <a:pPr indent="-160735" lvl="0" marL="160735" rtl="0" algn="l">
              <a:lnSpc>
                <a:spcPct val="100000"/>
              </a:lnSpc>
              <a:spcBef>
                <a:spcPts val="600"/>
              </a:spcBef>
              <a:spcAft>
                <a:spcPts val="450"/>
              </a:spcAft>
              <a:buSzPts val="2000"/>
              <a:buChar char="•"/>
            </a:pPr>
            <a:r>
              <a:rPr lang="en-GB"/>
              <a:t>Use cases will be published on the web and selected use cases will become part of a special report issued by WMO in 2021/22.</a:t>
            </a:r>
            <a:endParaRPr/>
          </a:p>
        </p:txBody>
      </p:sp>
      <p:sp>
        <p:nvSpPr>
          <p:cNvPr id="199" name="Google Shape;199;p12"/>
          <p:cNvSpPr txBox="1"/>
          <p:nvPr>
            <p:ph idx="2" type="body"/>
          </p:nvPr>
        </p:nvSpPr>
        <p:spPr>
          <a:xfrm>
            <a:off x="2025875" y="265375"/>
            <a:ext cx="56568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Use Cases for Climate Data Records</a:t>
            </a:r>
            <a:endParaRPr/>
          </a:p>
        </p:txBody>
      </p:sp>
      <p:grpSp>
        <p:nvGrpSpPr>
          <p:cNvPr id="200" name="Google Shape;200;p12"/>
          <p:cNvGrpSpPr/>
          <p:nvPr/>
        </p:nvGrpSpPr>
        <p:grpSpPr>
          <a:xfrm>
            <a:off x="4846329" y="1584222"/>
            <a:ext cx="4069071" cy="4327685"/>
            <a:chOff x="4110592" y="1156015"/>
            <a:chExt cx="4937760" cy="5251584"/>
          </a:xfrm>
        </p:grpSpPr>
        <p:pic>
          <p:nvPicPr>
            <p:cNvPr descr="A screenshot of a social media post&#10;&#10;Description automatically generated" id="201" name="Google Shape;201;p12"/>
            <p:cNvPicPr preferRelativeResize="0"/>
            <p:nvPr/>
          </p:nvPicPr>
          <p:blipFill rotWithShape="1">
            <a:blip r:embed="rId4">
              <a:alphaModFix/>
            </a:blip>
            <a:srcRect b="0" l="0" r="0" t="0"/>
            <a:stretch/>
          </p:blipFill>
          <p:spPr>
            <a:xfrm>
              <a:off x="4110592" y="1156015"/>
              <a:ext cx="4937760" cy="3404538"/>
            </a:xfrm>
            <a:prstGeom prst="rect">
              <a:avLst/>
            </a:prstGeom>
            <a:noFill/>
            <a:ln>
              <a:noFill/>
            </a:ln>
          </p:spPr>
        </p:pic>
        <p:pic>
          <p:nvPicPr>
            <p:cNvPr descr="A screenshot of a cell phone&#10;&#10;Description automatically generated" id="202" name="Google Shape;202;p12"/>
            <p:cNvPicPr preferRelativeResize="0"/>
            <p:nvPr/>
          </p:nvPicPr>
          <p:blipFill rotWithShape="1">
            <a:blip r:embed="rId5">
              <a:alphaModFix/>
            </a:blip>
            <a:srcRect b="0" l="0" r="0" t="0"/>
            <a:stretch/>
          </p:blipFill>
          <p:spPr>
            <a:xfrm>
              <a:off x="4110592" y="4318820"/>
              <a:ext cx="4937760" cy="2088779"/>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3"/>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08" name="Google Shape;208;p13"/>
          <p:cNvSpPr txBox="1"/>
          <p:nvPr>
            <p:ph idx="1" type="body"/>
          </p:nvPr>
        </p:nvSpPr>
        <p:spPr>
          <a:xfrm>
            <a:off x="315309" y="1324303"/>
            <a:ext cx="8568559" cy="3917731"/>
          </a:xfrm>
          <a:prstGeom prst="rect">
            <a:avLst/>
          </a:prstGeom>
          <a:noFill/>
          <a:ln>
            <a:noFill/>
          </a:ln>
        </p:spPr>
        <p:txBody>
          <a:bodyPr anchorCtr="0" anchor="t" bIns="45700" lIns="91425" spcFirstLastPara="1" rIns="91425" wrap="square" tIns="45700">
            <a:noAutofit/>
          </a:bodyPr>
          <a:lstStyle/>
          <a:p>
            <a:pPr indent="-214313" lvl="0" marL="214313" rtl="0" algn="l">
              <a:lnSpc>
                <a:spcPct val="100000"/>
              </a:lnSpc>
              <a:spcBef>
                <a:spcPts val="0"/>
              </a:spcBef>
              <a:spcAft>
                <a:spcPts val="0"/>
              </a:spcAft>
              <a:buSzPts val="2000"/>
              <a:buChar char="•"/>
            </a:pPr>
            <a:r>
              <a:rPr lang="en-GB"/>
              <a:t>Optimize the use of climate data records in applications relevant for climate services and science</a:t>
            </a:r>
            <a:endParaRPr/>
          </a:p>
          <a:p>
            <a:pPr indent="-214313" lvl="0" marL="214313" rtl="0" algn="l">
              <a:lnSpc>
                <a:spcPct val="100000"/>
              </a:lnSpc>
              <a:spcBef>
                <a:spcPts val="0"/>
              </a:spcBef>
              <a:spcAft>
                <a:spcPts val="0"/>
              </a:spcAft>
              <a:buSzPts val="2000"/>
              <a:buChar char="•"/>
            </a:pPr>
            <a:r>
              <a:rPr lang="en-GB"/>
              <a:t>Demonstrate the value of climate data records for decision/policy making, e.g., usage of satellite data in a use case with UNFCCC Parties to support the Global Stocktakes </a:t>
            </a:r>
            <a:endParaRPr/>
          </a:p>
          <a:p>
            <a:pPr indent="-214312" lvl="0" marL="214312" rtl="0" algn="l">
              <a:lnSpc>
                <a:spcPct val="100000"/>
              </a:lnSpc>
              <a:spcBef>
                <a:spcPts val="0"/>
              </a:spcBef>
              <a:spcAft>
                <a:spcPts val="0"/>
              </a:spcAft>
              <a:buSzPts val="2000"/>
              <a:buChar char="•"/>
            </a:pPr>
            <a:r>
              <a:rPr lang="en-GB"/>
              <a:t>Understand the application needs to provide feedbacks towards quality improvements for the ECV requirements defined by GCOS</a:t>
            </a:r>
            <a:endParaRPr/>
          </a:p>
          <a:p>
            <a:pPr indent="0" lvl="0" marL="0" rtl="0" algn="l">
              <a:lnSpc>
                <a:spcPct val="100000"/>
              </a:lnSpc>
              <a:spcBef>
                <a:spcPts val="0"/>
              </a:spcBef>
              <a:spcAft>
                <a:spcPts val="0"/>
              </a:spcAft>
              <a:buNone/>
            </a:pPr>
            <a:r>
              <a:t/>
            </a:r>
            <a:endParaRPr/>
          </a:p>
          <a:p>
            <a:pPr indent="-87313" lvl="0" marL="214313" rtl="0" algn="l">
              <a:lnSpc>
                <a:spcPct val="100000"/>
              </a:lnSpc>
              <a:spcBef>
                <a:spcPts val="0"/>
              </a:spcBef>
              <a:spcAft>
                <a:spcPts val="0"/>
              </a:spcAft>
              <a:buSzPts val="2000"/>
              <a:buNone/>
            </a:pPr>
            <a:r>
              <a:t/>
            </a:r>
            <a:endParaRPr/>
          </a:p>
          <a:p>
            <a:pPr indent="-87313" lvl="0" marL="214313" rtl="0" algn="l">
              <a:lnSpc>
                <a:spcPct val="100000"/>
              </a:lnSpc>
              <a:spcBef>
                <a:spcPts val="0"/>
              </a:spcBef>
              <a:spcAft>
                <a:spcPts val="0"/>
              </a:spcAft>
              <a:buSzPts val="2000"/>
              <a:buNone/>
            </a:pPr>
            <a:r>
              <a:t/>
            </a:r>
            <a:endParaRPr/>
          </a:p>
          <a:p>
            <a:pPr indent="0" lvl="0" marL="0" rtl="0" algn="l">
              <a:lnSpc>
                <a:spcPct val="100000"/>
              </a:lnSpc>
              <a:spcBef>
                <a:spcPts val="0"/>
              </a:spcBef>
              <a:spcAft>
                <a:spcPts val="0"/>
              </a:spcAft>
              <a:buSzPts val="2000"/>
              <a:buNone/>
            </a:pPr>
            <a:r>
              <a:rPr lang="en-GB"/>
              <a:t> </a:t>
            </a:r>
            <a:endParaRPr/>
          </a:p>
          <a:p>
            <a:pPr indent="-214313" lvl="0" marL="214313" rtl="0" algn="l">
              <a:lnSpc>
                <a:spcPct val="100000"/>
              </a:lnSpc>
              <a:spcBef>
                <a:spcPts val="0"/>
              </a:spcBef>
              <a:spcAft>
                <a:spcPts val="0"/>
              </a:spcAft>
              <a:buSzPts val="2000"/>
              <a:buChar char="•"/>
            </a:pPr>
            <a:r>
              <a:rPr lang="en-GB"/>
              <a:t>Validate the top-down architecture for climate monitoring from space with a down-top approach ensuring traceability from usage to space-based observing system</a:t>
            </a:r>
            <a:endParaRPr/>
          </a:p>
          <a:p>
            <a:pPr indent="-214313" lvl="0" marL="214313" rtl="0" algn="l">
              <a:lnSpc>
                <a:spcPct val="100000"/>
              </a:lnSpc>
              <a:spcBef>
                <a:spcPts val="0"/>
              </a:spcBef>
              <a:spcAft>
                <a:spcPts val="0"/>
              </a:spcAft>
              <a:buSzPts val="2000"/>
              <a:buChar char="•"/>
            </a:pPr>
            <a:r>
              <a:rPr lang="en-GB"/>
              <a:t>Support capacity building by providing/receiving use cases for/from training activities, e.g., for developing countries (link to CGMS and CEOS capacity building activities)</a:t>
            </a:r>
            <a:endParaRPr/>
          </a:p>
        </p:txBody>
      </p:sp>
      <p:sp>
        <p:nvSpPr>
          <p:cNvPr id="209" name="Google Shape;209;p13"/>
          <p:cNvSpPr txBox="1"/>
          <p:nvPr>
            <p:ph idx="2" type="body"/>
          </p:nvPr>
        </p:nvSpPr>
        <p:spPr>
          <a:xfrm>
            <a:off x="2057400" y="194441"/>
            <a:ext cx="5360276" cy="533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400"/>
              <a:buFont typeface="Arial"/>
              <a:buNone/>
            </a:pPr>
            <a:r>
              <a:rPr lang="en-GB"/>
              <a:t>Use Cases for Climate Data</a:t>
            </a:r>
            <a:endParaRPr/>
          </a:p>
          <a:p>
            <a:pPr indent="-228600" lvl="0" marL="457200" marR="0" rtl="0" algn="ctr">
              <a:lnSpc>
                <a:spcPct val="100000"/>
              </a:lnSpc>
              <a:spcBef>
                <a:spcPts val="500"/>
              </a:spcBef>
              <a:spcAft>
                <a:spcPts val="0"/>
              </a:spcAft>
              <a:buClr>
                <a:schemeClr val="lt1"/>
              </a:buClr>
              <a:buSzPts val="2400"/>
              <a:buFont typeface="Arial"/>
              <a:buNone/>
            </a:pPr>
            <a:r>
              <a:rPr lang="en-GB"/>
              <a:t>Records: Major Objectives</a:t>
            </a:r>
            <a:endParaRPr/>
          </a:p>
        </p:txBody>
      </p:sp>
      <p:grpSp>
        <p:nvGrpSpPr>
          <p:cNvPr id="210" name="Google Shape;210;p13"/>
          <p:cNvGrpSpPr/>
          <p:nvPr/>
        </p:nvGrpSpPr>
        <p:grpSpPr>
          <a:xfrm>
            <a:off x="604733" y="3557751"/>
            <a:ext cx="7989260" cy="1116972"/>
            <a:chOff x="258002" y="4913680"/>
            <a:chExt cx="8646385" cy="1489296"/>
          </a:xfrm>
        </p:grpSpPr>
        <p:sp>
          <p:nvSpPr>
            <p:cNvPr id="211" name="Google Shape;211;p13"/>
            <p:cNvSpPr/>
            <p:nvPr/>
          </p:nvSpPr>
          <p:spPr>
            <a:xfrm>
              <a:off x="258002" y="4968030"/>
              <a:ext cx="1188181" cy="1434945"/>
            </a:xfrm>
            <a:prstGeom prst="flowChartMagneticDisk">
              <a:avLst/>
            </a:prstGeom>
            <a:solidFill>
              <a:srgbClr val="FFFF00"/>
            </a:solidFill>
            <a:ln cap="flat" cmpd="sng" w="254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900" u="none" cap="none" strike="noStrike">
                  <a:solidFill>
                    <a:schemeClr val="dk1"/>
                  </a:solidFill>
                  <a:latin typeface="Arial"/>
                  <a:ea typeface="Arial"/>
                  <a:cs typeface="Arial"/>
                  <a:sym typeface="Arial"/>
                </a:rPr>
                <a:t>Take Earth observations from space</a:t>
              </a:r>
              <a:endParaRPr/>
            </a:p>
          </p:txBody>
        </p:sp>
        <p:sp>
          <p:nvSpPr>
            <p:cNvPr id="212" name="Google Shape;212;p13"/>
            <p:cNvSpPr/>
            <p:nvPr/>
          </p:nvSpPr>
          <p:spPr>
            <a:xfrm>
              <a:off x="2747533" y="4968031"/>
              <a:ext cx="1130744" cy="1434945"/>
            </a:xfrm>
            <a:prstGeom prst="flowChartMagneticDisk">
              <a:avLst/>
            </a:prstGeom>
            <a:solidFill>
              <a:srgbClr val="C2D59B"/>
            </a:solidFill>
            <a:ln cap="flat" cmpd="sng" w="254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900" u="none" cap="none" strike="noStrike">
                  <a:solidFill>
                    <a:schemeClr val="dk1"/>
                  </a:solidFill>
                  <a:latin typeface="Arial"/>
                  <a:ea typeface="Arial"/>
                  <a:cs typeface="Arial"/>
                  <a:sym typeface="Arial"/>
                </a:rPr>
                <a:t>Create Climate Data Records/</a:t>
              </a:r>
              <a:endParaRPr/>
            </a:p>
            <a:p>
              <a:pPr indent="0" lvl="0" marL="0" marR="0" rtl="0" algn="ctr">
                <a:lnSpc>
                  <a:spcPct val="100000"/>
                </a:lnSpc>
                <a:spcBef>
                  <a:spcPts val="0"/>
                </a:spcBef>
                <a:spcAft>
                  <a:spcPts val="0"/>
                </a:spcAft>
                <a:buNone/>
              </a:pPr>
              <a:r>
                <a:rPr b="0" i="0" lang="en-GB" sz="900" u="none" cap="none" strike="noStrike">
                  <a:solidFill>
                    <a:schemeClr val="dk1"/>
                  </a:solidFill>
                  <a:latin typeface="Arial"/>
                  <a:ea typeface="Arial"/>
                  <a:cs typeface="Arial"/>
                  <a:sym typeface="Arial"/>
                </a:rPr>
                <a:t>Indicators</a:t>
              </a:r>
              <a:endParaRPr/>
            </a:p>
          </p:txBody>
        </p:sp>
        <p:sp>
          <p:nvSpPr>
            <p:cNvPr id="213" name="Google Shape;213;p13"/>
            <p:cNvSpPr/>
            <p:nvPr/>
          </p:nvSpPr>
          <p:spPr>
            <a:xfrm>
              <a:off x="5179627" y="4968031"/>
              <a:ext cx="1052485" cy="1434945"/>
            </a:xfrm>
            <a:prstGeom prst="flowChartMagneticDisk">
              <a:avLst/>
            </a:prstGeom>
            <a:solidFill>
              <a:srgbClr val="D99593"/>
            </a:solidFill>
            <a:ln cap="flat" cmpd="sng" w="254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900" u="none" cap="none" strike="noStrike">
                  <a:solidFill>
                    <a:schemeClr val="dk1"/>
                  </a:solidFill>
                  <a:latin typeface="Arial"/>
                  <a:ea typeface="Arial"/>
                  <a:cs typeface="Arial"/>
                  <a:sym typeface="Arial"/>
                </a:rPr>
                <a:t>Use Climate Data Records</a:t>
              </a:r>
              <a:endParaRPr/>
            </a:p>
          </p:txBody>
        </p:sp>
        <p:sp>
          <p:nvSpPr>
            <p:cNvPr id="214" name="Google Shape;214;p13"/>
            <p:cNvSpPr/>
            <p:nvPr/>
          </p:nvSpPr>
          <p:spPr>
            <a:xfrm>
              <a:off x="7606290" y="4968030"/>
              <a:ext cx="1298097" cy="1434945"/>
            </a:xfrm>
            <a:prstGeom prst="flowChartMagneticDisk">
              <a:avLst/>
            </a:prstGeom>
            <a:solidFill>
              <a:srgbClr val="8CB3E3"/>
            </a:solidFill>
            <a:ln cap="flat" cmpd="sng" w="254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GB" sz="900" u="none" cap="none" strike="noStrike">
                  <a:solidFill>
                    <a:schemeClr val="dk1"/>
                  </a:solidFill>
                  <a:latin typeface="Arial"/>
                  <a:ea typeface="Arial"/>
                  <a:cs typeface="Arial"/>
                  <a:sym typeface="Arial"/>
                </a:rPr>
                <a:t>Use information derived from Climate Data Records</a:t>
              </a:r>
              <a:endParaRPr/>
            </a:p>
          </p:txBody>
        </p:sp>
        <p:sp>
          <p:nvSpPr>
            <p:cNvPr id="215" name="Google Shape;215;p13"/>
            <p:cNvSpPr/>
            <p:nvPr/>
          </p:nvSpPr>
          <p:spPr>
            <a:xfrm>
              <a:off x="1510290" y="5603867"/>
              <a:ext cx="1149069" cy="436970"/>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216" name="Google Shape;216;p13"/>
            <p:cNvSpPr/>
            <p:nvPr/>
          </p:nvSpPr>
          <p:spPr>
            <a:xfrm>
              <a:off x="6310949" y="5313242"/>
              <a:ext cx="1295341" cy="1012689"/>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900" u="none" cap="none" strike="noStrike">
                  <a:solidFill>
                    <a:schemeClr val="lt1"/>
                  </a:solidFill>
                  <a:latin typeface="Arial"/>
                  <a:ea typeface="Arial"/>
                  <a:cs typeface="Arial"/>
                  <a:sym typeface="Arial"/>
                </a:rPr>
                <a:t>Tailored information (Reports)</a:t>
              </a:r>
              <a:endParaRPr/>
            </a:p>
          </p:txBody>
        </p:sp>
        <p:sp>
          <p:nvSpPr>
            <p:cNvPr id="217" name="Google Shape;217;p13"/>
            <p:cNvSpPr/>
            <p:nvPr/>
          </p:nvSpPr>
          <p:spPr>
            <a:xfrm>
              <a:off x="3922098" y="5457188"/>
              <a:ext cx="1257529" cy="776181"/>
            </a:xfrm>
            <a:prstGeom prst="righ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GB" sz="900" u="none" cap="none" strike="noStrike">
                  <a:solidFill>
                    <a:schemeClr val="lt1"/>
                  </a:solidFill>
                  <a:latin typeface="Arial"/>
                  <a:ea typeface="Arial"/>
                  <a:cs typeface="Arial"/>
                  <a:sym typeface="Arial"/>
                </a:rPr>
                <a:t>Tailored Data</a:t>
              </a:r>
              <a:endParaRPr/>
            </a:p>
          </p:txBody>
        </p:sp>
        <p:sp>
          <p:nvSpPr>
            <p:cNvPr id="218" name="Google Shape;218;p13"/>
            <p:cNvSpPr txBox="1"/>
            <p:nvPr/>
          </p:nvSpPr>
          <p:spPr>
            <a:xfrm>
              <a:off x="1446183" y="5668463"/>
              <a:ext cx="997833" cy="3077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900" u="none" cap="none" strike="noStrike">
                  <a:solidFill>
                    <a:schemeClr val="lt1"/>
                  </a:solidFill>
                  <a:latin typeface="Arial"/>
                  <a:ea typeface="Arial"/>
                  <a:cs typeface="Arial"/>
                  <a:sym typeface="Arial"/>
                </a:rPr>
                <a:t>Observations</a:t>
              </a:r>
              <a:endParaRPr/>
            </a:p>
          </p:txBody>
        </p:sp>
        <p:sp>
          <p:nvSpPr>
            <p:cNvPr id="219" name="Google Shape;219;p13"/>
            <p:cNvSpPr txBox="1"/>
            <p:nvPr/>
          </p:nvSpPr>
          <p:spPr>
            <a:xfrm>
              <a:off x="412012" y="5049709"/>
              <a:ext cx="765376" cy="3385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0000"/>
                  </a:solidFill>
                  <a:latin typeface="Arial"/>
                  <a:ea typeface="Arial"/>
                  <a:cs typeface="Arial"/>
                  <a:sym typeface="Arial"/>
                </a:rPr>
                <a:t>Sensing</a:t>
              </a:r>
              <a:endParaRPr/>
            </a:p>
          </p:txBody>
        </p:sp>
        <p:sp>
          <p:nvSpPr>
            <p:cNvPr id="220" name="Google Shape;220;p13"/>
            <p:cNvSpPr txBox="1"/>
            <p:nvPr/>
          </p:nvSpPr>
          <p:spPr>
            <a:xfrm>
              <a:off x="5163439" y="5039457"/>
              <a:ext cx="1160902" cy="3847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275" u="none" cap="none" strike="noStrike">
                  <a:solidFill>
                    <a:srgbClr val="000000"/>
                  </a:solidFill>
                  <a:latin typeface="Arial"/>
                  <a:ea typeface="Arial"/>
                  <a:cs typeface="Arial"/>
                  <a:sym typeface="Arial"/>
                </a:rPr>
                <a:t>Application</a:t>
              </a:r>
              <a:endParaRPr/>
            </a:p>
          </p:txBody>
        </p:sp>
        <p:sp>
          <p:nvSpPr>
            <p:cNvPr id="221" name="Google Shape;221;p13"/>
            <p:cNvSpPr txBox="1"/>
            <p:nvPr/>
          </p:nvSpPr>
          <p:spPr>
            <a:xfrm>
              <a:off x="7736912" y="4913680"/>
              <a:ext cx="109464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275" u="none" cap="none" strike="noStrike">
                  <a:solidFill>
                    <a:srgbClr val="000000"/>
                  </a:solidFill>
                  <a:latin typeface="Arial"/>
                  <a:ea typeface="Arial"/>
                  <a:cs typeface="Arial"/>
                  <a:sym typeface="Arial"/>
                </a:rPr>
                <a:t>Decision Making</a:t>
              </a:r>
              <a:endParaRPr/>
            </a:p>
          </p:txBody>
        </p:sp>
        <p:sp>
          <p:nvSpPr>
            <p:cNvPr id="222" name="Google Shape;222;p13"/>
            <p:cNvSpPr txBox="1"/>
            <p:nvPr/>
          </p:nvSpPr>
          <p:spPr>
            <a:xfrm>
              <a:off x="2739622" y="5045875"/>
              <a:ext cx="1407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200" u="none" cap="none" strike="noStrike">
                  <a:solidFill>
                    <a:srgbClr val="000000"/>
                  </a:solidFill>
                  <a:latin typeface="Arial"/>
                  <a:ea typeface="Arial"/>
                  <a:cs typeface="Arial"/>
                  <a:sym typeface="Arial"/>
                </a:rPr>
                <a:t>CDR Making</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28" name="Google Shape;228;p14"/>
          <p:cNvSpPr txBox="1"/>
          <p:nvPr>
            <p:ph idx="1" type="body"/>
          </p:nvPr>
        </p:nvSpPr>
        <p:spPr>
          <a:xfrm>
            <a:off x="55179" y="1269125"/>
            <a:ext cx="9088821" cy="4724400"/>
          </a:xfrm>
          <a:prstGeom prst="rect">
            <a:avLst/>
          </a:prstGeom>
          <a:noFill/>
          <a:ln>
            <a:noFill/>
          </a:ln>
        </p:spPr>
        <p:txBody>
          <a:bodyPr anchorCtr="0" anchor="t" bIns="45700" lIns="91425" spcFirstLastPara="1" rIns="91425" wrap="square" tIns="45700">
            <a:noAutofit/>
          </a:bodyPr>
          <a:lstStyle/>
          <a:p>
            <a:pPr indent="-214313" lvl="0" marL="214313" rtl="0" algn="l">
              <a:lnSpc>
                <a:spcPct val="100000"/>
              </a:lnSpc>
              <a:spcBef>
                <a:spcPts val="0"/>
              </a:spcBef>
              <a:spcAft>
                <a:spcPts val="0"/>
              </a:spcAft>
              <a:buSzPts val="2000"/>
              <a:buChar char="•"/>
            </a:pPr>
            <a:r>
              <a:rPr b="1" lang="en-GB" sz="1800"/>
              <a:t>Coastal Risk Information Service (C_RISe)</a:t>
            </a:r>
            <a:endParaRPr/>
          </a:p>
          <a:p>
            <a:pPr indent="-355600" lvl="1" marL="914400" rtl="0" algn="l">
              <a:lnSpc>
                <a:spcPct val="100000"/>
              </a:lnSpc>
              <a:spcBef>
                <a:spcPts val="300"/>
              </a:spcBef>
              <a:spcAft>
                <a:spcPts val="0"/>
              </a:spcAft>
              <a:buSzPts val="2000"/>
              <a:buChar char="o"/>
            </a:pPr>
            <a:r>
              <a:rPr lang="en-GB" sz="1700"/>
              <a:t>Satellite-derived sea-level record, ocean surface wind speed/direction, currents and wave height are used to provide coastal risk information service for countries on the east coast of Africa. This helps reducing the social and economic impact of coastal inundation and extreme weather through coastal zone management, infrastructure protection and development, operational planning, fishery support, etc.</a:t>
            </a:r>
            <a:r>
              <a:rPr lang="en-GB" sz="1800"/>
              <a:t> </a:t>
            </a:r>
            <a:endParaRPr/>
          </a:p>
          <a:p>
            <a:pPr indent="-214313" lvl="0" marL="214313" rtl="0" algn="l">
              <a:lnSpc>
                <a:spcPct val="100000"/>
              </a:lnSpc>
              <a:spcBef>
                <a:spcPts val="300"/>
              </a:spcBef>
              <a:spcAft>
                <a:spcPts val="0"/>
              </a:spcAft>
              <a:buSzPts val="2000"/>
              <a:buChar char="•"/>
            </a:pPr>
            <a:r>
              <a:rPr b="1" lang="en-GB" sz="1800"/>
              <a:t>Parametric insurance for agricultural communities using weather and climate information</a:t>
            </a:r>
            <a:endParaRPr/>
          </a:p>
          <a:p>
            <a:pPr indent="-349250" lvl="1" marL="914400" rtl="0" algn="l">
              <a:lnSpc>
                <a:spcPct val="100000"/>
              </a:lnSpc>
              <a:spcBef>
                <a:spcPts val="300"/>
              </a:spcBef>
              <a:spcAft>
                <a:spcPts val="0"/>
              </a:spcAft>
              <a:buSzPts val="1900"/>
              <a:buChar char="o"/>
            </a:pPr>
            <a:r>
              <a:rPr lang="en-GB" sz="1700"/>
              <a:t>Satellite-derived precipitation, temperature, land cover, soil moisture, and leaf area index are used to provide real-time risk assessment profiles for insurance policies that are designed to protect individual farmers and agribusinesses against drought, flood, excess rainfall, heatwave, hail, cyclone, etc. </a:t>
            </a:r>
            <a:endParaRPr sz="1900"/>
          </a:p>
          <a:p>
            <a:pPr indent="-214312" lvl="0" marL="214312" marR="0" rtl="0" algn="l">
              <a:lnSpc>
                <a:spcPct val="100000"/>
              </a:lnSpc>
              <a:spcBef>
                <a:spcPts val="300"/>
              </a:spcBef>
              <a:spcAft>
                <a:spcPts val="0"/>
              </a:spcAft>
              <a:buSzPts val="2000"/>
              <a:buChar char="•"/>
            </a:pPr>
            <a:r>
              <a:rPr b="1" lang="en-GB" sz="1800"/>
              <a:t>Satellites remote sensing monitoring of the agricultural situation in the main producing region of winter wheat of China</a:t>
            </a:r>
            <a:endParaRPr b="1" sz="1800"/>
          </a:p>
          <a:p>
            <a:pPr indent="-349250" lvl="1" marL="914400" rtl="0" algn="l">
              <a:lnSpc>
                <a:spcPct val="100000"/>
              </a:lnSpc>
              <a:spcBef>
                <a:spcPts val="300"/>
              </a:spcBef>
              <a:spcAft>
                <a:spcPts val="0"/>
              </a:spcAft>
              <a:buSzPts val="1900"/>
              <a:buChar char="o"/>
            </a:pPr>
            <a:r>
              <a:rPr lang="en-GB" sz="1700"/>
              <a:t>Satellite-derived crop growth, snow cover, soil moisture, and land surface temperature are used to monitor wheat growing condition in China during winter</a:t>
            </a:r>
            <a:endParaRPr sz="1900"/>
          </a:p>
          <a:p>
            <a:pPr indent="-228600" lvl="0" marL="457200" marR="0" rtl="0" algn="l">
              <a:lnSpc>
                <a:spcPct val="100000"/>
              </a:lnSpc>
              <a:spcBef>
                <a:spcPts val="950"/>
              </a:spcBef>
              <a:spcAft>
                <a:spcPts val="0"/>
              </a:spcAft>
              <a:buClr>
                <a:srgbClr val="002569"/>
              </a:buClr>
              <a:buSzPts val="2000"/>
              <a:buFont typeface="Arial"/>
              <a:buNone/>
            </a:pPr>
            <a:r>
              <a:t/>
            </a:r>
            <a:endParaRPr/>
          </a:p>
        </p:txBody>
      </p:sp>
      <p:sp>
        <p:nvSpPr>
          <p:cNvPr id="229" name="Google Shape;229;p14"/>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Use Cases Received - 1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5"/>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35" name="Google Shape;235;p15"/>
          <p:cNvSpPr txBox="1"/>
          <p:nvPr>
            <p:ph idx="1" type="body"/>
          </p:nvPr>
        </p:nvSpPr>
        <p:spPr>
          <a:xfrm>
            <a:off x="117150" y="1457975"/>
            <a:ext cx="8909700" cy="47244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SzPts val="2000"/>
              <a:buChar char="•"/>
            </a:pPr>
            <a:r>
              <a:rPr b="1" lang="en-GB" sz="1800"/>
              <a:t>NOAA Climate Data Record informs food security decisions to manage global famine</a:t>
            </a:r>
            <a:endParaRPr b="1"/>
          </a:p>
          <a:p>
            <a:pPr indent="-336550" lvl="1" marL="914400" rtl="0" algn="l">
              <a:lnSpc>
                <a:spcPct val="100000"/>
              </a:lnSpc>
              <a:spcBef>
                <a:spcPts val="450"/>
              </a:spcBef>
              <a:spcAft>
                <a:spcPts val="0"/>
              </a:spcAft>
              <a:buSzPts val="1700"/>
              <a:buChar char="o"/>
            </a:pPr>
            <a:r>
              <a:rPr lang="en-GB" sz="1700"/>
              <a:t>The Gridded Satellite (GridSat) B1 Climate Data Record (CDR) from NOAA provides homogenous satellite infrared brightness temperature data for the past 40 years. The data derived from meteorological geostationary satellite data is combined with in situ and model data to produce estimates of precipitation and surface temperature in data sparse regions, which help inform food security managers on the extent and severity of drought and famine.</a:t>
            </a:r>
            <a:endParaRPr sz="1700"/>
          </a:p>
          <a:p>
            <a:pPr indent="-355600" lvl="0" marL="457200" rtl="0" algn="l">
              <a:lnSpc>
                <a:spcPct val="100000"/>
              </a:lnSpc>
              <a:spcBef>
                <a:spcPts val="1200"/>
              </a:spcBef>
              <a:spcAft>
                <a:spcPts val="0"/>
              </a:spcAft>
              <a:buSzPts val="2000"/>
              <a:buChar char="•"/>
            </a:pPr>
            <a:r>
              <a:rPr b="1" lang="en-GB" sz="1800"/>
              <a:t>Alaska Disasters: Development of a Snowmelt Monitoring Tool Using NASA MODIS and NOAA Climate Data Records to Aid Wildfire Managers in Alaska</a:t>
            </a:r>
            <a:endParaRPr b="1"/>
          </a:p>
          <a:p>
            <a:pPr indent="-349250" lvl="1" marL="914400" rtl="0" algn="l">
              <a:lnSpc>
                <a:spcPct val="100000"/>
              </a:lnSpc>
              <a:spcBef>
                <a:spcPts val="450"/>
              </a:spcBef>
              <a:spcAft>
                <a:spcPts val="450"/>
              </a:spcAft>
              <a:buSzPts val="1900"/>
              <a:buChar char="o"/>
            </a:pPr>
            <a:r>
              <a:rPr lang="en-GB" sz="1700"/>
              <a:t>This project worked with the Alaska Interagency Coordination Center (AICC) and the National Weather Service Alaska Region to aid fire risk and monitoring efforts. Analysed climatological trends in seasonal snow cover melt using NOAA’s Snow Cover Extent - Climate Data Record (SCE-CDR) to provide end users with a better understanding of historic and expected changes in snowmelt, which can be correlated to wildfire probability.</a:t>
            </a:r>
            <a:endParaRPr sz="1900"/>
          </a:p>
        </p:txBody>
      </p:sp>
      <p:sp>
        <p:nvSpPr>
          <p:cNvPr id="236" name="Google Shape;236;p15"/>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Use Cases Received - 2</a:t>
            </a:r>
            <a:endParaRPr/>
          </a:p>
          <a:p>
            <a:pPr indent="-228600" lvl="0" marL="457200" marR="0" rtl="0" algn="l">
              <a:lnSpc>
                <a:spcPct val="100000"/>
              </a:lnSpc>
              <a:spcBef>
                <a:spcPts val="500"/>
              </a:spcBef>
              <a:spcAft>
                <a:spcPts val="0"/>
              </a:spcAft>
              <a:buClr>
                <a:schemeClr val="lt1"/>
              </a:buClr>
              <a:buSzPts val="2400"/>
              <a:buFont typeface="Arial"/>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6"/>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42" name="Google Shape;242;p16"/>
          <p:cNvSpPr txBox="1"/>
          <p:nvPr>
            <p:ph idx="1" type="body"/>
          </p:nvPr>
        </p:nvSpPr>
        <p:spPr>
          <a:xfrm>
            <a:off x="457200" y="1255919"/>
            <a:ext cx="8153400" cy="47244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500"/>
              </a:spcBef>
              <a:spcAft>
                <a:spcPts val="0"/>
              </a:spcAft>
              <a:buSzPts val="2000"/>
              <a:buChar char="•"/>
            </a:pPr>
            <a:r>
              <a:rPr lang="en-GB"/>
              <a:t>All received use cases will be published on climatemonitoring.info </a:t>
            </a:r>
            <a:endParaRPr/>
          </a:p>
          <a:p>
            <a:pPr indent="-355600" lvl="0" marL="457200" rtl="0" algn="l">
              <a:lnSpc>
                <a:spcPct val="100000"/>
              </a:lnSpc>
              <a:spcBef>
                <a:spcPts val="950"/>
              </a:spcBef>
              <a:spcAft>
                <a:spcPts val="0"/>
              </a:spcAft>
              <a:buSzPts val="2000"/>
              <a:buChar char="•"/>
            </a:pPr>
            <a:r>
              <a:rPr b="1" lang="en-GB"/>
              <a:t>Need to trigger more use cases!</a:t>
            </a:r>
            <a:r>
              <a:rPr lang="en-GB"/>
              <a:t> – Please encourage within your countries´ institutions that use satellite climate data to submit a use case at </a:t>
            </a:r>
            <a:r>
              <a:rPr lang="en-GB" u="sng">
                <a:solidFill>
                  <a:schemeClr val="hlink"/>
                </a:solidFill>
                <a:hlinkClick r:id="rId3"/>
              </a:rPr>
              <a:t>https://climatemonitoring.info/use-cases</a:t>
            </a:r>
            <a:r>
              <a:rPr lang="en-GB"/>
              <a:t>. </a:t>
            </a:r>
            <a:r>
              <a:rPr b="1" lang="en-GB"/>
              <a:t>Contacts: Wenying Su (NASA) and Werner Balogh (WMO)</a:t>
            </a:r>
            <a:r>
              <a:rPr b="1" lang="en-GB"/>
              <a:t>  </a:t>
            </a:r>
            <a:endParaRPr b="1"/>
          </a:p>
          <a:p>
            <a:pPr indent="-355600" lvl="0" marL="457200" rtl="0" algn="l">
              <a:lnSpc>
                <a:spcPct val="100000"/>
              </a:lnSpc>
              <a:spcBef>
                <a:spcPts val="950"/>
              </a:spcBef>
              <a:spcAft>
                <a:spcPts val="0"/>
              </a:spcAft>
              <a:buSzPts val="2000"/>
              <a:buChar char="•"/>
            </a:pPr>
            <a:r>
              <a:rPr lang="en-GB"/>
              <a:t>Reached out to European project CHE and VERIFY for carbon related cases, received positive response – there are many more opportunities, e.g., on AFOLU, adaptation, etc.</a:t>
            </a:r>
            <a:endParaRPr/>
          </a:p>
          <a:p>
            <a:pPr indent="-355600" lvl="0" marL="457200" rtl="0" algn="l">
              <a:lnSpc>
                <a:spcPct val="100000"/>
              </a:lnSpc>
              <a:spcBef>
                <a:spcPts val="950"/>
              </a:spcBef>
              <a:spcAft>
                <a:spcPts val="0"/>
              </a:spcAft>
              <a:buSzPts val="2000"/>
              <a:buChar char="•"/>
            </a:pPr>
            <a:r>
              <a:rPr lang="en-GB"/>
              <a:t>Conversations with WGDisaster and WGCapD pending, both are seen as possible contributors</a:t>
            </a:r>
            <a:endParaRPr/>
          </a:p>
          <a:p>
            <a:pPr indent="-355600" lvl="0" marL="457200" rtl="0" algn="l">
              <a:lnSpc>
                <a:spcPct val="100000"/>
              </a:lnSpc>
              <a:spcBef>
                <a:spcPts val="950"/>
              </a:spcBef>
              <a:spcAft>
                <a:spcPts val="0"/>
              </a:spcAft>
              <a:buSzPts val="2000"/>
              <a:buChar char="•"/>
            </a:pPr>
            <a:r>
              <a:rPr b="1" lang="en-GB"/>
              <a:t>Have the opportunity to demonstrate some use cases on posters at Earth Info Day 2020 (including new arrivals in the next 3 weeks)</a:t>
            </a:r>
            <a:endParaRPr/>
          </a:p>
          <a:p>
            <a:pPr indent="-355600" lvl="0" marL="457200" rtl="0" algn="l">
              <a:lnSpc>
                <a:spcPct val="100000"/>
              </a:lnSpc>
              <a:spcBef>
                <a:spcPts val="950"/>
              </a:spcBef>
              <a:spcAft>
                <a:spcPts val="0"/>
              </a:spcAft>
              <a:buSzPts val="2000"/>
              <a:buChar char="•"/>
            </a:pPr>
            <a:r>
              <a:rPr lang="en-GB"/>
              <a:t>Plan for a publication by WMO on a representative set of use cases end of 2021</a:t>
            </a:r>
            <a:endParaRPr/>
          </a:p>
          <a:p>
            <a:pPr indent="-228600" lvl="0" marL="457200" marR="0" rtl="0" algn="l">
              <a:lnSpc>
                <a:spcPct val="100000"/>
              </a:lnSpc>
              <a:spcBef>
                <a:spcPts val="950"/>
              </a:spcBef>
              <a:spcAft>
                <a:spcPts val="0"/>
              </a:spcAft>
              <a:buClr>
                <a:srgbClr val="002569"/>
              </a:buClr>
              <a:buSzPts val="2000"/>
              <a:buFont typeface="Arial"/>
              <a:buNone/>
            </a:pPr>
            <a:r>
              <a:t/>
            </a:r>
            <a:endParaRPr/>
          </a:p>
        </p:txBody>
      </p:sp>
      <p:sp>
        <p:nvSpPr>
          <p:cNvPr id="243" name="Google Shape;243;p16"/>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Way forward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7"/>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49" name="Google Shape;249;p17"/>
          <p:cNvSpPr txBox="1"/>
          <p:nvPr>
            <p:ph idx="1" type="body"/>
          </p:nvPr>
        </p:nvSpPr>
        <p:spPr>
          <a:xfrm>
            <a:off x="189186" y="1347951"/>
            <a:ext cx="8726214"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GCOS has been an effective partner, and the GCOS IP and requirements are the primary framework against which agencies make substantial investments in the space segment for climate and climate data record production </a:t>
            </a:r>
            <a:endParaRPr/>
          </a:p>
          <a:p>
            <a:pPr indent="-355600" lvl="0" marL="457200" marR="0" rtl="0" algn="l">
              <a:lnSpc>
                <a:spcPct val="100000"/>
              </a:lnSpc>
              <a:spcBef>
                <a:spcPts val="500"/>
              </a:spcBef>
              <a:spcAft>
                <a:spcPts val="0"/>
              </a:spcAft>
              <a:buClr>
                <a:srgbClr val="002569"/>
              </a:buClr>
              <a:buSzPts val="2000"/>
              <a:buFont typeface="Arial"/>
              <a:buChar char="•"/>
            </a:pPr>
            <a:r>
              <a:rPr lang="en-GB"/>
              <a:t>There is increasing need for application specific requirements (e.g. for GHGs)</a:t>
            </a:r>
            <a:endParaRPr/>
          </a:p>
          <a:p>
            <a:pPr indent="-355600" lvl="0" marL="457200" marR="0" rtl="0" algn="l">
              <a:lnSpc>
                <a:spcPct val="100000"/>
              </a:lnSpc>
              <a:spcBef>
                <a:spcPts val="500"/>
              </a:spcBef>
              <a:spcAft>
                <a:spcPts val="0"/>
              </a:spcAft>
              <a:buClr>
                <a:srgbClr val="002569"/>
              </a:buClr>
              <a:buSzPts val="2000"/>
              <a:buFont typeface="Arial"/>
              <a:buChar char="•"/>
            </a:pPr>
            <a:r>
              <a:rPr lang="en-GB"/>
              <a:t>Would make the space agency coordination, as well as individual agency investment more efficient. </a:t>
            </a:r>
            <a:r>
              <a:rPr lang="en-GB" u="sng"/>
              <a:t>Our preference is to maintain GCOS as primary “source” of EO requirements</a:t>
            </a:r>
            <a:endParaRPr/>
          </a:p>
          <a:p>
            <a:pPr indent="-355600" lvl="0" marL="457200" marR="0" rtl="0" algn="l">
              <a:lnSpc>
                <a:spcPct val="100000"/>
              </a:lnSpc>
              <a:spcBef>
                <a:spcPts val="500"/>
              </a:spcBef>
              <a:spcAft>
                <a:spcPts val="0"/>
              </a:spcAft>
              <a:buClr>
                <a:srgbClr val="002569"/>
              </a:buClr>
              <a:buSzPts val="2000"/>
              <a:buFont typeface="Arial"/>
              <a:buChar char="•"/>
            </a:pPr>
            <a:r>
              <a:rPr b="1" lang="en-GB"/>
              <a:t>CGMS-48 Recommendation: </a:t>
            </a:r>
            <a:r>
              <a:rPr lang="en-GB"/>
              <a:t>WMO to ensure that the GCOS requirements, as well as the process to define them, are designed in such a way that requirements stemming from the agencies need to assess performances can be captured</a:t>
            </a:r>
            <a:endParaRPr/>
          </a:p>
          <a:p>
            <a:pPr indent="-355600" lvl="0" marL="457200" marR="0" rtl="0" algn="l">
              <a:lnSpc>
                <a:spcPct val="100000"/>
              </a:lnSpc>
              <a:spcBef>
                <a:spcPts val="500"/>
              </a:spcBef>
              <a:spcAft>
                <a:spcPts val="0"/>
              </a:spcAft>
              <a:buClr>
                <a:srgbClr val="002569"/>
              </a:buClr>
              <a:buSzPts val="2000"/>
              <a:buFont typeface="Arial"/>
              <a:buChar char="•"/>
            </a:pPr>
            <a:r>
              <a:rPr lang="en-GB"/>
              <a:t>Continued the discussion at the CEOS TW 2020 and agreed to jointly start working on it, keeping in mind the resource limitations on both sides.</a:t>
            </a:r>
            <a:endParaRPr/>
          </a:p>
        </p:txBody>
      </p:sp>
      <p:sp>
        <p:nvSpPr>
          <p:cNvPr id="250" name="Google Shape;250;p17"/>
          <p:cNvSpPr txBox="1"/>
          <p:nvPr>
            <p:ph idx="2" type="body"/>
          </p:nvPr>
        </p:nvSpPr>
        <p:spPr>
          <a:xfrm>
            <a:off x="2057400" y="170793"/>
            <a:ext cx="5502166"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WGClimate and GCOS: Efficiencies in Requirements process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8"/>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56" name="Google Shape;256;p18"/>
          <p:cNvSpPr txBox="1"/>
          <p:nvPr>
            <p:ph idx="2" type="body"/>
          </p:nvPr>
        </p:nvSpPr>
        <p:spPr>
          <a:xfrm>
            <a:off x="1939150" y="314800"/>
            <a:ext cx="57603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“Shifting” Requirements – An example</a:t>
            </a:r>
            <a:endParaRPr/>
          </a:p>
        </p:txBody>
      </p:sp>
      <p:pic>
        <p:nvPicPr>
          <p:cNvPr id="257" name="Google Shape;257;p18"/>
          <p:cNvPicPr preferRelativeResize="0"/>
          <p:nvPr/>
        </p:nvPicPr>
        <p:blipFill rotWithShape="1">
          <a:blip r:embed="rId3">
            <a:alphaModFix/>
          </a:blip>
          <a:srcRect b="0" l="0" r="0" t="0"/>
          <a:stretch/>
        </p:blipFill>
        <p:spPr>
          <a:xfrm>
            <a:off x="-3" y="1991518"/>
            <a:ext cx="5336672" cy="1580449"/>
          </a:xfrm>
          <a:prstGeom prst="rect">
            <a:avLst/>
          </a:prstGeom>
          <a:noFill/>
          <a:ln>
            <a:noFill/>
          </a:ln>
        </p:spPr>
      </p:pic>
      <p:sp>
        <p:nvSpPr>
          <p:cNvPr id="258" name="Google Shape;258;p18"/>
          <p:cNvSpPr/>
          <p:nvPr/>
        </p:nvSpPr>
        <p:spPr>
          <a:xfrm>
            <a:off x="0" y="3584409"/>
            <a:ext cx="5336672" cy="132343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i="0" lang="en-GB" sz="1500" u="none" cap="none" strike="noStrike">
                <a:solidFill>
                  <a:srgbClr val="1F3864"/>
                </a:solidFill>
                <a:latin typeface="Helvetica Neue"/>
                <a:ea typeface="Helvetica Neue"/>
                <a:cs typeface="Helvetica Neue"/>
                <a:sym typeface="Helvetica Neue"/>
              </a:rPr>
              <a:t>Figure: Simulated XCO</a:t>
            </a:r>
            <a:r>
              <a:rPr baseline="-25000" i="0" lang="en-GB" sz="1500" u="none" cap="none" strike="noStrike">
                <a:solidFill>
                  <a:srgbClr val="1F3864"/>
                </a:solidFill>
                <a:latin typeface="Helvetica Neue"/>
                <a:ea typeface="Helvetica Neue"/>
                <a:cs typeface="Helvetica Neue"/>
                <a:sym typeface="Helvetica Neue"/>
              </a:rPr>
              <a:t>2</a:t>
            </a:r>
            <a:r>
              <a:rPr i="0" lang="en-GB" sz="1500" u="none" cap="none" strike="noStrike">
                <a:solidFill>
                  <a:srgbClr val="1F3864"/>
                </a:solidFill>
                <a:latin typeface="Helvetica Neue"/>
                <a:ea typeface="Helvetica Neue"/>
                <a:cs typeface="Helvetica Neue"/>
                <a:sym typeface="Helvetica Neue"/>
              </a:rPr>
              <a:t> and NO</a:t>
            </a:r>
            <a:r>
              <a:rPr baseline="-25000" i="0" lang="en-GB" sz="1500" u="none" cap="none" strike="noStrike">
                <a:solidFill>
                  <a:srgbClr val="1F3864"/>
                </a:solidFill>
                <a:latin typeface="Helvetica Neue"/>
                <a:ea typeface="Helvetica Neue"/>
                <a:cs typeface="Helvetica Neue"/>
                <a:sym typeface="Helvetica Neue"/>
              </a:rPr>
              <a:t>2</a:t>
            </a:r>
            <a:r>
              <a:rPr i="0" lang="en-GB" sz="1500" u="none" cap="none" strike="noStrike">
                <a:solidFill>
                  <a:srgbClr val="1F3864"/>
                </a:solidFill>
                <a:latin typeface="Helvetica Neue"/>
                <a:ea typeface="Helvetica Neue"/>
                <a:cs typeface="Helvetica Neue"/>
                <a:sym typeface="Helvetica Neue"/>
              </a:rPr>
              <a:t> plumes originating from power plants and other emission sources in a larger area around Berlin. Simulated data come from the COSMO-GHG model as used in the SMARTCARB study simulating a swath width of 250 km. </a:t>
            </a:r>
            <a:r>
              <a:rPr lang="en-GB" sz="1500">
                <a:solidFill>
                  <a:srgbClr val="1F3864"/>
                </a:solidFill>
                <a:latin typeface="Helvetica Neue"/>
                <a:ea typeface="Helvetica Neue"/>
                <a:cs typeface="Helvetica Neue"/>
                <a:sym typeface="Helvetica Neue"/>
              </a:rPr>
              <a:t>C</a:t>
            </a:r>
            <a:r>
              <a:rPr i="0" lang="en-GB" sz="1500" u="none" cap="none" strike="noStrike">
                <a:solidFill>
                  <a:srgbClr val="1F3864"/>
                </a:solidFill>
                <a:latin typeface="Helvetica Neue"/>
                <a:ea typeface="Helvetica Neue"/>
                <a:cs typeface="Helvetica Neue"/>
                <a:sym typeface="Helvetica Neue"/>
              </a:rPr>
              <a:t>redit: ESA SMARTCARB.</a:t>
            </a:r>
            <a:endParaRPr i="0" sz="1500" u="none" cap="none" strike="noStrike">
              <a:solidFill>
                <a:srgbClr val="000000"/>
              </a:solidFill>
              <a:latin typeface="Helvetica Neue"/>
              <a:ea typeface="Helvetica Neue"/>
              <a:cs typeface="Helvetica Neue"/>
              <a:sym typeface="Helvetica Neue"/>
            </a:endParaRPr>
          </a:p>
        </p:txBody>
      </p:sp>
      <p:pic>
        <p:nvPicPr>
          <p:cNvPr id="259" name="Google Shape;259;p18"/>
          <p:cNvPicPr preferRelativeResize="0"/>
          <p:nvPr/>
        </p:nvPicPr>
        <p:blipFill rotWithShape="1">
          <a:blip r:embed="rId4">
            <a:alphaModFix/>
          </a:blip>
          <a:srcRect b="0" l="0" r="0" t="0"/>
          <a:stretch/>
        </p:blipFill>
        <p:spPr>
          <a:xfrm>
            <a:off x="5526201" y="2236085"/>
            <a:ext cx="3548539" cy="2671763"/>
          </a:xfrm>
          <a:prstGeom prst="rect">
            <a:avLst/>
          </a:prstGeom>
          <a:noFill/>
          <a:ln>
            <a:noFill/>
          </a:ln>
        </p:spPr>
      </p:pic>
      <p:sp>
        <p:nvSpPr>
          <p:cNvPr id="260" name="Google Shape;260;p18"/>
          <p:cNvSpPr/>
          <p:nvPr/>
        </p:nvSpPr>
        <p:spPr>
          <a:xfrm>
            <a:off x="3239367" y="5005707"/>
            <a:ext cx="5904633" cy="165539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000000"/>
              </a:buClr>
              <a:buSzPts val="1600"/>
              <a:buFont typeface="Arial"/>
              <a:buNone/>
            </a:pPr>
            <a:r>
              <a:rPr i="0" lang="en-GB" sz="1500" u="none" cap="none" strike="noStrike">
                <a:solidFill>
                  <a:srgbClr val="1F3864"/>
                </a:solidFill>
                <a:latin typeface="Helvetica Neue"/>
                <a:ea typeface="Helvetica Neue"/>
                <a:cs typeface="Helvetica Neue"/>
                <a:sym typeface="Helvetica Neue"/>
              </a:rPr>
              <a:t>Figure: The XCO</a:t>
            </a:r>
            <a:r>
              <a:rPr baseline="-25000" i="0" lang="en-GB" sz="1500" u="none" cap="none" strike="noStrike">
                <a:solidFill>
                  <a:srgbClr val="1F3864"/>
                </a:solidFill>
                <a:latin typeface="Helvetica Neue"/>
                <a:ea typeface="Helvetica Neue"/>
                <a:cs typeface="Helvetica Neue"/>
                <a:sym typeface="Helvetica Neue"/>
              </a:rPr>
              <a:t>2</a:t>
            </a:r>
            <a:r>
              <a:rPr i="0" lang="en-GB" sz="1500" u="none" cap="none" strike="noStrike">
                <a:solidFill>
                  <a:srgbClr val="1F3864"/>
                </a:solidFill>
                <a:latin typeface="Helvetica Neue"/>
                <a:ea typeface="Helvetica Neue"/>
                <a:cs typeface="Helvetica Neue"/>
                <a:sym typeface="Helvetica Neue"/>
              </a:rPr>
              <a:t> distribution over 780 km by 670 km region centered over Berlin, Germany (adapted from Kuhlmann et al. 2018) is shown along with the spatial coverage and resolution for GOSAT (red dots), OCO-2 (blue tracks) and a proposed CO</a:t>
            </a:r>
            <a:r>
              <a:rPr baseline="-25000" i="0" lang="en-GB" sz="1500" u="none" cap="none" strike="noStrike">
                <a:solidFill>
                  <a:srgbClr val="1F3864"/>
                </a:solidFill>
                <a:latin typeface="Helvetica Neue"/>
                <a:ea typeface="Helvetica Neue"/>
                <a:cs typeface="Helvetica Neue"/>
                <a:sym typeface="Helvetica Neue"/>
              </a:rPr>
              <a:t>2</a:t>
            </a:r>
            <a:r>
              <a:rPr i="0" lang="en-GB" sz="1500" u="none" cap="none" strike="noStrike">
                <a:solidFill>
                  <a:srgbClr val="1F3864"/>
                </a:solidFill>
                <a:latin typeface="Helvetica Neue"/>
                <a:ea typeface="Helvetica Neue"/>
                <a:cs typeface="Helvetica Neue"/>
                <a:sym typeface="Helvetica Neue"/>
              </a:rPr>
              <a:t> Sentinel mission with a 250 km-wide swath (light grey region). Credit: ESA SMARTCARB.</a:t>
            </a:r>
            <a:endParaRPr i="0" sz="1500" u="none" cap="none" strike="noStrike">
              <a:solidFill>
                <a:srgbClr val="1F3864"/>
              </a:solidFill>
              <a:latin typeface="Helvetica Neue"/>
              <a:ea typeface="Helvetica Neue"/>
              <a:cs typeface="Helvetica Neue"/>
              <a:sym typeface="Helvetica Neue"/>
            </a:endParaRPr>
          </a:p>
        </p:txBody>
      </p:sp>
      <p:sp>
        <p:nvSpPr>
          <p:cNvPr id="261" name="Google Shape;261;p18"/>
          <p:cNvSpPr txBox="1"/>
          <p:nvPr/>
        </p:nvSpPr>
        <p:spPr>
          <a:xfrm>
            <a:off x="38292" y="1369495"/>
            <a:ext cx="9036448"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2"/>
                </a:solidFill>
                <a:latin typeface="Arial"/>
                <a:ea typeface="Arial"/>
                <a:cs typeface="Arial"/>
                <a:sym typeface="Arial"/>
              </a:rPr>
              <a:t>Requirements are changing – need to reflect this in GCOS IP</a:t>
            </a:r>
            <a:endParaRPr b="1" i="0" sz="2400" u="none" cap="none" strike="noStrike">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267" name="Google Shape;267;p19"/>
          <p:cNvSpPr txBox="1"/>
          <p:nvPr>
            <p:ph idx="1" type="body"/>
          </p:nvPr>
        </p:nvSpPr>
        <p:spPr>
          <a:xfrm>
            <a:off x="149700" y="1371600"/>
            <a:ext cx="8994300"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rgbClr val="002569"/>
              </a:buClr>
              <a:buSzPts val="2000"/>
              <a:buFont typeface="Arial"/>
              <a:buChar char="•"/>
            </a:pPr>
            <a:r>
              <a:rPr lang="en-GB" sz="1800"/>
              <a:t>At CEOS TW WMO agreed that changes to the GCOS IP can be addressed by GCOS Secretariat and the current GCOS Steering Committee</a:t>
            </a:r>
            <a:endParaRPr/>
          </a:p>
          <a:p>
            <a:pPr indent="-355600" lvl="0" marL="457200" rtl="0" algn="l">
              <a:lnSpc>
                <a:spcPct val="100000"/>
              </a:lnSpc>
              <a:spcBef>
                <a:spcPts val="0"/>
              </a:spcBef>
              <a:spcAft>
                <a:spcPts val="0"/>
              </a:spcAft>
              <a:buSzPts val="2000"/>
              <a:buChar char="•"/>
            </a:pPr>
            <a:r>
              <a:rPr lang="en-GB" sz="1800"/>
              <a:t>WGClimate will develop specific needs for changes and make proposals to GCOS, in particular, addressing typology in all domains. This helps linking the requirements with the GCOS objectives, i.e., facilitate support to UNFCCC, climate model development and perfomance monitoring, etc.</a:t>
            </a:r>
            <a:endParaRPr sz="1800"/>
          </a:p>
          <a:p>
            <a:pPr indent="-355600" lvl="0" marL="457200" marR="0" rtl="0" algn="l">
              <a:lnSpc>
                <a:spcPct val="100000"/>
              </a:lnSpc>
              <a:spcBef>
                <a:spcPts val="0"/>
              </a:spcBef>
              <a:spcAft>
                <a:spcPts val="0"/>
              </a:spcAft>
              <a:buClr>
                <a:srgbClr val="002569"/>
              </a:buClr>
              <a:buSzPts val="2000"/>
              <a:buFont typeface="Arial"/>
              <a:buChar char="•"/>
            </a:pPr>
            <a:r>
              <a:rPr lang="en-GB" sz="1800"/>
              <a:t>Could utilise different sources for emerging additional and refined requirements, e.g., WGClimate use case exercise, WMO GFCS, GEO Climate Change WG, National Adaptation Plans. A starting point could be carbon related requirements</a:t>
            </a:r>
            <a:endParaRPr sz="1800"/>
          </a:p>
          <a:p>
            <a:pPr indent="-355600" lvl="0" marL="457200" marR="0" rtl="0" algn="l">
              <a:lnSpc>
                <a:spcPct val="100000"/>
              </a:lnSpc>
              <a:spcBef>
                <a:spcPts val="0"/>
              </a:spcBef>
              <a:spcAft>
                <a:spcPts val="0"/>
              </a:spcAft>
              <a:buClr>
                <a:srgbClr val="002569"/>
              </a:buClr>
              <a:buSzPts val="2000"/>
              <a:buFont typeface="Arial"/>
              <a:buChar char="•"/>
            </a:pPr>
            <a:r>
              <a:rPr lang="en-GB" sz="1800"/>
              <a:t>It is advisable that AFOLU roadmap team engages with this activity and checks GCOS IP Land chapters for existence of needed ECVs including related requirements, e.g. related to biomass</a:t>
            </a:r>
            <a:endParaRPr sz="1800"/>
          </a:p>
          <a:p>
            <a:pPr indent="-355600" lvl="0" marL="457200" rtl="0" algn="l">
              <a:lnSpc>
                <a:spcPct val="100000"/>
              </a:lnSpc>
              <a:spcBef>
                <a:spcPts val="0"/>
              </a:spcBef>
              <a:spcAft>
                <a:spcPts val="0"/>
              </a:spcAft>
              <a:buSzPts val="2000"/>
              <a:buChar char="•"/>
            </a:pPr>
            <a:r>
              <a:rPr lang="en-GB" sz="1800"/>
              <a:t>GCOS is underway to organise a telecon with WGClimate to further discuss our concerns on the ECV requirements and to devise a way forward </a:t>
            </a:r>
            <a:endParaRPr/>
          </a:p>
          <a:p>
            <a:pPr indent="-355600" lvl="0" marL="457200" rtl="0" algn="l">
              <a:lnSpc>
                <a:spcPct val="100000"/>
              </a:lnSpc>
              <a:spcBef>
                <a:spcPts val="0"/>
              </a:spcBef>
              <a:spcAft>
                <a:spcPts val="0"/>
              </a:spcAft>
              <a:buSzPts val="2000"/>
              <a:buChar char="•"/>
            </a:pPr>
            <a:r>
              <a:rPr lang="en-GB" sz="1800"/>
              <a:t>GCOS Study team will start work soon and will look at governance and outputs. The proposal made at CEOS TW on interim updates of the ECV requirements could be looked at by the study team. This would be interesting to improve the situation incrementally and not only every 5 years</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268" name="Google Shape;268;p19"/>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Way forward with GCOS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82" name="Google Shape;82;p2"/>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ECV Inventory, gap analysis, action plan</a:t>
            </a:r>
            <a:endParaRPr/>
          </a:p>
          <a:p>
            <a:pPr indent="-355600" lvl="0" marL="457200" marR="0" rtl="0" algn="l">
              <a:lnSpc>
                <a:spcPct val="100000"/>
              </a:lnSpc>
              <a:spcBef>
                <a:spcPts val="500"/>
              </a:spcBef>
              <a:spcAft>
                <a:spcPts val="0"/>
              </a:spcAft>
              <a:buClr>
                <a:srgbClr val="002569"/>
              </a:buClr>
              <a:buSzPts val="2000"/>
              <a:buFont typeface="Arial"/>
              <a:buChar char="•"/>
            </a:pPr>
            <a:r>
              <a:rPr lang="en-GB"/>
              <a:t>Climate Monitoring Architecture - Use Case Exercise</a:t>
            </a:r>
            <a:endParaRPr/>
          </a:p>
          <a:p>
            <a:pPr indent="-355600" lvl="0" marL="457200" marR="0" rtl="0" algn="l">
              <a:lnSpc>
                <a:spcPct val="100000"/>
              </a:lnSpc>
              <a:spcBef>
                <a:spcPts val="500"/>
              </a:spcBef>
              <a:spcAft>
                <a:spcPts val="0"/>
              </a:spcAft>
              <a:buClr>
                <a:srgbClr val="002569"/>
              </a:buClr>
              <a:buSzPts val="2000"/>
              <a:buFont typeface="Arial"/>
              <a:buChar char="•"/>
            </a:pPr>
            <a:r>
              <a:rPr lang="en-GB"/>
              <a:t>WGClimate and GCOS</a:t>
            </a:r>
            <a:endParaRPr/>
          </a:p>
          <a:p>
            <a:pPr indent="-355600" lvl="0" marL="457200" marR="0" rtl="0" algn="l">
              <a:lnSpc>
                <a:spcPct val="100000"/>
              </a:lnSpc>
              <a:spcBef>
                <a:spcPts val="500"/>
              </a:spcBef>
              <a:spcAft>
                <a:spcPts val="0"/>
              </a:spcAft>
              <a:buClr>
                <a:srgbClr val="002569"/>
              </a:buClr>
              <a:buSzPts val="2000"/>
              <a:buFont typeface="Arial"/>
              <a:buChar char="•"/>
            </a:pPr>
            <a:r>
              <a:rPr lang="en-GB"/>
              <a:t>WGClimate and UNFCCC</a:t>
            </a:r>
            <a:endParaRPr/>
          </a:p>
          <a:p>
            <a:pPr indent="-355600" lvl="0" marL="457200" marR="0" rtl="0" algn="l">
              <a:lnSpc>
                <a:spcPct val="100000"/>
              </a:lnSpc>
              <a:spcBef>
                <a:spcPts val="500"/>
              </a:spcBef>
              <a:spcAft>
                <a:spcPts val="0"/>
              </a:spcAft>
              <a:buClr>
                <a:srgbClr val="002569"/>
              </a:buClr>
              <a:buSzPts val="2000"/>
              <a:buFont typeface="Arial"/>
              <a:buChar char="•"/>
            </a:pPr>
            <a:r>
              <a:rPr lang="en-GB"/>
              <a:t>WGClimate and GEO CC-WG</a:t>
            </a:r>
            <a:endParaRPr/>
          </a:p>
          <a:p>
            <a:pPr indent="-355600" lvl="0" marL="457200" marR="0" rtl="0" algn="l">
              <a:lnSpc>
                <a:spcPct val="100000"/>
              </a:lnSpc>
              <a:spcBef>
                <a:spcPts val="500"/>
              </a:spcBef>
              <a:spcAft>
                <a:spcPts val="0"/>
              </a:spcAft>
              <a:buClr>
                <a:srgbClr val="002569"/>
              </a:buClr>
              <a:buSzPts val="2000"/>
              <a:buFont typeface="Arial"/>
              <a:buChar char="•"/>
            </a:pPr>
            <a:r>
              <a:rPr lang="en-GB"/>
              <a:t>WGClimate and WCRP </a:t>
            </a:r>
            <a:endParaRPr/>
          </a:p>
          <a:p>
            <a:pPr indent="-355600" lvl="0" marL="457200" marR="0" rtl="0" algn="l">
              <a:lnSpc>
                <a:spcPct val="100000"/>
              </a:lnSpc>
              <a:spcBef>
                <a:spcPts val="500"/>
              </a:spcBef>
              <a:spcAft>
                <a:spcPts val="0"/>
              </a:spcAft>
              <a:buClr>
                <a:srgbClr val="002569"/>
              </a:buClr>
              <a:buSzPts val="2000"/>
              <a:buFont typeface="Arial"/>
              <a:buChar char="•"/>
            </a:pPr>
            <a:r>
              <a:rPr lang="en-GB"/>
              <a:t>CEOS Action and Climate Deliverable Status</a:t>
            </a:r>
            <a:endParaRPr/>
          </a:p>
        </p:txBody>
      </p:sp>
      <p:sp>
        <p:nvSpPr>
          <p:cNvPr id="83" name="Google Shape;83;p2"/>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Content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aphicFrame>
        <p:nvGraphicFramePr>
          <p:cNvPr id="274" name="Google Shape;274;p20"/>
          <p:cNvGraphicFramePr/>
          <p:nvPr/>
        </p:nvGraphicFramePr>
        <p:xfrm>
          <a:off x="408507" y="3290783"/>
          <a:ext cx="3000000" cy="3000000"/>
        </p:xfrm>
        <a:graphic>
          <a:graphicData uri="http://schemas.openxmlformats.org/drawingml/2006/table">
            <a:tbl>
              <a:tblPr bandRow="1" firstRow="1">
                <a:noFill/>
                <a:tableStyleId>{68E0FD7C-F6A3-4C3A-8897-3475EED8CCE3}</a:tableStyleId>
              </a:tblPr>
              <a:tblGrid>
                <a:gridCol w="2689925"/>
                <a:gridCol w="2689925"/>
                <a:gridCol w="2689925"/>
              </a:tblGrid>
              <a:tr h="278125">
                <a:tc>
                  <a:txBody>
                    <a:bodyPr/>
                    <a:lstStyle/>
                    <a:p>
                      <a:pPr indent="0" lvl="0" marL="0" marR="0" rtl="0" algn="l">
                        <a:spcBef>
                          <a:spcPts val="0"/>
                        </a:spcBef>
                        <a:spcAft>
                          <a:spcPts val="0"/>
                        </a:spcAft>
                        <a:buNone/>
                      </a:pPr>
                      <a:r>
                        <a:t/>
                      </a:r>
                      <a:endParaRPr sz="1000"/>
                    </a:p>
                  </a:txBody>
                  <a:tcPr marT="34300" marB="34300" marR="68575" marL="68575"/>
                </a:tc>
                <a:tc>
                  <a:txBody>
                    <a:bodyPr/>
                    <a:lstStyle/>
                    <a:p>
                      <a:pPr indent="0" lvl="0" marL="0" marR="0" rtl="0" algn="l">
                        <a:spcBef>
                          <a:spcPts val="0"/>
                        </a:spcBef>
                        <a:spcAft>
                          <a:spcPts val="0"/>
                        </a:spcAft>
                        <a:buNone/>
                      </a:pPr>
                      <a:r>
                        <a:t/>
                      </a:r>
                      <a:endParaRPr sz="1000"/>
                    </a:p>
                  </a:txBody>
                  <a:tcPr marT="34300" marB="34300" marR="68575" marL="68575"/>
                </a:tc>
                <a:tc>
                  <a:txBody>
                    <a:bodyPr/>
                    <a:lstStyle/>
                    <a:p>
                      <a:pPr indent="0" lvl="0" marL="0" marR="0" rtl="0" algn="l">
                        <a:spcBef>
                          <a:spcPts val="0"/>
                        </a:spcBef>
                        <a:spcAft>
                          <a:spcPts val="0"/>
                        </a:spcAft>
                        <a:buNone/>
                      </a:pPr>
                      <a:r>
                        <a:t/>
                      </a:r>
                      <a:endParaRPr sz="1000"/>
                    </a:p>
                  </a:txBody>
                  <a:tcPr marT="34300" marB="34300" marR="68575" marL="68575"/>
                </a:tc>
              </a:tr>
            </a:tbl>
          </a:graphicData>
        </a:graphic>
      </p:graphicFrame>
      <p:sp>
        <p:nvSpPr>
          <p:cNvPr id="275" name="Google Shape;275;p20"/>
          <p:cNvSpPr txBox="1"/>
          <p:nvPr/>
        </p:nvSpPr>
        <p:spPr>
          <a:xfrm>
            <a:off x="109449" y="3557031"/>
            <a:ext cx="766557"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Jan 2020</a:t>
            </a:r>
            <a:endParaRPr/>
          </a:p>
        </p:txBody>
      </p:sp>
      <p:sp>
        <p:nvSpPr>
          <p:cNvPr id="276" name="Google Shape;276;p20"/>
          <p:cNvSpPr txBox="1"/>
          <p:nvPr/>
        </p:nvSpPr>
        <p:spPr>
          <a:xfrm>
            <a:off x="2789761" y="3565516"/>
            <a:ext cx="766557"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Jan 2021</a:t>
            </a:r>
            <a:endParaRPr/>
          </a:p>
        </p:txBody>
      </p:sp>
      <p:sp>
        <p:nvSpPr>
          <p:cNvPr id="277" name="Google Shape;277;p20"/>
          <p:cNvSpPr txBox="1"/>
          <p:nvPr/>
        </p:nvSpPr>
        <p:spPr>
          <a:xfrm>
            <a:off x="5470074" y="3551089"/>
            <a:ext cx="766557"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Jan 2022</a:t>
            </a:r>
            <a:endParaRPr/>
          </a:p>
        </p:txBody>
      </p:sp>
      <p:sp>
        <p:nvSpPr>
          <p:cNvPr id="278" name="Google Shape;278;p20"/>
          <p:cNvSpPr/>
          <p:nvPr/>
        </p:nvSpPr>
        <p:spPr>
          <a:xfrm rot="5400000">
            <a:off x="8408397" y="3190151"/>
            <a:ext cx="619218" cy="479394"/>
          </a:xfrm>
          <a:prstGeom prst="triangle">
            <a:avLst>
              <a:gd fmla="val 50000" name="adj"/>
            </a:avLst>
          </a:prstGeom>
          <a:gradFill>
            <a:gsLst>
              <a:gs pos="0">
                <a:srgbClr val="00FF00"/>
              </a:gs>
              <a:gs pos="100000">
                <a:srgbClr val="76FF76"/>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Arial Narrow"/>
              <a:ea typeface="Arial Narrow"/>
              <a:cs typeface="Arial Narrow"/>
              <a:sym typeface="Arial Narrow"/>
            </a:endParaRPr>
          </a:p>
        </p:txBody>
      </p:sp>
      <p:cxnSp>
        <p:nvCxnSpPr>
          <p:cNvPr id="279" name="Google Shape;279;p20"/>
          <p:cNvCxnSpPr>
            <a:stCxn id="280" idx="0"/>
            <a:endCxn id="281" idx="2"/>
          </p:cNvCxnSpPr>
          <p:nvPr/>
        </p:nvCxnSpPr>
        <p:spPr>
          <a:xfrm flipH="1" rot="10800000">
            <a:off x="7457634" y="2584925"/>
            <a:ext cx="898200" cy="642000"/>
          </a:xfrm>
          <a:prstGeom prst="straightConnector1">
            <a:avLst/>
          </a:prstGeom>
          <a:noFill/>
          <a:ln cap="flat" cmpd="sng" w="38100">
            <a:solidFill>
              <a:srgbClr val="FF0000"/>
            </a:solidFill>
            <a:prstDash val="solid"/>
            <a:round/>
            <a:headEnd len="sm" w="sm" type="none"/>
            <a:tailEnd len="sm" w="sm" type="none"/>
          </a:ln>
        </p:spPr>
      </p:cxnSp>
      <p:sp>
        <p:nvSpPr>
          <p:cNvPr id="281" name="Google Shape;281;p20"/>
          <p:cNvSpPr txBox="1"/>
          <p:nvPr/>
        </p:nvSpPr>
        <p:spPr>
          <a:xfrm>
            <a:off x="7683733" y="1453981"/>
            <a:ext cx="1344472" cy="1131079"/>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OCTOBER: SC Meeting:  4th Implementation Plan published</a:t>
            </a:r>
            <a:endParaRPr/>
          </a:p>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Narrow"/>
              <a:ea typeface="Arial Narrow"/>
              <a:cs typeface="Arial Narrow"/>
              <a:sym typeface="Arial Narrow"/>
            </a:endParaRPr>
          </a:p>
        </p:txBody>
      </p:sp>
      <p:cxnSp>
        <p:nvCxnSpPr>
          <p:cNvPr id="282" name="Google Shape;282;p20"/>
          <p:cNvCxnSpPr>
            <a:stCxn id="283" idx="0"/>
            <a:endCxn id="284" idx="2"/>
          </p:cNvCxnSpPr>
          <p:nvPr/>
        </p:nvCxnSpPr>
        <p:spPr>
          <a:xfrm flipH="1" rot="10800000">
            <a:off x="5218600" y="2584925"/>
            <a:ext cx="123300" cy="642000"/>
          </a:xfrm>
          <a:prstGeom prst="straightConnector1">
            <a:avLst/>
          </a:prstGeom>
          <a:noFill/>
          <a:ln cap="flat" cmpd="sng" w="38100">
            <a:solidFill>
              <a:srgbClr val="00FDFF"/>
            </a:solidFill>
            <a:prstDash val="solid"/>
            <a:round/>
            <a:headEnd len="sm" w="sm" type="none"/>
            <a:tailEnd len="sm" w="sm" type="none"/>
          </a:ln>
        </p:spPr>
      </p:cxnSp>
      <p:sp>
        <p:nvSpPr>
          <p:cNvPr id="284" name="Google Shape;284;p20"/>
          <p:cNvSpPr txBox="1"/>
          <p:nvPr/>
        </p:nvSpPr>
        <p:spPr>
          <a:xfrm>
            <a:off x="4675435" y="1453981"/>
            <a:ext cx="1333022" cy="1131079"/>
          </a:xfrm>
          <a:prstGeom prst="rect">
            <a:avLst/>
          </a:prstGeom>
          <a:noFill/>
          <a:ln cap="flat" cmpd="sng" w="38100">
            <a:solidFill>
              <a:srgbClr val="00FD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OCTOBER 2021: </a:t>
            </a:r>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Climate Observation Conference</a:t>
            </a:r>
            <a:endParaRPr/>
          </a:p>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11-15 October</a:t>
            </a:r>
            <a:endParaRPr/>
          </a:p>
        </p:txBody>
      </p:sp>
      <p:sp>
        <p:nvSpPr>
          <p:cNvPr id="280" name="Google Shape;280;p20"/>
          <p:cNvSpPr/>
          <p:nvPr/>
        </p:nvSpPr>
        <p:spPr>
          <a:xfrm>
            <a:off x="7226815" y="3226925"/>
            <a:ext cx="461639" cy="412847"/>
          </a:xfrm>
          <a:prstGeom prst="diamond">
            <a:avLst/>
          </a:prstGeom>
          <a:solidFill>
            <a:srgbClr val="FF0000"/>
          </a:solid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Arial Narrow"/>
              <a:ea typeface="Arial Narrow"/>
              <a:cs typeface="Arial Narrow"/>
              <a:sym typeface="Arial Narrow"/>
            </a:endParaRPr>
          </a:p>
        </p:txBody>
      </p:sp>
      <p:sp>
        <p:nvSpPr>
          <p:cNvPr id="285" name="Google Shape;285;p20"/>
          <p:cNvSpPr/>
          <p:nvPr/>
        </p:nvSpPr>
        <p:spPr>
          <a:xfrm>
            <a:off x="834647" y="3838047"/>
            <a:ext cx="2284739" cy="435899"/>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50"/>
              <a:buFont typeface="Arial"/>
              <a:buNone/>
            </a:pPr>
            <a:r>
              <a:rPr b="0" i="0" lang="en-GB" sz="1350" u="none" cap="none" strike="noStrike">
                <a:solidFill>
                  <a:srgbClr val="FFFFFF"/>
                </a:solidFill>
                <a:latin typeface="Arial Narrow"/>
                <a:ea typeface="Arial Narrow"/>
                <a:cs typeface="Arial Narrow"/>
                <a:sym typeface="Arial Narrow"/>
              </a:rPr>
              <a:t>panels draft SR4</a:t>
            </a:r>
            <a:endParaRPr/>
          </a:p>
        </p:txBody>
      </p:sp>
      <p:sp>
        <p:nvSpPr>
          <p:cNvPr id="286" name="Google Shape;286;p20"/>
          <p:cNvSpPr/>
          <p:nvPr/>
        </p:nvSpPr>
        <p:spPr>
          <a:xfrm>
            <a:off x="3181590" y="4294519"/>
            <a:ext cx="2574194" cy="435899"/>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50"/>
              <a:buFont typeface="Arial"/>
              <a:buNone/>
            </a:pPr>
            <a:r>
              <a:rPr b="0" i="0" lang="en-GB" sz="1350" u="none" cap="none" strike="noStrike">
                <a:solidFill>
                  <a:srgbClr val="FFFFFF"/>
                </a:solidFill>
                <a:latin typeface="Arial Narrow"/>
                <a:ea typeface="Arial Narrow"/>
                <a:cs typeface="Arial Narrow"/>
                <a:sym typeface="Arial Narrow"/>
              </a:rPr>
              <a:t>panels draft IP4</a:t>
            </a:r>
            <a:endParaRPr/>
          </a:p>
        </p:txBody>
      </p:sp>
      <p:sp>
        <p:nvSpPr>
          <p:cNvPr id="287" name="Google Shape;287;p20"/>
          <p:cNvSpPr/>
          <p:nvPr/>
        </p:nvSpPr>
        <p:spPr>
          <a:xfrm rot="-5400000">
            <a:off x="150694" y="4091072"/>
            <a:ext cx="898694" cy="383068"/>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b="0" i="0" lang="en-GB" sz="1200" u="none" cap="none" strike="noStrike">
                <a:solidFill>
                  <a:srgbClr val="FFFFFF"/>
                </a:solidFill>
                <a:latin typeface="Arial Narrow"/>
                <a:ea typeface="Arial Narrow"/>
                <a:cs typeface="Arial Narrow"/>
                <a:sym typeface="Arial Narrow"/>
              </a:rPr>
              <a:t>Public consultation</a:t>
            </a:r>
            <a:endParaRPr/>
          </a:p>
        </p:txBody>
      </p:sp>
      <p:sp>
        <p:nvSpPr>
          <p:cNvPr id="288" name="Google Shape;288;p20"/>
          <p:cNvSpPr/>
          <p:nvPr/>
        </p:nvSpPr>
        <p:spPr>
          <a:xfrm>
            <a:off x="5832672" y="4301350"/>
            <a:ext cx="1497980" cy="422234"/>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50"/>
              <a:buFont typeface="Arial"/>
              <a:buNone/>
            </a:pPr>
            <a:r>
              <a:rPr b="0" i="0" lang="en-GB" sz="1350" u="none" cap="none" strike="noStrike">
                <a:solidFill>
                  <a:srgbClr val="FFFFFF"/>
                </a:solidFill>
                <a:latin typeface="Arial Narrow"/>
                <a:ea typeface="Arial Narrow"/>
                <a:cs typeface="Arial Narrow"/>
                <a:sym typeface="Arial Narrow"/>
              </a:rPr>
              <a:t>Review IP4 &amp; Finalise</a:t>
            </a:r>
            <a:endParaRPr/>
          </a:p>
        </p:txBody>
      </p:sp>
      <p:sp>
        <p:nvSpPr>
          <p:cNvPr id="283" name="Google Shape;283;p20"/>
          <p:cNvSpPr/>
          <p:nvPr/>
        </p:nvSpPr>
        <p:spPr>
          <a:xfrm>
            <a:off x="4987781" y="3226925"/>
            <a:ext cx="461639" cy="412847"/>
          </a:xfrm>
          <a:prstGeom prst="diamond">
            <a:avLst/>
          </a:prstGeom>
          <a:solidFill>
            <a:srgbClr val="00FD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Arial Narrow"/>
              <a:ea typeface="Arial Narrow"/>
              <a:cs typeface="Arial Narrow"/>
              <a:sym typeface="Arial Narrow"/>
            </a:endParaRPr>
          </a:p>
        </p:txBody>
      </p:sp>
      <p:sp>
        <p:nvSpPr>
          <p:cNvPr id="289" name="Google Shape;289;p20"/>
          <p:cNvSpPr/>
          <p:nvPr/>
        </p:nvSpPr>
        <p:spPr>
          <a:xfrm>
            <a:off x="4234153" y="3226925"/>
            <a:ext cx="461639" cy="412847"/>
          </a:xfrm>
          <a:prstGeom prst="diamond">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Arial Narrow"/>
              <a:ea typeface="Arial Narrow"/>
              <a:cs typeface="Arial Narrow"/>
              <a:sym typeface="Arial Narrow"/>
            </a:endParaRPr>
          </a:p>
        </p:txBody>
      </p:sp>
      <p:cxnSp>
        <p:nvCxnSpPr>
          <p:cNvPr id="290" name="Google Shape;290;p20"/>
          <p:cNvCxnSpPr>
            <a:stCxn id="289" idx="0"/>
            <a:endCxn id="291" idx="2"/>
          </p:cNvCxnSpPr>
          <p:nvPr/>
        </p:nvCxnSpPr>
        <p:spPr>
          <a:xfrm rot="10800000">
            <a:off x="3913873" y="2584925"/>
            <a:ext cx="551100" cy="642000"/>
          </a:xfrm>
          <a:prstGeom prst="straightConnector1">
            <a:avLst/>
          </a:prstGeom>
          <a:noFill/>
          <a:ln cap="flat" cmpd="sng" w="38100">
            <a:solidFill>
              <a:srgbClr val="FF0000"/>
            </a:solidFill>
            <a:prstDash val="solid"/>
            <a:round/>
            <a:headEnd len="sm" w="sm" type="none"/>
            <a:tailEnd len="sm" w="sm" type="none"/>
          </a:ln>
        </p:spPr>
      </p:cxnSp>
      <p:sp>
        <p:nvSpPr>
          <p:cNvPr id="291" name="Google Shape;291;p20"/>
          <p:cNvSpPr txBox="1"/>
          <p:nvPr/>
        </p:nvSpPr>
        <p:spPr>
          <a:xfrm>
            <a:off x="3206034" y="1453981"/>
            <a:ext cx="1415728" cy="1131079"/>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SEPTEMBER 2021: 4</a:t>
            </a:r>
            <a:r>
              <a:rPr b="0" baseline="30000" i="0" lang="en-GB" sz="1350" u="none" cap="none" strike="noStrike">
                <a:solidFill>
                  <a:srgbClr val="000000"/>
                </a:solidFill>
                <a:latin typeface="Arial Narrow"/>
                <a:ea typeface="Arial Narrow"/>
                <a:cs typeface="Arial Narrow"/>
                <a:sym typeface="Arial Narrow"/>
              </a:rPr>
              <a:t>th</a:t>
            </a:r>
            <a:r>
              <a:rPr b="0" i="0" lang="en-GB" sz="1350" u="none" cap="none" strike="noStrike">
                <a:solidFill>
                  <a:srgbClr val="000000"/>
                </a:solidFill>
                <a:latin typeface="Arial Narrow"/>
                <a:ea typeface="Arial Narrow"/>
                <a:cs typeface="Arial Narrow"/>
                <a:sym typeface="Arial Narrow"/>
              </a:rPr>
              <a:t> Status Report published</a:t>
            </a:r>
            <a:endParaRPr/>
          </a:p>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Narrow"/>
              <a:ea typeface="Arial Narrow"/>
              <a:cs typeface="Arial Narrow"/>
              <a:sym typeface="Arial Narrow"/>
            </a:endParaRPr>
          </a:p>
        </p:txBody>
      </p:sp>
      <p:sp>
        <p:nvSpPr>
          <p:cNvPr id="292" name="Google Shape;292;p20"/>
          <p:cNvSpPr/>
          <p:nvPr/>
        </p:nvSpPr>
        <p:spPr>
          <a:xfrm>
            <a:off x="3195166" y="3828089"/>
            <a:ext cx="1243364" cy="435899"/>
          </a:xfrm>
          <a:prstGeom prst="roundRect">
            <a:avLst>
              <a:gd fmla="val 16667" name="adj"/>
            </a:avLst>
          </a:prstGeom>
          <a:solidFill>
            <a:srgbClr val="7030A0"/>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FFFFFF"/>
              </a:buClr>
              <a:buSzPts val="1350"/>
              <a:buFont typeface="Arial"/>
              <a:buNone/>
            </a:pPr>
            <a:r>
              <a:rPr b="0" i="0" lang="en-GB" sz="1350" u="none" cap="none" strike="noStrike">
                <a:solidFill>
                  <a:srgbClr val="FFFFFF"/>
                </a:solidFill>
                <a:latin typeface="Arial Narrow"/>
                <a:ea typeface="Arial Narrow"/>
                <a:cs typeface="Arial Narrow"/>
                <a:sym typeface="Arial Narrow"/>
              </a:rPr>
              <a:t>Review SR4 &amp; finalise</a:t>
            </a:r>
            <a:endParaRPr/>
          </a:p>
        </p:txBody>
      </p:sp>
      <p:sp>
        <p:nvSpPr>
          <p:cNvPr id="293" name="Google Shape;293;p20"/>
          <p:cNvSpPr/>
          <p:nvPr/>
        </p:nvSpPr>
        <p:spPr>
          <a:xfrm>
            <a:off x="844213" y="4312036"/>
            <a:ext cx="2284739" cy="419917"/>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50"/>
              <a:buFont typeface="Arial"/>
              <a:buNone/>
            </a:pPr>
            <a:r>
              <a:rPr b="0" i="0" lang="en-GB" sz="1350" u="none" cap="none" strike="noStrike">
                <a:solidFill>
                  <a:srgbClr val="FFFFFF"/>
                </a:solidFill>
                <a:latin typeface="Arial Narrow"/>
                <a:ea typeface="Arial Narrow"/>
                <a:cs typeface="Arial Narrow"/>
                <a:sym typeface="Arial Narrow"/>
              </a:rPr>
              <a:t>Panels consider comments on requirements</a:t>
            </a:r>
            <a:endParaRPr/>
          </a:p>
        </p:txBody>
      </p:sp>
      <p:sp>
        <p:nvSpPr>
          <p:cNvPr id="294" name="Google Shape;294;p20"/>
          <p:cNvSpPr txBox="1"/>
          <p:nvPr/>
        </p:nvSpPr>
        <p:spPr>
          <a:xfrm>
            <a:off x="8138538" y="3551089"/>
            <a:ext cx="766557" cy="3000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Arial Narrow"/>
                <a:ea typeface="Arial Narrow"/>
                <a:cs typeface="Arial Narrow"/>
                <a:sym typeface="Arial Narrow"/>
              </a:rPr>
              <a:t>Jan 2023</a:t>
            </a:r>
            <a:endParaRPr/>
          </a:p>
        </p:txBody>
      </p:sp>
      <p:sp>
        <p:nvSpPr>
          <p:cNvPr id="295" name="Google Shape;295;p20"/>
          <p:cNvSpPr txBox="1"/>
          <p:nvPr>
            <p:ph type="title"/>
          </p:nvPr>
        </p:nvSpPr>
        <p:spPr>
          <a:xfrm>
            <a:off x="0" y="857250"/>
            <a:ext cx="9144000" cy="545122"/>
          </a:xfrm>
          <a:prstGeom prst="rect">
            <a:avLst/>
          </a:prstGeom>
          <a:solidFill>
            <a:srgbClr val="08909D"/>
          </a:solidFill>
          <a:ln>
            <a:noFill/>
          </a:ln>
        </p:spPr>
        <p:txBody>
          <a:bodyPr anchorCtr="0" anchor="ctr" bIns="45700" lIns="91425" spcFirstLastPara="1" rIns="91425" wrap="square" tIns="45700">
            <a:normAutofit/>
          </a:bodyPr>
          <a:lstStyle/>
          <a:p>
            <a:pPr indent="0" lvl="0" marL="0" rtl="0" algn="r">
              <a:spcBef>
                <a:spcPts val="0"/>
              </a:spcBef>
              <a:spcAft>
                <a:spcPts val="0"/>
              </a:spcAft>
              <a:buClr>
                <a:schemeClr val="lt1"/>
              </a:buClr>
              <a:buSzPts val="2700"/>
              <a:buFont typeface="Arimo"/>
              <a:buNone/>
            </a:pPr>
            <a:r>
              <a:rPr lang="en-GB"/>
              <a:t>GCOS Timeline</a:t>
            </a:r>
            <a:endParaRPr/>
          </a:p>
        </p:txBody>
      </p:sp>
      <p:sp>
        <p:nvSpPr>
          <p:cNvPr id="296" name="Google Shape;296;p20"/>
          <p:cNvSpPr txBox="1"/>
          <p:nvPr/>
        </p:nvSpPr>
        <p:spPr>
          <a:xfrm>
            <a:off x="0" y="5198307"/>
            <a:ext cx="6709805" cy="802443"/>
          </a:xfrm>
          <a:prstGeom prst="rect">
            <a:avLst/>
          </a:prstGeom>
          <a:solidFill>
            <a:srgbClr val="538CD5"/>
          </a:solidFill>
          <a:ln>
            <a:noFill/>
          </a:ln>
        </p:spPr>
        <p:txBody>
          <a:bodyPr anchorCtr="0" anchor="ctr" bIns="40000" lIns="40000" spcFirstLastPara="1" rIns="40000" wrap="square" tIns="40000">
            <a:noAutofit/>
          </a:bodyPr>
          <a:lstStyle/>
          <a:p>
            <a:pPr indent="0" lvl="0" marL="0" marR="0" rtl="0" algn="ctr">
              <a:lnSpc>
                <a:spcPct val="90000"/>
              </a:lnSpc>
              <a:spcBef>
                <a:spcPts val="0"/>
              </a:spcBef>
              <a:spcAft>
                <a:spcPts val="0"/>
              </a:spcAft>
              <a:buClr>
                <a:srgbClr val="FFFFFF"/>
              </a:buClr>
              <a:buSzPts val="1500"/>
              <a:buFont typeface="Arial"/>
              <a:buNone/>
            </a:pPr>
            <a:r>
              <a:rPr b="0" i="0" lang="en-GB" sz="1500" u="none" cap="none" strike="noStrike">
                <a:solidFill>
                  <a:srgbClr val="FFFFFF"/>
                </a:solidFill>
                <a:latin typeface="Calibri"/>
                <a:ea typeface="Calibri"/>
                <a:cs typeface="Calibri"/>
                <a:sym typeface="Calibri"/>
              </a:rPr>
              <a:t>Input from other groups, e.g. </a:t>
            </a:r>
            <a:r>
              <a:rPr b="1" i="0" lang="en-GB" sz="1500" u="none" cap="none" strike="noStrike">
                <a:solidFill>
                  <a:srgbClr val="FFFFFF"/>
                </a:solidFill>
                <a:latin typeface="Calibri"/>
                <a:ea typeface="Calibri"/>
                <a:cs typeface="Calibri"/>
                <a:sym typeface="Calibri"/>
              </a:rPr>
              <a:t>CEOS/CGMS  WG Climate</a:t>
            </a:r>
            <a:r>
              <a:rPr b="0" i="0" lang="en-GB" sz="1500" u="none" cap="none" strike="noStrike">
                <a:solidFill>
                  <a:srgbClr val="FFFFFF"/>
                </a:solidFill>
                <a:latin typeface="Calibri"/>
                <a:ea typeface="Calibri"/>
                <a:cs typeface="Calibri"/>
                <a:sym typeface="Calibri"/>
              </a:rPr>
              <a:t>, on ECV Requirements, contributions to the Status Report and Implementation Plan and review comments.</a:t>
            </a:r>
            <a:endParaRPr/>
          </a:p>
        </p:txBody>
      </p:sp>
      <p:grpSp>
        <p:nvGrpSpPr>
          <p:cNvPr id="297" name="Google Shape;297;p20"/>
          <p:cNvGrpSpPr/>
          <p:nvPr/>
        </p:nvGrpSpPr>
        <p:grpSpPr>
          <a:xfrm rot="-5400000">
            <a:off x="2194672" y="4595052"/>
            <a:ext cx="313496" cy="876684"/>
            <a:chOff x="8025917" y="348443"/>
            <a:chExt cx="417995" cy="488975"/>
          </a:xfrm>
        </p:grpSpPr>
        <p:sp>
          <p:nvSpPr>
            <p:cNvPr id="298" name="Google Shape;298;p20"/>
            <p:cNvSpPr/>
            <p:nvPr/>
          </p:nvSpPr>
          <p:spPr>
            <a:xfrm>
              <a:off x="8025917" y="348443"/>
              <a:ext cx="417995" cy="488975"/>
            </a:xfrm>
            <a:prstGeom prst="rightArrow">
              <a:avLst>
                <a:gd fmla="val 60000" name="adj1"/>
                <a:gd fmla="val 50000" name="adj2"/>
              </a:avLst>
            </a:prstGeom>
            <a:solidFill>
              <a:srgbClr val="538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0"/>
            <p:cNvSpPr txBox="1"/>
            <p:nvPr/>
          </p:nvSpPr>
          <p:spPr>
            <a:xfrm rot="5400000">
              <a:off x="8025523" y="446632"/>
              <a:ext cx="293385" cy="292597"/>
            </a:xfrm>
            <a:prstGeom prst="rect">
              <a:avLst/>
            </a:prstGeom>
            <a:solidFill>
              <a:srgbClr val="538CD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1500"/>
                <a:buFont typeface="Arial"/>
                <a:buNone/>
              </a:pPr>
              <a:r>
                <a:rPr b="0" i="0" lang="en-GB" sz="1500" u="none" cap="none" strike="noStrike">
                  <a:solidFill>
                    <a:srgbClr val="FFFFFF"/>
                  </a:solidFill>
                  <a:latin typeface="Calibri"/>
                  <a:ea typeface="Calibri"/>
                  <a:cs typeface="Calibri"/>
                  <a:sym typeface="Calibri"/>
                </a:rPr>
                <a:t>Aug</a:t>
              </a:r>
              <a:endParaRPr b="0" i="0" sz="1350" u="none" cap="none" strike="noStrike">
                <a:solidFill>
                  <a:srgbClr val="FFFFFF"/>
                </a:solidFill>
                <a:latin typeface="Calibri"/>
                <a:ea typeface="Calibri"/>
                <a:cs typeface="Calibri"/>
                <a:sym typeface="Calibri"/>
              </a:endParaRPr>
            </a:p>
          </p:txBody>
        </p:sp>
      </p:grpSp>
      <p:grpSp>
        <p:nvGrpSpPr>
          <p:cNvPr id="300" name="Google Shape;300;p20"/>
          <p:cNvGrpSpPr/>
          <p:nvPr/>
        </p:nvGrpSpPr>
        <p:grpSpPr>
          <a:xfrm rot="-5400000">
            <a:off x="2808352" y="4595052"/>
            <a:ext cx="313496" cy="876684"/>
            <a:chOff x="8025917" y="348443"/>
            <a:chExt cx="417995" cy="488975"/>
          </a:xfrm>
        </p:grpSpPr>
        <p:sp>
          <p:nvSpPr>
            <p:cNvPr id="301" name="Google Shape;301;p20"/>
            <p:cNvSpPr/>
            <p:nvPr/>
          </p:nvSpPr>
          <p:spPr>
            <a:xfrm>
              <a:off x="8025917" y="348443"/>
              <a:ext cx="417995" cy="488975"/>
            </a:xfrm>
            <a:prstGeom prst="rightArrow">
              <a:avLst>
                <a:gd fmla="val 60000" name="adj1"/>
                <a:gd fmla="val 50000" name="adj2"/>
              </a:avLst>
            </a:prstGeom>
            <a:solidFill>
              <a:srgbClr val="538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
            <p:cNvSpPr txBox="1"/>
            <p:nvPr/>
          </p:nvSpPr>
          <p:spPr>
            <a:xfrm rot="5400000">
              <a:off x="8025523" y="446632"/>
              <a:ext cx="293385" cy="292597"/>
            </a:xfrm>
            <a:prstGeom prst="rect">
              <a:avLst/>
            </a:prstGeom>
            <a:solidFill>
              <a:srgbClr val="538CD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1500"/>
                <a:buFont typeface="Arial"/>
                <a:buNone/>
              </a:pPr>
              <a:r>
                <a:rPr b="0" i="0" lang="en-GB" sz="1500" u="none" cap="none" strike="noStrike">
                  <a:solidFill>
                    <a:srgbClr val="FFFFFF"/>
                  </a:solidFill>
                  <a:latin typeface="Calibri"/>
                  <a:ea typeface="Calibri"/>
                  <a:cs typeface="Calibri"/>
                  <a:sym typeface="Calibri"/>
                </a:rPr>
                <a:t>Oct</a:t>
              </a:r>
              <a:endParaRPr b="0" i="0" sz="1350" u="none" cap="none" strike="noStrike">
                <a:solidFill>
                  <a:srgbClr val="FFFFFF"/>
                </a:solidFill>
                <a:latin typeface="Calibri"/>
                <a:ea typeface="Calibri"/>
                <a:cs typeface="Calibri"/>
                <a:sym typeface="Calibri"/>
              </a:endParaRPr>
            </a:p>
          </p:txBody>
        </p:sp>
      </p:grpSp>
      <p:grpSp>
        <p:nvGrpSpPr>
          <p:cNvPr id="303" name="Google Shape;303;p20"/>
          <p:cNvGrpSpPr/>
          <p:nvPr/>
        </p:nvGrpSpPr>
        <p:grpSpPr>
          <a:xfrm rot="-5400000">
            <a:off x="3869884" y="4595052"/>
            <a:ext cx="313496" cy="876684"/>
            <a:chOff x="8025917" y="348443"/>
            <a:chExt cx="417995" cy="488975"/>
          </a:xfrm>
        </p:grpSpPr>
        <p:sp>
          <p:nvSpPr>
            <p:cNvPr id="304" name="Google Shape;304;p20"/>
            <p:cNvSpPr/>
            <p:nvPr/>
          </p:nvSpPr>
          <p:spPr>
            <a:xfrm>
              <a:off x="8025917" y="348443"/>
              <a:ext cx="417995" cy="488975"/>
            </a:xfrm>
            <a:prstGeom prst="rightArrow">
              <a:avLst>
                <a:gd fmla="val 60000" name="adj1"/>
                <a:gd fmla="val 50000" name="adj2"/>
              </a:avLst>
            </a:prstGeom>
            <a:solidFill>
              <a:srgbClr val="538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0"/>
            <p:cNvSpPr txBox="1"/>
            <p:nvPr/>
          </p:nvSpPr>
          <p:spPr>
            <a:xfrm rot="5400000">
              <a:off x="8025523" y="446632"/>
              <a:ext cx="293385" cy="292597"/>
            </a:xfrm>
            <a:prstGeom prst="rect">
              <a:avLst/>
            </a:prstGeom>
            <a:solidFill>
              <a:srgbClr val="538CD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1500"/>
                <a:buFont typeface="Arial"/>
                <a:buNone/>
              </a:pPr>
              <a:r>
                <a:rPr b="0" i="0" lang="en-GB" sz="1500" u="none" cap="none" strike="noStrike">
                  <a:solidFill>
                    <a:srgbClr val="FFFFFF"/>
                  </a:solidFill>
                  <a:latin typeface="Calibri"/>
                  <a:ea typeface="Calibri"/>
                  <a:cs typeface="Calibri"/>
                  <a:sym typeface="Calibri"/>
                </a:rPr>
                <a:t>Feb</a:t>
              </a:r>
              <a:endParaRPr b="0" i="0" sz="1350" u="none" cap="none" strike="noStrike">
                <a:solidFill>
                  <a:srgbClr val="FFFFFF"/>
                </a:solidFill>
                <a:latin typeface="Calibri"/>
                <a:ea typeface="Calibri"/>
                <a:cs typeface="Calibri"/>
                <a:sym typeface="Calibri"/>
              </a:endParaRPr>
            </a:p>
          </p:txBody>
        </p:sp>
      </p:grpSp>
      <p:grpSp>
        <p:nvGrpSpPr>
          <p:cNvPr id="306" name="Google Shape;306;p20"/>
          <p:cNvGrpSpPr/>
          <p:nvPr/>
        </p:nvGrpSpPr>
        <p:grpSpPr>
          <a:xfrm rot="-5400000">
            <a:off x="6290051" y="4595052"/>
            <a:ext cx="313496" cy="876684"/>
            <a:chOff x="8025917" y="348443"/>
            <a:chExt cx="417995" cy="488975"/>
          </a:xfrm>
        </p:grpSpPr>
        <p:sp>
          <p:nvSpPr>
            <p:cNvPr id="307" name="Google Shape;307;p20"/>
            <p:cNvSpPr/>
            <p:nvPr/>
          </p:nvSpPr>
          <p:spPr>
            <a:xfrm>
              <a:off x="8025917" y="348443"/>
              <a:ext cx="417995" cy="488975"/>
            </a:xfrm>
            <a:prstGeom prst="rightArrow">
              <a:avLst>
                <a:gd fmla="val 60000" name="adj1"/>
                <a:gd fmla="val 50000" name="adj2"/>
              </a:avLst>
            </a:prstGeom>
            <a:solidFill>
              <a:srgbClr val="538CD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
            <p:cNvSpPr txBox="1"/>
            <p:nvPr/>
          </p:nvSpPr>
          <p:spPr>
            <a:xfrm rot="5400000">
              <a:off x="8025523" y="446632"/>
              <a:ext cx="293385" cy="292597"/>
            </a:xfrm>
            <a:prstGeom prst="rect">
              <a:avLst/>
            </a:prstGeom>
            <a:solidFill>
              <a:srgbClr val="538CD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FFFFFF"/>
                </a:buClr>
                <a:buSzPts val="1500"/>
                <a:buFont typeface="Arial"/>
                <a:buNone/>
              </a:pPr>
              <a:r>
                <a:rPr b="0" i="0" lang="en-GB" sz="1500" u="none" cap="none" strike="noStrike">
                  <a:solidFill>
                    <a:srgbClr val="FFFFFF"/>
                  </a:solidFill>
                  <a:latin typeface="Calibri"/>
                  <a:ea typeface="Calibri"/>
                  <a:cs typeface="Calibri"/>
                  <a:sym typeface="Calibri"/>
                </a:rPr>
                <a:t>Feb</a:t>
              </a:r>
              <a:endParaRPr b="0" i="0" sz="1350" u="none" cap="none" strike="noStrike">
                <a:solidFill>
                  <a:srgbClr val="FFFFFF"/>
                </a:solidFill>
                <a:latin typeface="Calibri"/>
                <a:ea typeface="Calibri"/>
                <a:cs typeface="Calibri"/>
                <a:sym typeface="Calibri"/>
              </a:endParaRPr>
            </a:p>
          </p:txBody>
        </p:sp>
      </p:grpSp>
      <p:grpSp>
        <p:nvGrpSpPr>
          <p:cNvPr id="309" name="Google Shape;309;p20"/>
          <p:cNvGrpSpPr/>
          <p:nvPr/>
        </p:nvGrpSpPr>
        <p:grpSpPr>
          <a:xfrm rot="-5400000">
            <a:off x="1011148" y="4595051"/>
            <a:ext cx="313496" cy="876684"/>
            <a:chOff x="8025917" y="348443"/>
            <a:chExt cx="417995" cy="488975"/>
          </a:xfrm>
        </p:grpSpPr>
        <p:sp>
          <p:nvSpPr>
            <p:cNvPr id="310" name="Google Shape;310;p20"/>
            <p:cNvSpPr/>
            <p:nvPr/>
          </p:nvSpPr>
          <p:spPr>
            <a:xfrm>
              <a:off x="8025917" y="348443"/>
              <a:ext cx="417995" cy="488975"/>
            </a:xfrm>
            <a:prstGeom prst="rightArrow">
              <a:avLst>
                <a:gd fmla="val 60000" name="adj1"/>
                <a:gd fmla="val 50000" name="adj2"/>
              </a:avLst>
            </a:prstGeom>
            <a:noFill/>
            <a:ln cap="flat" cmpd="sng" w="57150">
              <a:solidFill>
                <a:srgbClr val="08909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0"/>
            <p:cNvSpPr txBox="1"/>
            <p:nvPr/>
          </p:nvSpPr>
          <p:spPr>
            <a:xfrm rot="5400000">
              <a:off x="8025523" y="446632"/>
              <a:ext cx="293385" cy="29259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500"/>
                <a:buFont typeface="Arial"/>
                <a:buNone/>
              </a:pPr>
              <a:r>
                <a:rPr b="0" i="0" lang="en-GB" sz="1500" u="none" cap="none" strike="noStrike">
                  <a:solidFill>
                    <a:srgbClr val="000000"/>
                  </a:solidFill>
                  <a:latin typeface="Calibri"/>
                  <a:ea typeface="Calibri"/>
                  <a:cs typeface="Calibri"/>
                  <a:sym typeface="Calibri"/>
                </a:rPr>
                <a:t>Mar</a:t>
              </a:r>
              <a:endParaRPr b="0" i="0" sz="1350" u="none" cap="none" strike="noStrike">
                <a:solidFill>
                  <a:srgbClr val="000000"/>
                </a:solidFill>
                <a:latin typeface="Calibri"/>
                <a:ea typeface="Calibri"/>
                <a:cs typeface="Calibri"/>
                <a:sym typeface="Calibri"/>
              </a:endParaRPr>
            </a:p>
          </p:txBody>
        </p:sp>
      </p:grpSp>
      <p:sp>
        <p:nvSpPr>
          <p:cNvPr id="312" name="Google Shape;312;p20"/>
          <p:cNvSpPr txBox="1"/>
          <p:nvPr/>
        </p:nvSpPr>
        <p:spPr>
          <a:xfrm>
            <a:off x="5904186" y="6219497"/>
            <a:ext cx="167866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Courtesy of GCOS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18" name="Google Shape;318;p21"/>
          <p:cNvSpPr txBox="1"/>
          <p:nvPr>
            <p:ph idx="1" type="body"/>
          </p:nvPr>
        </p:nvSpPr>
        <p:spPr>
          <a:xfrm>
            <a:off x="354724" y="1401393"/>
            <a:ext cx="8408275" cy="2270234"/>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solidFill>
                  <a:srgbClr val="002060"/>
                </a:solidFill>
              </a:rPr>
              <a:t>Provided full reporting including a CEOS/CGMS statement SBSTA-51 in Madrid, Spain in December 2019.</a:t>
            </a:r>
            <a:endParaRPr>
              <a:solidFill>
                <a:srgbClr val="002060"/>
              </a:solidFill>
            </a:endParaRPr>
          </a:p>
          <a:p>
            <a:pPr indent="-355600" lvl="0" marL="457200" marR="0" rtl="0" algn="l">
              <a:lnSpc>
                <a:spcPct val="100000"/>
              </a:lnSpc>
              <a:spcBef>
                <a:spcPts val="500"/>
              </a:spcBef>
              <a:spcAft>
                <a:spcPts val="0"/>
              </a:spcAft>
              <a:buClr>
                <a:srgbClr val="002569"/>
              </a:buClr>
              <a:buSzPts val="2000"/>
              <a:buFont typeface="Arial"/>
              <a:buChar char="•"/>
            </a:pPr>
            <a:r>
              <a:rPr lang="en-GB">
                <a:solidFill>
                  <a:srgbClr val="002060"/>
                </a:solidFill>
              </a:rPr>
              <a:t>Participated in Earth Info Day and received good recognition for space agency contributions, full report: </a:t>
            </a:r>
            <a:r>
              <a:rPr lang="en-GB" u="sng">
                <a:solidFill>
                  <a:srgbClr val="002060"/>
                </a:solidFill>
                <a:hlinkClick r:id="rId3">
                  <a:extLst>
                    <a:ext uri="{A12FA001-AC4F-418D-AE19-62706E023703}">
                      <ahyp:hlinkClr val="tx"/>
                    </a:ext>
                  </a:extLst>
                </a:hlinkClick>
              </a:rPr>
              <a:t>https://unfccc.int/sites/default/files/resource/EarthInformationDay2019.SummaryReport.pdf</a:t>
            </a:r>
            <a:endParaRPr>
              <a:solidFill>
                <a:srgbClr val="002060"/>
              </a:solidFill>
            </a:endParaRPr>
          </a:p>
          <a:p>
            <a:pPr indent="0" lvl="0" marL="101600" rtl="0" algn="l">
              <a:lnSpc>
                <a:spcPct val="100000"/>
              </a:lnSpc>
              <a:spcBef>
                <a:spcPts val="500"/>
              </a:spcBef>
              <a:spcAft>
                <a:spcPts val="0"/>
              </a:spcAft>
              <a:buSzPts val="2000"/>
              <a:buNone/>
            </a:pPr>
            <a:r>
              <a:t/>
            </a:r>
            <a:endParaRPr/>
          </a:p>
        </p:txBody>
      </p:sp>
      <p:sp>
        <p:nvSpPr>
          <p:cNvPr id="319" name="Google Shape;319;p21"/>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solidFill>
                  <a:schemeClr val="lt1"/>
                </a:solidFill>
              </a:rPr>
              <a:t>WGClimate and UNFCCC - 1</a:t>
            </a:r>
            <a:endParaRPr>
              <a:solidFill>
                <a:schemeClr val="lt1"/>
              </a:solidFill>
            </a:endParaRPr>
          </a:p>
        </p:txBody>
      </p:sp>
      <p:grpSp>
        <p:nvGrpSpPr>
          <p:cNvPr id="320" name="Google Shape;320;p21"/>
          <p:cNvGrpSpPr/>
          <p:nvPr/>
        </p:nvGrpSpPr>
        <p:grpSpPr>
          <a:xfrm>
            <a:off x="1343004" y="3671627"/>
            <a:ext cx="6949658" cy="2720065"/>
            <a:chOff x="1119351" y="4066991"/>
            <a:chExt cx="6334495" cy="2369275"/>
          </a:xfrm>
        </p:grpSpPr>
        <p:pic>
          <p:nvPicPr>
            <p:cNvPr id="321" name="Google Shape;321;p21"/>
            <p:cNvPicPr preferRelativeResize="0"/>
            <p:nvPr/>
          </p:nvPicPr>
          <p:blipFill rotWithShape="1">
            <a:blip r:embed="rId4">
              <a:alphaModFix/>
            </a:blip>
            <a:srcRect b="0" l="0" r="0" t="0"/>
            <a:stretch/>
          </p:blipFill>
          <p:spPr>
            <a:xfrm>
              <a:off x="1119351" y="4066991"/>
              <a:ext cx="3916614" cy="1162246"/>
            </a:xfrm>
            <a:prstGeom prst="rect">
              <a:avLst/>
            </a:prstGeom>
            <a:noFill/>
            <a:ln>
              <a:noFill/>
            </a:ln>
          </p:spPr>
        </p:pic>
        <p:pic>
          <p:nvPicPr>
            <p:cNvPr id="322" name="Google Shape;322;p21"/>
            <p:cNvPicPr preferRelativeResize="0"/>
            <p:nvPr/>
          </p:nvPicPr>
          <p:blipFill rotWithShape="1">
            <a:blip r:embed="rId5">
              <a:alphaModFix/>
            </a:blip>
            <a:srcRect b="0" l="0" r="0" t="0"/>
            <a:stretch/>
          </p:blipFill>
          <p:spPr>
            <a:xfrm>
              <a:off x="1119351" y="4857720"/>
              <a:ext cx="6334495" cy="1578546"/>
            </a:xfrm>
            <a:prstGeom prst="rect">
              <a:avLst/>
            </a:prstGeom>
            <a:noFill/>
            <a:ln>
              <a:noFill/>
            </a:ln>
          </p:spPr>
        </p:pic>
        <p:sp>
          <p:nvSpPr>
            <p:cNvPr id="323" name="Google Shape;323;p21"/>
            <p:cNvSpPr/>
            <p:nvPr/>
          </p:nvSpPr>
          <p:spPr>
            <a:xfrm>
              <a:off x="4918841" y="4066991"/>
              <a:ext cx="2535005" cy="7907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2"/>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29" name="Google Shape;329;p22"/>
          <p:cNvSpPr txBox="1"/>
          <p:nvPr>
            <p:ph idx="1" type="body"/>
          </p:nvPr>
        </p:nvSpPr>
        <p:spPr>
          <a:xfrm>
            <a:off x="449316" y="1686910"/>
            <a:ext cx="8158655"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sz="1800"/>
              <a:t>SBSTA-52/COP-26 has been postponed to 2021 due to the COVID-19 pandemic. No formal statements will be made in 2020</a:t>
            </a:r>
            <a:endParaRPr/>
          </a:p>
          <a:p>
            <a:pPr indent="-355600" lvl="0" marL="457200" marR="0" rtl="0" algn="l">
              <a:lnSpc>
                <a:spcPct val="100000"/>
              </a:lnSpc>
              <a:spcBef>
                <a:spcPts val="500"/>
              </a:spcBef>
              <a:spcAft>
                <a:spcPts val="0"/>
              </a:spcAft>
              <a:buClr>
                <a:srgbClr val="002569"/>
              </a:buClr>
              <a:buSzPts val="2000"/>
              <a:buFont typeface="Arial"/>
              <a:buChar char="•"/>
            </a:pPr>
            <a:r>
              <a:rPr lang="en-GB" sz="1800"/>
              <a:t>An Earth Info Day is planned for the second week of the climate change dialogues – one day between 30 Nov – 4 Dec 2020, will catch up on agenda with UNFCCC Sec soon </a:t>
            </a:r>
            <a:endParaRPr/>
          </a:p>
          <a:p>
            <a:pPr indent="-355600" lvl="0" marL="457200" marR="0" rtl="0" algn="l">
              <a:lnSpc>
                <a:spcPct val="100000"/>
              </a:lnSpc>
              <a:spcBef>
                <a:spcPts val="500"/>
              </a:spcBef>
              <a:spcAft>
                <a:spcPts val="0"/>
              </a:spcAft>
              <a:buClr>
                <a:srgbClr val="002569"/>
              </a:buClr>
              <a:buSzPts val="2000"/>
              <a:buFont typeface="Arial"/>
              <a:buChar char="•"/>
            </a:pPr>
            <a:r>
              <a:rPr lang="en-GB" sz="1800"/>
              <a:t>The CEOS/CGMS WGClimate will further provide support to the UNFCCC Secretariat and the Parties in the Synthesis and Assessment phase of the first Global Stocktake process and will actively engage in the newly established </a:t>
            </a:r>
            <a:r>
              <a:rPr i="1" lang="en-GB" sz="1800"/>
              <a:t>ad hoc</a:t>
            </a:r>
            <a:r>
              <a:rPr lang="en-GB" sz="1800"/>
              <a:t> group on Systematic Observations on support of the Global Stocktake. </a:t>
            </a:r>
            <a:endParaRPr/>
          </a:p>
          <a:p>
            <a:pPr indent="-355600" lvl="0" marL="457200" marR="0" rtl="0" algn="l">
              <a:lnSpc>
                <a:spcPct val="100000"/>
              </a:lnSpc>
              <a:spcBef>
                <a:spcPts val="500"/>
              </a:spcBef>
              <a:spcAft>
                <a:spcPts val="0"/>
              </a:spcAft>
              <a:buClr>
                <a:srgbClr val="002569"/>
              </a:buClr>
              <a:buSzPts val="2000"/>
              <a:buFont typeface="Arial"/>
              <a:buChar char="•"/>
            </a:pPr>
            <a:r>
              <a:rPr lang="en-GB" sz="1800"/>
              <a:t>At the CEOS TW WGClimate nominated 3 CEOS representatives on behalf of CEOS: David Crisp (WGClimate GHG Task Team), Osamu Ochiai (AFOLU), and Jörg Schulz (other items including adaptation)</a:t>
            </a:r>
            <a:endParaRPr sz="1800"/>
          </a:p>
          <a:p>
            <a:pPr indent="-355600" lvl="0" marL="457200" marR="0" rtl="0" algn="l">
              <a:lnSpc>
                <a:spcPct val="100000"/>
              </a:lnSpc>
              <a:spcBef>
                <a:spcPts val="500"/>
              </a:spcBef>
              <a:spcAft>
                <a:spcPts val="0"/>
              </a:spcAft>
              <a:buClr>
                <a:srgbClr val="002569"/>
              </a:buClr>
              <a:buSzPts val="2000"/>
              <a:buFont typeface="Arial"/>
              <a:buChar char="•"/>
            </a:pPr>
            <a:r>
              <a:rPr lang="en-GB" sz="1800"/>
              <a:t>More on the how to engage in agenda item 3-10!</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330" name="Google Shape;330;p22"/>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solidFill>
                  <a:schemeClr val="lt1"/>
                </a:solidFill>
              </a:rPr>
              <a:t>WGClimate and UNFCCC - 2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3"/>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36" name="Google Shape;336;p23"/>
          <p:cNvSpPr txBox="1"/>
          <p:nvPr>
            <p:ph idx="1" type="body"/>
          </p:nvPr>
        </p:nvSpPr>
        <p:spPr>
          <a:xfrm>
            <a:off x="457200" y="1292773"/>
            <a:ext cx="8153400" cy="520262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sz="1800"/>
              <a:t>Current main themes of the Earth Information Day will broadly include:</a:t>
            </a:r>
            <a:endParaRPr/>
          </a:p>
          <a:p>
            <a:pPr indent="-355600" lvl="1" marL="914400" marR="0" rtl="0" algn="l">
              <a:lnSpc>
                <a:spcPct val="100000"/>
              </a:lnSpc>
              <a:spcBef>
                <a:spcPts val="500"/>
              </a:spcBef>
              <a:spcAft>
                <a:spcPts val="0"/>
              </a:spcAft>
              <a:buClr>
                <a:srgbClr val="002569"/>
              </a:buClr>
              <a:buSzPts val="2000"/>
              <a:buFont typeface="Arial"/>
              <a:buChar char="o"/>
            </a:pPr>
            <a:r>
              <a:rPr lang="en-GB" sz="1600"/>
              <a:t>Updates on the state of the global climate</a:t>
            </a:r>
            <a:endParaRPr/>
          </a:p>
          <a:p>
            <a:pPr indent="-355600" lvl="2" marL="1371600" rtl="0" algn="l">
              <a:lnSpc>
                <a:spcPct val="100000"/>
              </a:lnSpc>
              <a:spcBef>
                <a:spcPts val="0"/>
              </a:spcBef>
              <a:spcAft>
                <a:spcPts val="0"/>
              </a:spcAft>
              <a:buSzPts val="2000"/>
              <a:buChar char="▪"/>
            </a:pPr>
            <a:r>
              <a:rPr b="1" lang="en-GB" sz="1600"/>
              <a:t>State of the global climate and impact of Covid-19</a:t>
            </a:r>
            <a:endParaRPr/>
          </a:p>
          <a:p>
            <a:pPr indent="-355600" lvl="2" marL="1371600" rtl="0" algn="l">
              <a:lnSpc>
                <a:spcPct val="100000"/>
              </a:lnSpc>
              <a:spcBef>
                <a:spcPts val="0"/>
              </a:spcBef>
              <a:spcAft>
                <a:spcPts val="0"/>
              </a:spcAft>
              <a:buSzPts val="2000"/>
              <a:buChar char="▪"/>
            </a:pPr>
            <a:r>
              <a:rPr lang="en-GB" sz="1600"/>
              <a:t>Information on drivers of climate change</a:t>
            </a:r>
            <a:endParaRPr/>
          </a:p>
          <a:p>
            <a:pPr indent="-355600" lvl="2" marL="1371600" rtl="0" algn="l">
              <a:lnSpc>
                <a:spcPct val="100000"/>
              </a:lnSpc>
              <a:spcBef>
                <a:spcPts val="0"/>
              </a:spcBef>
              <a:spcAft>
                <a:spcPts val="0"/>
              </a:spcAft>
              <a:buSzPts val="2000"/>
              <a:buChar char="▪"/>
            </a:pPr>
            <a:r>
              <a:rPr lang="en-GB" sz="1600"/>
              <a:t>Updates on ocean and cryosphere</a:t>
            </a:r>
            <a:endParaRPr/>
          </a:p>
          <a:p>
            <a:pPr indent="-355600" lvl="2" marL="1371600" rtl="0" algn="l">
              <a:lnSpc>
                <a:spcPct val="100000"/>
              </a:lnSpc>
              <a:spcBef>
                <a:spcPts val="0"/>
              </a:spcBef>
              <a:spcAft>
                <a:spcPts val="0"/>
              </a:spcAft>
              <a:buSzPts val="2000"/>
              <a:buChar char="▪"/>
            </a:pPr>
            <a:r>
              <a:rPr lang="en-GB" sz="1600"/>
              <a:t>Updates on knowledge on Earth’s energy imbalance</a:t>
            </a:r>
            <a:endParaRPr/>
          </a:p>
          <a:p>
            <a:pPr indent="-355600" lvl="2" marL="1371600" rtl="0" algn="l">
              <a:lnSpc>
                <a:spcPct val="100000"/>
              </a:lnSpc>
              <a:spcBef>
                <a:spcPts val="0"/>
              </a:spcBef>
              <a:spcAft>
                <a:spcPts val="0"/>
              </a:spcAft>
              <a:buSzPts val="2000"/>
              <a:buChar char="▪"/>
            </a:pPr>
            <a:r>
              <a:rPr b="1" lang="en-GB" sz="1600"/>
              <a:t>Data and information on ecosystem changes</a:t>
            </a:r>
            <a:endParaRPr/>
          </a:p>
          <a:p>
            <a:pPr indent="-355600" lvl="1" marL="914400" marR="0" rtl="0" algn="l">
              <a:lnSpc>
                <a:spcPct val="100000"/>
              </a:lnSpc>
              <a:spcBef>
                <a:spcPts val="500"/>
              </a:spcBef>
              <a:spcAft>
                <a:spcPts val="0"/>
              </a:spcAft>
              <a:buClr>
                <a:srgbClr val="002569"/>
              </a:buClr>
              <a:buSzPts val="2000"/>
              <a:buFont typeface="Arial"/>
              <a:buChar char="o"/>
            </a:pPr>
            <a:r>
              <a:rPr lang="en-GB" sz="1800"/>
              <a:t>Updates on the state of climate observation</a:t>
            </a:r>
            <a:endParaRPr/>
          </a:p>
          <a:p>
            <a:pPr indent="-355600" lvl="2" marL="1371600" rtl="0" algn="l">
              <a:lnSpc>
                <a:spcPct val="100000"/>
              </a:lnSpc>
              <a:spcBef>
                <a:spcPts val="500"/>
              </a:spcBef>
              <a:spcAft>
                <a:spcPts val="0"/>
              </a:spcAft>
              <a:buSzPts val="2000"/>
              <a:buChar char="▪"/>
            </a:pPr>
            <a:r>
              <a:rPr b="1" lang="en-GB" sz="1600"/>
              <a:t>Updates on state of climate observation </a:t>
            </a:r>
            <a:endParaRPr b="1" sz="1600"/>
          </a:p>
          <a:p>
            <a:pPr indent="-355600" lvl="1" marL="914400" marR="0" rtl="0" algn="l">
              <a:lnSpc>
                <a:spcPct val="100000"/>
              </a:lnSpc>
              <a:spcBef>
                <a:spcPts val="500"/>
              </a:spcBef>
              <a:spcAft>
                <a:spcPts val="0"/>
              </a:spcAft>
              <a:buClr>
                <a:srgbClr val="002569"/>
              </a:buClr>
              <a:buSzPts val="2000"/>
              <a:buFont typeface="Arial"/>
              <a:buChar char="o"/>
            </a:pPr>
            <a:r>
              <a:rPr lang="en-GB" sz="1800"/>
              <a:t>Updates on options and opportunities for systematic observation community to support decision making </a:t>
            </a:r>
            <a:endParaRPr/>
          </a:p>
          <a:p>
            <a:pPr indent="-355600" lvl="2" marL="1371600" rtl="0" algn="l">
              <a:lnSpc>
                <a:spcPct val="100000"/>
              </a:lnSpc>
              <a:spcBef>
                <a:spcPts val="0"/>
              </a:spcBef>
              <a:spcAft>
                <a:spcPts val="0"/>
              </a:spcAft>
              <a:buSzPts val="2000"/>
              <a:buChar char="▪"/>
            </a:pPr>
            <a:r>
              <a:rPr lang="en-GB" sz="1600"/>
              <a:t>Understanding associated risks and consequences of changes in global climate, particularly ocean and cryosphere</a:t>
            </a:r>
            <a:endParaRPr/>
          </a:p>
          <a:p>
            <a:pPr indent="-355600" lvl="2" marL="1371600" rtl="0" algn="l">
              <a:lnSpc>
                <a:spcPct val="100000"/>
              </a:lnSpc>
              <a:spcBef>
                <a:spcPts val="0"/>
              </a:spcBef>
              <a:spcAft>
                <a:spcPts val="0"/>
              </a:spcAft>
              <a:buSzPts val="2000"/>
              <a:buChar char="▪"/>
            </a:pPr>
            <a:r>
              <a:rPr lang="en-GB" sz="1600"/>
              <a:t>Findings from attribution studies</a:t>
            </a:r>
            <a:endParaRPr/>
          </a:p>
          <a:p>
            <a:pPr indent="-355600" lvl="2" marL="1371600" rtl="0" algn="l">
              <a:lnSpc>
                <a:spcPct val="100000"/>
              </a:lnSpc>
              <a:spcBef>
                <a:spcPts val="0"/>
              </a:spcBef>
              <a:spcAft>
                <a:spcPts val="0"/>
              </a:spcAft>
              <a:buSzPts val="2000"/>
              <a:buChar char="▪"/>
            </a:pPr>
            <a:r>
              <a:rPr b="1" lang="en-GB" sz="1600"/>
              <a:t>Earth system monitoring by satellites and utilization of observation data (GHG, biomass, etc.)</a:t>
            </a:r>
            <a:endParaRPr b="1" sz="1600"/>
          </a:p>
        </p:txBody>
      </p:sp>
      <p:sp>
        <p:nvSpPr>
          <p:cNvPr id="337" name="Google Shape;337;p23"/>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solidFill>
                  <a:schemeClr val="lt1"/>
                </a:solidFill>
              </a:rPr>
              <a:t>WGClimate and UNFCCC - 3</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4"/>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43" name="Google Shape;343;p24"/>
          <p:cNvSpPr txBox="1"/>
          <p:nvPr>
            <p:ph idx="1" type="body"/>
          </p:nvPr>
        </p:nvSpPr>
        <p:spPr>
          <a:xfrm>
            <a:off x="5053217" y="1462116"/>
            <a:ext cx="3888828" cy="47244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0"/>
              </a:spcBef>
              <a:spcAft>
                <a:spcPts val="0"/>
              </a:spcAft>
              <a:buClr>
                <a:srgbClr val="002060"/>
              </a:buClr>
              <a:buSzPts val="1600"/>
              <a:buChar char="•"/>
            </a:pPr>
            <a:r>
              <a:rPr b="1" lang="en-GB" sz="1800">
                <a:solidFill>
                  <a:srgbClr val="002060"/>
                </a:solidFill>
              </a:rPr>
              <a:t>4 Subgroups</a:t>
            </a:r>
            <a:r>
              <a:rPr lang="en-GB" sz="1800">
                <a:solidFill>
                  <a:srgbClr val="002060"/>
                </a:solidFill>
              </a:rPr>
              <a:t> established, led by Co-chairs</a:t>
            </a:r>
            <a:endParaRPr/>
          </a:p>
          <a:p>
            <a:pPr indent="-330200" lvl="0" marL="457200" rtl="0" algn="l">
              <a:lnSpc>
                <a:spcPct val="115000"/>
              </a:lnSpc>
              <a:spcBef>
                <a:spcPts val="0"/>
              </a:spcBef>
              <a:spcAft>
                <a:spcPts val="0"/>
              </a:spcAft>
              <a:buClr>
                <a:srgbClr val="002060"/>
              </a:buClr>
              <a:buSzPts val="1600"/>
              <a:buChar char="•"/>
            </a:pPr>
            <a:r>
              <a:rPr b="1" lang="en-GB" sz="1800">
                <a:solidFill>
                  <a:srgbClr val="002060"/>
                </a:solidFill>
              </a:rPr>
              <a:t>97 members</a:t>
            </a:r>
            <a:r>
              <a:rPr lang="en-GB" sz="1800">
                <a:solidFill>
                  <a:srgbClr val="002060"/>
                </a:solidFill>
              </a:rPr>
              <a:t> from governments, academia, UN agencies, IGOs, NGOs and private sector</a:t>
            </a:r>
            <a:endParaRPr/>
          </a:p>
          <a:p>
            <a:pPr indent="-330200" lvl="0" marL="457200" rtl="0" algn="l">
              <a:lnSpc>
                <a:spcPct val="100000"/>
              </a:lnSpc>
              <a:spcBef>
                <a:spcPts val="0"/>
              </a:spcBef>
              <a:spcAft>
                <a:spcPts val="0"/>
              </a:spcAft>
              <a:buClr>
                <a:srgbClr val="002060"/>
              </a:buClr>
              <a:buSzPts val="1600"/>
              <a:buChar char="•"/>
            </a:pPr>
            <a:r>
              <a:rPr lang="en-GB" sz="1800">
                <a:solidFill>
                  <a:srgbClr val="002060"/>
                </a:solidFill>
              </a:rPr>
              <a:t>Co-chairs will present roadmap and subgroup work plans to CC-WG on </a:t>
            </a:r>
            <a:r>
              <a:rPr b="1" lang="en-GB" sz="1800">
                <a:solidFill>
                  <a:srgbClr val="002060"/>
                </a:solidFill>
              </a:rPr>
              <a:t>27 October</a:t>
            </a:r>
            <a:r>
              <a:rPr lang="en-GB" sz="1800">
                <a:solidFill>
                  <a:srgbClr val="002060"/>
                </a:solidFill>
              </a:rPr>
              <a:t>, followed by subgroup meetings for final review and approval</a:t>
            </a:r>
            <a:endParaRPr sz="1800"/>
          </a:p>
          <a:p>
            <a:pPr indent="-330200" lvl="0" marL="457200" rtl="0" algn="l">
              <a:lnSpc>
                <a:spcPct val="100000"/>
              </a:lnSpc>
              <a:spcBef>
                <a:spcPts val="0"/>
              </a:spcBef>
              <a:spcAft>
                <a:spcPts val="0"/>
              </a:spcAft>
              <a:buClr>
                <a:srgbClr val="002060"/>
              </a:buClr>
              <a:buSzPts val="1600"/>
              <a:buChar char="•"/>
            </a:pPr>
            <a:r>
              <a:rPr lang="en-GB" sz="1800">
                <a:solidFill>
                  <a:srgbClr val="002060"/>
                </a:solidFill>
              </a:rPr>
              <a:t>Work plans come without resource estimates, thus need to apply a realism check. </a:t>
            </a:r>
            <a:r>
              <a:rPr b="1" lang="en-GB" sz="1800">
                <a:solidFill>
                  <a:srgbClr val="002060"/>
                </a:solidFill>
              </a:rPr>
              <a:t>CEOS contributions</a:t>
            </a:r>
            <a:r>
              <a:rPr lang="en-GB" sz="1800">
                <a:solidFill>
                  <a:srgbClr val="002060"/>
                </a:solidFill>
              </a:rPr>
              <a:t> need to be existing or feasible in near future CEOS work plan.</a:t>
            </a:r>
            <a:endParaRPr sz="1800"/>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344" name="Google Shape;344;p24"/>
          <p:cNvSpPr txBox="1"/>
          <p:nvPr>
            <p:ph idx="2" type="body"/>
          </p:nvPr>
        </p:nvSpPr>
        <p:spPr>
          <a:xfrm>
            <a:off x="2057400" y="304800"/>
            <a:ext cx="57768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GEO Climate Change Working Group</a:t>
            </a:r>
            <a:endParaRPr/>
          </a:p>
        </p:txBody>
      </p:sp>
      <p:grpSp>
        <p:nvGrpSpPr>
          <p:cNvPr id="345" name="Google Shape;345;p24"/>
          <p:cNvGrpSpPr/>
          <p:nvPr/>
        </p:nvGrpSpPr>
        <p:grpSpPr>
          <a:xfrm>
            <a:off x="340254" y="1462116"/>
            <a:ext cx="4577177" cy="3922292"/>
            <a:chOff x="2341841" y="1729740"/>
            <a:chExt cx="4460317" cy="4476480"/>
          </a:xfrm>
        </p:grpSpPr>
        <p:grpSp>
          <p:nvGrpSpPr>
            <p:cNvPr id="346" name="Google Shape;346;p24"/>
            <p:cNvGrpSpPr/>
            <p:nvPr/>
          </p:nvGrpSpPr>
          <p:grpSpPr>
            <a:xfrm>
              <a:off x="2341841" y="1729740"/>
              <a:ext cx="2160000" cy="2160000"/>
              <a:chOff x="2266852" y="306133"/>
              <a:chExt cx="2160000" cy="2160000"/>
            </a:xfrm>
          </p:grpSpPr>
          <p:sp>
            <p:nvSpPr>
              <p:cNvPr id="347" name="Google Shape;347;p24"/>
              <p:cNvSpPr/>
              <p:nvPr/>
            </p:nvSpPr>
            <p:spPr>
              <a:xfrm>
                <a:off x="2266852" y="306133"/>
                <a:ext cx="2160000" cy="2160000"/>
              </a:xfrm>
              <a:prstGeom prst="roundRect">
                <a:avLst>
                  <a:gd fmla="val 16667" name="adj"/>
                </a:avLst>
              </a:prstGeom>
              <a:solidFill>
                <a:srgbClr val="008C7C"/>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4"/>
              <p:cNvSpPr txBox="1"/>
              <p:nvPr/>
            </p:nvSpPr>
            <p:spPr>
              <a:xfrm>
                <a:off x="2372295" y="411576"/>
                <a:ext cx="1949100" cy="19491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n-GB" sz="1200" u="none" cap="none" strike="noStrike">
                    <a:solidFill>
                      <a:srgbClr val="FFFFFF"/>
                    </a:solidFill>
                    <a:latin typeface="Calibri"/>
                    <a:ea typeface="Calibri"/>
                    <a:cs typeface="Calibri"/>
                    <a:sym typeface="Calibri"/>
                  </a:rPr>
                  <a:t>Subgroup 1: Coordination of climate issues across the GEO Work Programme &amp; Synergies with key partners (including WMO)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Co-chair: Virginia BURKETT (USGS - United States)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Members: </a:t>
                </a:r>
                <a:r>
                  <a:rPr b="1" i="0" lang="en-GB" sz="1200" u="none" cap="none" strike="noStrike">
                    <a:solidFill>
                      <a:srgbClr val="FFFF00"/>
                    </a:solidFill>
                    <a:latin typeface="Calibri"/>
                    <a:ea typeface="Calibri"/>
                    <a:cs typeface="Calibri"/>
                    <a:sym typeface="Calibri"/>
                  </a:rPr>
                  <a:t>WGClimate: Jörg Schulz (EUMETSAT)</a:t>
                </a:r>
                <a:endParaRPr b="1" i="0" sz="1200" u="none" cap="none" strike="noStrike">
                  <a:solidFill>
                    <a:srgbClr val="FFFF00"/>
                  </a:solidFill>
                  <a:latin typeface="Calibri"/>
                  <a:ea typeface="Calibri"/>
                  <a:cs typeface="Calibri"/>
                  <a:sym typeface="Calibri"/>
                </a:endParaRPr>
              </a:p>
            </p:txBody>
          </p:sp>
        </p:grpSp>
        <p:grpSp>
          <p:nvGrpSpPr>
            <p:cNvPr id="349" name="Google Shape;349;p24"/>
            <p:cNvGrpSpPr/>
            <p:nvPr/>
          </p:nvGrpSpPr>
          <p:grpSpPr>
            <a:xfrm>
              <a:off x="4634161" y="1729740"/>
              <a:ext cx="2160000" cy="2160000"/>
              <a:chOff x="4559172" y="306133"/>
              <a:chExt cx="2160000" cy="2160000"/>
            </a:xfrm>
          </p:grpSpPr>
          <p:sp>
            <p:nvSpPr>
              <p:cNvPr id="350" name="Google Shape;350;p24"/>
              <p:cNvSpPr/>
              <p:nvPr/>
            </p:nvSpPr>
            <p:spPr>
              <a:xfrm>
                <a:off x="4559172" y="306133"/>
                <a:ext cx="2160000" cy="2160000"/>
              </a:xfrm>
              <a:prstGeom prst="roundRect">
                <a:avLst>
                  <a:gd fmla="val 16667" name="adj"/>
                </a:avLst>
              </a:prstGeom>
              <a:solidFill>
                <a:srgbClr val="008A96"/>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24"/>
              <p:cNvSpPr txBox="1"/>
              <p:nvPr/>
            </p:nvSpPr>
            <p:spPr>
              <a:xfrm>
                <a:off x="4664615" y="411576"/>
                <a:ext cx="1949100" cy="19491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n-GB" sz="1200" u="none" cap="none" strike="noStrike">
                    <a:solidFill>
                      <a:srgbClr val="FFFFFF"/>
                    </a:solidFill>
                    <a:latin typeface="Calibri"/>
                    <a:ea typeface="Calibri"/>
                    <a:cs typeface="Calibri"/>
                    <a:sym typeface="Calibri"/>
                  </a:rPr>
                  <a:t>Subgroup 2: Engagement with UNFCCC and IPCC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Co-chair:</a:t>
                </a:r>
                <a:r>
                  <a:rPr b="1" i="0" lang="en-GB" sz="1200" u="none" cap="none" strike="noStrike">
                    <a:solidFill>
                      <a:srgbClr val="FFFF00"/>
                    </a:solidFill>
                    <a:latin typeface="Calibri"/>
                    <a:ea typeface="Calibri"/>
                    <a:cs typeface="Calibri"/>
                    <a:sym typeface="Calibri"/>
                  </a:rPr>
                  <a:t> Mark DOWELL (JRC - European Commission)</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Members: </a:t>
                </a:r>
                <a:r>
                  <a:rPr b="1" i="0" lang="en-GB" sz="1200" u="none" cap="none" strike="noStrike">
                    <a:solidFill>
                      <a:srgbClr val="FFFF00"/>
                    </a:solidFill>
                    <a:latin typeface="Calibri"/>
                    <a:ea typeface="Calibri"/>
                    <a:cs typeface="Calibri"/>
                    <a:sym typeface="Calibri"/>
                  </a:rPr>
                  <a:t>WGClimate: Wenying SU (NASA)</a:t>
                </a:r>
                <a:endParaRPr b="1" i="0" sz="1200" u="none" cap="none" strike="noStrike">
                  <a:solidFill>
                    <a:srgbClr val="FFFF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Arial"/>
                  <a:buNone/>
                </a:pPr>
                <a:r>
                  <a:rPr b="1" i="0" lang="en-GB" sz="1200" u="none" cap="none" strike="noStrike">
                    <a:solidFill>
                      <a:srgbClr val="FFFF00"/>
                    </a:solidFill>
                    <a:latin typeface="Calibri"/>
                    <a:ea typeface="Calibri"/>
                    <a:cs typeface="Calibri"/>
                    <a:sym typeface="Calibri"/>
                  </a:rPr>
                  <a:t>Susanne Mecklenburg (ESA)</a:t>
                </a:r>
                <a:endParaRPr b="1" i="0" sz="1200" u="none" cap="none" strike="noStrike">
                  <a:solidFill>
                    <a:srgbClr val="FFFF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Arial"/>
                  <a:buNone/>
                </a:pPr>
                <a:r>
                  <a:rPr b="1" i="0" lang="en-GB" sz="1200" u="none" cap="none" strike="noStrike">
                    <a:solidFill>
                      <a:srgbClr val="FFFF00"/>
                    </a:solidFill>
                    <a:latin typeface="Calibri"/>
                    <a:ea typeface="Calibri"/>
                    <a:cs typeface="Calibri"/>
                    <a:sym typeface="Calibri"/>
                  </a:rPr>
                  <a:t>Osamu Ochiai (JAXA)</a:t>
                </a:r>
                <a:endParaRPr b="1" i="0" sz="1200" u="none" cap="none" strike="noStrike">
                  <a:solidFill>
                    <a:srgbClr val="FFFF00"/>
                  </a:solidFill>
                  <a:latin typeface="Calibri"/>
                  <a:ea typeface="Calibri"/>
                  <a:cs typeface="Calibri"/>
                  <a:sym typeface="Calibri"/>
                </a:endParaRPr>
              </a:p>
              <a:p>
                <a:pPr indent="0" lvl="0" marL="0" marR="0" rtl="0" algn="ctr">
                  <a:lnSpc>
                    <a:spcPct val="90000"/>
                  </a:lnSpc>
                  <a:spcBef>
                    <a:spcPts val="420"/>
                  </a:spcBef>
                  <a:spcAft>
                    <a:spcPts val="0"/>
                  </a:spcAft>
                  <a:buClr>
                    <a:srgbClr val="000000"/>
                  </a:buClr>
                  <a:buSzPts val="1200"/>
                  <a:buFont typeface="Arial"/>
                  <a:buNone/>
                </a:pPr>
                <a:r>
                  <a:t/>
                </a:r>
                <a:endParaRPr b="0" i="0" sz="1200" u="none" cap="none" strike="noStrike">
                  <a:solidFill>
                    <a:srgbClr val="FFFFFF"/>
                  </a:solidFill>
                  <a:latin typeface="Calibri"/>
                  <a:ea typeface="Calibri"/>
                  <a:cs typeface="Calibri"/>
                  <a:sym typeface="Calibri"/>
                </a:endParaRPr>
              </a:p>
            </p:txBody>
          </p:sp>
        </p:grpSp>
        <p:grpSp>
          <p:nvGrpSpPr>
            <p:cNvPr id="352" name="Google Shape;352;p24"/>
            <p:cNvGrpSpPr/>
            <p:nvPr/>
          </p:nvGrpSpPr>
          <p:grpSpPr>
            <a:xfrm>
              <a:off x="2349838" y="4046220"/>
              <a:ext cx="2160000" cy="2160000"/>
              <a:chOff x="2274849" y="2456035"/>
              <a:chExt cx="2160000" cy="2160000"/>
            </a:xfrm>
          </p:grpSpPr>
          <p:sp>
            <p:nvSpPr>
              <p:cNvPr id="353" name="Google Shape;353;p24"/>
              <p:cNvSpPr/>
              <p:nvPr/>
            </p:nvSpPr>
            <p:spPr>
              <a:xfrm>
                <a:off x="2274849" y="2456035"/>
                <a:ext cx="2160000" cy="2160000"/>
              </a:xfrm>
              <a:prstGeom prst="roundRect">
                <a:avLst>
                  <a:gd fmla="val 16667" name="adj"/>
                </a:avLst>
              </a:prstGeom>
              <a:solidFill>
                <a:srgbClr val="00749F"/>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4"/>
              <p:cNvSpPr txBox="1"/>
              <p:nvPr/>
            </p:nvSpPr>
            <p:spPr>
              <a:xfrm>
                <a:off x="2380292" y="2561478"/>
                <a:ext cx="1949100" cy="19491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n-GB" sz="1200" u="none" cap="none" strike="noStrike">
                    <a:solidFill>
                      <a:srgbClr val="FFFFFF"/>
                    </a:solidFill>
                    <a:latin typeface="Calibri"/>
                    <a:ea typeface="Calibri"/>
                    <a:cs typeface="Calibri"/>
                    <a:sym typeface="Calibri"/>
                  </a:rPr>
                  <a:t>Subgroup 3: Enhancing the use of EO for Mitigation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Co-chair: Lucia PERUGINI (CMCC – Italy)</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Members: </a:t>
                </a:r>
                <a:r>
                  <a:rPr b="1" i="0" lang="en-GB" sz="1200" u="none" cap="none" strike="noStrike">
                    <a:solidFill>
                      <a:srgbClr val="FFFF00"/>
                    </a:solidFill>
                    <a:latin typeface="Calibri"/>
                    <a:ea typeface="Calibri"/>
                    <a:cs typeface="Calibri"/>
                    <a:sym typeface="Calibri"/>
                  </a:rPr>
                  <a:t>WGClimate: Wenying SU (NASA)</a:t>
                </a:r>
                <a:endParaRPr b="1" i="0" sz="1200" u="none" cap="none" strike="noStrike">
                  <a:solidFill>
                    <a:srgbClr val="FFFF00"/>
                  </a:solidFill>
                  <a:latin typeface="Calibri"/>
                  <a:ea typeface="Calibri"/>
                  <a:cs typeface="Calibri"/>
                  <a:sym typeface="Calibri"/>
                </a:endParaRPr>
              </a:p>
            </p:txBody>
          </p:sp>
        </p:grpSp>
        <p:grpSp>
          <p:nvGrpSpPr>
            <p:cNvPr id="355" name="Google Shape;355;p24"/>
            <p:cNvGrpSpPr/>
            <p:nvPr/>
          </p:nvGrpSpPr>
          <p:grpSpPr>
            <a:xfrm>
              <a:off x="4642158" y="4046220"/>
              <a:ext cx="2160000" cy="2160000"/>
              <a:chOff x="4567169" y="2503850"/>
              <a:chExt cx="2160000" cy="2160000"/>
            </a:xfrm>
          </p:grpSpPr>
          <p:sp>
            <p:nvSpPr>
              <p:cNvPr id="356" name="Google Shape;356;p24"/>
              <p:cNvSpPr/>
              <p:nvPr/>
            </p:nvSpPr>
            <p:spPr>
              <a:xfrm>
                <a:off x="4567169" y="2503850"/>
                <a:ext cx="2160000" cy="2160000"/>
              </a:xfrm>
              <a:prstGeom prst="roundRect">
                <a:avLst>
                  <a:gd fmla="val 16667" name="adj"/>
                </a:avLst>
              </a:prstGeom>
              <a:solidFill>
                <a:srgbClr val="005DA9"/>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4"/>
              <p:cNvSpPr txBox="1"/>
              <p:nvPr/>
            </p:nvSpPr>
            <p:spPr>
              <a:xfrm>
                <a:off x="4672612" y="2609293"/>
                <a:ext cx="1949100" cy="1949100"/>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rgbClr val="000000"/>
                  </a:buClr>
                  <a:buSzPts val="1200"/>
                  <a:buFont typeface="Arial"/>
                  <a:buNone/>
                </a:pPr>
                <a:r>
                  <a:rPr b="1" i="0" lang="en-GB" sz="1200" u="none" cap="none" strike="noStrike">
                    <a:solidFill>
                      <a:srgbClr val="FFFFFF"/>
                    </a:solidFill>
                    <a:latin typeface="Calibri"/>
                    <a:ea typeface="Calibri"/>
                    <a:cs typeface="Calibri"/>
                    <a:sym typeface="Calibri"/>
                  </a:rPr>
                  <a:t>Subgroup 4: Enhancing the use of EO for Adaptation and Loss &amp; Damage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Co-chair: Angel VALDIVIEZO AJILA (National Service for DRR and Emergencies – Ecuador)</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420"/>
                  </a:spcBef>
                  <a:spcAft>
                    <a:spcPts val="0"/>
                  </a:spcAft>
                  <a:buClr>
                    <a:srgbClr val="000000"/>
                  </a:buClr>
                  <a:buSzPts val="1200"/>
                  <a:buFont typeface="Arial"/>
                  <a:buNone/>
                </a:pPr>
                <a:r>
                  <a:rPr b="0" i="0" lang="en-GB" sz="1200" u="none" cap="none" strike="noStrike">
                    <a:solidFill>
                      <a:srgbClr val="FFFFFF"/>
                    </a:solidFill>
                    <a:latin typeface="Calibri"/>
                    <a:ea typeface="Calibri"/>
                    <a:cs typeface="Calibri"/>
                    <a:sym typeface="Calibri"/>
                  </a:rPr>
                  <a:t>Members: </a:t>
                </a:r>
                <a:r>
                  <a:rPr b="1" i="0" lang="en-GB" sz="1200" u="none" cap="none" strike="noStrike">
                    <a:solidFill>
                      <a:srgbClr val="FFFF00"/>
                    </a:solidFill>
                    <a:latin typeface="Calibri"/>
                    <a:ea typeface="Calibri"/>
                    <a:cs typeface="Calibri"/>
                    <a:sym typeface="Calibri"/>
                  </a:rPr>
                  <a:t>WGClimate: Jörg Schulz (EUMETSAT)</a:t>
                </a:r>
                <a:endParaRPr b="1" i="0" sz="1200" u="none" cap="none" strike="noStrike">
                  <a:solidFill>
                    <a:srgbClr val="FFFF00"/>
                  </a:solidFill>
                  <a:latin typeface="Calibri"/>
                  <a:ea typeface="Calibri"/>
                  <a:cs typeface="Calibri"/>
                  <a:sym typeface="Calibri"/>
                </a:endParaRPr>
              </a:p>
              <a:p>
                <a:pPr indent="0" lvl="0" marL="0" marR="0" rtl="0" algn="ctr">
                  <a:lnSpc>
                    <a:spcPct val="90000"/>
                  </a:lnSpc>
                  <a:spcBef>
                    <a:spcPts val="420"/>
                  </a:spcBef>
                  <a:spcAft>
                    <a:spcPts val="0"/>
                  </a:spcAft>
                  <a:buClr>
                    <a:schemeClr val="dk1"/>
                  </a:buClr>
                  <a:buSzPts val="1200"/>
                  <a:buFont typeface="Arial"/>
                  <a:buNone/>
                </a:pPr>
                <a:r>
                  <a:rPr b="1" i="0" lang="en-GB" sz="1200" u="none" cap="none" strike="noStrike">
                    <a:solidFill>
                      <a:srgbClr val="FFFF00"/>
                    </a:solidFill>
                    <a:latin typeface="Calibri"/>
                    <a:ea typeface="Calibri"/>
                    <a:cs typeface="Calibri"/>
                    <a:sym typeface="Calibri"/>
                  </a:rPr>
                  <a:t>Susanne Mecklenburg (ESA)</a:t>
                </a:r>
                <a:endParaRPr b="1" i="0" sz="1200" u="none" cap="none" strike="noStrike">
                  <a:solidFill>
                    <a:srgbClr val="FFFF00"/>
                  </a:solidFill>
                  <a:latin typeface="Calibri"/>
                  <a:ea typeface="Calibri"/>
                  <a:cs typeface="Calibri"/>
                  <a:sym typeface="Calibri"/>
                </a:endParaRPr>
              </a:p>
            </p:txBody>
          </p:sp>
        </p:grpSp>
      </p:grpSp>
      <p:sp>
        <p:nvSpPr>
          <p:cNvPr id="358" name="Google Shape;358;p24"/>
          <p:cNvSpPr txBox="1"/>
          <p:nvPr/>
        </p:nvSpPr>
        <p:spPr>
          <a:xfrm>
            <a:off x="158725" y="5480875"/>
            <a:ext cx="5226600" cy="10644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2060"/>
                </a:solidFill>
                <a:latin typeface="Helvetica Neue"/>
                <a:ea typeface="Helvetica Neue"/>
                <a:cs typeface="Helvetica Neue"/>
                <a:sym typeface="Helvetica Neue"/>
              </a:rPr>
              <a:t>Other WGClimate stakeholders who are also members of the GEO CC-WG: Joanna Post (UNFCCC), Simon Eggleston (GCOS). Many CEOS and CGMS members are represented by other experts.</a:t>
            </a:r>
            <a:endParaRPr b="0" i="0" sz="1600" u="none" cap="none" strike="noStrike">
              <a:solidFill>
                <a:srgbClr val="002060"/>
              </a:solidFill>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5"/>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64" name="Google Shape;364;p25"/>
          <p:cNvSpPr txBox="1"/>
          <p:nvPr>
            <p:ph idx="1" type="body"/>
          </p:nvPr>
        </p:nvSpPr>
        <p:spPr>
          <a:xfrm>
            <a:off x="331076" y="1221828"/>
            <a:ext cx="8279524" cy="4724400"/>
          </a:xfrm>
          <a:prstGeom prst="rect">
            <a:avLst/>
          </a:prstGeom>
          <a:noFill/>
          <a:ln>
            <a:noFill/>
          </a:ln>
        </p:spPr>
        <p:txBody>
          <a:bodyPr anchorCtr="0" anchor="t" bIns="45700" lIns="91425" spcFirstLastPara="1" rIns="91425" wrap="square" tIns="45700">
            <a:noAutofit/>
          </a:bodyPr>
          <a:lstStyle/>
          <a:p>
            <a:pPr indent="-323850" lvl="0" marL="342900" rtl="0" algn="l">
              <a:lnSpc>
                <a:spcPct val="100000"/>
              </a:lnSpc>
              <a:spcBef>
                <a:spcPts val="1200"/>
              </a:spcBef>
              <a:spcAft>
                <a:spcPts val="0"/>
              </a:spcAft>
              <a:buSzPts val="1700"/>
              <a:buChar char="•"/>
            </a:pPr>
            <a:r>
              <a:rPr lang="en-GB">
                <a:solidFill>
                  <a:srgbClr val="002060"/>
                </a:solidFill>
              </a:rPr>
              <a:t>See connection with Subgroups on:</a:t>
            </a:r>
            <a:endParaRPr/>
          </a:p>
          <a:p>
            <a:pPr indent="-323850" lvl="1" marL="800100" rtl="0" algn="l">
              <a:lnSpc>
                <a:spcPct val="100000"/>
              </a:lnSpc>
              <a:spcBef>
                <a:spcPts val="600"/>
              </a:spcBef>
              <a:spcAft>
                <a:spcPts val="0"/>
              </a:spcAft>
              <a:buSzPts val="1700"/>
              <a:buChar char="o"/>
            </a:pPr>
            <a:r>
              <a:rPr lang="en-GB">
                <a:solidFill>
                  <a:srgbClr val="002060"/>
                </a:solidFill>
              </a:rPr>
              <a:t>Organizing twinning of EO experts with the negotiation teams of SBSTA Parties – produce briefings on EO progress tailored for countries and regions</a:t>
            </a:r>
            <a:endParaRPr/>
          </a:p>
          <a:p>
            <a:pPr indent="-323850" lvl="1" marL="800100" rtl="0" algn="l">
              <a:lnSpc>
                <a:spcPct val="100000"/>
              </a:lnSpc>
              <a:spcBef>
                <a:spcPts val="600"/>
              </a:spcBef>
              <a:spcAft>
                <a:spcPts val="0"/>
              </a:spcAft>
              <a:buSzPts val="1700"/>
              <a:buChar char="o"/>
            </a:pPr>
            <a:r>
              <a:rPr lang="en-GB">
                <a:solidFill>
                  <a:srgbClr val="002060"/>
                </a:solidFill>
              </a:rPr>
              <a:t>Find support on requirements analysis, e.g., on mitigation and adaptation in regional GEOs</a:t>
            </a:r>
            <a:endParaRPr/>
          </a:p>
          <a:p>
            <a:pPr indent="-323850" lvl="1" marL="800100" rtl="0" algn="l">
              <a:lnSpc>
                <a:spcPct val="100000"/>
              </a:lnSpc>
              <a:spcBef>
                <a:spcPts val="600"/>
              </a:spcBef>
              <a:spcAft>
                <a:spcPts val="0"/>
              </a:spcAft>
              <a:buSzPts val="1700"/>
              <a:buChar char="o"/>
            </a:pPr>
            <a:r>
              <a:rPr lang="en-GB">
                <a:solidFill>
                  <a:srgbClr val="002060"/>
                </a:solidFill>
              </a:rPr>
              <a:t>GEO response on EO gaps identified by IPCC can be supported by findings from the ECV Inventory</a:t>
            </a:r>
            <a:endParaRPr/>
          </a:p>
          <a:p>
            <a:pPr indent="-323850" lvl="1" marL="800100" rtl="0" algn="l">
              <a:lnSpc>
                <a:spcPct val="100000"/>
              </a:lnSpc>
              <a:spcBef>
                <a:spcPts val="600"/>
              </a:spcBef>
              <a:spcAft>
                <a:spcPts val="0"/>
              </a:spcAft>
              <a:buSzPts val="1700"/>
              <a:buChar char="o"/>
            </a:pPr>
            <a:r>
              <a:rPr lang="en-GB">
                <a:solidFill>
                  <a:srgbClr val="002060"/>
                </a:solidFill>
              </a:rPr>
              <a:t>GEO plan to provide supplementary guidance for NAPs can be connected with use case exercise in WGClimate</a:t>
            </a:r>
            <a:endParaRPr>
              <a:solidFill>
                <a:srgbClr val="002060"/>
              </a:solidFill>
            </a:endParaRPr>
          </a:p>
          <a:p>
            <a:pPr indent="-323850" lvl="1" marL="800100" rtl="0" algn="l">
              <a:lnSpc>
                <a:spcPct val="100000"/>
              </a:lnSpc>
              <a:spcBef>
                <a:spcPts val="600"/>
              </a:spcBef>
              <a:spcAft>
                <a:spcPts val="0"/>
              </a:spcAft>
              <a:buSzPts val="1700"/>
              <a:buChar char="o"/>
            </a:pPr>
            <a:r>
              <a:rPr lang="en-GB">
                <a:solidFill>
                  <a:srgbClr val="002060"/>
                </a:solidFill>
              </a:rPr>
              <a:t>Can certainly support expert meetings such as planned j</a:t>
            </a:r>
            <a:r>
              <a:rPr lang="en-GB"/>
              <a:t>oint GEO-IPCC Expert meeting on the topic of “Land representation, the role of remote sensing and field measurements, and uncertainty” with EO experts</a:t>
            </a:r>
            <a:endParaRPr/>
          </a:p>
          <a:p>
            <a:pPr indent="-323850" lvl="1" marL="800100" rtl="0" algn="l">
              <a:lnSpc>
                <a:spcPct val="100000"/>
              </a:lnSpc>
              <a:spcBef>
                <a:spcPts val="600"/>
              </a:spcBef>
              <a:spcAft>
                <a:spcPts val="0"/>
              </a:spcAft>
              <a:buSzPts val="1700"/>
              <a:buChar char="o"/>
            </a:pPr>
            <a:r>
              <a:rPr lang="en-GB">
                <a:solidFill>
                  <a:srgbClr val="002060"/>
                </a:solidFill>
              </a:rPr>
              <a:t>e</a:t>
            </a:r>
            <a:r>
              <a:rPr lang="en-GB">
                <a:solidFill>
                  <a:srgbClr val="002060"/>
                </a:solidFill>
              </a:rPr>
              <a:t>tc.</a:t>
            </a:r>
            <a:endParaRPr>
              <a:solidFill>
                <a:srgbClr val="002060"/>
              </a:solidFill>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365" name="Google Shape;365;p25"/>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Early Observations on CC-WG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71" name="Google Shape;371;p26"/>
          <p:cNvSpPr txBox="1"/>
          <p:nvPr>
            <p:ph idx="1" type="body"/>
          </p:nvPr>
        </p:nvSpPr>
        <p:spPr>
          <a:xfrm>
            <a:off x="405175" y="1239524"/>
            <a:ext cx="8526600" cy="52398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As ex officio member of the WCRP Data Advisory Council, we took part in discussions of an overall coordination mechanism across necessary model, data and observations activities within WCRP as part of the implementation of new WCRP strategy</a:t>
            </a:r>
            <a:endParaRPr/>
          </a:p>
          <a:p>
            <a:pPr indent="-355600" lvl="0" marL="457200" marR="0" rtl="0" algn="l">
              <a:lnSpc>
                <a:spcPct val="100000"/>
              </a:lnSpc>
              <a:spcBef>
                <a:spcPts val="500"/>
              </a:spcBef>
              <a:spcAft>
                <a:spcPts val="0"/>
              </a:spcAft>
              <a:buClr>
                <a:srgbClr val="002569"/>
              </a:buClr>
              <a:buSzPts val="2000"/>
              <a:buFont typeface="Arial"/>
              <a:buChar char="•"/>
            </a:pPr>
            <a:r>
              <a:rPr lang="en-GB"/>
              <a:t>Consulted directly with WCRP core project GEWEX Science Steering Group (SSG) on space agency support on a new global cloud climatology project called ISCCP-NG:</a:t>
            </a:r>
            <a:endParaRPr/>
          </a:p>
          <a:p>
            <a:pPr indent="-355600" lvl="1" marL="914400" rtl="0" algn="l">
              <a:lnSpc>
                <a:spcPct val="100000"/>
              </a:lnSpc>
              <a:spcBef>
                <a:spcPts val="500"/>
              </a:spcBef>
              <a:spcAft>
                <a:spcPts val="0"/>
              </a:spcAft>
              <a:buSzPts val="2000"/>
              <a:buChar char="o"/>
            </a:pPr>
            <a:r>
              <a:rPr lang="en-GB"/>
              <a:t>Space agency engagement is necessary to provide a cross-calibrated geostationary ‘ring’ radiance record to support development of several ECV data records (aerosols, clouds, motion vectors, radiation flux including for solar energy, etc.) </a:t>
            </a:r>
            <a:endParaRPr/>
          </a:p>
          <a:p>
            <a:pPr indent="-355600" lvl="1" marL="914400" rtl="0" algn="l">
              <a:lnSpc>
                <a:spcPct val="100000"/>
              </a:lnSpc>
              <a:spcBef>
                <a:spcPts val="500"/>
              </a:spcBef>
              <a:spcAft>
                <a:spcPts val="0"/>
              </a:spcAft>
              <a:buSzPts val="2000"/>
              <a:buChar char="o"/>
            </a:pPr>
            <a:r>
              <a:rPr lang="en-GB"/>
              <a:t>Will mostly engage CGMS agencies operating geostationary satellites and related bodies such as GSICS and SCOPE-CM, but there will be a component on polar orbiting satellites as well</a:t>
            </a:r>
            <a:endParaRPr/>
          </a:p>
          <a:p>
            <a:pPr indent="-355600" lvl="1" marL="914400" rtl="0" algn="l">
              <a:lnSpc>
                <a:spcPct val="100000"/>
              </a:lnSpc>
              <a:spcBef>
                <a:spcPts val="500"/>
              </a:spcBef>
              <a:spcAft>
                <a:spcPts val="0"/>
              </a:spcAft>
              <a:buSzPts val="2000"/>
              <a:buChar char="o"/>
            </a:pPr>
            <a:r>
              <a:rPr lang="en-GB"/>
              <a:t>WGClimate is seen as suitable body providing oversight together with GEWEX SSG – will explore role in more detail during 2021</a:t>
            </a:r>
            <a:endParaRPr/>
          </a:p>
          <a:p>
            <a:pPr indent="-228600" lvl="1" marL="914400" rtl="0" algn="l">
              <a:lnSpc>
                <a:spcPct val="100000"/>
              </a:lnSpc>
              <a:spcBef>
                <a:spcPts val="500"/>
              </a:spcBef>
              <a:spcAft>
                <a:spcPts val="0"/>
              </a:spcAft>
              <a:buSzPts val="2000"/>
              <a:buNone/>
            </a:pPr>
            <a:r>
              <a:t/>
            </a:r>
            <a:endParaRPr/>
          </a:p>
        </p:txBody>
      </p:sp>
      <p:sp>
        <p:nvSpPr>
          <p:cNvPr id="372" name="Google Shape;372;p26"/>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Interaction with WCRP</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7"/>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78" name="Google Shape;378;p27"/>
          <p:cNvSpPr txBox="1"/>
          <p:nvPr>
            <p:ph idx="1" type="body"/>
          </p:nvPr>
        </p:nvSpPr>
        <p:spPr>
          <a:xfrm>
            <a:off x="260130" y="2925297"/>
            <a:ext cx="8623737" cy="859222"/>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Developed presentation used at ESA Living Planet and several workshops, but were not able to implement due to resource limitations. Propose to postpone and enrich material with newest developments on GHG and AFOLU activities as well as partnership with GEO in CC-WG. </a:t>
            </a:r>
            <a:endParaRPr/>
          </a:p>
          <a:p>
            <a:pPr indent="-355600" lvl="0" marL="457200" marR="0" rtl="0" algn="l">
              <a:lnSpc>
                <a:spcPct val="100000"/>
              </a:lnSpc>
              <a:spcBef>
                <a:spcPts val="500"/>
              </a:spcBef>
              <a:spcAft>
                <a:spcPts val="0"/>
              </a:spcAft>
              <a:buClr>
                <a:srgbClr val="002569"/>
              </a:buClr>
              <a:buSzPts val="2000"/>
              <a:buFont typeface="Arial"/>
              <a:buChar char="•"/>
            </a:pPr>
            <a:r>
              <a:rPr lang="en-GB"/>
              <a:t>New Action from CGMS-48 affecting CEOS</a:t>
            </a:r>
            <a:endParaRPr/>
          </a:p>
        </p:txBody>
      </p:sp>
      <p:sp>
        <p:nvSpPr>
          <p:cNvPr id="379" name="Google Shape;379;p27"/>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Open Plenary Actions</a:t>
            </a:r>
            <a:endParaRPr/>
          </a:p>
        </p:txBody>
      </p:sp>
      <p:graphicFrame>
        <p:nvGraphicFramePr>
          <p:cNvPr id="380" name="Google Shape;380;p27"/>
          <p:cNvGraphicFramePr/>
          <p:nvPr/>
        </p:nvGraphicFramePr>
        <p:xfrm>
          <a:off x="160837" y="1600437"/>
          <a:ext cx="3000000" cy="3000000"/>
        </p:xfrm>
        <a:graphic>
          <a:graphicData uri="http://schemas.openxmlformats.org/drawingml/2006/table">
            <a:tbl>
              <a:tblPr bandRow="1" firstCol="1" firstRow="1">
                <a:noFill/>
                <a:tableStyleId>{68E0FD7C-F6A3-4C3A-8897-3475EED8CCE3}</a:tableStyleId>
              </a:tblPr>
              <a:tblGrid>
                <a:gridCol w="1380250"/>
                <a:gridCol w="5677250"/>
                <a:gridCol w="1796375"/>
              </a:tblGrid>
              <a:tr h="205750">
                <a:tc>
                  <a:txBody>
                    <a:bodyPr/>
                    <a:lstStyle/>
                    <a:p>
                      <a:pPr indent="0" lvl="0" marL="0" marR="0" rtl="0" algn="ctr">
                        <a:lnSpc>
                          <a:spcPct val="100000"/>
                        </a:lnSpc>
                        <a:spcBef>
                          <a:spcPts val="0"/>
                        </a:spcBef>
                        <a:spcAft>
                          <a:spcPts val="0"/>
                        </a:spcAft>
                        <a:buNone/>
                      </a:pPr>
                      <a:r>
                        <a:rPr lang="en-GB" sz="1400" u="none" cap="none" strike="noStrike"/>
                        <a:t>No.</a:t>
                      </a:r>
                      <a:endParaRPr sz="1400" u="none" cap="none" strike="noStrike">
                        <a:latin typeface="Times New Roman"/>
                        <a:ea typeface="Times New Roman"/>
                        <a:cs typeface="Times New Roman"/>
                        <a:sym typeface="Times New Roman"/>
                      </a:endParaRPr>
                    </a:p>
                  </a:txBody>
                  <a:tcPr marT="0" marB="0" marR="54775" marL="54775" anchor="ctr"/>
                </a:tc>
                <a:tc>
                  <a:txBody>
                    <a:bodyPr/>
                    <a:lstStyle/>
                    <a:p>
                      <a:pPr indent="0" lvl="0" marL="0" marR="0" rtl="0" algn="ctr">
                        <a:lnSpc>
                          <a:spcPct val="100000"/>
                        </a:lnSpc>
                        <a:spcBef>
                          <a:spcPts val="0"/>
                        </a:spcBef>
                        <a:spcAft>
                          <a:spcPts val="0"/>
                        </a:spcAft>
                        <a:buNone/>
                      </a:pPr>
                      <a:r>
                        <a:rPr lang="en-GB" sz="1400" u="none" cap="none" strike="noStrike"/>
                        <a:t>Action</a:t>
                      </a:r>
                      <a:endParaRPr sz="1400" u="none" cap="none" strike="noStrike">
                        <a:latin typeface="Times New Roman"/>
                        <a:ea typeface="Times New Roman"/>
                        <a:cs typeface="Times New Roman"/>
                        <a:sym typeface="Times New Roman"/>
                      </a:endParaRPr>
                    </a:p>
                  </a:txBody>
                  <a:tcPr marT="0" marB="0" marR="54775" marL="54775" anchor="ctr"/>
                </a:tc>
                <a:tc>
                  <a:txBody>
                    <a:bodyPr/>
                    <a:lstStyle/>
                    <a:p>
                      <a:pPr indent="0" lvl="0" marL="0" marR="0" rtl="0" algn="ctr">
                        <a:lnSpc>
                          <a:spcPct val="100000"/>
                        </a:lnSpc>
                        <a:spcBef>
                          <a:spcPts val="0"/>
                        </a:spcBef>
                        <a:spcAft>
                          <a:spcPts val="0"/>
                        </a:spcAft>
                        <a:buNone/>
                      </a:pPr>
                      <a:r>
                        <a:rPr lang="en-GB" sz="1400" u="none" cap="none" strike="noStrike"/>
                        <a:t>Due Date</a:t>
                      </a:r>
                      <a:endParaRPr sz="1400" u="none" cap="none" strike="noStrike">
                        <a:latin typeface="Times New Roman"/>
                        <a:ea typeface="Times New Roman"/>
                        <a:cs typeface="Times New Roman"/>
                        <a:sym typeface="Times New Roman"/>
                      </a:endParaRPr>
                    </a:p>
                  </a:txBody>
                  <a:tcPr marT="0" marB="0" marR="54775" marL="54775" anchor="ctr"/>
                </a:tc>
              </a:tr>
              <a:tr h="921650">
                <a:tc>
                  <a:txBody>
                    <a:bodyPr/>
                    <a:lstStyle/>
                    <a:p>
                      <a:pPr indent="0" lvl="0" marL="0" marR="0" rtl="0" algn="ctr">
                        <a:lnSpc>
                          <a:spcPct val="112000"/>
                        </a:lnSpc>
                        <a:spcBef>
                          <a:spcPts val="0"/>
                        </a:spcBef>
                        <a:spcAft>
                          <a:spcPts val="0"/>
                        </a:spcAft>
                        <a:buNone/>
                      </a:pPr>
                      <a:r>
                        <a:rPr lang="en-GB" sz="1400" u="none" cap="none" strike="noStrike"/>
                        <a:t>CEOS-32-02</a:t>
                      </a:r>
                      <a:endParaRPr sz="1400" u="none" cap="none" strike="noStrike">
                        <a:latin typeface="Times New Roman"/>
                        <a:ea typeface="Times New Roman"/>
                        <a:cs typeface="Times New Roman"/>
                        <a:sym typeface="Times New Roman"/>
                      </a:endParaRPr>
                    </a:p>
                  </a:txBody>
                  <a:tcPr marT="0" marB="0" marR="51425" marL="51425" anchor="ctr"/>
                </a:tc>
                <a:tc>
                  <a:txBody>
                    <a:bodyPr/>
                    <a:lstStyle/>
                    <a:p>
                      <a:pPr indent="0" lvl="0" marL="0" marR="0" rtl="0" algn="l">
                        <a:lnSpc>
                          <a:spcPct val="112000"/>
                        </a:lnSpc>
                        <a:spcBef>
                          <a:spcPts val="0"/>
                        </a:spcBef>
                        <a:spcAft>
                          <a:spcPts val="0"/>
                        </a:spcAft>
                        <a:buNone/>
                      </a:pPr>
                      <a:r>
                        <a:rPr lang="en-GB" sz="1400" u="none" cap="none" strike="noStrike"/>
                        <a:t>WGClimate to develop a ‘decision-maker’ version of the Statement of Space Agency Contributions in Support of Each Article of the Paris Agreement.</a:t>
                      </a:r>
                      <a:endParaRPr sz="1400" u="none" cap="none" strike="noStrike">
                        <a:latin typeface="Times New Roman"/>
                        <a:ea typeface="Times New Roman"/>
                        <a:cs typeface="Times New Roman"/>
                        <a:sym typeface="Times New Roman"/>
                      </a:endParaRPr>
                    </a:p>
                  </a:txBody>
                  <a:tcPr marT="0" marB="0" marR="51425" marL="51425" anchor="ctr"/>
                </a:tc>
                <a:tc>
                  <a:txBody>
                    <a:bodyPr/>
                    <a:lstStyle/>
                    <a:p>
                      <a:pPr indent="0" lvl="0" marL="0" marR="0" rtl="0" algn="ctr">
                        <a:lnSpc>
                          <a:spcPct val="112000"/>
                        </a:lnSpc>
                        <a:spcBef>
                          <a:spcPts val="0"/>
                        </a:spcBef>
                        <a:spcAft>
                          <a:spcPts val="0"/>
                        </a:spcAft>
                        <a:buNone/>
                      </a:pPr>
                      <a:r>
                        <a:rPr lang="en-GB" sz="1400" u="none" cap="none" strike="noStrike"/>
                        <a:t>In Progress</a:t>
                      </a:r>
                      <a:endParaRPr sz="1400" u="none" cap="none" strike="noStrike"/>
                    </a:p>
                    <a:p>
                      <a:pPr indent="0" lvl="0" marL="0" marR="0" rtl="0" algn="ctr">
                        <a:lnSpc>
                          <a:spcPct val="112000"/>
                        </a:lnSpc>
                        <a:spcBef>
                          <a:spcPts val="0"/>
                        </a:spcBef>
                        <a:spcAft>
                          <a:spcPts val="0"/>
                        </a:spcAft>
                        <a:buNone/>
                      </a:pPr>
                      <a:r>
                        <a:rPr lang="en-GB" sz="1400" u="none" cap="none" strike="noStrike"/>
                        <a:t>Targeting completion by the next CEOS Plenary.</a:t>
                      </a:r>
                      <a:endParaRPr sz="1400" u="none" cap="none" strike="noStrike">
                        <a:latin typeface="Times New Roman"/>
                        <a:ea typeface="Times New Roman"/>
                        <a:cs typeface="Times New Roman"/>
                        <a:sym typeface="Times New Roman"/>
                      </a:endParaRPr>
                    </a:p>
                  </a:txBody>
                  <a:tcPr marT="0" marB="0" marR="51425" marL="51425" anchor="ctr"/>
                </a:tc>
              </a:tr>
            </a:tbl>
          </a:graphicData>
        </a:graphic>
      </p:graphicFrame>
      <p:graphicFrame>
        <p:nvGraphicFramePr>
          <p:cNvPr id="381" name="Google Shape;381;p27"/>
          <p:cNvGraphicFramePr/>
          <p:nvPr/>
        </p:nvGraphicFramePr>
        <p:xfrm>
          <a:off x="160813" y="5001527"/>
          <a:ext cx="3000000" cy="3000000"/>
        </p:xfrm>
        <a:graphic>
          <a:graphicData uri="http://schemas.openxmlformats.org/drawingml/2006/table">
            <a:tbl>
              <a:tblPr bandRow="1" firstCol="1" firstRow="1">
                <a:noFill/>
                <a:tableStyleId>{68E0FD7C-F6A3-4C3A-8897-3475EED8CCE3}</a:tableStyleId>
              </a:tblPr>
              <a:tblGrid>
                <a:gridCol w="1380250"/>
                <a:gridCol w="5677250"/>
                <a:gridCol w="1796375"/>
              </a:tblGrid>
              <a:tr h="205750">
                <a:tc>
                  <a:txBody>
                    <a:bodyPr/>
                    <a:lstStyle/>
                    <a:p>
                      <a:pPr indent="0" lvl="0" marL="0" marR="0" rtl="0" algn="ctr">
                        <a:lnSpc>
                          <a:spcPct val="100000"/>
                        </a:lnSpc>
                        <a:spcBef>
                          <a:spcPts val="0"/>
                        </a:spcBef>
                        <a:spcAft>
                          <a:spcPts val="0"/>
                        </a:spcAft>
                        <a:buNone/>
                      </a:pPr>
                      <a:r>
                        <a:rPr lang="en-GB" sz="1400" u="none" cap="none" strike="noStrike"/>
                        <a:t>No.</a:t>
                      </a:r>
                      <a:endParaRPr sz="1400" u="none" cap="none" strike="noStrike">
                        <a:latin typeface="Times New Roman"/>
                        <a:ea typeface="Times New Roman"/>
                        <a:cs typeface="Times New Roman"/>
                        <a:sym typeface="Times New Roman"/>
                      </a:endParaRPr>
                    </a:p>
                  </a:txBody>
                  <a:tcPr marT="0" marB="0" marR="54775" marL="54775" anchor="ctr">
                    <a:solidFill>
                      <a:srgbClr val="4F6128"/>
                    </a:solidFill>
                  </a:tcPr>
                </a:tc>
                <a:tc>
                  <a:txBody>
                    <a:bodyPr/>
                    <a:lstStyle/>
                    <a:p>
                      <a:pPr indent="0" lvl="0" marL="0" marR="0" rtl="0" algn="ctr">
                        <a:lnSpc>
                          <a:spcPct val="100000"/>
                        </a:lnSpc>
                        <a:spcBef>
                          <a:spcPts val="0"/>
                        </a:spcBef>
                        <a:spcAft>
                          <a:spcPts val="0"/>
                        </a:spcAft>
                        <a:buNone/>
                      </a:pPr>
                      <a:r>
                        <a:rPr lang="en-GB" sz="1400" u="none" cap="none" strike="noStrike"/>
                        <a:t>Action</a:t>
                      </a:r>
                      <a:endParaRPr sz="1400" u="none" cap="none" strike="noStrike">
                        <a:latin typeface="Times New Roman"/>
                        <a:ea typeface="Times New Roman"/>
                        <a:cs typeface="Times New Roman"/>
                        <a:sym typeface="Times New Roman"/>
                      </a:endParaRPr>
                    </a:p>
                  </a:txBody>
                  <a:tcPr marT="0" marB="0" marR="54775" marL="54775" anchor="ctr">
                    <a:solidFill>
                      <a:srgbClr val="4F6128"/>
                    </a:solidFill>
                  </a:tcPr>
                </a:tc>
                <a:tc>
                  <a:txBody>
                    <a:bodyPr/>
                    <a:lstStyle/>
                    <a:p>
                      <a:pPr indent="0" lvl="0" marL="0" marR="0" rtl="0" algn="ctr">
                        <a:lnSpc>
                          <a:spcPct val="100000"/>
                        </a:lnSpc>
                        <a:spcBef>
                          <a:spcPts val="0"/>
                        </a:spcBef>
                        <a:spcAft>
                          <a:spcPts val="0"/>
                        </a:spcAft>
                        <a:buNone/>
                      </a:pPr>
                      <a:r>
                        <a:rPr lang="en-GB" sz="1400" u="none" cap="none" strike="noStrike"/>
                        <a:t>Due Date</a:t>
                      </a:r>
                      <a:endParaRPr sz="1400" u="none" cap="none" strike="noStrike">
                        <a:latin typeface="Times New Roman"/>
                        <a:ea typeface="Times New Roman"/>
                        <a:cs typeface="Times New Roman"/>
                        <a:sym typeface="Times New Roman"/>
                      </a:endParaRPr>
                    </a:p>
                  </a:txBody>
                  <a:tcPr marT="0" marB="0" marR="54775" marL="54775" anchor="ctr">
                    <a:solidFill>
                      <a:srgbClr val="4F6128"/>
                    </a:solidFill>
                  </a:tcPr>
                </a:tc>
              </a:tr>
              <a:tr h="493875">
                <a:tc>
                  <a:txBody>
                    <a:bodyPr/>
                    <a:lstStyle/>
                    <a:p>
                      <a:pPr indent="0" lvl="0" marL="0" marR="0" rtl="0" algn="ctr">
                        <a:lnSpc>
                          <a:spcPct val="112000"/>
                        </a:lnSpc>
                        <a:spcBef>
                          <a:spcPts val="0"/>
                        </a:spcBef>
                        <a:spcAft>
                          <a:spcPts val="0"/>
                        </a:spcAft>
                        <a:buNone/>
                      </a:pPr>
                      <a:r>
                        <a:rPr lang="en-GB" sz="1400" u="none" cap="none" strike="noStrike"/>
                        <a:t>CGMS-48</a:t>
                      </a:r>
                      <a:endParaRPr sz="1400" u="none" cap="none" strike="noStrike">
                        <a:latin typeface="Times New Roman"/>
                        <a:ea typeface="Times New Roman"/>
                        <a:cs typeface="Times New Roman"/>
                        <a:sym typeface="Times New Roman"/>
                      </a:endParaRPr>
                    </a:p>
                  </a:txBody>
                  <a:tcPr marT="0" marB="0" marR="51425" marL="51425" anchor="ctr">
                    <a:solidFill>
                      <a:srgbClr val="4F6128"/>
                    </a:solidFill>
                  </a:tcPr>
                </a:tc>
                <a:tc>
                  <a:txBody>
                    <a:bodyPr/>
                    <a:lstStyle/>
                    <a:p>
                      <a:pPr indent="0" lvl="0" marL="0" marR="0" rtl="0" algn="l">
                        <a:lnSpc>
                          <a:spcPct val="112000"/>
                        </a:lnSpc>
                        <a:spcBef>
                          <a:spcPts val="0"/>
                        </a:spcBef>
                        <a:spcAft>
                          <a:spcPts val="0"/>
                        </a:spcAft>
                        <a:buClr>
                          <a:srgbClr val="000000"/>
                        </a:buClr>
                        <a:buSzPts val="1100"/>
                        <a:buFont typeface="Arial"/>
                        <a:buNone/>
                      </a:pPr>
                      <a:r>
                        <a:rPr lang="en-GB" sz="1100" u="none" cap="none" strike="noStrike"/>
                        <a:t>JWGC/GHG TT Chair to define priorities for CGMS WG contributions</a:t>
                      </a:r>
                      <a:endParaRPr/>
                    </a:p>
                    <a:p>
                      <a:pPr indent="0" lvl="0" marL="0" marR="0" rtl="0" algn="l">
                        <a:lnSpc>
                          <a:spcPct val="112000"/>
                        </a:lnSpc>
                        <a:spcBef>
                          <a:spcPts val="0"/>
                        </a:spcBef>
                        <a:spcAft>
                          <a:spcPts val="0"/>
                        </a:spcAft>
                        <a:buClr>
                          <a:srgbClr val="000000"/>
                        </a:buClr>
                        <a:buSzPts val="1100"/>
                        <a:buFont typeface="Arial"/>
                        <a:buNone/>
                      </a:pPr>
                      <a:r>
                        <a:rPr lang="en-GB" sz="1100" u="none" cap="none" strike="noStrike"/>
                        <a:t>(The CGMS</a:t>
                      </a:r>
                      <a:r>
                        <a:rPr lang="en-GB" sz="1100" u="none" cap="none" strike="noStrike"/>
                        <a:t> WGs have </a:t>
                      </a:r>
                      <a:r>
                        <a:rPr lang="en-GB" sz="1100"/>
                        <a:t>two</a:t>
                      </a:r>
                      <a:r>
                        <a:rPr lang="en-GB" sz="1100" u="none" cap="none" strike="noStrike"/>
                        <a:t> actions:</a:t>
                      </a:r>
                      <a:endParaRPr sz="1100" u="none" cap="none" strike="noStrike"/>
                    </a:p>
                    <a:p>
                      <a:pPr indent="-298450" lvl="0" marL="457200" marR="0" rtl="0" algn="l">
                        <a:lnSpc>
                          <a:spcPct val="112000"/>
                        </a:lnSpc>
                        <a:spcBef>
                          <a:spcPts val="0"/>
                        </a:spcBef>
                        <a:spcAft>
                          <a:spcPts val="0"/>
                        </a:spcAft>
                        <a:buSzPts val="1100"/>
                        <a:buChar char="●"/>
                      </a:pPr>
                      <a:r>
                        <a:rPr lang="en-GB" sz="1100" u="none" cap="none" strike="noStrike"/>
                        <a:t>identify the relevant PoCs in each of the 4 standing WGs and to </a:t>
                      </a:r>
                      <a:r>
                        <a:rPr lang="en-GB" sz="1100"/>
                        <a:t>reflect the operationalisation of the GHG monitoring system</a:t>
                      </a:r>
                      <a:endParaRPr sz="1100"/>
                    </a:p>
                    <a:p>
                      <a:pPr indent="-317500" lvl="0" marL="457200" marR="0" rtl="0" algn="l">
                        <a:lnSpc>
                          <a:spcPct val="112000"/>
                        </a:lnSpc>
                        <a:spcBef>
                          <a:spcPts val="0"/>
                        </a:spcBef>
                        <a:spcAft>
                          <a:spcPts val="0"/>
                        </a:spcAft>
                        <a:buSzPts val="1400"/>
                        <a:buChar char="●"/>
                      </a:pPr>
                      <a:r>
                        <a:rPr lang="en-GB" sz="1100"/>
                        <a:t>discuss with the WGClimate GHG Task Team the roles of each WG for the implementation that becomes part of the GHG roadmap’s work plan </a:t>
                      </a:r>
                      <a:r>
                        <a:rPr lang="en-GB" sz="1100" u="none" cap="none" strike="noStrike"/>
                        <a:t>)</a:t>
                      </a:r>
                      <a:r>
                        <a:rPr lang="en-GB" sz="1100" u="none" cap="none" strike="noStrike"/>
                        <a:t> </a:t>
                      </a:r>
                      <a:endParaRPr/>
                    </a:p>
                  </a:txBody>
                  <a:tcPr marT="0" marB="0" marR="51425" marL="51425" anchor="ctr">
                    <a:solidFill>
                      <a:srgbClr val="D6E3BC"/>
                    </a:solidFill>
                  </a:tcPr>
                </a:tc>
                <a:tc>
                  <a:txBody>
                    <a:bodyPr/>
                    <a:lstStyle/>
                    <a:p>
                      <a:pPr indent="0" lvl="0" marL="0" marR="0" rtl="0" algn="ctr">
                        <a:lnSpc>
                          <a:spcPct val="112000"/>
                        </a:lnSpc>
                        <a:spcBef>
                          <a:spcPts val="0"/>
                        </a:spcBef>
                        <a:spcAft>
                          <a:spcPts val="0"/>
                        </a:spcAft>
                        <a:buNone/>
                      </a:pPr>
                      <a:r>
                        <a:rPr lang="en-GB" sz="1400" u="none" cap="none" strike="noStrike">
                          <a:solidFill>
                            <a:schemeClr val="dk1"/>
                          </a:solidFill>
                          <a:latin typeface="Arial"/>
                          <a:ea typeface="Arial"/>
                          <a:cs typeface="Arial"/>
                          <a:sym typeface="Arial"/>
                        </a:rPr>
                        <a:t>CGMS-49</a:t>
                      </a:r>
                      <a:endParaRPr sz="1400" u="none" cap="none" strike="noStrike">
                        <a:solidFill>
                          <a:schemeClr val="dk1"/>
                        </a:solidFill>
                        <a:latin typeface="Arial"/>
                        <a:ea typeface="Arial"/>
                        <a:cs typeface="Arial"/>
                        <a:sym typeface="Arial"/>
                      </a:endParaRPr>
                    </a:p>
                  </a:txBody>
                  <a:tcPr marT="0" marB="0" marR="51425" marL="51425" anchor="ctr">
                    <a:solidFill>
                      <a:srgbClr val="D6E3BC"/>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8"/>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387" name="Google Shape;387;p28"/>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CEOS Climate Deliverables</a:t>
            </a:r>
            <a:endParaRPr/>
          </a:p>
        </p:txBody>
      </p:sp>
      <p:graphicFrame>
        <p:nvGraphicFramePr>
          <p:cNvPr id="388" name="Google Shape;388;p28"/>
          <p:cNvGraphicFramePr/>
          <p:nvPr/>
        </p:nvGraphicFramePr>
        <p:xfrm>
          <a:off x="-1" y="1134788"/>
          <a:ext cx="3000000" cy="3000000"/>
        </p:xfrm>
        <a:graphic>
          <a:graphicData uri="http://schemas.openxmlformats.org/drawingml/2006/table">
            <a:tbl>
              <a:tblPr>
                <a:noFill/>
                <a:tableStyleId>{68E0FD7C-F6A3-4C3A-8897-3475EED8CCE3}</a:tableStyleId>
              </a:tblPr>
              <a:tblGrid>
                <a:gridCol w="930175"/>
                <a:gridCol w="1473750"/>
                <a:gridCol w="473300"/>
                <a:gridCol w="638500"/>
                <a:gridCol w="938050"/>
                <a:gridCol w="4690250"/>
              </a:tblGrid>
              <a:tr h="325125">
                <a:tc>
                  <a:txBody>
                    <a:bodyPr/>
                    <a:lstStyle/>
                    <a:p>
                      <a:pPr indent="0" lvl="0" marL="0" marR="0" rtl="0" algn="l">
                        <a:lnSpc>
                          <a:spcPct val="100000"/>
                        </a:lnSpc>
                        <a:spcBef>
                          <a:spcPts val="0"/>
                        </a:spcBef>
                        <a:spcAft>
                          <a:spcPts val="0"/>
                        </a:spcAft>
                        <a:buNone/>
                      </a:pPr>
                      <a:r>
                        <a:rPr lang="en-GB" sz="1100" u="none" cap="none" strike="noStrike"/>
                        <a:t>Number</a:t>
                      </a:r>
                      <a:endParaRPr b="0" i="0" sz="1100" u="none" cap="none" strike="noStrike">
                        <a:solidFill>
                          <a:srgbClr val="000000"/>
                        </a:solidFill>
                        <a:latin typeface="Calibri"/>
                        <a:ea typeface="Calibri"/>
                        <a:cs typeface="Calibri"/>
                        <a:sym typeface="Calibri"/>
                      </a:endParaRPr>
                    </a:p>
                  </a:txBody>
                  <a:tcPr marT="5100" marB="0" marR="5100" marL="5100" anchor="b">
                    <a:solidFill>
                      <a:srgbClr val="D6E3BC"/>
                    </a:solidFill>
                  </a:tcPr>
                </a:tc>
                <a:tc>
                  <a:txBody>
                    <a:bodyPr/>
                    <a:lstStyle/>
                    <a:p>
                      <a:pPr indent="0" lvl="0" marL="0" marR="0" rtl="0" algn="l">
                        <a:lnSpc>
                          <a:spcPct val="100000"/>
                        </a:lnSpc>
                        <a:spcBef>
                          <a:spcPts val="0"/>
                        </a:spcBef>
                        <a:spcAft>
                          <a:spcPts val="0"/>
                        </a:spcAft>
                        <a:buNone/>
                      </a:pPr>
                      <a:r>
                        <a:rPr lang="en-GB" sz="1100" u="none" cap="none" strike="noStrike"/>
                        <a:t>Title</a:t>
                      </a:r>
                      <a:endParaRPr b="0" i="0" sz="1100" u="none" cap="none" strike="noStrike">
                        <a:solidFill>
                          <a:srgbClr val="000000"/>
                        </a:solidFill>
                        <a:latin typeface="Calibri"/>
                        <a:ea typeface="Calibri"/>
                        <a:cs typeface="Calibri"/>
                        <a:sym typeface="Calibri"/>
                      </a:endParaRPr>
                    </a:p>
                  </a:txBody>
                  <a:tcPr marT="5100" marB="0" marR="5100" marL="5100" anchor="b">
                    <a:solidFill>
                      <a:srgbClr val="D6E3BC"/>
                    </a:solidFill>
                  </a:tcPr>
                </a:tc>
                <a:tc>
                  <a:txBody>
                    <a:bodyPr/>
                    <a:lstStyle/>
                    <a:p>
                      <a:pPr indent="0" lvl="0" marL="0" marR="0" rtl="0" algn="l">
                        <a:lnSpc>
                          <a:spcPct val="100000"/>
                        </a:lnSpc>
                        <a:spcBef>
                          <a:spcPts val="0"/>
                        </a:spcBef>
                        <a:spcAft>
                          <a:spcPts val="0"/>
                        </a:spcAft>
                        <a:buNone/>
                      </a:pPr>
                      <a:r>
                        <a:rPr lang="en-GB" sz="1100" u="none" cap="none" strike="noStrike"/>
                        <a:t>Status</a:t>
                      </a:r>
                      <a:endParaRPr b="0" i="0" sz="1100" u="none" cap="none" strike="noStrike">
                        <a:solidFill>
                          <a:srgbClr val="000000"/>
                        </a:solidFill>
                        <a:latin typeface="Calibri"/>
                        <a:ea typeface="Calibri"/>
                        <a:cs typeface="Calibri"/>
                        <a:sym typeface="Calibri"/>
                      </a:endParaRPr>
                    </a:p>
                  </a:txBody>
                  <a:tcPr marT="5100" marB="0" marR="5100" marL="5100" anchor="b">
                    <a:solidFill>
                      <a:srgbClr val="D6E3BC"/>
                    </a:solidFill>
                  </a:tcPr>
                </a:tc>
                <a:tc>
                  <a:txBody>
                    <a:bodyPr/>
                    <a:lstStyle/>
                    <a:p>
                      <a:pPr indent="0" lvl="0" marL="0" marR="0" rtl="0" algn="l">
                        <a:lnSpc>
                          <a:spcPct val="100000"/>
                        </a:lnSpc>
                        <a:spcBef>
                          <a:spcPts val="0"/>
                        </a:spcBef>
                        <a:spcAft>
                          <a:spcPts val="0"/>
                        </a:spcAft>
                        <a:buNone/>
                      </a:pPr>
                      <a:r>
                        <a:rPr lang="en-GB" sz="1100" u="none" cap="none" strike="noStrike"/>
                        <a:t>Creation year</a:t>
                      </a:r>
                      <a:endParaRPr b="0" i="0" sz="1100" u="none" cap="none" strike="noStrike">
                        <a:solidFill>
                          <a:srgbClr val="000000"/>
                        </a:solidFill>
                        <a:latin typeface="Calibri"/>
                        <a:ea typeface="Calibri"/>
                        <a:cs typeface="Calibri"/>
                        <a:sym typeface="Calibri"/>
                      </a:endParaRPr>
                    </a:p>
                  </a:txBody>
                  <a:tcPr marT="5100" marB="0" marR="5100" marL="5100" anchor="b">
                    <a:solidFill>
                      <a:srgbClr val="D6E3BC"/>
                    </a:solidFill>
                  </a:tcPr>
                </a:tc>
                <a:tc>
                  <a:txBody>
                    <a:bodyPr/>
                    <a:lstStyle/>
                    <a:p>
                      <a:pPr indent="0" lvl="0" marL="0" marR="0" rtl="0" algn="l">
                        <a:lnSpc>
                          <a:spcPct val="100000"/>
                        </a:lnSpc>
                        <a:spcBef>
                          <a:spcPts val="0"/>
                        </a:spcBef>
                        <a:spcAft>
                          <a:spcPts val="0"/>
                        </a:spcAft>
                        <a:buNone/>
                      </a:pPr>
                      <a:r>
                        <a:rPr lang="en-GB" sz="1100" u="none" cap="none" strike="noStrike"/>
                        <a:t>Completion date</a:t>
                      </a:r>
                      <a:endParaRPr b="0" i="0" sz="1100" u="none" cap="none" strike="noStrike">
                        <a:solidFill>
                          <a:srgbClr val="000000"/>
                        </a:solidFill>
                        <a:latin typeface="Calibri"/>
                        <a:ea typeface="Calibri"/>
                        <a:cs typeface="Calibri"/>
                        <a:sym typeface="Calibri"/>
                      </a:endParaRPr>
                    </a:p>
                  </a:txBody>
                  <a:tcPr marT="5100" marB="0" marR="5100" marL="5100" anchor="b">
                    <a:solidFill>
                      <a:srgbClr val="D6E3BC"/>
                    </a:solidFill>
                  </a:tcPr>
                </a:tc>
                <a:tc>
                  <a:txBody>
                    <a:bodyPr/>
                    <a:lstStyle/>
                    <a:p>
                      <a:pPr indent="0" lvl="0" marL="0" marR="0" rtl="0" algn="l">
                        <a:lnSpc>
                          <a:spcPct val="100000"/>
                        </a:lnSpc>
                        <a:spcBef>
                          <a:spcPts val="0"/>
                        </a:spcBef>
                        <a:spcAft>
                          <a:spcPts val="0"/>
                        </a:spcAft>
                        <a:buNone/>
                      </a:pPr>
                      <a:r>
                        <a:rPr lang="en-GB" sz="1100" u="none" cap="none" strike="noStrike"/>
                        <a:t>Description</a:t>
                      </a:r>
                      <a:endParaRPr b="0" i="0" sz="1100" u="none" cap="none" strike="noStrike">
                        <a:solidFill>
                          <a:srgbClr val="000000"/>
                        </a:solidFill>
                        <a:latin typeface="Calibri"/>
                        <a:ea typeface="Calibri"/>
                        <a:cs typeface="Calibri"/>
                        <a:sym typeface="Calibri"/>
                      </a:endParaRPr>
                    </a:p>
                  </a:txBody>
                  <a:tcPr marT="5100" marB="0" marR="5100" marL="5100" anchor="b">
                    <a:solidFill>
                      <a:srgbClr val="D6E3BC"/>
                    </a:solidFill>
                  </a:tcPr>
                </a:tc>
              </a:tr>
              <a:tr h="509250">
                <a:tc>
                  <a:txBody>
                    <a:bodyPr/>
                    <a:lstStyle/>
                    <a:p>
                      <a:pPr indent="0" lvl="0" marL="0" marR="0" rtl="0" algn="ctr">
                        <a:lnSpc>
                          <a:spcPct val="100000"/>
                        </a:lnSpc>
                        <a:spcBef>
                          <a:spcPts val="0"/>
                        </a:spcBef>
                        <a:spcAft>
                          <a:spcPts val="0"/>
                        </a:spcAft>
                        <a:buNone/>
                      </a:pPr>
                      <a:r>
                        <a:rPr lang="en-GB" sz="1100" u="none" cap="none" strike="noStrike"/>
                        <a:t>CMRS-20-01</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l">
                        <a:lnSpc>
                          <a:spcPct val="100000"/>
                        </a:lnSpc>
                        <a:spcBef>
                          <a:spcPts val="0"/>
                        </a:spcBef>
                        <a:spcAft>
                          <a:spcPts val="0"/>
                        </a:spcAft>
                        <a:buNone/>
                      </a:pPr>
                      <a:r>
                        <a:rPr lang="en-GB" sz="1100" u="none" cap="none" strike="noStrike"/>
                        <a:t>Implement plan for case studies on CDRs</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open</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2020</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30/09/2022</a:t>
                      </a:r>
                      <a:endParaRPr b="0" i="0" sz="1100" u="none" cap="none" strike="noStrike">
                        <a:solidFill>
                          <a:srgbClr val="000000"/>
                        </a:solidFill>
                        <a:latin typeface="Calibri"/>
                        <a:ea typeface="Calibri"/>
                        <a:cs typeface="Calibri"/>
                        <a:sym typeface="Calibri"/>
                      </a:endParaRPr>
                    </a:p>
                  </a:txBody>
                  <a:tcPr marT="5100" marB="0" marR="5100" marL="5100" anchor="ctr">
                    <a:solidFill>
                      <a:srgbClr val="92D050"/>
                    </a:solidFill>
                  </a:tcPr>
                </a:tc>
                <a:tc>
                  <a:txBody>
                    <a:bodyPr/>
                    <a:lstStyle/>
                    <a:p>
                      <a:pPr indent="0" lvl="0" marL="87313" marR="0" rtl="0" algn="l">
                        <a:lnSpc>
                          <a:spcPct val="100000"/>
                        </a:lnSpc>
                        <a:spcBef>
                          <a:spcPts val="0"/>
                        </a:spcBef>
                        <a:spcAft>
                          <a:spcPts val="0"/>
                        </a:spcAft>
                        <a:buNone/>
                      </a:pPr>
                      <a:r>
                        <a:rPr lang="en-GB" sz="1100" u="none" cap="none" strike="noStrike"/>
                        <a:t>Based on the plan presented at CEOS Plenary 2019 case studies will be collected and presented in similar style as in first WMO publication 2015. A subset will be published as WMO report and the rest will be presented on https://climatemonitoring.info.</a:t>
                      </a:r>
                      <a:endParaRPr b="0" i="0" sz="1100" u="none" cap="none" strike="noStrike">
                        <a:solidFill>
                          <a:srgbClr val="000000"/>
                        </a:solidFill>
                        <a:latin typeface="Calibri"/>
                        <a:ea typeface="Calibri"/>
                        <a:cs typeface="Calibri"/>
                        <a:sym typeface="Calibri"/>
                      </a:endParaRPr>
                    </a:p>
                  </a:txBody>
                  <a:tcPr marT="5100" marB="0" marR="5100" marL="5100" anchor="ctr"/>
                </a:tc>
              </a:tr>
              <a:tr h="965225">
                <a:tc>
                  <a:txBody>
                    <a:bodyPr/>
                    <a:lstStyle/>
                    <a:p>
                      <a:pPr indent="0" lvl="0" marL="0" marR="0" rtl="0" algn="ctr">
                        <a:lnSpc>
                          <a:spcPct val="100000"/>
                        </a:lnSpc>
                        <a:spcBef>
                          <a:spcPts val="0"/>
                        </a:spcBef>
                        <a:spcAft>
                          <a:spcPts val="0"/>
                        </a:spcAft>
                        <a:buNone/>
                      </a:pPr>
                      <a:r>
                        <a:rPr lang="en-GB" sz="1100" u="none" cap="none" strike="noStrike"/>
                        <a:t>CMRS-19-06</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l">
                        <a:lnSpc>
                          <a:spcPct val="100000"/>
                        </a:lnSpc>
                        <a:spcBef>
                          <a:spcPts val="0"/>
                        </a:spcBef>
                        <a:spcAft>
                          <a:spcPts val="0"/>
                        </a:spcAft>
                        <a:buNone/>
                      </a:pPr>
                      <a:r>
                        <a:rPr lang="en-GB" sz="1100" u="none" cap="none" strike="noStrike"/>
                        <a:t>Implements Coordinated Actions 5 on FCDR Inventory; 6 on nomenclature document for CDRs; 10 on meta data standards</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open</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2019</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30/09/2021</a:t>
                      </a:r>
                      <a:endParaRPr b="0" i="0" sz="1100" u="none" cap="none" strike="noStrike">
                        <a:solidFill>
                          <a:srgbClr val="000000"/>
                        </a:solidFill>
                        <a:latin typeface="Calibri"/>
                        <a:ea typeface="Calibri"/>
                        <a:cs typeface="Calibri"/>
                        <a:sym typeface="Calibri"/>
                      </a:endParaRPr>
                    </a:p>
                  </a:txBody>
                  <a:tcPr marT="5100" marB="0" marR="5100" marL="5100" anchor="ctr">
                    <a:solidFill>
                      <a:srgbClr val="FFC000"/>
                    </a:solidFill>
                  </a:tcPr>
                </a:tc>
                <a:tc>
                  <a:txBody>
                    <a:bodyPr/>
                    <a:lstStyle/>
                    <a:p>
                      <a:pPr indent="0" lvl="0" marL="87313" marR="0" rtl="0" algn="l">
                        <a:lnSpc>
                          <a:spcPct val="100000"/>
                        </a:lnSpc>
                        <a:spcBef>
                          <a:spcPts val="0"/>
                        </a:spcBef>
                        <a:spcAft>
                          <a:spcPts val="0"/>
                        </a:spcAft>
                        <a:buNone/>
                      </a:pPr>
                      <a:r>
                        <a:rPr lang="en-GB" sz="1100" u="none" cap="none" strike="noStrike"/>
                        <a:t>Upgrade the ECV Inventory technically that it can provide information on Level 1 base data records (FCDRs) used for CDRs of GCOS ECVs. Provide to CEOS agencies documentation on CDR related nomenclature and metadata standards.</a:t>
                      </a:r>
                      <a:endParaRPr b="0" i="0" sz="1100" u="none" cap="none" strike="noStrike">
                        <a:solidFill>
                          <a:srgbClr val="000000"/>
                        </a:solidFill>
                        <a:latin typeface="Calibri"/>
                        <a:ea typeface="Calibri"/>
                        <a:cs typeface="Calibri"/>
                        <a:sym typeface="Calibri"/>
                      </a:endParaRPr>
                    </a:p>
                  </a:txBody>
                  <a:tcPr marT="5100" marB="0" marR="5100" marL="5100" anchor="ctr"/>
                </a:tc>
              </a:tr>
              <a:tr h="805200">
                <a:tc>
                  <a:txBody>
                    <a:bodyPr/>
                    <a:lstStyle/>
                    <a:p>
                      <a:pPr indent="0" lvl="0" marL="0" marR="0" rtl="0" algn="ctr">
                        <a:lnSpc>
                          <a:spcPct val="100000"/>
                        </a:lnSpc>
                        <a:spcBef>
                          <a:spcPts val="0"/>
                        </a:spcBef>
                        <a:spcAft>
                          <a:spcPts val="0"/>
                        </a:spcAft>
                        <a:buNone/>
                      </a:pPr>
                      <a:r>
                        <a:rPr lang="en-GB" sz="1100" u="none" cap="none" strike="noStrike"/>
                        <a:t>CMRS-19-04</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l">
                        <a:lnSpc>
                          <a:spcPct val="100000"/>
                        </a:lnSpc>
                        <a:spcBef>
                          <a:spcPts val="0"/>
                        </a:spcBef>
                        <a:spcAft>
                          <a:spcPts val="0"/>
                        </a:spcAft>
                        <a:buNone/>
                      </a:pPr>
                      <a:r>
                        <a:rPr lang="en-GB" sz="1100" u="none" cap="none" strike="noStrike"/>
                        <a:t>Provide oversight to the implementation of the greenhouse gas monitoring activities (Coordinated Actions 11; 13; and 14).</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open</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2019</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30/09/2026</a:t>
                      </a:r>
                      <a:endParaRPr b="0" i="0" sz="1100" u="none" cap="none" strike="noStrike">
                        <a:solidFill>
                          <a:srgbClr val="000000"/>
                        </a:solidFill>
                        <a:latin typeface="Calibri"/>
                        <a:ea typeface="Calibri"/>
                        <a:cs typeface="Calibri"/>
                        <a:sym typeface="Calibri"/>
                      </a:endParaRPr>
                    </a:p>
                  </a:txBody>
                  <a:tcPr marT="5100" marB="0" marR="5100" marL="5100" anchor="ctr">
                    <a:lnB cap="flat" cmpd="sng" w="9525">
                      <a:solidFill>
                        <a:srgbClr val="000000">
                          <a:alpha val="0"/>
                        </a:srgbClr>
                      </a:solidFill>
                      <a:prstDash val="solid"/>
                      <a:round/>
                      <a:headEnd len="sm" w="sm" type="none"/>
                      <a:tailEnd len="sm" w="sm" type="none"/>
                    </a:lnB>
                    <a:solidFill>
                      <a:srgbClr val="92D050"/>
                    </a:solidFill>
                  </a:tcPr>
                </a:tc>
                <a:tc>
                  <a:txBody>
                    <a:bodyPr/>
                    <a:lstStyle/>
                    <a:p>
                      <a:pPr indent="0" lvl="0" marL="87313" marR="0" rtl="0" algn="l">
                        <a:lnSpc>
                          <a:spcPct val="100000"/>
                        </a:lnSpc>
                        <a:spcBef>
                          <a:spcPts val="0"/>
                        </a:spcBef>
                        <a:spcAft>
                          <a:spcPts val="0"/>
                        </a:spcAft>
                        <a:buClr>
                          <a:srgbClr val="000000"/>
                        </a:buClr>
                        <a:buSzPts val="1100"/>
                        <a:buFont typeface="Arial"/>
                        <a:buNone/>
                      </a:pPr>
                      <a:r>
                        <a:rPr lang="en-GB" sz="1100" u="none" cap="none" strike="noStrike"/>
                        <a:t>Three tasks are described:</a:t>
                      </a:r>
                      <a:endParaRPr/>
                    </a:p>
                    <a:p>
                      <a:pPr indent="-285750" lvl="0" marL="361950" marR="0" rtl="0" algn="l">
                        <a:lnSpc>
                          <a:spcPct val="100000"/>
                        </a:lnSpc>
                        <a:spcBef>
                          <a:spcPts val="0"/>
                        </a:spcBef>
                        <a:spcAft>
                          <a:spcPts val="0"/>
                        </a:spcAft>
                        <a:buClr>
                          <a:srgbClr val="000000"/>
                        </a:buClr>
                        <a:buSzPts val="1100"/>
                        <a:buFont typeface="Arial"/>
                        <a:buChar char="•"/>
                      </a:pPr>
                      <a:r>
                        <a:rPr lang="en-GB" sz="1100" u="none" cap="none" strike="noStrike"/>
                        <a:t>Establish a roadmap for the development of a GHG monitoring system </a:t>
                      </a:r>
                      <a:r>
                        <a:rPr b="1" lang="en-GB" sz="1400" u="none" cap="none" strike="noStrike">
                          <a:solidFill>
                            <a:srgbClr val="00B050"/>
                          </a:solidFill>
                        </a:rPr>
                        <a:t>✔</a:t>
                      </a:r>
                      <a:endParaRPr b="1" sz="1400" u="none" cap="none" strike="noStrike">
                        <a:solidFill>
                          <a:srgbClr val="00B050"/>
                        </a:solidFill>
                      </a:endParaRPr>
                    </a:p>
                    <a:p>
                      <a:pPr indent="-285750" lvl="0" marL="361950" marR="0" rtl="0" algn="l">
                        <a:lnSpc>
                          <a:spcPct val="100000"/>
                        </a:lnSpc>
                        <a:spcBef>
                          <a:spcPts val="0"/>
                        </a:spcBef>
                        <a:spcAft>
                          <a:spcPts val="0"/>
                        </a:spcAft>
                        <a:buClr>
                          <a:srgbClr val="000000"/>
                        </a:buClr>
                        <a:buSzPts val="1100"/>
                        <a:buFont typeface="Arial"/>
                        <a:buChar char="•"/>
                      </a:pPr>
                      <a:r>
                        <a:rPr lang="en-GB" sz="1100" u="none" cap="none" strike="noStrike"/>
                        <a:t>Deliver first data from a prototype GHG monitoring system to the Global Stocktake 2023 and engage users with it</a:t>
                      </a:r>
                      <a:endParaRPr/>
                    </a:p>
                    <a:p>
                      <a:pPr indent="-285750" lvl="0" marL="361950" marR="0" rtl="0" algn="l">
                        <a:lnSpc>
                          <a:spcPct val="100000"/>
                        </a:lnSpc>
                        <a:spcBef>
                          <a:spcPts val="0"/>
                        </a:spcBef>
                        <a:spcAft>
                          <a:spcPts val="0"/>
                        </a:spcAft>
                        <a:buClr>
                          <a:srgbClr val="000000"/>
                        </a:buClr>
                        <a:buSzPts val="1100"/>
                        <a:buFont typeface="Arial"/>
                        <a:buChar char="•"/>
                      </a:pPr>
                      <a:r>
                        <a:rPr lang="en-GB" sz="1100" u="none" cap="none" strike="noStrike"/>
                        <a:t>Develop the initial operational GHG monitoring system</a:t>
                      </a:r>
                      <a:endParaRPr b="0" i="0" sz="1100" u="none" cap="none" strike="noStrike">
                        <a:solidFill>
                          <a:srgbClr val="000000"/>
                        </a:solidFill>
                        <a:latin typeface="Calibri"/>
                        <a:ea typeface="Calibri"/>
                        <a:cs typeface="Calibri"/>
                        <a:sym typeface="Calibri"/>
                      </a:endParaRPr>
                    </a:p>
                  </a:txBody>
                  <a:tcPr marT="5100" marB="0" marR="5100" marL="5100" anchor="ctr"/>
                </a:tc>
              </a:tr>
              <a:tr h="509250">
                <a:tc>
                  <a:txBody>
                    <a:bodyPr/>
                    <a:lstStyle/>
                    <a:p>
                      <a:pPr indent="0" lvl="0" marL="0" marR="0" rtl="0" algn="ctr">
                        <a:lnSpc>
                          <a:spcPct val="100000"/>
                        </a:lnSpc>
                        <a:spcBef>
                          <a:spcPts val="0"/>
                        </a:spcBef>
                        <a:spcAft>
                          <a:spcPts val="0"/>
                        </a:spcAft>
                        <a:buNone/>
                      </a:pPr>
                      <a:r>
                        <a:rPr lang="en-GB" sz="1100" u="none" cap="none" strike="noStrike"/>
                        <a:t>CMRS-19-05</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l">
                        <a:lnSpc>
                          <a:spcPct val="100000"/>
                        </a:lnSpc>
                        <a:spcBef>
                          <a:spcPts val="0"/>
                        </a:spcBef>
                        <a:spcAft>
                          <a:spcPts val="0"/>
                        </a:spcAft>
                        <a:buNone/>
                      </a:pPr>
                      <a:r>
                        <a:rPr lang="en-GB" sz="1100" u="none" cap="none" strike="noStrike"/>
                        <a:t>Update definitions for FCDR,</a:t>
                      </a:r>
                      <a:r>
                        <a:rPr lang="en-GB" sz="1100" u="none" cap="none" strike="noStrike"/>
                        <a:t> </a:t>
                      </a:r>
                      <a:r>
                        <a:rPr lang="en-GB" sz="1100" u="none" cap="none" strike="noStrike"/>
                        <a:t>CDR,</a:t>
                      </a:r>
                      <a:r>
                        <a:rPr lang="en-GB" sz="1100" u="none" cap="none" strike="noStrike"/>
                        <a:t> </a:t>
                      </a:r>
                      <a:r>
                        <a:rPr lang="en-GB" sz="1100" u="none" cap="none" strike="noStrike"/>
                        <a:t>ICDR (Coordinated Action 1)</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open</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2019</a:t>
                      </a:r>
                      <a:endParaRPr b="0" i="0" sz="1100" u="none" cap="none" strike="noStrike">
                        <a:solidFill>
                          <a:srgbClr val="000000"/>
                        </a:solidFill>
                        <a:latin typeface="Calibri"/>
                        <a:ea typeface="Calibri"/>
                        <a:cs typeface="Calibri"/>
                        <a:sym typeface="Calibri"/>
                      </a:endParaRPr>
                    </a:p>
                  </a:txBody>
                  <a:tcPr marT="5100" marB="0" marR="5100" marL="5100" anchor="ctr">
                    <a:lnR cap="flat" cmpd="sng" w="9525">
                      <a:solidFill>
                        <a:srgbClr val="000000">
                          <a:alpha val="0"/>
                        </a:srgbClr>
                      </a:solidFill>
                      <a:prstDash val="solid"/>
                      <a:round/>
                      <a:headEnd len="sm" w="sm" type="none"/>
                      <a:tailEnd len="sm" w="sm" type="none"/>
                    </a:lnR>
                  </a:tcPr>
                </a:tc>
                <a:tc>
                  <a:txBody>
                    <a:bodyPr/>
                    <a:lstStyle/>
                    <a:p>
                      <a:pPr indent="0" lvl="0" marL="0" marR="0" rtl="0" algn="ctr">
                        <a:lnSpc>
                          <a:spcPct val="100000"/>
                        </a:lnSpc>
                        <a:spcBef>
                          <a:spcPts val="0"/>
                        </a:spcBef>
                        <a:spcAft>
                          <a:spcPts val="0"/>
                        </a:spcAft>
                        <a:buNone/>
                      </a:pPr>
                      <a:r>
                        <a:rPr lang="en-GB" sz="1100" u="none" cap="none" strike="noStrike">
                          <a:solidFill>
                            <a:schemeClr val="lt1"/>
                          </a:solidFill>
                        </a:rPr>
                        <a:t>30/09/2020</a:t>
                      </a:r>
                      <a:endParaRPr b="0" i="0" sz="1100" u="none" cap="none" strike="noStrike">
                        <a:solidFill>
                          <a:schemeClr val="lt1"/>
                        </a:solidFill>
                        <a:latin typeface="Calibri"/>
                        <a:ea typeface="Calibri"/>
                        <a:cs typeface="Calibri"/>
                        <a:sym typeface="Calibri"/>
                      </a:endParaRPr>
                    </a:p>
                  </a:txBody>
                  <a:tcPr marT="5100" marB="0" marR="5100" marL="51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0000"/>
                    </a:solidFill>
                  </a:tcPr>
                </a:tc>
                <a:tc>
                  <a:txBody>
                    <a:bodyPr/>
                    <a:lstStyle/>
                    <a:p>
                      <a:pPr indent="0" lvl="0" marL="87313" marR="0" rtl="0" algn="l">
                        <a:lnSpc>
                          <a:spcPct val="100000"/>
                        </a:lnSpc>
                        <a:spcBef>
                          <a:spcPts val="0"/>
                        </a:spcBef>
                        <a:spcAft>
                          <a:spcPts val="0"/>
                        </a:spcAft>
                        <a:buNone/>
                      </a:pPr>
                      <a:r>
                        <a:rPr lang="en-GB" sz="1100" u="none" cap="none" strike="noStrike"/>
                        <a:t>Update definitions for Fundamental Climate Data Records;Climate Data Records for GCOS ECVs and Interim Climate Data Records for both types of data records. It is planned to agree on definitions at 10th and 11th WGClimate meetings during 2019.</a:t>
                      </a:r>
                      <a:endParaRPr b="0" i="0" sz="1100" u="none" cap="none" strike="noStrike">
                        <a:solidFill>
                          <a:srgbClr val="000000"/>
                        </a:solidFill>
                        <a:latin typeface="Calibri"/>
                        <a:ea typeface="Calibri"/>
                        <a:cs typeface="Calibri"/>
                        <a:sym typeface="Calibri"/>
                      </a:endParaRPr>
                    </a:p>
                  </a:txBody>
                  <a:tcPr marT="5100" marB="0" marR="5100" marL="5100" anchor="ctr">
                    <a:lnL cap="flat" cmpd="sng" w="9525">
                      <a:solidFill>
                        <a:srgbClr val="000000">
                          <a:alpha val="0"/>
                        </a:srgbClr>
                      </a:solidFill>
                      <a:prstDash val="solid"/>
                      <a:round/>
                      <a:headEnd len="sm" w="sm" type="none"/>
                      <a:tailEnd len="sm" w="sm" type="none"/>
                    </a:lnL>
                  </a:tcPr>
                </a:tc>
              </a:tr>
              <a:tr h="645175">
                <a:tc>
                  <a:txBody>
                    <a:bodyPr/>
                    <a:lstStyle/>
                    <a:p>
                      <a:pPr indent="0" lvl="0" marL="0" marR="0" rtl="0" algn="ctr">
                        <a:lnSpc>
                          <a:spcPct val="100000"/>
                        </a:lnSpc>
                        <a:spcBef>
                          <a:spcPts val="0"/>
                        </a:spcBef>
                        <a:spcAft>
                          <a:spcPts val="0"/>
                        </a:spcAft>
                        <a:buNone/>
                      </a:pPr>
                      <a:r>
                        <a:rPr lang="en-GB" sz="1100" u="none" cap="none" strike="noStrike"/>
                        <a:t>CMRS-19-03</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l">
                        <a:lnSpc>
                          <a:spcPct val="100000"/>
                        </a:lnSpc>
                        <a:spcBef>
                          <a:spcPts val="0"/>
                        </a:spcBef>
                        <a:spcAft>
                          <a:spcPts val="0"/>
                        </a:spcAft>
                        <a:buNone/>
                      </a:pPr>
                      <a:r>
                        <a:rPr lang="en-GB" sz="1100" u="none" cap="none" strike="noStrike"/>
                        <a:t>Support to the GCOS Status report on observing systems for climate monitoring</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open</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2019</a:t>
                      </a:r>
                      <a:endParaRPr b="0" i="0" sz="1100" u="none" cap="none" strike="noStrike">
                        <a:solidFill>
                          <a:srgbClr val="000000"/>
                        </a:solidFill>
                        <a:latin typeface="Calibri"/>
                        <a:ea typeface="Calibri"/>
                        <a:cs typeface="Calibri"/>
                        <a:sym typeface="Calibri"/>
                      </a:endParaRPr>
                    </a:p>
                  </a:txBody>
                  <a:tcPr marT="5100" marB="0" marR="5100" marL="5100" anchor="ctr"/>
                </a:tc>
                <a:tc>
                  <a:txBody>
                    <a:bodyPr/>
                    <a:lstStyle/>
                    <a:p>
                      <a:pPr indent="0" lvl="0" marL="0" marR="0" rtl="0" algn="ctr">
                        <a:lnSpc>
                          <a:spcPct val="100000"/>
                        </a:lnSpc>
                        <a:spcBef>
                          <a:spcPts val="0"/>
                        </a:spcBef>
                        <a:spcAft>
                          <a:spcPts val="0"/>
                        </a:spcAft>
                        <a:buNone/>
                      </a:pPr>
                      <a:r>
                        <a:rPr lang="en-GB" sz="1100" u="none" cap="none" strike="noStrike"/>
                        <a:t>30/09/2021</a:t>
                      </a:r>
                      <a:endParaRPr b="0" i="0" sz="1100" u="none" cap="none" strike="noStrike">
                        <a:solidFill>
                          <a:srgbClr val="000000"/>
                        </a:solidFill>
                        <a:latin typeface="Calibri"/>
                        <a:ea typeface="Calibri"/>
                        <a:cs typeface="Calibri"/>
                        <a:sym typeface="Calibri"/>
                      </a:endParaRPr>
                    </a:p>
                  </a:txBody>
                  <a:tcPr marT="5100" marB="0" marR="5100" marL="5100" anchor="ctr">
                    <a:lnT cap="flat" cmpd="sng" w="9525">
                      <a:solidFill>
                        <a:srgbClr val="000000">
                          <a:alpha val="0"/>
                        </a:srgbClr>
                      </a:solidFill>
                      <a:prstDash val="solid"/>
                      <a:round/>
                      <a:headEnd len="sm" w="sm" type="none"/>
                      <a:tailEnd len="sm" w="sm" type="none"/>
                    </a:lnT>
                    <a:solidFill>
                      <a:srgbClr val="92D050"/>
                    </a:solidFill>
                  </a:tcPr>
                </a:tc>
                <a:tc>
                  <a:txBody>
                    <a:bodyPr/>
                    <a:lstStyle/>
                    <a:p>
                      <a:pPr indent="0" lvl="0" marL="87313" marR="0" rtl="0" algn="l">
                        <a:lnSpc>
                          <a:spcPct val="100000"/>
                        </a:lnSpc>
                        <a:spcBef>
                          <a:spcPts val="0"/>
                        </a:spcBef>
                        <a:spcAft>
                          <a:spcPts val="0"/>
                        </a:spcAft>
                        <a:buNone/>
                      </a:pPr>
                      <a:r>
                        <a:rPr lang="en-GB" sz="1100" u="none" cap="none" strike="noStrike"/>
                        <a:t>WGClimate shall support to the assessment of the fulfilment of the 2016 GCOS IP. Outputs from the gap analysis reports shall provide a solid picture of space agencies contributions. In addition;WGClimate will provide direct inputs to the text of the GCOS Status Report for relevant sections.</a:t>
                      </a:r>
                      <a:endParaRPr b="0" i="0" sz="1100" u="none" cap="none" strike="noStrike">
                        <a:solidFill>
                          <a:srgbClr val="000000"/>
                        </a:solidFill>
                        <a:latin typeface="Calibri"/>
                        <a:ea typeface="Calibri"/>
                        <a:cs typeface="Calibri"/>
                        <a:sym typeface="Calibri"/>
                      </a:endParaRPr>
                    </a:p>
                  </a:txBody>
                  <a:tcPr marT="5100" marB="0" marR="5100" marL="5100" anchor="ctr"/>
                </a:tc>
              </a:tr>
            </a:tbl>
          </a:graphicData>
        </a:graphic>
      </p:graphicFrame>
      <p:sp>
        <p:nvSpPr>
          <p:cNvPr id="389" name="Google Shape;389;p28"/>
          <p:cNvSpPr txBox="1"/>
          <p:nvPr/>
        </p:nvSpPr>
        <p:spPr>
          <a:xfrm>
            <a:off x="82769" y="5710745"/>
            <a:ext cx="8902200" cy="8310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2569"/>
                </a:solidFill>
                <a:latin typeface="Helvetica Neue"/>
                <a:ea typeface="Helvetica Neue"/>
                <a:cs typeface="Helvetica Neue"/>
                <a:sym typeface="Helvetica Neue"/>
              </a:rPr>
              <a:t>ECV Inventory, gap analysis, coordinated action plan as well as statements to UNFCCC/SBSTA are annually performed tasks</a:t>
            </a:r>
            <a:endParaRPr/>
          </a:p>
          <a:p>
            <a:pPr indent="-342900" lvl="0" marL="342900" marR="0" rtl="0" algn="l">
              <a:lnSpc>
                <a:spcPct val="100000"/>
              </a:lnSpc>
              <a:spcBef>
                <a:spcPts val="0"/>
              </a:spcBef>
              <a:spcAft>
                <a:spcPts val="0"/>
              </a:spcAft>
              <a:buClr>
                <a:srgbClr val="000000"/>
              </a:buClr>
              <a:buSzPts val="1600"/>
              <a:buFont typeface="Arial"/>
              <a:buChar char="•"/>
            </a:pPr>
            <a:r>
              <a:rPr b="0" i="0" lang="en-GB" sz="1600" u="none" cap="none" strike="noStrike">
                <a:solidFill>
                  <a:srgbClr val="002569"/>
                </a:solidFill>
                <a:latin typeface="Helvetica Neue"/>
                <a:ea typeface="Helvetica Neue"/>
                <a:cs typeface="Helvetica Neue"/>
                <a:sym typeface="Helvetica Neue"/>
              </a:rPr>
              <a:t>CEOS climate deliverables are now fully aligned with CGMS-48 High-Level Priority Plan </a:t>
            </a:r>
            <a:endParaRPr b="0" i="0" sz="1600" u="none" cap="none" strike="noStrike">
              <a:solidFill>
                <a:srgbClr val="002569"/>
              </a:solidFill>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a4432667ad_0_0"/>
          <p:cNvSpPr/>
          <p:nvPr>
            <p:ph idx="12" type="sldNum"/>
          </p:nvPr>
        </p:nvSpPr>
        <p:spPr>
          <a:xfrm>
            <a:off x="8763000" y="6629400"/>
            <a:ext cx="304800" cy="187200"/>
          </a:xfrm>
          <a:prstGeom prst="roundRect">
            <a:avLst>
              <a:gd fmla="val 16667" name="adj"/>
            </a:avLst>
          </a:prstGeom>
        </p:spPr>
        <p:txBody>
          <a:bodyPr anchorCtr="0" anchor="t" bIns="0" lIns="0" spcFirstLastPara="1" rIns="0" wrap="square" tIns="0">
            <a:noAutofit/>
          </a:bodyPr>
          <a:lstStyle/>
          <a:p>
            <a:pPr indent="0" lvl="0" marL="0" rtl="0" algn="ctr">
              <a:spcBef>
                <a:spcPts val="0"/>
              </a:spcBef>
              <a:spcAft>
                <a:spcPts val="0"/>
              </a:spcAft>
              <a:buNone/>
            </a:pPr>
            <a:fld id="{00000000-1234-1234-1234-123412341234}" type="slidenum">
              <a:rPr lang="en-GB"/>
              <a:t>‹#›</a:t>
            </a:fld>
            <a:endParaRPr/>
          </a:p>
        </p:txBody>
      </p:sp>
      <p:sp>
        <p:nvSpPr>
          <p:cNvPr id="395" name="Google Shape;395;ga4432667ad_0_0"/>
          <p:cNvSpPr txBox="1"/>
          <p:nvPr>
            <p:ph idx="1" type="body"/>
          </p:nvPr>
        </p:nvSpPr>
        <p:spPr>
          <a:xfrm>
            <a:off x="457200" y="1600200"/>
            <a:ext cx="8153400" cy="47244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1200"/>
              </a:spcBef>
              <a:spcAft>
                <a:spcPts val="0"/>
              </a:spcAft>
              <a:buSzPts val="2000"/>
              <a:buChar char="•"/>
            </a:pPr>
            <a:r>
              <a:rPr lang="en-GB"/>
              <a:t>CEOS Plenary is asked to decide that a virtual endorsement of gap analysis and updated coordinated action plan until end of 2020 is acceptable</a:t>
            </a:r>
            <a:endParaRPr/>
          </a:p>
          <a:p>
            <a:pPr indent="-355600" lvl="0" marL="457200" rtl="0" algn="l">
              <a:lnSpc>
                <a:spcPct val="115000"/>
              </a:lnSpc>
              <a:spcBef>
                <a:spcPts val="1200"/>
              </a:spcBef>
              <a:spcAft>
                <a:spcPts val="0"/>
              </a:spcAft>
              <a:buSzPts val="2000"/>
              <a:buChar char="•"/>
            </a:pPr>
            <a:r>
              <a:rPr lang="en-GB"/>
              <a:t>CEOS Plenary to endorse way forward for interaction with GCOS on the work on the requirements framework</a:t>
            </a:r>
            <a:endParaRPr/>
          </a:p>
          <a:p>
            <a:pPr indent="-355600" lvl="0" marL="457200" rtl="0" algn="l">
              <a:lnSpc>
                <a:spcPct val="115000"/>
              </a:lnSpc>
              <a:spcBef>
                <a:spcPts val="1200"/>
              </a:spcBef>
              <a:spcAft>
                <a:spcPts val="0"/>
              </a:spcAft>
              <a:buSzPts val="2000"/>
              <a:buChar char="•"/>
            </a:pPr>
            <a:r>
              <a:rPr lang="en-GB"/>
              <a:t>CEOS agencies to engage with the Use Case Exercise and facilitate the submission of use cases  </a:t>
            </a:r>
            <a:endParaRPr/>
          </a:p>
          <a:p>
            <a:pPr indent="0" lvl="0" marL="0" rtl="0" algn="l">
              <a:spcBef>
                <a:spcPts val="1200"/>
              </a:spcBef>
              <a:spcAft>
                <a:spcPts val="0"/>
              </a:spcAft>
              <a:buNone/>
            </a:pPr>
            <a:r>
              <a:t/>
            </a:r>
            <a:endParaRPr/>
          </a:p>
        </p:txBody>
      </p:sp>
      <p:sp>
        <p:nvSpPr>
          <p:cNvPr id="396" name="Google Shape;396;ga4432667ad_0_0"/>
          <p:cNvSpPr txBox="1"/>
          <p:nvPr>
            <p:ph idx="2" type="body"/>
          </p:nvPr>
        </p:nvSpPr>
        <p:spPr>
          <a:xfrm>
            <a:off x="2057400" y="304800"/>
            <a:ext cx="4953000" cy="533400"/>
          </a:xfrm>
          <a:prstGeom prst="rect">
            <a:avLst/>
          </a:prstGeom>
        </p:spPr>
        <p:txBody>
          <a:bodyPr anchorCtr="0" anchor="t" bIns="45700" lIns="91425" spcFirstLastPara="1" rIns="91425" wrap="square" tIns="45700">
            <a:noAutofit/>
          </a:bodyPr>
          <a:lstStyle/>
          <a:p>
            <a:pPr indent="0" lvl="0" marL="0" rtl="0" algn="l">
              <a:spcBef>
                <a:spcPts val="500"/>
              </a:spcBef>
              <a:spcAft>
                <a:spcPts val="0"/>
              </a:spcAft>
              <a:buNone/>
            </a:pPr>
            <a:r>
              <a:rPr lang="en-GB"/>
              <a:t>Summary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3"/>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89" name="Google Shape;89;p3"/>
          <p:cNvSpPr txBox="1"/>
          <p:nvPr>
            <p:ph idx="1" type="body"/>
          </p:nvPr>
        </p:nvSpPr>
        <p:spPr>
          <a:xfrm>
            <a:off x="4090200" y="1137675"/>
            <a:ext cx="5053800" cy="472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GB" sz="1800"/>
              <a:t>Publication of the ECV Inventory v3.0:</a:t>
            </a:r>
            <a:endParaRPr/>
          </a:p>
          <a:p>
            <a:pPr indent="-355600" lvl="0" marL="457200" marR="0" rtl="0" algn="l">
              <a:lnSpc>
                <a:spcPct val="100000"/>
              </a:lnSpc>
              <a:spcBef>
                <a:spcPts val="500"/>
              </a:spcBef>
              <a:spcAft>
                <a:spcPts val="0"/>
              </a:spcAft>
              <a:buClr>
                <a:srgbClr val="002569"/>
              </a:buClr>
              <a:buSzPts val="2000"/>
              <a:buFont typeface="Arial"/>
              <a:buChar char="•"/>
            </a:pPr>
            <a:r>
              <a:rPr lang="en-GB" sz="1800"/>
              <a:t>Database live since 30</a:t>
            </a:r>
            <a:r>
              <a:rPr baseline="30000" lang="en-GB" sz="1800"/>
              <a:t>th</a:t>
            </a:r>
            <a:r>
              <a:rPr lang="en-GB" sz="1800"/>
              <a:t> July on </a:t>
            </a:r>
            <a:r>
              <a:rPr lang="en-GB" sz="1800" u="sng">
                <a:solidFill>
                  <a:srgbClr val="002060"/>
                </a:solidFill>
                <a:hlinkClick r:id="rId3">
                  <a:extLst>
                    <a:ext uri="{A12FA001-AC4F-418D-AE19-62706E023703}">
                      <ahyp:hlinkClr val="tx"/>
                    </a:ext>
                  </a:extLst>
                </a:hlinkClick>
              </a:rPr>
              <a:t>https://climatemonitoring.info/ecvinventory</a:t>
            </a:r>
            <a:endParaRPr sz="1800"/>
          </a:p>
          <a:p>
            <a:pPr indent="-355600" lvl="0" marL="457200" marR="0" rtl="0" algn="l">
              <a:lnSpc>
                <a:spcPct val="100000"/>
              </a:lnSpc>
              <a:spcBef>
                <a:spcPts val="500"/>
              </a:spcBef>
              <a:spcAft>
                <a:spcPts val="0"/>
              </a:spcAft>
              <a:buClr>
                <a:srgbClr val="002569"/>
              </a:buClr>
              <a:buSzPts val="2000"/>
              <a:buFont typeface="Arial"/>
              <a:buChar char="•"/>
            </a:pPr>
            <a:r>
              <a:rPr lang="en-GB" sz="1800"/>
              <a:t>Announcement / advertising e-mail message sent to WGClimate and ECV Inventory contributors (31</a:t>
            </a:r>
            <a:r>
              <a:rPr baseline="30000" lang="en-GB" sz="1800"/>
              <a:t>st</a:t>
            </a:r>
            <a:r>
              <a:rPr lang="en-GB" sz="1800"/>
              <a:t> of July) [followed by  dissemination through CEOS and CGMS mailing lists in early August]</a:t>
            </a:r>
            <a:endParaRPr/>
          </a:p>
          <a:p>
            <a:pPr indent="-355600" lvl="0" marL="457200" marR="0" rtl="0" algn="l">
              <a:lnSpc>
                <a:spcPct val="100000"/>
              </a:lnSpc>
              <a:spcBef>
                <a:spcPts val="500"/>
              </a:spcBef>
              <a:spcAft>
                <a:spcPts val="0"/>
              </a:spcAft>
              <a:buClr>
                <a:srgbClr val="002569"/>
              </a:buClr>
              <a:buSzPts val="2000"/>
              <a:buFont typeface="Arial"/>
              <a:buChar char="•"/>
            </a:pPr>
            <a:r>
              <a:rPr lang="en-GB" sz="1800"/>
              <a:t>Publication of a news story on the CGMS website (</a:t>
            </a:r>
            <a:r>
              <a:rPr lang="en-GB" sz="1800" u="sng">
                <a:solidFill>
                  <a:schemeClr val="hlink"/>
                </a:solidFill>
                <a:hlinkClick r:id="rId4"/>
              </a:rPr>
              <a:t>https://www.cgms-info.org/index_.php/cgms/news</a:t>
            </a:r>
            <a:r>
              <a:rPr lang="en-GB" sz="1800"/>
              <a:t>) and Twitter note from CEOS [followed by re-tweet by EUMETSAT] (</a:t>
            </a:r>
            <a:r>
              <a:rPr lang="en-GB" sz="1800" u="sng">
                <a:solidFill>
                  <a:schemeClr val="hlink"/>
                </a:solidFill>
                <a:hlinkClick r:id="rId5"/>
              </a:rPr>
              <a:t>https://twitter.com/CEOSdotORG/status/1290703991563857921?s=20</a:t>
            </a:r>
            <a:r>
              <a:rPr lang="en-GB" sz="1800"/>
              <a:t>) (early August)</a:t>
            </a:r>
            <a:endParaRPr/>
          </a:p>
          <a:p>
            <a:pPr indent="-355600" lvl="0" marL="457200" marR="0" rtl="0" algn="l">
              <a:lnSpc>
                <a:spcPct val="100000"/>
              </a:lnSpc>
              <a:spcBef>
                <a:spcPts val="500"/>
              </a:spcBef>
              <a:spcAft>
                <a:spcPts val="0"/>
              </a:spcAft>
              <a:buClr>
                <a:srgbClr val="002569"/>
              </a:buClr>
              <a:buSzPts val="2000"/>
              <a:buFont typeface="Arial"/>
              <a:buChar char="•"/>
            </a:pPr>
            <a:r>
              <a:rPr lang="en-GB" sz="1800"/>
              <a:t>Big THANKS to all agencies and involved people! </a:t>
            </a:r>
            <a:endParaRPr/>
          </a:p>
        </p:txBody>
      </p:sp>
      <p:sp>
        <p:nvSpPr>
          <p:cNvPr id="90" name="Google Shape;90;p3"/>
          <p:cNvSpPr txBox="1"/>
          <p:nvPr>
            <p:ph idx="2" type="body"/>
          </p:nvPr>
        </p:nvSpPr>
        <p:spPr>
          <a:xfrm>
            <a:off x="1537137" y="153867"/>
            <a:ext cx="6298200" cy="533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400"/>
              <a:buFont typeface="Arial"/>
              <a:buNone/>
            </a:pPr>
            <a:r>
              <a:rPr lang="en-GB"/>
              <a:t>Status of ECV Inventory:</a:t>
            </a:r>
            <a:endParaRPr/>
          </a:p>
          <a:p>
            <a:pPr indent="-228600" lvl="0" marL="457200" marR="0" rtl="0" algn="ctr">
              <a:lnSpc>
                <a:spcPct val="100000"/>
              </a:lnSpc>
              <a:spcBef>
                <a:spcPts val="500"/>
              </a:spcBef>
              <a:spcAft>
                <a:spcPts val="0"/>
              </a:spcAft>
              <a:buClr>
                <a:schemeClr val="lt1"/>
              </a:buClr>
              <a:buSzPts val="2400"/>
              <a:buFont typeface="Arial"/>
              <a:buNone/>
            </a:pPr>
            <a:r>
              <a:rPr lang="en-GB"/>
              <a:t>Publication of v3.0</a:t>
            </a:r>
            <a:endParaRPr/>
          </a:p>
        </p:txBody>
      </p:sp>
      <p:pic>
        <p:nvPicPr>
          <p:cNvPr id="91" name="Google Shape;91;p3"/>
          <p:cNvPicPr preferRelativeResize="0"/>
          <p:nvPr/>
        </p:nvPicPr>
        <p:blipFill rotWithShape="1">
          <a:blip r:embed="rId6">
            <a:alphaModFix/>
          </a:blip>
          <a:srcRect b="0" l="0" r="0" t="0"/>
          <a:stretch/>
        </p:blipFill>
        <p:spPr>
          <a:xfrm>
            <a:off x="31530" y="1541669"/>
            <a:ext cx="3047378" cy="2267196"/>
          </a:xfrm>
          <a:prstGeom prst="rect">
            <a:avLst/>
          </a:prstGeom>
          <a:noFill/>
          <a:ln>
            <a:noFill/>
          </a:ln>
          <a:effectLst>
            <a:outerShdw blurRad="63500" sx="102000" rotWithShape="0" algn="ctr" sy="102000">
              <a:srgbClr val="000000">
                <a:alpha val="40000"/>
              </a:srgbClr>
            </a:outerShdw>
          </a:effectLst>
        </p:spPr>
      </p:pic>
      <p:pic>
        <p:nvPicPr>
          <p:cNvPr id="92" name="Google Shape;92;p3"/>
          <p:cNvPicPr preferRelativeResize="0"/>
          <p:nvPr/>
        </p:nvPicPr>
        <p:blipFill rotWithShape="1">
          <a:blip r:embed="rId7">
            <a:alphaModFix/>
          </a:blip>
          <a:srcRect b="0" l="0" r="0" t="0"/>
          <a:stretch/>
        </p:blipFill>
        <p:spPr>
          <a:xfrm>
            <a:off x="397187" y="2666842"/>
            <a:ext cx="3410088" cy="2631300"/>
          </a:xfrm>
          <a:prstGeom prst="rect">
            <a:avLst/>
          </a:prstGeom>
          <a:noFill/>
          <a:ln>
            <a:noFill/>
          </a:ln>
          <a:effectLst>
            <a:outerShdw blurRad="63500" sx="102000" rotWithShape="0" algn="ctr" sy="102000">
              <a:schemeClr val="dk1">
                <a:alpha val="40000"/>
              </a:schemeClr>
            </a:outerShdw>
          </a:effectLst>
        </p:spPr>
      </p:pic>
      <p:pic>
        <p:nvPicPr>
          <p:cNvPr id="93" name="Google Shape;93;p3"/>
          <p:cNvPicPr preferRelativeResize="0"/>
          <p:nvPr/>
        </p:nvPicPr>
        <p:blipFill rotWithShape="1">
          <a:blip r:embed="rId8">
            <a:alphaModFix/>
          </a:blip>
          <a:srcRect b="0" l="0" r="0" t="0"/>
          <a:stretch/>
        </p:blipFill>
        <p:spPr>
          <a:xfrm>
            <a:off x="824654" y="3882938"/>
            <a:ext cx="3441693" cy="2540297"/>
          </a:xfrm>
          <a:prstGeom prst="rect">
            <a:avLst/>
          </a:prstGeom>
          <a:noFill/>
          <a:ln>
            <a:noFill/>
          </a:ln>
          <a:effectLst>
            <a:outerShdw blurRad="63500" sx="102000" rotWithShape="0" algn="ctr" sy="102000">
              <a:srgbClr val="000000">
                <a:alpha val="40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9"/>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402" name="Google Shape;402;p29"/>
          <p:cNvSpPr txBox="1"/>
          <p:nvPr>
            <p:ph idx="2" type="body"/>
          </p:nvPr>
        </p:nvSpPr>
        <p:spPr>
          <a:xfrm>
            <a:off x="1557799" y="129302"/>
            <a:ext cx="6243145"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b="1" lang="en-GB"/>
              <a:t>THANKS TO ALL FOR YOUR SUPPORT!</a:t>
            </a:r>
            <a:endParaRPr b="1"/>
          </a:p>
        </p:txBody>
      </p:sp>
      <p:pic>
        <p:nvPicPr>
          <p:cNvPr id="403" name="Google Shape;403;p29"/>
          <p:cNvPicPr preferRelativeResize="0"/>
          <p:nvPr/>
        </p:nvPicPr>
        <p:blipFill rotWithShape="1">
          <a:blip r:embed="rId3">
            <a:alphaModFix/>
          </a:blip>
          <a:srcRect b="0" l="0" r="0" t="0"/>
          <a:stretch/>
        </p:blipFill>
        <p:spPr>
          <a:xfrm>
            <a:off x="0" y="1110747"/>
            <a:ext cx="9144000" cy="4810219"/>
          </a:xfrm>
          <a:prstGeom prst="rect">
            <a:avLst/>
          </a:prstGeom>
          <a:noFill/>
          <a:ln>
            <a:noFill/>
          </a:ln>
        </p:spPr>
      </p:pic>
      <p:sp>
        <p:nvSpPr>
          <p:cNvPr id="404" name="Google Shape;404;p29"/>
          <p:cNvSpPr/>
          <p:nvPr/>
        </p:nvSpPr>
        <p:spPr>
          <a:xfrm>
            <a:off x="0" y="5967102"/>
            <a:ext cx="9234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200" u="none" cap="none" strike="noStrike">
                <a:solidFill>
                  <a:schemeClr val="dk2"/>
                </a:solidFill>
                <a:latin typeface="Arial"/>
                <a:ea typeface="Arial"/>
                <a:cs typeface="Arial"/>
                <a:sym typeface="Arial"/>
              </a:rPr>
              <a:t>By NOAA National Environmental Satellite, Data, and Information Service (NESDIS) -</a:t>
            </a:r>
            <a:r>
              <a:rPr lang="en-GB" sz="1200">
                <a:solidFill>
                  <a:schemeClr val="dk2"/>
                </a:solidFill>
              </a:rPr>
              <a:t> </a:t>
            </a:r>
            <a:r>
              <a:rPr b="0" i="0" lang="en-GB" sz="1200" u="none" cap="none" strike="noStrike">
                <a:solidFill>
                  <a:schemeClr val="dk2"/>
                </a:solidFill>
                <a:latin typeface="Arial"/>
                <a:ea typeface="Arial"/>
                <a:cs typeface="Arial"/>
                <a:sym typeface="Arial"/>
              </a:rPr>
              <a:t>https://www.nesdis.noaa.gov/content/goes-16-sees-three-hurricanes-atlantic, Public Domain, https://commons.wikimedia.org/w/index.php?curid=67039446</a:t>
            </a:r>
            <a:endParaRPr/>
          </a:p>
        </p:txBody>
      </p:sp>
      <p:cxnSp>
        <p:nvCxnSpPr>
          <p:cNvPr id="405" name="Google Shape;405;p29"/>
          <p:cNvCxnSpPr/>
          <p:nvPr/>
        </p:nvCxnSpPr>
        <p:spPr>
          <a:xfrm flipH="1">
            <a:off x="5658416" y="2299226"/>
            <a:ext cx="851026" cy="545939"/>
          </a:xfrm>
          <a:prstGeom prst="straightConnector1">
            <a:avLst/>
          </a:prstGeom>
          <a:noFill/>
          <a:ln cap="flat" cmpd="sng" w="76200">
            <a:solidFill>
              <a:srgbClr val="FFFF00"/>
            </a:solidFill>
            <a:prstDash val="solid"/>
            <a:round/>
            <a:headEnd len="sm" w="sm" type="none"/>
            <a:tailEnd len="med" w="med" type="triangle"/>
          </a:ln>
        </p:spPr>
      </p:cxnSp>
      <p:sp>
        <p:nvSpPr>
          <p:cNvPr id="406" name="Google Shape;406;p29"/>
          <p:cNvSpPr txBox="1"/>
          <p:nvPr/>
        </p:nvSpPr>
        <p:spPr>
          <a:xfrm>
            <a:off x="6593691" y="2006838"/>
            <a:ext cx="2414507" cy="8925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3200" u="none" cap="none" strike="noStrike">
                <a:solidFill>
                  <a:schemeClr val="lt1"/>
                </a:solidFill>
                <a:latin typeface="Arial"/>
                <a:ea typeface="Arial"/>
                <a:cs typeface="Arial"/>
                <a:sym typeface="Arial"/>
              </a:rPr>
              <a:t>IRMA</a:t>
            </a:r>
            <a:endParaRPr/>
          </a:p>
          <a:p>
            <a:pPr indent="0" lvl="0" marL="0" marR="0" rtl="0" algn="l">
              <a:lnSpc>
                <a:spcPct val="100000"/>
              </a:lnSpc>
              <a:spcBef>
                <a:spcPts val="0"/>
              </a:spcBef>
              <a:spcAft>
                <a:spcPts val="0"/>
              </a:spcAft>
              <a:buNone/>
            </a:pPr>
            <a:r>
              <a:rPr b="1" i="0" lang="en-GB" sz="2000" u="none" cap="none" strike="noStrike">
                <a:solidFill>
                  <a:schemeClr val="lt1"/>
                </a:solidFill>
                <a:latin typeface="Arial"/>
                <a:ea typeface="Arial"/>
                <a:cs typeface="Arial"/>
                <a:sym typeface="Arial"/>
              </a:rPr>
              <a:t>September 2017</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99" name="Google Shape;99;p4"/>
          <p:cNvSpPr txBox="1"/>
          <p:nvPr>
            <p:ph idx="1" type="body"/>
          </p:nvPr>
        </p:nvSpPr>
        <p:spPr>
          <a:xfrm>
            <a:off x="457200" y="4311868"/>
            <a:ext cx="8153400" cy="2012731"/>
          </a:xfrm>
          <a:prstGeom prst="rect">
            <a:avLst/>
          </a:prstGeom>
          <a:noFill/>
          <a:ln>
            <a:noFill/>
          </a:ln>
        </p:spPr>
        <p:txBody>
          <a:bodyPr anchorCtr="0" anchor="t" bIns="45700" lIns="91425" spcFirstLastPara="1" rIns="91425" wrap="square" tIns="45700">
            <a:noAutofit/>
          </a:bodyPr>
          <a:lstStyle/>
          <a:p>
            <a:pPr indent="-355600" lvl="1" marL="420053" rtl="0" algn="l">
              <a:lnSpc>
                <a:spcPct val="100000"/>
              </a:lnSpc>
              <a:spcBef>
                <a:spcPts val="500"/>
              </a:spcBef>
              <a:spcAft>
                <a:spcPts val="0"/>
              </a:spcAft>
              <a:buSzPts val="2000"/>
              <a:buChar char="○"/>
            </a:pPr>
            <a:r>
              <a:rPr lang="en-GB" sz="1650"/>
              <a:t>GCOS IP space-observables: 37 ECVs (13 Atmosphere, 15 Land, and 9 Ocean) – 35 ECVs covered with some contribution in Inventory V3</a:t>
            </a:r>
            <a:endParaRPr/>
          </a:p>
          <a:p>
            <a:pPr indent="-355600" lvl="1" marL="420053" rtl="0" algn="l">
              <a:lnSpc>
                <a:spcPct val="100000"/>
              </a:lnSpc>
              <a:spcBef>
                <a:spcPts val="500"/>
              </a:spcBef>
              <a:spcAft>
                <a:spcPts val="0"/>
              </a:spcAft>
              <a:buSzPts val="2000"/>
              <a:buChar char="○"/>
            </a:pPr>
            <a:r>
              <a:rPr lang="en-GB" sz="1650"/>
              <a:t>ECVs Lightning, Permafrost, and Above-ground Biomass represented for the first time</a:t>
            </a:r>
            <a:endParaRPr/>
          </a:p>
          <a:p>
            <a:pPr indent="-355600" lvl="1" marL="420053" rtl="0" algn="l">
              <a:lnSpc>
                <a:spcPct val="100000"/>
              </a:lnSpc>
              <a:spcBef>
                <a:spcPts val="500"/>
              </a:spcBef>
              <a:spcAft>
                <a:spcPts val="0"/>
              </a:spcAft>
              <a:buSzPts val="2000"/>
              <a:buChar char="○"/>
            </a:pPr>
            <a:r>
              <a:rPr lang="en-GB" sz="1650"/>
              <a:t>From current ECVs only Ocean Surface Currents and Anthropogenic GHG fluxes appear as gaps, but some more ECVs can be addressed from space, e.g., river discharge.</a:t>
            </a:r>
            <a:endParaRPr sz="1650"/>
          </a:p>
        </p:txBody>
      </p:sp>
      <p:sp>
        <p:nvSpPr>
          <p:cNvPr id="100" name="Google Shape;100;p4"/>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ECV Inventory V3.0 content</a:t>
            </a:r>
            <a:endParaRPr/>
          </a:p>
        </p:txBody>
      </p:sp>
      <p:graphicFrame>
        <p:nvGraphicFramePr>
          <p:cNvPr id="101" name="Google Shape;101;p4"/>
          <p:cNvGraphicFramePr/>
          <p:nvPr/>
        </p:nvGraphicFramePr>
        <p:xfrm>
          <a:off x="1442545" y="1763909"/>
          <a:ext cx="3000000" cy="3000000"/>
        </p:xfrm>
        <a:graphic>
          <a:graphicData uri="http://schemas.openxmlformats.org/drawingml/2006/table">
            <a:tbl>
              <a:tblPr>
                <a:noFill/>
                <a:tableStyleId>{8F190098-E175-4A57-94BF-FF2748FB4DF4}</a:tableStyleId>
              </a:tblPr>
              <a:tblGrid>
                <a:gridCol w="1568675"/>
                <a:gridCol w="1609425"/>
                <a:gridCol w="1874250"/>
                <a:gridCol w="1222350"/>
              </a:tblGrid>
              <a:tr h="320050">
                <a:tc>
                  <a:txBody>
                    <a:bodyPr/>
                    <a:lstStyle/>
                    <a:p>
                      <a:pPr indent="0" lvl="0" marL="0" marR="0" rtl="0" algn="ctr">
                        <a:lnSpc>
                          <a:spcPct val="100000"/>
                        </a:lnSpc>
                        <a:spcBef>
                          <a:spcPts val="0"/>
                        </a:spcBef>
                        <a:spcAft>
                          <a:spcPts val="0"/>
                        </a:spcAft>
                        <a:buNone/>
                      </a:pPr>
                      <a:r>
                        <a:rPr lang="en-GB" sz="2000" u="none" cap="none" strike="noStrike"/>
                        <a:t>Domain</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c>
                  <a:txBody>
                    <a:bodyPr/>
                    <a:lstStyle/>
                    <a:p>
                      <a:pPr indent="0" lvl="0" marL="0" marR="0" rtl="0" algn="ctr">
                        <a:lnSpc>
                          <a:spcPct val="100000"/>
                        </a:lnSpc>
                        <a:spcBef>
                          <a:spcPts val="0"/>
                        </a:spcBef>
                        <a:spcAft>
                          <a:spcPts val="0"/>
                        </a:spcAft>
                        <a:buNone/>
                      </a:pPr>
                      <a:r>
                        <a:rPr lang="en-GB" sz="2000" u="none" cap="none" strike="noStrike"/>
                        <a:t>Existing</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c>
                  <a:txBody>
                    <a:bodyPr/>
                    <a:lstStyle/>
                    <a:p>
                      <a:pPr indent="0" lvl="0" marL="0" marR="0" rtl="0" algn="ctr">
                        <a:lnSpc>
                          <a:spcPct val="100000"/>
                        </a:lnSpc>
                        <a:spcBef>
                          <a:spcPts val="0"/>
                        </a:spcBef>
                        <a:spcAft>
                          <a:spcPts val="0"/>
                        </a:spcAft>
                        <a:buNone/>
                      </a:pPr>
                      <a:r>
                        <a:rPr lang="en-GB" sz="2000" u="none" cap="none" strike="noStrike"/>
                        <a:t>Planned</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c>
                  <a:txBody>
                    <a:bodyPr/>
                    <a:lstStyle/>
                    <a:p>
                      <a:pPr indent="0" lvl="0" marL="0" marR="0" rtl="0" algn="ctr">
                        <a:lnSpc>
                          <a:spcPct val="100000"/>
                        </a:lnSpc>
                        <a:spcBef>
                          <a:spcPts val="0"/>
                        </a:spcBef>
                        <a:spcAft>
                          <a:spcPts val="0"/>
                        </a:spcAft>
                        <a:buNone/>
                      </a:pPr>
                      <a:r>
                        <a:rPr lang="en-GB" sz="2000" u="none" cap="none" strike="noStrike"/>
                        <a:t>Total</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F81BD"/>
                    </a:solidFill>
                  </a:tcPr>
                </a:tc>
              </a:tr>
              <a:tr h="571500">
                <a:tc>
                  <a:txBody>
                    <a:bodyPr/>
                    <a:lstStyle/>
                    <a:p>
                      <a:pPr indent="0" lvl="0" marL="0" marR="0" rtl="0" algn="l">
                        <a:lnSpc>
                          <a:spcPct val="100000"/>
                        </a:lnSpc>
                        <a:spcBef>
                          <a:spcPts val="0"/>
                        </a:spcBef>
                        <a:spcAft>
                          <a:spcPts val="0"/>
                        </a:spcAft>
                        <a:buNone/>
                      </a:pPr>
                      <a:r>
                        <a:rPr lang="en-GB" sz="2000" u="none" cap="none" strike="noStrike"/>
                        <a:t>Atmosphere</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r">
                        <a:lnSpc>
                          <a:spcPct val="100000"/>
                        </a:lnSpc>
                        <a:spcBef>
                          <a:spcPts val="0"/>
                        </a:spcBef>
                        <a:spcAft>
                          <a:spcPts val="0"/>
                        </a:spcAft>
                        <a:buNone/>
                      </a:pPr>
                      <a:r>
                        <a:rPr lang="en-GB" sz="2000" u="none" cap="none" strike="noStrike"/>
                        <a:t>535</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r">
                        <a:lnSpc>
                          <a:spcPct val="100000"/>
                        </a:lnSpc>
                        <a:spcBef>
                          <a:spcPts val="0"/>
                        </a:spcBef>
                        <a:spcAft>
                          <a:spcPts val="0"/>
                        </a:spcAft>
                        <a:buNone/>
                      </a:pPr>
                      <a:r>
                        <a:rPr lang="en-GB" sz="2000" u="none" cap="none" strike="noStrike"/>
                        <a:t>266</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r">
                        <a:lnSpc>
                          <a:spcPct val="100000"/>
                        </a:lnSpc>
                        <a:spcBef>
                          <a:spcPts val="0"/>
                        </a:spcBef>
                        <a:spcAft>
                          <a:spcPts val="0"/>
                        </a:spcAft>
                        <a:buNone/>
                      </a:pPr>
                      <a:r>
                        <a:rPr lang="en-GB" sz="2000" u="none" cap="none" strike="noStrike"/>
                        <a:t>801</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r>
              <a:tr h="320050">
                <a:tc>
                  <a:txBody>
                    <a:bodyPr/>
                    <a:lstStyle/>
                    <a:p>
                      <a:pPr indent="0" lvl="0" marL="0" marR="0" rtl="0" algn="l">
                        <a:lnSpc>
                          <a:spcPct val="100000"/>
                        </a:lnSpc>
                        <a:spcBef>
                          <a:spcPts val="0"/>
                        </a:spcBef>
                        <a:spcAft>
                          <a:spcPts val="0"/>
                        </a:spcAft>
                        <a:buNone/>
                      </a:pPr>
                      <a:r>
                        <a:rPr lang="en-GB" sz="2000" u="none" cap="none" strike="noStrike"/>
                        <a:t>Ocean</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r">
                        <a:lnSpc>
                          <a:spcPct val="100000"/>
                        </a:lnSpc>
                        <a:spcBef>
                          <a:spcPts val="0"/>
                        </a:spcBef>
                        <a:spcAft>
                          <a:spcPts val="0"/>
                        </a:spcAft>
                        <a:buNone/>
                      </a:pPr>
                      <a:r>
                        <a:rPr lang="en-GB" sz="2000" u="none" cap="none" strike="noStrike"/>
                        <a:t>90</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r">
                        <a:lnSpc>
                          <a:spcPct val="100000"/>
                        </a:lnSpc>
                        <a:spcBef>
                          <a:spcPts val="0"/>
                        </a:spcBef>
                        <a:spcAft>
                          <a:spcPts val="0"/>
                        </a:spcAft>
                        <a:buNone/>
                      </a:pPr>
                      <a:r>
                        <a:rPr lang="en-GB" sz="2000" u="none" cap="none" strike="noStrike"/>
                        <a:t>43</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r">
                        <a:lnSpc>
                          <a:spcPct val="100000"/>
                        </a:lnSpc>
                        <a:spcBef>
                          <a:spcPts val="0"/>
                        </a:spcBef>
                        <a:spcAft>
                          <a:spcPts val="0"/>
                        </a:spcAft>
                        <a:buNone/>
                      </a:pPr>
                      <a:r>
                        <a:rPr lang="en-GB" sz="2000" u="none" cap="none" strike="noStrike"/>
                        <a:t>133</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r h="320050">
                <a:tc>
                  <a:txBody>
                    <a:bodyPr/>
                    <a:lstStyle/>
                    <a:p>
                      <a:pPr indent="0" lvl="0" marL="0" marR="0" rtl="0" algn="l">
                        <a:lnSpc>
                          <a:spcPct val="100000"/>
                        </a:lnSpc>
                        <a:spcBef>
                          <a:spcPts val="0"/>
                        </a:spcBef>
                        <a:spcAft>
                          <a:spcPts val="0"/>
                        </a:spcAft>
                        <a:buNone/>
                      </a:pPr>
                      <a:r>
                        <a:rPr lang="en-GB" sz="2000" u="none" cap="none" strike="noStrike"/>
                        <a:t>Land</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r">
                        <a:lnSpc>
                          <a:spcPct val="100000"/>
                        </a:lnSpc>
                        <a:spcBef>
                          <a:spcPts val="0"/>
                        </a:spcBef>
                        <a:spcAft>
                          <a:spcPts val="0"/>
                        </a:spcAft>
                        <a:buNone/>
                      </a:pPr>
                      <a:r>
                        <a:rPr lang="en-GB" sz="2000" u="none" cap="none" strike="noStrike"/>
                        <a:t>141</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r">
                        <a:lnSpc>
                          <a:spcPct val="100000"/>
                        </a:lnSpc>
                        <a:spcBef>
                          <a:spcPts val="0"/>
                        </a:spcBef>
                        <a:spcAft>
                          <a:spcPts val="0"/>
                        </a:spcAft>
                        <a:buNone/>
                      </a:pPr>
                      <a:r>
                        <a:rPr lang="en-GB" sz="2000" u="none" cap="none" strike="noStrike"/>
                        <a:t>62</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c>
                  <a:txBody>
                    <a:bodyPr/>
                    <a:lstStyle/>
                    <a:p>
                      <a:pPr indent="0" lvl="0" marL="0" marR="0" rtl="0" algn="r">
                        <a:lnSpc>
                          <a:spcPct val="100000"/>
                        </a:lnSpc>
                        <a:spcBef>
                          <a:spcPts val="0"/>
                        </a:spcBef>
                        <a:spcAft>
                          <a:spcPts val="0"/>
                        </a:spcAft>
                        <a:buNone/>
                      </a:pPr>
                      <a:r>
                        <a:rPr lang="en-GB" sz="2000" u="none" cap="none" strike="noStrike"/>
                        <a:t>203</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7E7"/>
                    </a:solidFill>
                  </a:tcPr>
                </a:tc>
              </a:tr>
              <a:tr h="320050">
                <a:tc>
                  <a:txBody>
                    <a:bodyPr/>
                    <a:lstStyle/>
                    <a:p>
                      <a:pPr indent="0" lvl="0" marL="0" marR="0" rtl="0" algn="l">
                        <a:lnSpc>
                          <a:spcPct val="100000"/>
                        </a:lnSpc>
                        <a:spcBef>
                          <a:spcPts val="0"/>
                        </a:spcBef>
                        <a:spcAft>
                          <a:spcPts val="0"/>
                        </a:spcAft>
                        <a:buNone/>
                      </a:pPr>
                      <a:r>
                        <a:rPr lang="en-GB" sz="2000" u="none" cap="none" strike="noStrike"/>
                        <a:t>Total</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r">
                        <a:lnSpc>
                          <a:spcPct val="100000"/>
                        </a:lnSpc>
                        <a:spcBef>
                          <a:spcPts val="0"/>
                        </a:spcBef>
                        <a:spcAft>
                          <a:spcPts val="0"/>
                        </a:spcAft>
                        <a:buNone/>
                      </a:pPr>
                      <a:r>
                        <a:rPr lang="en-GB" sz="2000" u="none" cap="none" strike="noStrike"/>
                        <a:t>766</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r">
                        <a:lnSpc>
                          <a:spcPct val="100000"/>
                        </a:lnSpc>
                        <a:spcBef>
                          <a:spcPts val="0"/>
                        </a:spcBef>
                        <a:spcAft>
                          <a:spcPts val="0"/>
                        </a:spcAft>
                        <a:buNone/>
                      </a:pPr>
                      <a:r>
                        <a:rPr lang="en-GB" sz="2000" u="none" cap="none" strike="noStrike"/>
                        <a:t>371</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c>
                  <a:txBody>
                    <a:bodyPr/>
                    <a:lstStyle/>
                    <a:p>
                      <a:pPr indent="0" lvl="0" marL="0" marR="0" rtl="0" algn="r">
                        <a:lnSpc>
                          <a:spcPct val="100000"/>
                        </a:lnSpc>
                        <a:spcBef>
                          <a:spcPts val="0"/>
                        </a:spcBef>
                        <a:spcAft>
                          <a:spcPts val="0"/>
                        </a:spcAft>
                        <a:buNone/>
                      </a:pPr>
                      <a:r>
                        <a:rPr lang="en-GB" sz="2000" u="none" cap="none" strike="noStrike"/>
                        <a:t>1137</a:t>
                      </a:r>
                      <a:endParaRPr sz="2000" u="none" cap="none" strike="noStrike"/>
                    </a:p>
                  </a:txBody>
                  <a:tcPr marT="34300" marB="34300" marR="68575" marL="68575">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CF4"/>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5"/>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07" name="Google Shape;107;p5"/>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The delivery of the Cycle 3 Gap Analysis and Coordinated Action Plan has moved to autumn 2020 (due to COVID-19 impact), and is unfortunately not ready for CEOS Plenary (20-22 October) approval. Aim at virtual endorsement until end of 2020</a:t>
            </a:r>
            <a:endParaRPr/>
          </a:p>
          <a:p>
            <a:pPr indent="-355600" lvl="0" marL="457200" marR="0" rtl="0" algn="l">
              <a:lnSpc>
                <a:spcPct val="100000"/>
              </a:lnSpc>
              <a:spcBef>
                <a:spcPts val="500"/>
              </a:spcBef>
              <a:spcAft>
                <a:spcPts val="0"/>
              </a:spcAft>
              <a:buClr>
                <a:srgbClr val="002569"/>
              </a:buClr>
              <a:buSzPts val="2000"/>
              <a:buFont typeface="Arial"/>
              <a:buChar char="•"/>
            </a:pPr>
            <a:r>
              <a:rPr lang="en-GB"/>
              <a:t>Gap analysis process will be further rationalised to ensure affordability. It will involve an annual workshop to which agencies are requested to send experts on ECVs</a:t>
            </a:r>
            <a:endParaRPr/>
          </a:p>
          <a:p>
            <a:pPr indent="-355600" lvl="0" marL="457200" marR="0" rtl="0" algn="l">
              <a:lnSpc>
                <a:spcPct val="100000"/>
              </a:lnSpc>
              <a:spcBef>
                <a:spcPts val="500"/>
              </a:spcBef>
              <a:spcAft>
                <a:spcPts val="0"/>
              </a:spcAft>
              <a:buClr>
                <a:srgbClr val="002569"/>
              </a:buClr>
              <a:buSzPts val="2000"/>
              <a:buFont typeface="Arial"/>
              <a:buChar char="•"/>
            </a:pPr>
            <a:r>
              <a:rPr lang="en-GB"/>
              <a:t>Encourage CEOS members to inform us about particular needs for gap analysis that are most useful for them  </a:t>
            </a:r>
            <a:endParaRPr/>
          </a:p>
          <a:p>
            <a:pPr indent="-355600" lvl="0" marL="457200" marR="0" rtl="0" algn="l">
              <a:lnSpc>
                <a:spcPct val="100000"/>
              </a:lnSpc>
              <a:spcBef>
                <a:spcPts val="500"/>
              </a:spcBef>
              <a:spcAft>
                <a:spcPts val="0"/>
              </a:spcAft>
              <a:buClr>
                <a:srgbClr val="002569"/>
              </a:buClr>
              <a:buSzPts val="2000"/>
              <a:buFont typeface="Arial"/>
              <a:buChar char="•"/>
            </a:pPr>
            <a:r>
              <a:rPr lang="en-GB"/>
              <a:t>Many of the Coordinated Actions found their way into the CEOS work plan, not all though </a:t>
            </a:r>
            <a:endParaRPr/>
          </a:p>
        </p:txBody>
      </p:sp>
      <p:sp>
        <p:nvSpPr>
          <p:cNvPr id="108" name="Google Shape;108;p5"/>
          <p:cNvSpPr txBox="1"/>
          <p:nvPr>
            <p:ph idx="2" type="body"/>
          </p:nvPr>
        </p:nvSpPr>
        <p:spPr>
          <a:xfrm>
            <a:off x="1895682" y="174954"/>
            <a:ext cx="5912100" cy="9090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100000"/>
              </a:lnSpc>
              <a:spcBef>
                <a:spcPts val="500"/>
              </a:spcBef>
              <a:spcAft>
                <a:spcPts val="0"/>
              </a:spcAft>
              <a:buClr>
                <a:schemeClr val="lt1"/>
              </a:buClr>
              <a:buSzPts val="2400"/>
              <a:buFont typeface="Arial"/>
              <a:buNone/>
            </a:pPr>
            <a:r>
              <a:rPr lang="en-GB"/>
              <a:t>Gap analysis and coordinated</a:t>
            </a:r>
            <a:endParaRPr/>
          </a:p>
          <a:p>
            <a:pPr indent="-228600" lvl="0" marL="457200" marR="0" rtl="0" algn="ctr">
              <a:lnSpc>
                <a:spcPct val="100000"/>
              </a:lnSpc>
              <a:spcBef>
                <a:spcPts val="500"/>
              </a:spcBef>
              <a:spcAft>
                <a:spcPts val="0"/>
              </a:spcAft>
              <a:buClr>
                <a:schemeClr val="lt1"/>
              </a:buClr>
              <a:buSzPts val="2400"/>
              <a:buFont typeface="Arial"/>
              <a:buNone/>
            </a:pPr>
            <a:r>
              <a:rPr lang="en-GB"/>
              <a:t>action plan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14" name="Google Shape;114;p6"/>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Gap analysis concept </a:t>
            </a:r>
            <a:endParaRPr/>
          </a:p>
        </p:txBody>
      </p:sp>
      <p:sp>
        <p:nvSpPr>
          <p:cNvPr id="115" name="Google Shape;115;p6"/>
          <p:cNvSpPr txBox="1"/>
          <p:nvPr>
            <p:ph idx="1" type="body"/>
          </p:nvPr>
        </p:nvSpPr>
        <p:spPr>
          <a:xfrm>
            <a:off x="2057400" y="1600200"/>
            <a:ext cx="6553200" cy="4724400"/>
          </a:xfrm>
          <a:prstGeom prst="rect">
            <a:avLst/>
          </a:prstGeom>
          <a:noFill/>
          <a:ln>
            <a:noFill/>
          </a:ln>
        </p:spPr>
        <p:txBody>
          <a:bodyPr anchorCtr="0" anchor="t" bIns="45700" lIns="91425" spcFirstLastPara="1" rIns="91425" wrap="square" tIns="45700">
            <a:normAutofit/>
          </a:bodyPr>
          <a:lstStyle/>
          <a:p>
            <a:pPr indent="-355600" lvl="1" marL="914400" rtl="0" algn="l">
              <a:lnSpc>
                <a:spcPct val="100000"/>
              </a:lnSpc>
              <a:spcBef>
                <a:spcPts val="500"/>
              </a:spcBef>
              <a:spcAft>
                <a:spcPts val="0"/>
              </a:spcAft>
              <a:buSzPts val="2000"/>
              <a:buFont typeface="Arial"/>
              <a:buChar char="•"/>
            </a:pPr>
            <a:r>
              <a:rPr lang="en-GB" sz="1800">
                <a:solidFill>
                  <a:schemeClr val="accent1"/>
                </a:solidFill>
                <a:latin typeface="Arial"/>
                <a:ea typeface="Arial"/>
                <a:cs typeface="Arial"/>
                <a:sym typeface="Arial"/>
              </a:rPr>
              <a:t>Automatic assessment</a:t>
            </a:r>
            <a:endParaRPr/>
          </a:p>
          <a:p>
            <a:pPr indent="-355600" lvl="1" marL="914400" rtl="0" algn="l">
              <a:lnSpc>
                <a:spcPct val="100000"/>
              </a:lnSpc>
              <a:spcBef>
                <a:spcPts val="500"/>
              </a:spcBef>
              <a:spcAft>
                <a:spcPts val="0"/>
              </a:spcAft>
              <a:buSzPts val="2000"/>
              <a:buFont typeface="Arial"/>
              <a:buChar char="•"/>
            </a:pPr>
            <a:r>
              <a:rPr lang="en-GB" sz="1800">
                <a:solidFill>
                  <a:schemeClr val="accent1"/>
                </a:solidFill>
                <a:latin typeface="Arial"/>
                <a:ea typeface="Arial"/>
                <a:cs typeface="Arial"/>
                <a:sym typeface="Arial"/>
              </a:rPr>
              <a:t>Statistical analysis tools and graphical display</a:t>
            </a:r>
            <a:endParaRPr sz="1800">
              <a:solidFill>
                <a:schemeClr val="accent1"/>
              </a:solidFill>
              <a:latin typeface="Arial"/>
              <a:ea typeface="Arial"/>
              <a:cs typeface="Arial"/>
              <a:sym typeface="Arial"/>
            </a:endParaRPr>
          </a:p>
        </p:txBody>
      </p:sp>
      <p:pic>
        <p:nvPicPr>
          <p:cNvPr id="116" name="Google Shape;116;p6"/>
          <p:cNvPicPr preferRelativeResize="0"/>
          <p:nvPr/>
        </p:nvPicPr>
        <p:blipFill rotWithShape="1">
          <a:blip r:embed="rId3">
            <a:alphaModFix/>
          </a:blip>
          <a:srcRect b="0" l="0" r="0" t="0"/>
          <a:stretch/>
        </p:blipFill>
        <p:spPr>
          <a:xfrm>
            <a:off x="124067" y="1386196"/>
            <a:ext cx="2314575" cy="2982516"/>
          </a:xfrm>
          <a:prstGeom prst="rect">
            <a:avLst/>
          </a:prstGeom>
          <a:noFill/>
          <a:ln>
            <a:noFill/>
          </a:ln>
        </p:spPr>
      </p:pic>
      <p:grpSp>
        <p:nvGrpSpPr>
          <p:cNvPr id="117" name="Google Shape;117;p6"/>
          <p:cNvGrpSpPr/>
          <p:nvPr/>
        </p:nvGrpSpPr>
        <p:grpSpPr>
          <a:xfrm>
            <a:off x="943575" y="2908353"/>
            <a:ext cx="3575871" cy="2322258"/>
            <a:chOff x="467544" y="1412776"/>
            <a:chExt cx="4767828" cy="3096344"/>
          </a:xfrm>
        </p:grpSpPr>
        <p:pic>
          <p:nvPicPr>
            <p:cNvPr id="118" name="Google Shape;118;p6"/>
            <p:cNvPicPr preferRelativeResize="0"/>
            <p:nvPr/>
          </p:nvPicPr>
          <p:blipFill rotWithShape="1">
            <a:blip r:embed="rId4">
              <a:alphaModFix/>
            </a:blip>
            <a:srcRect b="0" l="0" r="0" t="0"/>
            <a:stretch/>
          </p:blipFill>
          <p:spPr>
            <a:xfrm>
              <a:off x="472500" y="1443283"/>
              <a:ext cx="4762872" cy="2984629"/>
            </a:xfrm>
            <a:prstGeom prst="rect">
              <a:avLst/>
            </a:prstGeom>
            <a:noFill/>
            <a:ln>
              <a:noFill/>
            </a:ln>
            <a:effectLst>
              <a:outerShdw blurRad="63500" sx="102000" rotWithShape="0" algn="ctr" sy="102000">
                <a:srgbClr val="000000">
                  <a:alpha val="40000"/>
                </a:srgbClr>
              </a:outerShdw>
            </a:effectLst>
          </p:spPr>
        </p:pic>
        <p:sp>
          <p:nvSpPr>
            <p:cNvPr id="119" name="Google Shape;119;p6"/>
            <p:cNvSpPr/>
            <p:nvPr/>
          </p:nvSpPr>
          <p:spPr>
            <a:xfrm>
              <a:off x="472500" y="1412776"/>
              <a:ext cx="4762872" cy="720080"/>
            </a:xfrm>
            <a:prstGeom prst="ellipse">
              <a:avLst/>
            </a:prstGeom>
            <a:noFill/>
            <a:ln cap="flat" cmpd="sng" w="28575">
              <a:solidFill>
                <a:schemeClr val="accent2"/>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20" name="Google Shape;120;p6"/>
            <p:cNvSpPr/>
            <p:nvPr/>
          </p:nvSpPr>
          <p:spPr>
            <a:xfrm>
              <a:off x="467544" y="2060848"/>
              <a:ext cx="4762872" cy="720080"/>
            </a:xfrm>
            <a:prstGeom prst="ellipse">
              <a:avLst/>
            </a:prstGeom>
            <a:noFill/>
            <a:ln cap="flat" cmpd="sng" w="28575">
              <a:solidFill>
                <a:srgbClr val="E6931A"/>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121" name="Google Shape;121;p6"/>
            <p:cNvSpPr/>
            <p:nvPr/>
          </p:nvSpPr>
          <p:spPr>
            <a:xfrm>
              <a:off x="467544" y="2708920"/>
              <a:ext cx="4762872" cy="1800200"/>
            </a:xfrm>
            <a:prstGeom prst="ellipse">
              <a:avLst/>
            </a:prstGeom>
            <a:noFill/>
            <a:ln cap="flat" cmpd="sng" w="28575">
              <a:solidFill>
                <a:srgbClr val="C00000"/>
              </a:solidFill>
              <a:prstDash val="dot"/>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cxnSp>
        <p:nvCxnSpPr>
          <p:cNvPr id="122" name="Google Shape;122;p6"/>
          <p:cNvCxnSpPr/>
          <p:nvPr/>
        </p:nvCxnSpPr>
        <p:spPr>
          <a:xfrm flipH="1" rot="10800000">
            <a:off x="3299360" y="2359939"/>
            <a:ext cx="336042" cy="679835"/>
          </a:xfrm>
          <a:prstGeom prst="straightConnector1">
            <a:avLst/>
          </a:prstGeom>
          <a:noFill/>
          <a:ln cap="flat" cmpd="sng" w="57150">
            <a:solidFill>
              <a:schemeClr val="accent1"/>
            </a:solidFill>
            <a:prstDash val="solid"/>
            <a:bevel/>
            <a:headEnd len="sm" w="sm" type="none"/>
            <a:tailEnd len="med" w="med" type="triangle"/>
          </a:ln>
          <a:effectLst>
            <a:outerShdw blurRad="38100" rotWithShape="0" dir="5400000" dist="20000">
              <a:srgbClr val="000000">
                <a:alpha val="37647"/>
              </a:srgbClr>
            </a:outerShdw>
          </a:effectLst>
        </p:spPr>
      </p:cxnSp>
      <p:sp>
        <p:nvSpPr>
          <p:cNvPr id="123" name="Google Shape;123;p6"/>
          <p:cNvSpPr txBox="1"/>
          <p:nvPr/>
        </p:nvSpPr>
        <p:spPr>
          <a:xfrm>
            <a:off x="4882896" y="2611215"/>
            <a:ext cx="4096512" cy="1155441"/>
          </a:xfrm>
          <a:prstGeom prst="rect">
            <a:avLst/>
          </a:prstGeom>
          <a:noFill/>
          <a:ln>
            <a:noFill/>
          </a:ln>
        </p:spPr>
        <p:txBody>
          <a:bodyPr anchorCtr="0" anchor="t" bIns="45700" lIns="91425" spcFirstLastPara="1" rIns="91425" wrap="square" tIns="45700">
            <a:normAutofit/>
          </a:bodyPr>
          <a:lstStyle/>
          <a:p>
            <a:pPr indent="-274320" lvl="1" marL="548640" marR="0" rtl="0" algn="l">
              <a:lnSpc>
                <a:spcPct val="90000"/>
              </a:lnSpc>
              <a:spcBef>
                <a:spcPts val="0"/>
              </a:spcBef>
              <a:spcAft>
                <a:spcPts val="0"/>
              </a:spcAft>
              <a:buClr>
                <a:schemeClr val="accent2"/>
              </a:buClr>
              <a:buSzPts val="1335"/>
              <a:buFont typeface="Arial"/>
              <a:buChar char="•"/>
            </a:pPr>
            <a:r>
              <a:rPr b="0" i="0" lang="en-GB" sz="1757" u="none" cap="none" strike="noStrike">
                <a:solidFill>
                  <a:srgbClr val="E6931A"/>
                </a:solidFill>
                <a:latin typeface="Arial"/>
                <a:ea typeface="Arial"/>
                <a:cs typeface="Arial"/>
                <a:sym typeface="Arial"/>
              </a:rPr>
              <a:t>Statistical analysis tools and graphical display on the web interface</a:t>
            </a:r>
            <a:endParaRPr b="0" i="0" sz="1757" u="none" cap="none" strike="noStrike">
              <a:solidFill>
                <a:srgbClr val="E6931A"/>
              </a:solidFill>
              <a:latin typeface="Arial"/>
              <a:ea typeface="Arial"/>
              <a:cs typeface="Arial"/>
              <a:sym typeface="Arial"/>
            </a:endParaRPr>
          </a:p>
          <a:p>
            <a:pPr indent="-274320" lvl="1" marL="548640" marR="0" rtl="0" algn="l">
              <a:lnSpc>
                <a:spcPct val="90000"/>
              </a:lnSpc>
              <a:spcBef>
                <a:spcPts val="500"/>
              </a:spcBef>
              <a:spcAft>
                <a:spcPts val="0"/>
              </a:spcAft>
              <a:buClr>
                <a:schemeClr val="accent2"/>
              </a:buClr>
              <a:buSzPts val="1335"/>
              <a:buFont typeface="Arial"/>
              <a:buChar char="•"/>
            </a:pPr>
            <a:r>
              <a:rPr b="0" i="0" lang="en-GB" sz="1757" u="none" cap="none" strike="noStrike">
                <a:solidFill>
                  <a:srgbClr val="E6931A"/>
                </a:solidFill>
                <a:latin typeface="Arial"/>
                <a:ea typeface="Arial"/>
                <a:cs typeface="Arial"/>
                <a:sym typeface="Arial"/>
              </a:rPr>
              <a:t>Analysis of delta to version #2</a:t>
            </a:r>
            <a:endParaRPr b="0" i="0" sz="1757" u="none" cap="none" strike="noStrike">
              <a:solidFill>
                <a:srgbClr val="E6931A"/>
              </a:solidFill>
              <a:latin typeface="Arial"/>
              <a:ea typeface="Arial"/>
              <a:cs typeface="Arial"/>
              <a:sym typeface="Arial"/>
            </a:endParaRPr>
          </a:p>
          <a:p>
            <a:pPr indent="-214091" lvl="0" marL="274320" marR="0" rtl="0" algn="l">
              <a:lnSpc>
                <a:spcPct val="90000"/>
              </a:lnSpc>
              <a:spcBef>
                <a:spcPts val="600"/>
              </a:spcBef>
              <a:spcAft>
                <a:spcPts val="0"/>
              </a:spcAft>
              <a:buClr>
                <a:schemeClr val="accent1"/>
              </a:buClr>
              <a:buSzPts val="948"/>
              <a:buFont typeface="Noto Sans Symbols"/>
              <a:buNone/>
            </a:pPr>
            <a:r>
              <a:t/>
            </a:r>
            <a:endParaRPr b="0" i="0" sz="1248" u="none" cap="none" strike="noStrike">
              <a:solidFill>
                <a:srgbClr val="E6931A"/>
              </a:solidFill>
              <a:latin typeface="Arial"/>
              <a:ea typeface="Arial"/>
              <a:cs typeface="Arial"/>
              <a:sym typeface="Arial"/>
            </a:endParaRPr>
          </a:p>
        </p:txBody>
      </p:sp>
      <p:sp>
        <p:nvSpPr>
          <p:cNvPr id="124" name="Google Shape;124;p6"/>
          <p:cNvSpPr txBox="1"/>
          <p:nvPr/>
        </p:nvSpPr>
        <p:spPr>
          <a:xfrm>
            <a:off x="4665570" y="4305039"/>
            <a:ext cx="4370070" cy="2757913"/>
          </a:xfrm>
          <a:prstGeom prst="rect">
            <a:avLst/>
          </a:prstGeom>
          <a:noFill/>
          <a:ln>
            <a:noFill/>
          </a:ln>
        </p:spPr>
        <p:txBody>
          <a:bodyPr anchorCtr="0" anchor="t" bIns="45700" lIns="91425" spcFirstLastPara="1" rIns="91425" wrap="square" tIns="45700">
            <a:normAutofit/>
          </a:bodyPr>
          <a:lstStyle/>
          <a:p>
            <a:pPr indent="-274320" lvl="0" marL="274320" marR="0" rtl="0" algn="l">
              <a:lnSpc>
                <a:spcPct val="80000"/>
              </a:lnSpc>
              <a:spcBef>
                <a:spcPts val="0"/>
              </a:spcBef>
              <a:spcAft>
                <a:spcPts val="0"/>
              </a:spcAft>
              <a:buClr>
                <a:schemeClr val="accent1"/>
              </a:buClr>
              <a:buSzPts val="1224"/>
              <a:buFont typeface="Noto Sans Symbols"/>
              <a:buChar char="🞂"/>
            </a:pPr>
            <a:r>
              <a:rPr b="0" i="0" lang="en-GB" sz="1610" u="none" cap="none" strike="noStrike">
                <a:solidFill>
                  <a:srgbClr val="C00000"/>
                </a:solidFill>
                <a:latin typeface="Arial"/>
                <a:ea typeface="Arial"/>
                <a:cs typeface="Arial"/>
                <a:sym typeface="Arial"/>
              </a:rPr>
              <a:t>Detailed analysis per ECV / ECV Product:</a:t>
            </a:r>
            <a:endParaRPr b="0" i="0" sz="1610" u="none" cap="none" strike="noStrike">
              <a:solidFill>
                <a:srgbClr val="C00000"/>
              </a:solidFill>
              <a:latin typeface="Arial"/>
              <a:ea typeface="Arial"/>
              <a:cs typeface="Arial"/>
              <a:sym typeface="Arial"/>
            </a:endParaRPr>
          </a:p>
          <a:p>
            <a:pPr indent="-274319" lvl="1" marL="548640" marR="0" rtl="0" algn="l">
              <a:lnSpc>
                <a:spcPct val="80000"/>
              </a:lnSpc>
              <a:spcBef>
                <a:spcPts val="500"/>
              </a:spcBef>
              <a:spcAft>
                <a:spcPts val="0"/>
              </a:spcAft>
              <a:buClr>
                <a:srgbClr val="FF0000"/>
              </a:buClr>
              <a:buSzPts val="1610"/>
              <a:buFont typeface="Arial"/>
              <a:buChar char="•"/>
            </a:pPr>
            <a:r>
              <a:rPr b="0" i="0" lang="en-GB" sz="1610" u="none" cap="none" strike="noStrike">
                <a:solidFill>
                  <a:srgbClr val="C00000"/>
                </a:solidFill>
                <a:latin typeface="Arial"/>
                <a:ea typeface="Arial"/>
                <a:cs typeface="Arial"/>
                <a:sym typeface="Arial"/>
              </a:rPr>
              <a:t>Assesses progress for 8 ECVs addressed </a:t>
            </a:r>
            <a:r>
              <a:rPr lang="en-GB" sz="1610">
                <a:solidFill>
                  <a:srgbClr val="C00000"/>
                </a:solidFill>
              </a:rPr>
              <a:t>for V2.0</a:t>
            </a:r>
            <a:endParaRPr b="0" i="0" sz="1610" u="none" cap="none" strike="noStrike">
              <a:solidFill>
                <a:srgbClr val="C00000"/>
              </a:solidFill>
              <a:latin typeface="Arial"/>
              <a:ea typeface="Arial"/>
              <a:cs typeface="Arial"/>
              <a:sym typeface="Arial"/>
            </a:endParaRPr>
          </a:p>
          <a:p>
            <a:pPr indent="-274319" lvl="1" marL="548640" marR="0" rtl="0" algn="l">
              <a:lnSpc>
                <a:spcPct val="80000"/>
              </a:lnSpc>
              <a:spcBef>
                <a:spcPts val="500"/>
              </a:spcBef>
              <a:spcAft>
                <a:spcPts val="0"/>
              </a:spcAft>
              <a:buClr>
                <a:srgbClr val="FF0000"/>
              </a:buClr>
              <a:buSzPts val="1610"/>
              <a:buFont typeface="Arial"/>
              <a:buChar char="•"/>
            </a:pPr>
            <a:r>
              <a:rPr b="0" i="0" lang="en-GB" sz="1610" u="none" cap="none" strike="noStrike">
                <a:solidFill>
                  <a:srgbClr val="C00000"/>
                </a:solidFill>
                <a:latin typeface="Arial"/>
                <a:ea typeface="Arial"/>
                <a:cs typeface="Arial"/>
                <a:sym typeface="Arial"/>
              </a:rPr>
              <a:t>Selected 13 additional ECVs (5 atmosphere, 5 land, 3 ocean) not addressed before that are specifically part of 2016 GCOS-IP actions</a:t>
            </a:r>
            <a:endParaRPr b="0" i="0" sz="1610" u="none" cap="none" strike="noStrike">
              <a:solidFill>
                <a:srgbClr val="C00000"/>
              </a:solidFill>
              <a:latin typeface="Arial"/>
              <a:ea typeface="Arial"/>
              <a:cs typeface="Arial"/>
              <a:sym typeface="Arial"/>
            </a:endParaRPr>
          </a:p>
          <a:p>
            <a:pPr indent="-274319" lvl="1" marL="548640" marR="0" rtl="0" algn="l">
              <a:lnSpc>
                <a:spcPct val="80000"/>
              </a:lnSpc>
              <a:spcBef>
                <a:spcPts val="500"/>
              </a:spcBef>
              <a:spcAft>
                <a:spcPts val="0"/>
              </a:spcAft>
              <a:buClr>
                <a:srgbClr val="FF0000"/>
              </a:buClr>
              <a:buSzPts val="1610"/>
              <a:buFont typeface="Arial"/>
              <a:buChar char="•"/>
            </a:pPr>
            <a:r>
              <a:rPr b="0" i="0" lang="en-GB" sz="1610" u="none" cap="none" strike="noStrike">
                <a:solidFill>
                  <a:srgbClr val="C00000"/>
                </a:solidFill>
                <a:latin typeface="Arial"/>
                <a:ea typeface="Arial"/>
                <a:cs typeface="Arial"/>
                <a:sym typeface="Arial"/>
              </a:rPr>
              <a:t>Postponed 2 land (FAPAR, Glaciers) and 1 atmosphere (lightning) due to missing support and late availability of Inventory inputs</a:t>
            </a:r>
            <a:endParaRPr b="0" i="0" sz="1610" u="none" cap="none" strike="noStrike">
              <a:solidFill>
                <a:srgbClr val="C00000"/>
              </a:solidFill>
              <a:latin typeface="Arial"/>
              <a:ea typeface="Arial"/>
              <a:cs typeface="Arial"/>
              <a:sym typeface="Arial"/>
            </a:endParaRPr>
          </a:p>
          <a:p>
            <a:pPr indent="-228714" lvl="1" marL="548640" marR="0" rtl="0" algn="l">
              <a:lnSpc>
                <a:spcPct val="80000"/>
              </a:lnSpc>
              <a:spcBef>
                <a:spcPts val="500"/>
              </a:spcBef>
              <a:spcAft>
                <a:spcPts val="0"/>
              </a:spcAft>
              <a:buClr>
                <a:schemeClr val="accent2"/>
              </a:buClr>
              <a:buSzPts val="718"/>
              <a:buFont typeface="Noto Sans Symbols"/>
              <a:buNone/>
            </a:pPr>
            <a:r>
              <a:t/>
            </a:r>
            <a:endParaRPr b="0" i="0" sz="945" u="none" cap="none" strike="noStrike">
              <a:solidFill>
                <a:srgbClr val="C00000"/>
              </a:solidFill>
              <a:latin typeface="Arial"/>
              <a:ea typeface="Arial"/>
              <a:cs typeface="Arial"/>
              <a:sym typeface="Arial"/>
            </a:endParaRPr>
          </a:p>
          <a:p>
            <a:pPr indent="0" lvl="1" marL="205740" marR="0" rtl="0" algn="l">
              <a:lnSpc>
                <a:spcPct val="80000"/>
              </a:lnSpc>
              <a:spcBef>
                <a:spcPts val="500"/>
              </a:spcBef>
              <a:spcAft>
                <a:spcPts val="0"/>
              </a:spcAft>
              <a:buClr>
                <a:schemeClr val="accent2"/>
              </a:buClr>
              <a:buSzPts val="718"/>
              <a:buFont typeface="Noto Sans Symbols"/>
              <a:buNone/>
            </a:pPr>
            <a:r>
              <a:t/>
            </a:r>
            <a:endParaRPr b="0" i="0" sz="945" u="none" cap="none" strike="noStrike">
              <a:solidFill>
                <a:srgbClr val="C00000"/>
              </a:solidFill>
              <a:latin typeface="Arial"/>
              <a:ea typeface="Arial"/>
              <a:cs typeface="Arial"/>
              <a:sym typeface="Arial"/>
            </a:endParaRPr>
          </a:p>
        </p:txBody>
      </p:sp>
      <p:cxnSp>
        <p:nvCxnSpPr>
          <p:cNvPr id="125" name="Google Shape;125;p6"/>
          <p:cNvCxnSpPr/>
          <p:nvPr/>
        </p:nvCxnSpPr>
        <p:spPr>
          <a:xfrm flipH="1" rot="10800000">
            <a:off x="4420809" y="3038094"/>
            <a:ext cx="756982" cy="838224"/>
          </a:xfrm>
          <a:prstGeom prst="straightConnector1">
            <a:avLst/>
          </a:prstGeom>
          <a:noFill/>
          <a:ln cap="flat" cmpd="sng" w="57150">
            <a:solidFill>
              <a:srgbClr val="FFC000"/>
            </a:solidFill>
            <a:prstDash val="solid"/>
            <a:bevel/>
            <a:headEnd len="sm" w="sm" type="none"/>
            <a:tailEnd len="med" w="med" type="triangle"/>
          </a:ln>
          <a:effectLst>
            <a:outerShdw blurRad="38100" rotWithShape="0" dir="5400000" dist="20000">
              <a:srgbClr val="000000">
                <a:alpha val="37647"/>
              </a:srgbClr>
            </a:outerShdw>
          </a:effectLst>
        </p:spPr>
      </p:cxnSp>
      <p:cxnSp>
        <p:nvCxnSpPr>
          <p:cNvPr id="126" name="Google Shape;126;p6"/>
          <p:cNvCxnSpPr/>
          <p:nvPr/>
        </p:nvCxnSpPr>
        <p:spPr>
          <a:xfrm>
            <a:off x="3527081" y="4602003"/>
            <a:ext cx="1494236" cy="410931"/>
          </a:xfrm>
          <a:prstGeom prst="straightConnector1">
            <a:avLst/>
          </a:prstGeom>
          <a:noFill/>
          <a:ln cap="flat" cmpd="sng" w="57150">
            <a:solidFill>
              <a:srgbClr val="FF0000"/>
            </a:solidFill>
            <a:prstDash val="solid"/>
            <a:bevel/>
            <a:headEnd len="sm" w="sm" type="none"/>
            <a:tailEnd len="med" w="med" type="triangle"/>
          </a:ln>
          <a:effectLst>
            <a:outerShdw blurRad="38100" rotWithShape="0" dir="5400000" dist="20000">
              <a:srgbClr val="000000">
                <a:alpha val="37647"/>
              </a:srgbClr>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32" name="Google Shape;132;p7"/>
          <p:cNvSpPr txBox="1"/>
          <p:nvPr>
            <p:ph idx="2" type="body"/>
          </p:nvPr>
        </p:nvSpPr>
        <p:spPr>
          <a:xfrm>
            <a:off x="2057399" y="131379"/>
            <a:ext cx="5454869"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Relative number of existing and</a:t>
            </a:r>
            <a:endParaRPr/>
          </a:p>
          <a:p>
            <a:pPr indent="-228600" lvl="0" marL="457200" marR="0" rtl="0" algn="l">
              <a:lnSpc>
                <a:spcPct val="100000"/>
              </a:lnSpc>
              <a:spcBef>
                <a:spcPts val="500"/>
              </a:spcBef>
              <a:spcAft>
                <a:spcPts val="0"/>
              </a:spcAft>
              <a:buClr>
                <a:schemeClr val="lt1"/>
              </a:buClr>
              <a:buSzPts val="2400"/>
              <a:buFont typeface="Arial"/>
              <a:buNone/>
            </a:pPr>
            <a:r>
              <a:rPr lang="en-GB"/>
              <a:t>planned data records per agency</a:t>
            </a:r>
            <a:endParaRPr/>
          </a:p>
        </p:txBody>
      </p:sp>
      <p:grpSp>
        <p:nvGrpSpPr>
          <p:cNvPr id="133" name="Google Shape;133;p7"/>
          <p:cNvGrpSpPr/>
          <p:nvPr/>
        </p:nvGrpSpPr>
        <p:grpSpPr>
          <a:xfrm>
            <a:off x="418262" y="2250211"/>
            <a:ext cx="8465132" cy="2669138"/>
            <a:chOff x="603138" y="1861069"/>
            <a:chExt cx="11286842" cy="3558851"/>
          </a:xfrm>
        </p:grpSpPr>
        <p:pic>
          <p:nvPicPr>
            <p:cNvPr id="134" name="Google Shape;134;p7"/>
            <p:cNvPicPr preferRelativeResize="0"/>
            <p:nvPr/>
          </p:nvPicPr>
          <p:blipFill rotWithShape="1">
            <a:blip r:embed="rId3">
              <a:alphaModFix/>
            </a:blip>
            <a:srcRect b="0" l="0" r="0" t="0"/>
            <a:stretch/>
          </p:blipFill>
          <p:spPr>
            <a:xfrm>
              <a:off x="603138" y="1861071"/>
              <a:ext cx="5646910" cy="3558849"/>
            </a:xfrm>
            <a:prstGeom prst="rect">
              <a:avLst/>
            </a:prstGeom>
            <a:noFill/>
            <a:ln>
              <a:noFill/>
            </a:ln>
          </p:spPr>
        </p:pic>
        <p:graphicFrame>
          <p:nvGraphicFramePr>
            <p:cNvPr id="135" name="Google Shape;135;p7"/>
            <p:cNvGraphicFramePr/>
            <p:nvPr/>
          </p:nvGraphicFramePr>
          <p:xfrm>
            <a:off x="6259900" y="1861069"/>
            <a:ext cx="5630080" cy="3540125"/>
          </p:xfrm>
          <a:graphic>
            <a:graphicData uri="http://schemas.openxmlformats.org/drawingml/2006/chart">
              <c:chart r:id="rId4"/>
            </a:graphicData>
          </a:graphic>
        </p:graphicFrame>
      </p:grpSp>
      <p:sp>
        <p:nvSpPr>
          <p:cNvPr id="136" name="Google Shape;136;p7"/>
          <p:cNvSpPr txBox="1"/>
          <p:nvPr/>
        </p:nvSpPr>
        <p:spPr>
          <a:xfrm>
            <a:off x="1518480" y="1744209"/>
            <a:ext cx="208262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ECV Inventory #2</a:t>
            </a:r>
            <a:endParaRPr/>
          </a:p>
        </p:txBody>
      </p:sp>
      <p:sp>
        <p:nvSpPr>
          <p:cNvPr id="137" name="Google Shape;137;p7"/>
          <p:cNvSpPr txBox="1"/>
          <p:nvPr/>
        </p:nvSpPr>
        <p:spPr>
          <a:xfrm>
            <a:off x="5946972" y="1744209"/>
            <a:ext cx="208262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Arial"/>
                <a:ea typeface="Arial"/>
                <a:cs typeface="Arial"/>
                <a:sym typeface="Arial"/>
              </a:rPr>
              <a:t>ECV Inventory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43" name="Google Shape;143;p8"/>
          <p:cNvSpPr txBox="1"/>
          <p:nvPr>
            <p:ph idx="2" type="body"/>
          </p:nvPr>
        </p:nvSpPr>
        <p:spPr>
          <a:xfrm>
            <a:off x="2057400" y="123497"/>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Assessment of GCOS Criteria for</a:t>
            </a:r>
            <a:br>
              <a:rPr lang="en-GB"/>
            </a:br>
            <a:r>
              <a:rPr lang="en-GB"/>
              <a:t>existing data records</a:t>
            </a:r>
            <a:endParaRPr/>
          </a:p>
        </p:txBody>
      </p:sp>
      <p:grpSp>
        <p:nvGrpSpPr>
          <p:cNvPr id="144" name="Google Shape;144;p8"/>
          <p:cNvGrpSpPr/>
          <p:nvPr/>
        </p:nvGrpSpPr>
        <p:grpSpPr>
          <a:xfrm>
            <a:off x="1653" y="1820032"/>
            <a:ext cx="9142347" cy="3552725"/>
            <a:chOff x="1653" y="1102701"/>
            <a:chExt cx="9142347" cy="3552725"/>
          </a:xfrm>
        </p:grpSpPr>
        <p:pic>
          <p:nvPicPr>
            <p:cNvPr id="145" name="Google Shape;145;p8"/>
            <p:cNvPicPr preferRelativeResize="0"/>
            <p:nvPr/>
          </p:nvPicPr>
          <p:blipFill rotWithShape="1">
            <a:blip r:embed="rId3">
              <a:alphaModFix/>
            </a:blip>
            <a:srcRect b="0" l="0" r="0" t="0"/>
            <a:stretch/>
          </p:blipFill>
          <p:spPr>
            <a:xfrm>
              <a:off x="1653" y="1102701"/>
              <a:ext cx="9142347" cy="3552725"/>
            </a:xfrm>
            <a:prstGeom prst="rect">
              <a:avLst/>
            </a:prstGeom>
            <a:noFill/>
            <a:ln>
              <a:noFill/>
            </a:ln>
          </p:spPr>
        </p:pic>
        <p:sp>
          <p:nvSpPr>
            <p:cNvPr id="146" name="Google Shape;146;p8"/>
            <p:cNvSpPr txBox="1"/>
            <p:nvPr/>
          </p:nvSpPr>
          <p:spPr>
            <a:xfrm>
              <a:off x="1428750" y="1435070"/>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47" name="Google Shape;147;p8"/>
            <p:cNvSpPr txBox="1"/>
            <p:nvPr/>
          </p:nvSpPr>
          <p:spPr>
            <a:xfrm>
              <a:off x="1602989" y="1551939"/>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48" name="Google Shape;148;p8"/>
            <p:cNvSpPr txBox="1"/>
            <p:nvPr/>
          </p:nvSpPr>
          <p:spPr>
            <a:xfrm>
              <a:off x="3448522" y="1435070"/>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49" name="Google Shape;149;p8"/>
            <p:cNvSpPr txBox="1"/>
            <p:nvPr/>
          </p:nvSpPr>
          <p:spPr>
            <a:xfrm>
              <a:off x="3607021" y="1951169"/>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50" name="Google Shape;150;p8"/>
            <p:cNvSpPr txBox="1"/>
            <p:nvPr/>
          </p:nvSpPr>
          <p:spPr>
            <a:xfrm>
              <a:off x="3936760" y="1829502"/>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51" name="Google Shape;151;p8"/>
            <p:cNvSpPr txBox="1"/>
            <p:nvPr/>
          </p:nvSpPr>
          <p:spPr>
            <a:xfrm>
              <a:off x="6441612" y="1396619"/>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52" name="Google Shape;152;p8"/>
            <p:cNvSpPr txBox="1"/>
            <p:nvPr/>
          </p:nvSpPr>
          <p:spPr>
            <a:xfrm>
              <a:off x="3773692" y="2029142"/>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53" name="Google Shape;153;p8"/>
            <p:cNvSpPr txBox="1"/>
            <p:nvPr/>
          </p:nvSpPr>
          <p:spPr>
            <a:xfrm>
              <a:off x="2098825" y="1690439"/>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sp>
          <p:nvSpPr>
            <p:cNvPr id="154" name="Google Shape;154;p8"/>
            <p:cNvSpPr txBox="1"/>
            <p:nvPr/>
          </p:nvSpPr>
          <p:spPr>
            <a:xfrm>
              <a:off x="6940429" y="1398457"/>
              <a:ext cx="260008" cy="2539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050" u="none" cap="none" strike="noStrike">
                  <a:solidFill>
                    <a:srgbClr val="00B050"/>
                  </a:solidFill>
                  <a:latin typeface="Arial"/>
                  <a:ea typeface="Arial"/>
                  <a:cs typeface="Arial"/>
                  <a:sym typeface="Arial"/>
                </a:rPr>
                <a:t>x</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GB"/>
              <a:t>‹#›</a:t>
            </a:fld>
            <a:endParaRPr/>
          </a:p>
        </p:txBody>
      </p:sp>
      <p:sp>
        <p:nvSpPr>
          <p:cNvPr id="160" name="Google Shape;160;p9"/>
          <p:cNvSpPr txBox="1"/>
          <p:nvPr>
            <p:ph idx="1" type="body"/>
          </p:nvPr>
        </p:nvSpPr>
        <p:spPr>
          <a:xfrm>
            <a:off x="457200" y="1489841"/>
            <a:ext cx="8153400" cy="4724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500"/>
              </a:spcBef>
              <a:spcAft>
                <a:spcPts val="0"/>
              </a:spcAft>
              <a:buClr>
                <a:srgbClr val="002569"/>
              </a:buClr>
              <a:buSzPts val="2000"/>
              <a:buFont typeface="Arial"/>
              <a:buChar char="•"/>
            </a:pPr>
            <a:r>
              <a:rPr lang="en-GB"/>
              <a:t>Gaps in the ECV Inventory have been detected for ECVs aerosol, sea level, soil moisture, land cover, and fire (burnt area) </a:t>
            </a:r>
            <a:endParaRPr/>
          </a:p>
          <a:p>
            <a:pPr indent="-355600" lvl="0" marL="457200" marR="0" rtl="0" algn="l">
              <a:lnSpc>
                <a:spcPct val="100000"/>
              </a:lnSpc>
              <a:spcBef>
                <a:spcPts val="500"/>
              </a:spcBef>
              <a:spcAft>
                <a:spcPts val="0"/>
              </a:spcAft>
              <a:buClr>
                <a:srgbClr val="002569"/>
              </a:buClr>
              <a:buSzPts val="2000"/>
              <a:buFont typeface="Arial"/>
              <a:buChar char="•"/>
            </a:pPr>
            <a:r>
              <a:rPr lang="en-GB"/>
              <a:t>Detected issues in WMO OSCAR concerning the relevance category of missions for aerosol retrieval</a:t>
            </a:r>
            <a:endParaRPr/>
          </a:p>
          <a:p>
            <a:pPr indent="-355600" lvl="0" marL="457200" marR="0" rtl="0" algn="l">
              <a:lnSpc>
                <a:spcPct val="100000"/>
              </a:lnSpc>
              <a:spcBef>
                <a:spcPts val="500"/>
              </a:spcBef>
              <a:spcAft>
                <a:spcPts val="0"/>
              </a:spcAft>
              <a:buClr>
                <a:srgbClr val="002569"/>
              </a:buClr>
              <a:buSzPts val="2000"/>
              <a:buFont typeface="Arial"/>
              <a:buChar char="•"/>
            </a:pPr>
            <a:r>
              <a:rPr lang="en-GB"/>
              <a:t>Maintenance of existing and non delayed launch of new multi-channel passive microwave radiometers (AMSR-3, MWI, Weather Satellite Follow-on – Microwave (WSF-M)) is needed to avoid gaps for several ECV data records. The earliest next launch is in 2022</a:t>
            </a:r>
            <a:endParaRPr/>
          </a:p>
          <a:p>
            <a:pPr indent="-355600" lvl="0" marL="457200" marR="0" rtl="0" algn="l">
              <a:lnSpc>
                <a:spcPct val="100000"/>
              </a:lnSpc>
              <a:spcBef>
                <a:spcPts val="500"/>
              </a:spcBef>
              <a:spcAft>
                <a:spcPts val="0"/>
              </a:spcAft>
              <a:buClr>
                <a:srgbClr val="002569"/>
              </a:buClr>
              <a:buSzPts val="2000"/>
              <a:buFont typeface="Arial"/>
              <a:buChar char="•"/>
            </a:pPr>
            <a:r>
              <a:rPr lang="en-GB"/>
              <a:t>For upper air winds there is a big potential to use instruments that haven’t been used including Russian and Indian imagers, and sounders for 3D winds</a:t>
            </a:r>
            <a:endParaRPr/>
          </a:p>
          <a:p>
            <a:pPr indent="-355600" lvl="0" marL="457200" marR="0" rtl="0" algn="l">
              <a:lnSpc>
                <a:spcPct val="100000"/>
              </a:lnSpc>
              <a:spcBef>
                <a:spcPts val="500"/>
              </a:spcBef>
              <a:spcAft>
                <a:spcPts val="0"/>
              </a:spcAft>
              <a:buClr>
                <a:srgbClr val="002569"/>
              </a:buClr>
              <a:buSzPts val="2000"/>
              <a:buFont typeface="Arial"/>
              <a:buChar char="•"/>
            </a:pPr>
            <a:r>
              <a:rPr lang="en-GB"/>
              <a:t>After demonstration of positive impact on NWP Aeolus type missions should be operationalised to build long term records</a:t>
            </a:r>
            <a:endParaRPr/>
          </a:p>
          <a:p>
            <a:pPr indent="-228600" lvl="0" marL="457200" marR="0" rtl="0" algn="l">
              <a:lnSpc>
                <a:spcPct val="100000"/>
              </a:lnSpc>
              <a:spcBef>
                <a:spcPts val="500"/>
              </a:spcBef>
              <a:spcAft>
                <a:spcPts val="0"/>
              </a:spcAft>
              <a:buClr>
                <a:srgbClr val="002569"/>
              </a:buClr>
              <a:buSzPts val="2000"/>
              <a:buFont typeface="Arial"/>
              <a:buNone/>
            </a:pPr>
            <a:r>
              <a:t/>
            </a:r>
            <a:endParaRPr/>
          </a:p>
        </p:txBody>
      </p:sp>
      <p:sp>
        <p:nvSpPr>
          <p:cNvPr id="161" name="Google Shape;161;p9"/>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500"/>
              </a:spcBef>
              <a:spcAft>
                <a:spcPts val="0"/>
              </a:spcAft>
              <a:buClr>
                <a:schemeClr val="lt1"/>
              </a:buClr>
              <a:buSzPts val="2400"/>
              <a:buFont typeface="Arial"/>
              <a:buNone/>
            </a:pPr>
            <a:r>
              <a:rPr lang="en-GB"/>
              <a:t>Other key findings -1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MO_WHITE_Powerpoint_en_fr">
  <a:themeElements>
    <a:clrScheme name="GCOS CB">
      <a:dk1>
        <a:srgbClr val="000000"/>
      </a:dk1>
      <a:lt1>
        <a:srgbClr val="FFFFFF"/>
      </a:lt1>
      <a:dk2>
        <a:srgbClr val="1F497D"/>
      </a:dk2>
      <a:lt2>
        <a:srgbClr val="EEECE1"/>
      </a:lt2>
      <a:accent1>
        <a:srgbClr val="00DF11"/>
      </a:accent1>
      <a:accent2>
        <a:srgbClr val="79EAA9"/>
      </a:accent2>
      <a:accent3>
        <a:srgbClr val="FFF2FE"/>
      </a:accent3>
      <a:accent4>
        <a:srgbClr val="EA87F0"/>
      </a:accent4>
      <a:accent5>
        <a:srgbClr val="E002C8"/>
      </a:accent5>
      <a:accent6>
        <a:srgbClr val="070EE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Crisp, David (US 3290)</dc:creator>
</cp:coreProperties>
</file>