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257" r:id="rId2"/>
    <p:sldId id="264" r:id="rId3"/>
    <p:sldId id="558" r:id="rId4"/>
    <p:sldId id="749" r:id="rId5"/>
    <p:sldId id="757" r:id="rId6"/>
    <p:sldId id="336" r:id="rId7"/>
    <p:sldId id="754" r:id="rId8"/>
    <p:sldId id="570" r:id="rId9"/>
    <p:sldId id="332" r:id="rId10"/>
    <p:sldId id="331" r:id="rId11"/>
    <p:sldId id="741" r:id="rId12"/>
    <p:sldId id="758" r:id="rId13"/>
    <p:sldId id="759" r:id="rId14"/>
    <p:sldId id="579" r:id="rId15"/>
    <p:sldId id="58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61"/>
    <p:restoredTop sz="94632"/>
  </p:normalViewPr>
  <p:slideViewPr>
    <p:cSldViewPr snapToGrid="0" snapToObjects="1">
      <p:cViewPr varScale="1">
        <p:scale>
          <a:sx n="106" d="100"/>
          <a:sy n="106" d="100"/>
        </p:scale>
        <p:origin x="1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7027C9-D786-1A48-9889-9731974ADA60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714153-4B02-B94E-8493-6EB628103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1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4568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810c8f5c38_27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g810c8f5c38_27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9395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810c8f5c38_27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g810c8f5c38_27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2054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810c8f5c38_27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g810c8f5c38_27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2192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x" preserve="1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530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preserve="1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3"/>
          <p:cNvSpPr>
            <a:spLocks noGrp="1"/>
          </p:cNvSpPr>
          <p:nvPr>
            <p:ph type="sldNum" idx="12"/>
          </p:nvPr>
        </p:nvSpPr>
        <p:spPr>
          <a:xfrm>
            <a:off x="8763000" y="6629402"/>
            <a:ext cx="304800" cy="187285"/>
          </a:xfrm>
          <a:prstGeom prst="roundRect">
            <a:avLst>
              <a:gd name="adj" fmla="val 16667"/>
            </a:avLst>
          </a:prstGeom>
          <a:solidFill>
            <a:schemeClr val="lt1">
              <a:alpha val="48627"/>
            </a:schemeClr>
          </a:solidFill>
          <a:ln w="25400" cap="flat" cmpd="sng">
            <a:solidFill>
              <a:schemeClr val="dk2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825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spcBef>
                <a:spcPts val="0"/>
              </a:spcBef>
              <a:buNone/>
              <a:defRPr sz="825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spcBef>
                <a:spcPts val="0"/>
              </a:spcBef>
              <a:buNone/>
              <a:defRPr sz="825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spcBef>
                <a:spcPts val="0"/>
              </a:spcBef>
              <a:buNone/>
              <a:defRPr sz="825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spcBef>
                <a:spcPts val="0"/>
              </a:spcBef>
              <a:buNone/>
              <a:defRPr sz="825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spcBef>
                <a:spcPts val="0"/>
              </a:spcBef>
              <a:buNone/>
              <a:defRPr sz="825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spcBef>
                <a:spcPts val="0"/>
              </a:spcBef>
              <a:buNone/>
              <a:defRPr sz="825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spcBef>
                <a:spcPts val="0"/>
              </a:spcBef>
              <a:buNone/>
              <a:defRPr sz="825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spcBef>
                <a:spcPts val="0"/>
              </a:spcBef>
              <a:buNone/>
              <a:defRPr sz="825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Google Shape;10;p3"/>
          <p:cNvSpPr txBox="1">
            <a:spLocks noGrp="1"/>
          </p:cNvSpPr>
          <p:nvPr>
            <p:ph type="body" idx="1"/>
          </p:nvPr>
        </p:nvSpPr>
        <p:spPr>
          <a:xfrm>
            <a:off x="76200" y="1219200"/>
            <a:ext cx="89916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266700" algn="l" rtl="0">
              <a:spcBef>
                <a:spcPts val="375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sz="1500" b="1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marR="0" lvl="1" indent="-266700" algn="l" rtl="0">
              <a:spcBef>
                <a:spcPts val="375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Courier New"/>
              <a:buChar char="o"/>
              <a:defRPr sz="15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028700" marR="0" lvl="2" indent="-266700" algn="l" rtl="0">
              <a:spcBef>
                <a:spcPts val="375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Noto Sans Symbols"/>
              <a:buChar char="▪"/>
              <a:defRPr sz="15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-266700" algn="l" rtl="0">
              <a:spcBef>
                <a:spcPts val="375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▪"/>
              <a:defRPr sz="15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714500" marR="0" lvl="4" indent="-266700" algn="l" rtl="0">
              <a:spcBef>
                <a:spcPts val="375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057400" marR="0" lvl="5" indent="-171450" algn="l" rtl="0">
              <a:spcBef>
                <a:spcPts val="375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171450" algn="l" rtl="0">
              <a:spcBef>
                <a:spcPts val="375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171450" algn="l" rtl="0">
              <a:spcBef>
                <a:spcPts val="375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171450" algn="l" rtl="0">
              <a:spcBef>
                <a:spcPts val="375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"/>
          <p:cNvSpPr/>
          <p:nvPr/>
        </p:nvSpPr>
        <p:spPr>
          <a:xfrm>
            <a:off x="76201" y="6629402"/>
            <a:ext cx="5777948" cy="187285"/>
          </a:xfrm>
          <a:prstGeom prst="roundRect">
            <a:avLst>
              <a:gd name="adj" fmla="val 16667"/>
            </a:avLst>
          </a:prstGeom>
          <a:solidFill>
            <a:schemeClr val="lt1">
              <a:alpha val="48627"/>
            </a:schemeClr>
          </a:solidFill>
          <a:ln w="25400" cap="flat" cmpd="sng">
            <a:solidFill>
              <a:schemeClr val="dk2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5" b="0" i="1" u="none" strike="noStrike" cap="none" dirty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SIT-3</a:t>
            </a:r>
            <a:r>
              <a:rPr lang="en-US" sz="825" i="1" dirty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r>
              <a:rPr lang="en-US" sz="825" b="0" i="1" u="none" strike="noStrike" cap="none" dirty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825" i="1" dirty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25</a:t>
            </a:r>
            <a:r>
              <a:rPr lang="en-US" sz="825" b="0" i="1" u="none" strike="noStrike" cap="none" dirty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</a:t>
            </a:r>
            <a:r>
              <a:rPr lang="en-US" sz="825" i="1" dirty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26</a:t>
            </a:r>
            <a:r>
              <a:rPr lang="en-US" sz="825" b="0" i="1" u="none" strike="noStrike" cap="none" dirty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825" i="1" dirty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March</a:t>
            </a:r>
            <a:r>
              <a:rPr lang="en-US" sz="825" b="0" i="1" u="none" strike="noStrike" cap="none" dirty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2020	Join at </a:t>
            </a:r>
            <a:r>
              <a:rPr lang="en-US" sz="825" b="0" i="1" u="none" strike="noStrike" cap="none" dirty="0" err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www.slido.com</a:t>
            </a:r>
            <a:r>
              <a:rPr lang="en-US" sz="825" b="0" i="1" u="none" strike="noStrike" cap="none" dirty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with the event code: #ceos-sit-35</a:t>
            </a:r>
            <a:endParaRPr sz="825" b="0" i="1" u="none" strike="noStrike" cap="none" dirty="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Google Shape;12;p3"/>
          <p:cNvSpPr txBox="1">
            <a:spLocks noGrp="1"/>
          </p:cNvSpPr>
          <p:nvPr>
            <p:ph type="body" idx="2"/>
          </p:nvPr>
        </p:nvSpPr>
        <p:spPr>
          <a:xfrm>
            <a:off x="1981200" y="76200"/>
            <a:ext cx="4953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171450" algn="ctr" rtl="0"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marR="0" lvl="1" indent="-285750" algn="l" rtl="0">
              <a:spcBef>
                <a:spcPts val="375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85750" algn="l" rtl="0">
              <a:spcBef>
                <a:spcPts val="375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o"/>
              <a:defRPr sz="18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85750" algn="l" rtl="0">
              <a:spcBef>
                <a:spcPts val="375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▪"/>
              <a:defRPr sz="18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85750" algn="l" rtl="0">
              <a:spcBef>
                <a:spcPts val="375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171450" algn="l" rtl="0">
              <a:spcBef>
                <a:spcPts val="375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171450" algn="l" rtl="0">
              <a:spcBef>
                <a:spcPts val="375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171450" algn="l" rtl="0">
              <a:spcBef>
                <a:spcPts val="375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171450" algn="l" rtl="0">
              <a:spcBef>
                <a:spcPts val="375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3538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807684" y="4658637"/>
            <a:ext cx="3511215" cy="3100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788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07684" y="4314816"/>
            <a:ext cx="3511215" cy="3283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385724" rtl="0" eaLnBrk="1" latinLnBrk="0" hangingPunct="1">
              <a:spcAft>
                <a:spcPts val="254"/>
              </a:spcAft>
              <a:buNone/>
              <a:defRPr lang="en-US" sz="1013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92862" indent="0" algn="ctr">
              <a:buNone/>
              <a:defRPr sz="844"/>
            </a:lvl2pPr>
            <a:lvl3pPr marL="385724" indent="0" algn="ctr">
              <a:buNone/>
              <a:defRPr sz="760"/>
            </a:lvl3pPr>
            <a:lvl4pPr marL="578587" indent="0" algn="ctr">
              <a:buNone/>
              <a:defRPr sz="675"/>
            </a:lvl4pPr>
            <a:lvl5pPr marL="771449" indent="0" algn="ctr">
              <a:buNone/>
              <a:defRPr sz="675"/>
            </a:lvl5pPr>
            <a:lvl6pPr marL="964311" indent="0" algn="ctr">
              <a:buNone/>
              <a:defRPr sz="675"/>
            </a:lvl6pPr>
            <a:lvl7pPr marL="1157172" indent="0" algn="ctr">
              <a:buNone/>
              <a:defRPr sz="675"/>
            </a:lvl7pPr>
            <a:lvl8pPr marL="1350034" indent="0" algn="ctr">
              <a:buNone/>
              <a:defRPr sz="675"/>
            </a:lvl8pPr>
            <a:lvl9pPr marL="1542896" indent="0" algn="ctr">
              <a:buNone/>
              <a:defRPr sz="675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2480451" y="1193215"/>
            <a:ext cx="4177964" cy="914400"/>
          </a:xfrm>
        </p:spPr>
        <p:txBody>
          <a:bodyPr>
            <a:noAutofit/>
          </a:bodyPr>
          <a:lstStyle>
            <a:lvl1pPr marL="0" indent="0" algn="ctr">
              <a:buNone/>
              <a:defRPr sz="225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  <a:lvl2pPr marL="128585" indent="0">
              <a:buNone/>
              <a:defRPr/>
            </a:lvl2pPr>
            <a:lvl3pPr marL="257169" indent="0">
              <a:buNone/>
              <a:defRPr/>
            </a:lvl3pPr>
            <a:lvl4pPr marL="385754" indent="0">
              <a:buNone/>
              <a:defRPr/>
            </a:lvl4pPr>
            <a:lvl5pPr marL="514337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675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9" y="6356353"/>
            <a:ext cx="502968" cy="261610"/>
          </a:xfrm>
          <a:prstGeom prst="rect">
            <a:avLst/>
          </a:prstGeom>
        </p:spPr>
        <p:txBody>
          <a:bodyPr/>
          <a:lstStyle>
            <a:lvl1pPr>
              <a:defRPr sz="675">
                <a:solidFill>
                  <a:schemeClr val="tx2"/>
                </a:solidFill>
              </a:defRPr>
            </a:lvl1pPr>
          </a:lstStyle>
          <a:p>
            <a:fld id="{C8E38066-F069-41C9-B38D-47DB557F2632}" type="slidenum">
              <a:rPr lang="en-GB" smtClean="0">
                <a:solidFill>
                  <a:srgbClr val="1F497D"/>
                </a:solidFill>
              </a:rPr>
              <a:pPr/>
              <a:t>‹#›</a:t>
            </a:fld>
            <a:endParaRPr lang="en-GB" dirty="0">
              <a:solidFill>
                <a:srgbClr val="1F497D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149789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4218" y="1479305"/>
            <a:ext cx="8583085" cy="4472234"/>
          </a:xfrm>
        </p:spPr>
        <p:txBody>
          <a:bodyPr/>
          <a:lstStyle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5086352" y="6273802"/>
            <a:ext cx="184731" cy="2325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11"/>
          </a:p>
        </p:txBody>
      </p:sp>
    </p:spTree>
    <p:extLst>
      <p:ext uri="{BB962C8B-B14F-4D97-AF65-F5344CB8AC3E}">
        <p14:creationId xmlns:p14="http://schemas.microsoft.com/office/powerpoint/2010/main" val="190457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901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tiff"/><Relationship Id="rId11" Type="http://schemas.openxmlformats.org/officeDocument/2006/relationships/image" Target="../media/image24.jpeg"/><Relationship Id="rId5" Type="http://schemas.openxmlformats.org/officeDocument/2006/relationships/image" Target="../media/image18.tiff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tiff"/><Relationship Id="rId3" Type="http://schemas.openxmlformats.org/officeDocument/2006/relationships/image" Target="../media/image33.tiff"/><Relationship Id="rId7" Type="http://schemas.openxmlformats.org/officeDocument/2006/relationships/image" Target="../media/image37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tiff"/><Relationship Id="rId5" Type="http://schemas.openxmlformats.org/officeDocument/2006/relationships/image" Target="../media/image35.tiff"/><Relationship Id="rId4" Type="http://schemas.openxmlformats.org/officeDocument/2006/relationships/image" Target="../media/image34.tiff"/><Relationship Id="rId9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9.pn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openxmlformats.org/officeDocument/2006/relationships/image" Target="../media/image20.png"/><Relationship Id="rId21" Type="http://schemas.openxmlformats.org/officeDocument/2006/relationships/image" Target="../media/image51.png"/><Relationship Id="rId7" Type="http://schemas.openxmlformats.org/officeDocument/2006/relationships/image" Target="../media/image42.png"/><Relationship Id="rId12" Type="http://schemas.openxmlformats.org/officeDocument/2006/relationships/image" Target="../media/image10.pn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image" Target="../media/image19.tiff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29" Type="http://schemas.openxmlformats.org/officeDocument/2006/relationships/image" Target="../media/image5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11" Type="http://schemas.openxmlformats.org/officeDocument/2006/relationships/image" Target="../media/image26.jpeg"/><Relationship Id="rId24" Type="http://schemas.openxmlformats.org/officeDocument/2006/relationships/image" Target="../media/image54.png"/><Relationship Id="rId32" Type="http://schemas.openxmlformats.org/officeDocument/2006/relationships/image" Target="../media/image60.tiff"/><Relationship Id="rId5" Type="http://schemas.openxmlformats.org/officeDocument/2006/relationships/image" Target="../media/image40.png"/><Relationship Id="rId15" Type="http://schemas.openxmlformats.org/officeDocument/2006/relationships/image" Target="../media/image4.png"/><Relationship Id="rId23" Type="http://schemas.openxmlformats.org/officeDocument/2006/relationships/image" Target="../media/image53.png"/><Relationship Id="rId28" Type="http://schemas.openxmlformats.org/officeDocument/2006/relationships/image" Target="../media/image58.png"/><Relationship Id="rId10" Type="http://schemas.openxmlformats.org/officeDocument/2006/relationships/image" Target="../media/image37.tiff"/><Relationship Id="rId19" Type="http://schemas.openxmlformats.org/officeDocument/2006/relationships/image" Target="../media/image49.png"/><Relationship Id="rId31" Type="http://schemas.openxmlformats.org/officeDocument/2006/relationships/image" Target="../media/image31.tiff"/><Relationship Id="rId4" Type="http://schemas.openxmlformats.org/officeDocument/2006/relationships/image" Target="../media/image24.jpeg"/><Relationship Id="rId9" Type="http://schemas.openxmlformats.org/officeDocument/2006/relationships/image" Target="../media/image44.png"/><Relationship Id="rId14" Type="http://schemas.openxmlformats.org/officeDocument/2006/relationships/image" Target="../media/image45.png"/><Relationship Id="rId22" Type="http://schemas.openxmlformats.org/officeDocument/2006/relationships/image" Target="../media/image52.png"/><Relationship Id="rId27" Type="http://schemas.openxmlformats.org/officeDocument/2006/relationships/image" Target="../media/image57.png"/><Relationship Id="rId30" Type="http://schemas.openxmlformats.org/officeDocument/2006/relationships/image" Target="https://act-adapt.org/wp-content/uploads/2017/10/nrcan.jp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00790" y="2598153"/>
            <a:ext cx="6208294" cy="993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Biomass Protocol Implementation: A Global Forest Biomass Reference System</a:t>
            </a:r>
          </a:p>
        </p:txBody>
      </p:sp>
      <p:pic>
        <p:nvPicPr>
          <p:cNvPr id="19" name="Google Shape;1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789" y="1217405"/>
            <a:ext cx="2507906" cy="99313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"/>
          <p:cNvSpPr txBox="1"/>
          <p:nvPr/>
        </p:nvSpPr>
        <p:spPr>
          <a:xfrm>
            <a:off x="622789" y="2246634"/>
            <a:ext cx="2806211" cy="210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Committee on Earth Observation Satellites</a:t>
            </a:r>
            <a:endParaRPr/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3023F234-DC21-944A-9761-6D74AE022F08}"/>
              </a:ext>
            </a:extLst>
          </p:cNvPr>
          <p:cNvSpPr/>
          <p:nvPr/>
        </p:nvSpPr>
        <p:spPr>
          <a:xfrm>
            <a:off x="300790" y="4192337"/>
            <a:ext cx="4810858" cy="2541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FFFFFF"/>
                </a:solidFill>
              </a:rPr>
              <a:t>Laura Duncanson, University of Maryland, College Park, WGCV LPV Biomass</a:t>
            </a:r>
            <a:endParaRPr lang="en-US" sz="18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Plenary 20</a:t>
            </a:r>
            <a:r>
              <a:rPr lang="en-US" sz="18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Agenda # 3.7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– </a:t>
            </a:r>
            <a:r>
              <a:rPr lang="en-US" sz="18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22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October 2020</a:t>
            </a:r>
            <a:endParaRPr sz="1800" b="0" i="0" u="none" strike="noStrike" cap="none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64868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810c8f5c38_27_28"/>
          <p:cNvSpPr txBox="1"/>
          <p:nvPr/>
        </p:nvSpPr>
        <p:spPr>
          <a:xfrm>
            <a:off x="134832" y="1653062"/>
            <a:ext cx="4905073" cy="309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AU" sz="1600" b="1" u="sng" dirty="0">
                <a:solidFill>
                  <a:schemeClr val="bg2"/>
                </a:solidFill>
                <a:latin typeface="+mj-lt"/>
                <a:ea typeface="Avenir"/>
                <a:cs typeface="Avenir"/>
                <a:sym typeface="Avenir"/>
              </a:rPr>
              <a:t>Opportunities: </a:t>
            </a:r>
          </a:p>
          <a:p>
            <a:pPr>
              <a:lnSpc>
                <a:spcPct val="90000"/>
              </a:lnSpc>
            </a:pPr>
            <a:endParaRPr lang="en-AU" sz="1600" b="1" u="sng" dirty="0">
              <a:solidFill>
                <a:schemeClr val="bg2"/>
              </a:solidFill>
              <a:latin typeface="+mj-lt"/>
              <a:ea typeface="Avenir"/>
              <a:cs typeface="Avenir"/>
              <a:sym typeface="Avenir"/>
            </a:endParaRPr>
          </a:p>
          <a:p>
            <a:pPr>
              <a:lnSpc>
                <a:spcPct val="90000"/>
              </a:lnSpc>
            </a:pPr>
            <a:r>
              <a:rPr lang="en-AU" sz="1600" b="1" dirty="0">
                <a:solidFill>
                  <a:schemeClr val="bg2"/>
                </a:solidFill>
                <a:latin typeface="+mj-lt"/>
                <a:ea typeface="Avenir"/>
                <a:cs typeface="Avenir"/>
                <a:sym typeface="Avenir"/>
              </a:rPr>
              <a:t>The </a:t>
            </a:r>
            <a:r>
              <a:rPr lang="en-AU" sz="1600" b="1" dirty="0" err="1">
                <a:solidFill>
                  <a:schemeClr val="bg2"/>
                </a:solidFill>
                <a:latin typeface="+mj-lt"/>
                <a:ea typeface="Avenir"/>
                <a:cs typeface="Avenir"/>
                <a:sym typeface="Avenir"/>
              </a:rPr>
              <a:t>ForestScan</a:t>
            </a:r>
            <a:r>
              <a:rPr lang="en-AU" sz="1600" b="1" dirty="0">
                <a:solidFill>
                  <a:schemeClr val="bg2"/>
                </a:solidFill>
                <a:latin typeface="+mj-lt"/>
                <a:ea typeface="Avenir"/>
                <a:cs typeface="Avenir"/>
                <a:sym typeface="Avenir"/>
              </a:rPr>
              <a:t> project.</a:t>
            </a:r>
            <a:r>
              <a:rPr lang="en-US" sz="1600" dirty="0">
                <a:solidFill>
                  <a:schemeClr val="bg2"/>
                </a:solidFill>
                <a:latin typeface="+mj-lt"/>
              </a:rPr>
              <a:t> </a:t>
            </a:r>
          </a:p>
          <a:p>
            <a:pPr>
              <a:lnSpc>
                <a:spcPct val="90000"/>
              </a:lnSpc>
            </a:pPr>
            <a:endParaRPr lang="en-US" sz="1600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chemeClr val="bg2"/>
                </a:solidFill>
                <a:latin typeface="+mj-lt"/>
              </a:rPr>
              <a:t>ESA-funded initiative starting in 2020 led by UCL (TLS), with Wageningen (UAV), Leeds (census), Edinburgh (UAV), Cambridge (ALS), AMAP (UAV), CIRAD (logistics). Three reference sites:</a:t>
            </a:r>
          </a:p>
          <a:p>
            <a:pPr marL="471488" lvl="1" indent="-214313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2"/>
                </a:solidFill>
                <a:latin typeface="+mj-lt"/>
              </a:rPr>
              <a:t>Paracou</a:t>
            </a:r>
            <a:r>
              <a:rPr lang="en-US" sz="1600" dirty="0">
                <a:solidFill>
                  <a:schemeClr val="bg2"/>
                </a:solidFill>
                <a:latin typeface="+mj-lt"/>
              </a:rPr>
              <a:t>, French Guiana 10+ ha w TLS, census, UAV, ALS, all within a single campaign / time window</a:t>
            </a:r>
          </a:p>
          <a:p>
            <a:pPr marL="471488" lvl="1" indent="-214313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2"/>
                </a:solidFill>
                <a:latin typeface="+mj-lt"/>
              </a:rPr>
              <a:t>Lopé</a:t>
            </a:r>
            <a:r>
              <a:rPr lang="en-US" sz="1600" dirty="0">
                <a:solidFill>
                  <a:schemeClr val="bg2"/>
                </a:solidFill>
                <a:latin typeface="+mj-lt"/>
              </a:rPr>
              <a:t>, Gabon, 4+ ha w TLS, census, UAV, but with time differences of </a:t>
            </a:r>
            <a:r>
              <a:rPr lang="en-US" sz="1600" dirty="0" err="1">
                <a:solidFill>
                  <a:schemeClr val="bg2"/>
                </a:solidFill>
                <a:latin typeface="+mj-lt"/>
              </a:rPr>
              <a:t>eg</a:t>
            </a:r>
            <a:r>
              <a:rPr lang="en-US" sz="1600" dirty="0">
                <a:solidFill>
                  <a:schemeClr val="bg2"/>
                </a:solidFill>
                <a:latin typeface="+mj-lt"/>
              </a:rPr>
              <a:t> 1-2 years</a:t>
            </a:r>
          </a:p>
          <a:p>
            <a:pPr marL="471488" lvl="1" indent="-214313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2"/>
                </a:solidFill>
                <a:latin typeface="+mj-lt"/>
              </a:rPr>
              <a:t>Sepilok</a:t>
            </a:r>
            <a:r>
              <a:rPr lang="en-US" sz="1600" dirty="0">
                <a:solidFill>
                  <a:schemeClr val="bg2"/>
                </a:solidFill>
                <a:latin typeface="+mj-lt"/>
              </a:rPr>
              <a:t>, Malaysia, 4+ ha w TLS, 20+ ha census, ALS (2020) but with time differences of </a:t>
            </a:r>
            <a:r>
              <a:rPr lang="en-US" sz="1600" dirty="0" err="1">
                <a:solidFill>
                  <a:schemeClr val="bg2"/>
                </a:solidFill>
                <a:latin typeface="+mj-lt"/>
              </a:rPr>
              <a:t>eg</a:t>
            </a:r>
            <a:r>
              <a:rPr lang="en-US" sz="1600" dirty="0">
                <a:solidFill>
                  <a:schemeClr val="bg2"/>
                </a:solidFill>
                <a:latin typeface="+mj-lt"/>
              </a:rPr>
              <a:t> 1+ year for TLS and census</a:t>
            </a:r>
          </a:p>
          <a:p>
            <a:pPr>
              <a:lnSpc>
                <a:spcPct val="90000"/>
              </a:lnSpc>
            </a:pPr>
            <a:endParaRPr sz="1600" b="1" dirty="0">
              <a:solidFill>
                <a:schemeClr val="bg2"/>
              </a:solidFill>
              <a:latin typeface="+mj-lt"/>
              <a:ea typeface="Avenir"/>
              <a:cs typeface="Avenir"/>
              <a:sym typeface="Avenir"/>
            </a:endParaRPr>
          </a:p>
          <a:p>
            <a:pPr>
              <a:buClr>
                <a:srgbClr val="000000"/>
              </a:buClr>
            </a:pPr>
            <a:r>
              <a:rPr lang="en-AU" sz="1600" b="1" u="sng" dirty="0">
                <a:solidFill>
                  <a:schemeClr val="bg2"/>
                </a:solidFill>
                <a:latin typeface="+mj-lt"/>
                <a:ea typeface="Avenir"/>
                <a:cs typeface="Avenir"/>
                <a:sym typeface="Avenir"/>
              </a:rPr>
              <a:t>Challenges</a:t>
            </a:r>
            <a:r>
              <a:rPr lang="en-AU" sz="1600" b="1" dirty="0">
                <a:solidFill>
                  <a:schemeClr val="bg2"/>
                </a:solidFill>
                <a:latin typeface="+mj-lt"/>
                <a:ea typeface="Avenir"/>
                <a:cs typeface="Avenir"/>
                <a:sym typeface="Avenir"/>
              </a:rPr>
              <a:t>: </a:t>
            </a:r>
            <a:r>
              <a:rPr lang="en-AU" sz="1600" dirty="0">
                <a:solidFill>
                  <a:schemeClr val="bg2"/>
                </a:solidFill>
                <a:latin typeface="+mj-lt"/>
                <a:ea typeface="Avenir"/>
                <a:cs typeface="Avenir"/>
                <a:sym typeface="Avenir"/>
              </a:rPr>
              <a:t>Temporal gaps between new field measurements and airborne campaigns. </a:t>
            </a:r>
            <a:endParaRPr sz="1600" dirty="0">
              <a:solidFill>
                <a:schemeClr val="bg2"/>
              </a:solidFill>
              <a:latin typeface="+mj-lt"/>
            </a:endParaRPr>
          </a:p>
          <a:p>
            <a:pPr>
              <a:buClr>
                <a:srgbClr val="000000"/>
              </a:buClr>
            </a:pPr>
            <a:endParaRPr sz="1800" b="1" dirty="0">
              <a:solidFill>
                <a:schemeClr val="bg2"/>
              </a:solidFill>
              <a:latin typeface="Avenir"/>
              <a:ea typeface="Avenir"/>
              <a:cs typeface="Avenir"/>
              <a:sym typeface="Avenir"/>
            </a:endParaRPr>
          </a:p>
          <a:p>
            <a:pPr>
              <a:buClr>
                <a:srgbClr val="000000"/>
              </a:buClr>
            </a:pPr>
            <a:endParaRPr lang="en-AU" sz="1800" dirty="0">
              <a:solidFill>
                <a:schemeClr val="bg2"/>
              </a:solidFill>
              <a:latin typeface="Avenir"/>
              <a:ea typeface="Avenir"/>
              <a:cs typeface="Avenir"/>
              <a:sym typeface="Avenir"/>
            </a:endParaRPr>
          </a:p>
          <a:p>
            <a:pPr>
              <a:buClr>
                <a:srgbClr val="000000"/>
              </a:buClr>
            </a:pPr>
            <a:r>
              <a:rPr lang="en-AU" sz="1800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	</a:t>
            </a:r>
            <a:endParaRPr sz="1800" dirty="0">
              <a:solidFill>
                <a:schemeClr val="bg2"/>
              </a:solidFill>
            </a:endParaRPr>
          </a:p>
          <a:p>
            <a:pPr>
              <a:buClr>
                <a:srgbClr val="000000"/>
              </a:buClr>
            </a:pPr>
            <a:endParaRPr sz="1800" dirty="0">
              <a:solidFill>
                <a:schemeClr val="bg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33" name="Google Shape;1033;g810c8f5c38_27_28"/>
          <p:cNvSpPr txBox="1">
            <a:spLocks noGrp="1"/>
          </p:cNvSpPr>
          <p:nvPr>
            <p:ph type="title"/>
          </p:nvPr>
        </p:nvSpPr>
        <p:spPr>
          <a:xfrm>
            <a:off x="1862842" y="133017"/>
            <a:ext cx="5568803" cy="775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AU" sz="2400" b="1" dirty="0">
                <a:solidFill>
                  <a:schemeClr val="bg1"/>
                </a:solidFill>
              </a:rPr>
              <a:t>Opportunities and Challenges for Implementation of Biomass Protocol</a:t>
            </a:r>
            <a:endParaRPr sz="2400" u="sng" dirty="0">
              <a:solidFill>
                <a:schemeClr val="bg1"/>
              </a:solidFill>
            </a:endParaRPr>
          </a:p>
        </p:txBody>
      </p:sp>
      <p:sp>
        <p:nvSpPr>
          <p:cNvPr id="1034" name="Google Shape;1034;g810c8f5c38_27_28"/>
          <p:cNvSpPr/>
          <p:nvPr/>
        </p:nvSpPr>
        <p:spPr>
          <a:xfrm>
            <a:off x="3527934" y="3624133"/>
            <a:ext cx="13994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AU" sz="1800">
                <a:solidFill>
                  <a:schemeClr val="bg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sz="1800">
              <a:solidFill>
                <a:schemeClr val="bg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35" name="Google Shape;1035;g810c8f5c38_27_28"/>
          <p:cNvSpPr txBox="1"/>
          <p:nvPr/>
        </p:nvSpPr>
        <p:spPr>
          <a:xfrm>
            <a:off x="171842" y="1260967"/>
            <a:ext cx="5954741" cy="407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AU" sz="1800" b="1" dirty="0">
                <a:solidFill>
                  <a:schemeClr val="bg2"/>
                </a:solidFill>
                <a:latin typeface="+mj-lt"/>
                <a:ea typeface="Avenir"/>
                <a:cs typeface="Avenir"/>
                <a:sym typeface="Avenir"/>
              </a:rPr>
              <a:t>Agency</a:t>
            </a:r>
            <a:r>
              <a:rPr lang="en-AU" sz="1800" b="1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: </a:t>
            </a:r>
            <a:r>
              <a:rPr lang="en-AU" sz="1800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ESA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DFE451-B3AC-2841-B2EC-35D4CF68F586}"/>
              </a:ext>
            </a:extLst>
          </p:cNvPr>
          <p:cNvSpPr txBox="1"/>
          <p:nvPr/>
        </p:nvSpPr>
        <p:spPr>
          <a:xfrm>
            <a:off x="5076915" y="1260967"/>
            <a:ext cx="3914673" cy="1165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8574" tIns="28574" rIns="28574" bIns="28574" numCol="1" spcCol="38100" rtlCol="0" anchor="t">
            <a:spAutoFit/>
          </a:bodyPr>
          <a:lstStyle/>
          <a:p>
            <a:pPr algn="ctr" defTabSz="285750" latinLnBrk="1" hangingPunct="0"/>
            <a:r>
              <a:rPr lang="en-GB" sz="1800" b="1" dirty="0">
                <a:solidFill>
                  <a:schemeClr val="bg2"/>
                </a:solidFill>
              </a:rPr>
              <a:t>New technology for </a:t>
            </a:r>
          </a:p>
          <a:p>
            <a:pPr algn="ctr" defTabSz="285750" latinLnBrk="1" hangingPunct="0"/>
            <a:r>
              <a:rPr lang="en-GB" sz="1800" b="1" dirty="0">
                <a:solidFill>
                  <a:schemeClr val="bg2"/>
                </a:solidFill>
              </a:rPr>
              <a:t>characterising forest structure </a:t>
            </a:r>
          </a:p>
          <a:p>
            <a:pPr algn="ctr" defTabSz="285750" latinLnBrk="1" hangingPunct="0"/>
            <a:r>
              <a:rPr lang="en-GB" sz="1800" b="1" dirty="0">
                <a:solidFill>
                  <a:schemeClr val="bg2"/>
                </a:solidFill>
              </a:rPr>
              <a:t>and biomass at Biomass Reference for EO </a:t>
            </a:r>
            <a:r>
              <a:rPr lang="en-GB" sz="1800" b="1" dirty="0" err="1">
                <a:solidFill>
                  <a:schemeClr val="bg2"/>
                </a:solidFill>
              </a:rPr>
              <a:t>cal</a:t>
            </a:r>
            <a:r>
              <a:rPr lang="en-GB" sz="1800" b="1" dirty="0">
                <a:solidFill>
                  <a:schemeClr val="bg2"/>
                </a:solidFill>
              </a:rPr>
              <a:t>/</a:t>
            </a:r>
            <a:r>
              <a:rPr lang="en-GB" sz="1800" b="1" dirty="0" err="1">
                <a:solidFill>
                  <a:schemeClr val="bg2"/>
                </a:solidFill>
              </a:rPr>
              <a:t>val</a:t>
            </a:r>
            <a:r>
              <a:rPr lang="en-GB" sz="1800" b="1" dirty="0">
                <a:solidFill>
                  <a:schemeClr val="bg2"/>
                </a:solidFill>
              </a:rPr>
              <a:t> across the tropics</a:t>
            </a:r>
            <a:endParaRPr lang="en-US" sz="1800" dirty="0">
              <a:solidFill>
                <a:schemeClr val="bg2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45C4D2B-864E-D14A-A2E4-A3E5497DBEEF}"/>
              </a:ext>
            </a:extLst>
          </p:cNvPr>
          <p:cNvGrpSpPr/>
          <p:nvPr/>
        </p:nvGrpSpPr>
        <p:grpSpPr>
          <a:xfrm>
            <a:off x="5130319" y="2434609"/>
            <a:ext cx="3929517" cy="4305955"/>
            <a:chOff x="5634681" y="2899357"/>
            <a:chExt cx="3509319" cy="374857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4DD9BFA-6644-7D4D-9FED-989D1B988DAD}"/>
                </a:ext>
              </a:extLst>
            </p:cNvPr>
            <p:cNvSpPr/>
            <p:nvPr/>
          </p:nvSpPr>
          <p:spPr>
            <a:xfrm>
              <a:off x="5634681" y="2899357"/>
              <a:ext cx="3509319" cy="37485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9A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8574" tIns="28574" rIns="28574" bIns="28574" numCol="1" spcCol="38100" rtlCol="0" anchor="ctr">
              <a:spAutoFit/>
            </a:bodyPr>
            <a:lstStyle/>
            <a:p>
              <a:pPr defTabSz="285750" latinLnBrk="1" hangingPunct="0">
                <a:buClrTx/>
              </a:pPr>
              <a:endParaRPr lang="en-US" sz="1800">
                <a:solidFill>
                  <a:schemeClr val="bg2"/>
                </a:solidFill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2405373-4420-944C-BB0F-61D80AA5E1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29430" y="4351707"/>
              <a:ext cx="1502214" cy="112921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Espace réservé du contenu 3">
              <a:extLst>
                <a:ext uri="{FF2B5EF4-FFF2-40B4-BE49-F238E27FC236}">
                  <a16:creationId xmlns:a16="http://schemas.microsoft.com/office/drawing/2014/main" id="{F5E0807F-4723-E34A-A0C3-5871C7B096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38085" y="3199873"/>
              <a:ext cx="1969561" cy="100844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BF201CA-1139-4049-8189-460FA0777A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563473" y="4351706"/>
              <a:ext cx="1205032" cy="112921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Picture 11">
              <a:extLst>
                <a:ext uri="{FF2B5EF4-FFF2-40B4-BE49-F238E27FC236}">
                  <a16:creationId xmlns:a16="http://schemas.microsoft.com/office/drawing/2014/main" id="{C8C873BA-FC35-7D41-8A7C-339A70AD80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5629" y="5538680"/>
              <a:ext cx="947237" cy="287041"/>
            </a:xfrm>
            <a:prstGeom prst="rect">
              <a:avLst/>
            </a:prstGeom>
            <a:solidFill>
              <a:srgbClr val="FFFFFF"/>
            </a:solidFill>
            <a:extLst/>
          </p:spPr>
        </p:pic>
        <p:pic>
          <p:nvPicPr>
            <p:cNvPr id="15" name="Picture 13">
              <a:extLst>
                <a:ext uri="{FF2B5EF4-FFF2-40B4-BE49-F238E27FC236}">
                  <a16:creationId xmlns:a16="http://schemas.microsoft.com/office/drawing/2014/main" id="{29A02C4D-F9AF-E34E-9D7B-539EF915CE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9893" y="5523600"/>
              <a:ext cx="975941" cy="287041"/>
            </a:xfrm>
            <a:prstGeom prst="rect">
              <a:avLst/>
            </a:prstGeom>
            <a:solidFill>
              <a:srgbClr val="FFFFFF"/>
            </a:solidFill>
            <a:extLst/>
          </p:spPr>
        </p:pic>
        <p:pic>
          <p:nvPicPr>
            <p:cNvPr id="16" name="Picture 14">
              <a:extLst>
                <a:ext uri="{FF2B5EF4-FFF2-40B4-BE49-F238E27FC236}">
                  <a16:creationId xmlns:a16="http://schemas.microsoft.com/office/drawing/2014/main" id="{D6E5759A-CA8B-794E-ACFE-44481BACAE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2876" y="5538680"/>
              <a:ext cx="975941" cy="287041"/>
            </a:xfrm>
            <a:prstGeom prst="rect">
              <a:avLst/>
            </a:prstGeom>
            <a:solidFill>
              <a:srgbClr val="FFFFFF"/>
            </a:solidFill>
            <a:extLst/>
          </p:spPr>
        </p:pic>
        <p:pic>
          <p:nvPicPr>
            <p:cNvPr id="17" name="Picture 15">
              <a:extLst>
                <a:ext uri="{FF2B5EF4-FFF2-40B4-BE49-F238E27FC236}">
                  <a16:creationId xmlns:a16="http://schemas.microsoft.com/office/drawing/2014/main" id="{E4A442B5-3944-0D4F-8BFC-DEB6D4C04F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4703" y="3747794"/>
              <a:ext cx="632001" cy="568801"/>
            </a:xfrm>
            <a:prstGeom prst="rect">
              <a:avLst/>
            </a:prstGeom>
            <a:solidFill>
              <a:srgbClr val="FFFFFF"/>
            </a:solidFill>
            <a:extLst/>
          </p:spPr>
        </p:pic>
        <p:pic>
          <p:nvPicPr>
            <p:cNvPr id="18" name="Picture 16">
              <a:extLst>
                <a:ext uri="{FF2B5EF4-FFF2-40B4-BE49-F238E27FC236}">
                  <a16:creationId xmlns:a16="http://schemas.microsoft.com/office/drawing/2014/main" id="{7AA42EB5-9513-994B-8F32-5CF7379AB0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4279" y="3148529"/>
              <a:ext cx="641738" cy="641738"/>
            </a:xfrm>
            <a:prstGeom prst="rect">
              <a:avLst/>
            </a:prstGeom>
            <a:solidFill>
              <a:srgbClr val="FFFFFF"/>
            </a:solidFill>
            <a:extLst/>
          </p:spPr>
        </p:pic>
        <p:pic>
          <p:nvPicPr>
            <p:cNvPr id="19" name="Picture 12">
              <a:extLst>
                <a:ext uri="{FF2B5EF4-FFF2-40B4-BE49-F238E27FC236}">
                  <a16:creationId xmlns:a16="http://schemas.microsoft.com/office/drawing/2014/main" id="{7C003955-D475-0346-9A1E-B3A273FAAF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8657" y="5941944"/>
              <a:ext cx="1749371" cy="286781"/>
            </a:xfrm>
            <a:prstGeom prst="rect">
              <a:avLst/>
            </a:prstGeom>
            <a:solidFill>
              <a:srgbClr val="FFFFFF"/>
            </a:solidFill>
            <a:extLst/>
          </p:spPr>
        </p:pic>
        <p:pic>
          <p:nvPicPr>
            <p:cNvPr id="20" name="Picture 17">
              <a:extLst>
                <a:ext uri="{FF2B5EF4-FFF2-40B4-BE49-F238E27FC236}">
                  <a16:creationId xmlns:a16="http://schemas.microsoft.com/office/drawing/2014/main" id="{0737BAB4-0A72-4A4A-AFD2-751AFB2BAD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9983" y="5908501"/>
              <a:ext cx="1090757" cy="287041"/>
            </a:xfrm>
            <a:prstGeom prst="rect">
              <a:avLst/>
            </a:prstGeom>
            <a:solidFill>
              <a:srgbClr val="FFFFFF"/>
            </a:solidFill>
            <a:extLst/>
          </p:spPr>
        </p:pic>
      </p:grpSp>
      <p:pic>
        <p:nvPicPr>
          <p:cNvPr id="22" name="Picture 5" descr="ESA_logo_address_French_word">
            <a:extLst>
              <a:ext uri="{FF2B5EF4-FFF2-40B4-BE49-F238E27FC236}">
                <a16:creationId xmlns:a16="http://schemas.microsoft.com/office/drawing/2014/main" id="{3F0401AC-34C4-3244-98F5-2F9CD192A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108" y="6311070"/>
            <a:ext cx="983970" cy="429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6012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810c8f5c38_27_28"/>
          <p:cNvSpPr txBox="1"/>
          <p:nvPr/>
        </p:nvSpPr>
        <p:spPr>
          <a:xfrm>
            <a:off x="135922" y="3319756"/>
            <a:ext cx="5498759" cy="309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AU" sz="1600" b="1" u="sng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Opportunities</a:t>
            </a:r>
            <a:r>
              <a:rPr lang="en-AU" sz="1600" b="1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: </a:t>
            </a:r>
            <a:r>
              <a:rPr lang="en-AU" sz="1600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New collaborations with TERN and its partner institutions including protocol compliant collection of new high quality field data (Stem measures, UAV/Airborne LIDAR, TLS) including uncertainty assessments </a:t>
            </a:r>
            <a:endParaRPr sz="1600" b="1" dirty="0">
              <a:solidFill>
                <a:srgbClr val="1F497D"/>
              </a:solidFill>
              <a:latin typeface="+mj-lt"/>
              <a:ea typeface="Avenir"/>
              <a:cs typeface="Avenir"/>
              <a:sym typeface="Avenir"/>
            </a:endParaRPr>
          </a:p>
          <a:p>
            <a:pPr>
              <a:buClr>
                <a:srgbClr val="000000"/>
              </a:buClr>
            </a:pPr>
            <a:endParaRPr sz="1600" b="1" dirty="0">
              <a:solidFill>
                <a:srgbClr val="1F497D"/>
              </a:solidFill>
              <a:latin typeface="+mj-lt"/>
              <a:ea typeface="Avenir"/>
              <a:cs typeface="Avenir"/>
              <a:sym typeface="Avenir"/>
            </a:endParaRPr>
          </a:p>
          <a:p>
            <a:pPr>
              <a:buClr>
                <a:srgbClr val="000000"/>
              </a:buClr>
            </a:pPr>
            <a:r>
              <a:rPr lang="en-AU" sz="1600" b="1" u="sng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Challenges</a:t>
            </a:r>
            <a:r>
              <a:rPr lang="en-AU" sz="1600" b="1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: </a:t>
            </a:r>
            <a:r>
              <a:rPr lang="en-AU" sz="1600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This will require extra funding to acquire field stem maps over a suitable spatial extent with coinciding airborne/UAV LIDAR and TLS acquisition</a:t>
            </a:r>
            <a:endParaRPr sz="1600" dirty="0">
              <a:latin typeface="+mj-lt"/>
            </a:endParaRPr>
          </a:p>
          <a:p>
            <a:pPr>
              <a:buClr>
                <a:srgbClr val="000000"/>
              </a:buClr>
            </a:pPr>
            <a:endParaRPr sz="1600" b="1" dirty="0">
              <a:solidFill>
                <a:srgbClr val="1F497D"/>
              </a:solidFill>
              <a:latin typeface="+mj-lt"/>
              <a:ea typeface="Avenir"/>
              <a:cs typeface="Avenir"/>
              <a:sym typeface="Avenir"/>
            </a:endParaRPr>
          </a:p>
          <a:p>
            <a:pPr>
              <a:buClr>
                <a:srgbClr val="000000"/>
              </a:buClr>
            </a:pPr>
            <a:r>
              <a:rPr lang="en-AU" sz="1600" b="1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What is needed to overcome challenges?</a:t>
            </a:r>
          </a:p>
          <a:p>
            <a:pPr>
              <a:buClr>
                <a:srgbClr val="000000"/>
              </a:buClr>
            </a:pPr>
            <a:r>
              <a:rPr lang="en-AU" sz="1600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Additional funding will allow biomass data collection at our existing field sites, suitable for training LIDAR models, in a timely manner.</a:t>
            </a:r>
          </a:p>
          <a:p>
            <a:pPr>
              <a:buClr>
                <a:srgbClr val="000000"/>
              </a:buClr>
            </a:pPr>
            <a:endParaRPr lang="en-AU" sz="1600" dirty="0">
              <a:solidFill>
                <a:srgbClr val="1F497D"/>
              </a:solidFill>
              <a:latin typeface="Avenir"/>
              <a:ea typeface="Avenir"/>
              <a:cs typeface="Avenir"/>
              <a:sym typeface="Avenir"/>
            </a:endParaRPr>
          </a:p>
          <a:p>
            <a:pPr>
              <a:buClr>
                <a:srgbClr val="000000"/>
              </a:buClr>
            </a:pPr>
            <a:r>
              <a:rPr lang="en-AU" sz="1600" dirty="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	</a:t>
            </a:r>
            <a:endParaRPr sz="1600" dirty="0"/>
          </a:p>
          <a:p>
            <a:pPr>
              <a:buClr>
                <a:srgbClr val="000000"/>
              </a:buClr>
            </a:pPr>
            <a:endParaRPr sz="1215" dirty="0">
              <a:solidFill>
                <a:srgbClr val="1F497D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34" name="Google Shape;1034;g810c8f5c38_27_28"/>
          <p:cNvSpPr/>
          <p:nvPr/>
        </p:nvSpPr>
        <p:spPr>
          <a:xfrm>
            <a:off x="3527935" y="3290501"/>
            <a:ext cx="13994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AU" sz="1215"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sz="1215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35" name="Google Shape;1035;g810c8f5c38_27_28"/>
          <p:cNvSpPr txBox="1"/>
          <p:nvPr/>
        </p:nvSpPr>
        <p:spPr>
          <a:xfrm>
            <a:off x="135923" y="1256996"/>
            <a:ext cx="5610745" cy="458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AU" sz="1600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TERN Australian Terrestrial Ecosystem Research Network</a:t>
            </a:r>
          </a:p>
          <a:p>
            <a:pPr marL="214313" indent="-214313">
              <a:buFont typeface="Arial" charset="0"/>
              <a:buChar char="•"/>
            </a:pPr>
            <a:r>
              <a:rPr lang="en-AU" sz="1600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10 </a:t>
            </a:r>
            <a:r>
              <a:rPr lang="en-AU" sz="1600" dirty="0" err="1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yrs</a:t>
            </a:r>
            <a:r>
              <a:rPr lang="en-AU" sz="1600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 of national collaborative partnerships between research and government</a:t>
            </a:r>
          </a:p>
          <a:p>
            <a:pPr marL="214313" indent="-214313">
              <a:buFont typeface="Arial" charset="0"/>
              <a:buChar char="•"/>
            </a:pPr>
            <a:r>
              <a:rPr lang="en-AU" sz="1600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12 high intensity monitoring sites and a national flux tower network</a:t>
            </a:r>
          </a:p>
          <a:p>
            <a:pPr marL="214313" indent="-214313">
              <a:buFont typeface="Arial" charset="0"/>
              <a:buChar char="•"/>
            </a:pPr>
            <a:r>
              <a:rPr lang="en-AU" sz="1600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600+ 1 ha ecological survey plots</a:t>
            </a:r>
            <a:endParaRPr sz="1600" dirty="0">
              <a:latin typeface="+mj-lt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3E24D75-836B-D943-9DFC-E0A014A32B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43" t="19095"/>
          <a:stretch/>
        </p:blipFill>
        <p:spPr>
          <a:xfrm>
            <a:off x="5757739" y="3947028"/>
            <a:ext cx="3395903" cy="20628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57FC31D-E543-CD4A-B3E8-CD279C0B76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51" t="5256" r="9847"/>
          <a:stretch/>
        </p:blipFill>
        <p:spPr>
          <a:xfrm>
            <a:off x="5746668" y="1718682"/>
            <a:ext cx="3406975" cy="2225078"/>
          </a:xfrm>
          <a:prstGeom prst="rect">
            <a:avLst/>
          </a:prstGeom>
        </p:spPr>
      </p:pic>
      <p:pic>
        <p:nvPicPr>
          <p:cNvPr id="41" name="Picture 40" descr="A close up of a flag&#10;&#10;Description automatically generated">
            <a:extLst>
              <a:ext uri="{FF2B5EF4-FFF2-40B4-BE49-F238E27FC236}">
                <a16:creationId xmlns:a16="http://schemas.microsoft.com/office/drawing/2014/main" id="{0F5C3BD5-FF2B-4541-B782-22C4E7AC6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7168" y="3586893"/>
            <a:ext cx="1006475" cy="1004766"/>
          </a:xfrm>
          <a:prstGeom prst="rect">
            <a:avLst/>
          </a:prstGeom>
        </p:spPr>
      </p:pic>
      <p:sp>
        <p:nvSpPr>
          <p:cNvPr id="9" name="Google Shape;1033;g810c8f5c38_27_28">
            <a:extLst>
              <a:ext uri="{FF2B5EF4-FFF2-40B4-BE49-F238E27FC236}">
                <a16:creationId xmlns:a16="http://schemas.microsoft.com/office/drawing/2014/main" id="{61A5B94B-E686-A54B-AA67-8C6C35799AAF}"/>
              </a:ext>
            </a:extLst>
          </p:cNvPr>
          <p:cNvSpPr txBox="1">
            <a:spLocks/>
          </p:cNvSpPr>
          <p:nvPr/>
        </p:nvSpPr>
        <p:spPr>
          <a:xfrm>
            <a:off x="1862842" y="133017"/>
            <a:ext cx="5568803" cy="775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AU" sz="2400" b="1" dirty="0">
                <a:solidFill>
                  <a:schemeClr val="bg1"/>
                </a:solidFill>
              </a:rPr>
              <a:t>Opportunities and Challenges for Implementation of Biomass Protocol</a:t>
            </a:r>
            <a:endParaRPr lang="en-AU" sz="2400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786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DF4DED-60D0-EF42-A2A9-593F667CB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38066-F069-41C9-B38D-47DB557F2632}" type="slidenum">
              <a:rPr lang="en-GB" smtClean="0">
                <a:solidFill>
                  <a:srgbClr val="1F497D"/>
                </a:solidFill>
              </a:rPr>
              <a:pPr/>
              <a:t>12</a:t>
            </a:fld>
            <a:endParaRPr lang="en-GB" dirty="0">
              <a:solidFill>
                <a:srgbClr val="1F497D"/>
              </a:solidFill>
            </a:endParaRPr>
          </a:p>
        </p:txBody>
      </p:sp>
      <p:sp>
        <p:nvSpPr>
          <p:cNvPr id="6" name="Google Shape;1033;g810c8f5c38_27_28">
            <a:extLst>
              <a:ext uri="{FF2B5EF4-FFF2-40B4-BE49-F238E27FC236}">
                <a16:creationId xmlns:a16="http://schemas.microsoft.com/office/drawing/2014/main" id="{6177569C-5D84-F742-A6F5-61B8FDC63127}"/>
              </a:ext>
            </a:extLst>
          </p:cNvPr>
          <p:cNvSpPr txBox="1">
            <a:spLocks/>
          </p:cNvSpPr>
          <p:nvPr/>
        </p:nvSpPr>
        <p:spPr>
          <a:xfrm>
            <a:off x="1862842" y="133017"/>
            <a:ext cx="5568803" cy="775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AU" sz="2400" b="1" dirty="0">
                <a:solidFill>
                  <a:schemeClr val="bg1"/>
                </a:solidFill>
              </a:rPr>
              <a:t>Opportunities and Challenges for Implementation of Biomass Protocol</a:t>
            </a:r>
            <a:endParaRPr lang="en-AU" sz="2400" u="sng" dirty="0">
              <a:solidFill>
                <a:schemeClr val="bg1"/>
              </a:solidFill>
            </a:endParaRPr>
          </a:p>
        </p:txBody>
      </p:sp>
      <p:sp>
        <p:nvSpPr>
          <p:cNvPr id="7" name="Google Shape;1035;g810c8f5c38_27_28">
            <a:extLst>
              <a:ext uri="{FF2B5EF4-FFF2-40B4-BE49-F238E27FC236}">
                <a16:creationId xmlns:a16="http://schemas.microsoft.com/office/drawing/2014/main" id="{A32226DE-239C-4E41-ADA9-C3A41318AD2E}"/>
              </a:ext>
            </a:extLst>
          </p:cNvPr>
          <p:cNvSpPr txBox="1"/>
          <p:nvPr/>
        </p:nvSpPr>
        <p:spPr>
          <a:xfrm>
            <a:off x="135923" y="1256996"/>
            <a:ext cx="5610745" cy="1306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AU" sz="1600" b="1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Agency: </a:t>
            </a:r>
            <a:r>
              <a:rPr lang="en-AU" sz="1600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ISRO</a:t>
            </a:r>
          </a:p>
        </p:txBody>
      </p:sp>
      <p:sp>
        <p:nvSpPr>
          <p:cNvPr id="16" name="Google Shape;1032;g810c8f5c38_27_28">
            <a:extLst>
              <a:ext uri="{FF2B5EF4-FFF2-40B4-BE49-F238E27FC236}">
                <a16:creationId xmlns:a16="http://schemas.microsoft.com/office/drawing/2014/main" id="{5268EB03-4B15-7B4E-B403-3EB96CEED653}"/>
              </a:ext>
            </a:extLst>
          </p:cNvPr>
          <p:cNvSpPr txBox="1"/>
          <p:nvPr/>
        </p:nvSpPr>
        <p:spPr>
          <a:xfrm>
            <a:off x="100844" y="1606709"/>
            <a:ext cx="4107354" cy="309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AU" sz="1600" b="1" u="sng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Opportunities</a:t>
            </a:r>
            <a:r>
              <a:rPr lang="en-AU" sz="1600" b="1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: 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Five sites in India have been identified as potential biomass reference sites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Necessary data collected under other projects can be used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Field and TLS data collection in place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Existing collaborations with NFI teams exist.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sz="1600" dirty="0">
              <a:solidFill>
                <a:srgbClr val="1F497D"/>
              </a:solidFill>
              <a:latin typeface="+mj-lt"/>
              <a:ea typeface="Avenir"/>
              <a:cs typeface="Avenir"/>
              <a:sym typeface="Avenir"/>
            </a:endParaRPr>
          </a:p>
          <a:p>
            <a:pPr>
              <a:buClr>
                <a:srgbClr val="000000"/>
              </a:buClr>
            </a:pPr>
            <a:endParaRPr sz="1600" b="1" dirty="0">
              <a:solidFill>
                <a:srgbClr val="1F497D"/>
              </a:solidFill>
              <a:latin typeface="+mj-lt"/>
              <a:ea typeface="Avenir"/>
              <a:cs typeface="Avenir"/>
              <a:sym typeface="Avenir"/>
            </a:endParaRPr>
          </a:p>
          <a:p>
            <a:pPr>
              <a:buClr>
                <a:srgbClr val="000000"/>
              </a:buClr>
            </a:pPr>
            <a:r>
              <a:rPr lang="en-AU" sz="1600" b="1" u="sng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Challenges</a:t>
            </a:r>
            <a:r>
              <a:rPr lang="en-AU" sz="1600" b="1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: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Exploring the possibility of drone-based lidar data acquisitions for all sites at the desired times.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Permissions would be required for lidar data acquisition over the designated sites.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Approvals from other ministries are needed in order to share the field data with international community.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5726705-7C64-9245-92A5-E5A41445C450}"/>
              </a:ext>
            </a:extLst>
          </p:cNvPr>
          <p:cNvGrpSpPr/>
          <p:nvPr/>
        </p:nvGrpSpPr>
        <p:grpSpPr>
          <a:xfrm>
            <a:off x="4243276" y="1408289"/>
            <a:ext cx="4860758" cy="5209674"/>
            <a:chOff x="6114961" y="397932"/>
            <a:chExt cx="5799557" cy="601087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148768A-7CFA-C24E-88B3-C46C8B099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14961" y="397932"/>
              <a:ext cx="5799557" cy="6010877"/>
            </a:xfrm>
            <a:prstGeom prst="rect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</p:pic>
        <p:sp>
          <p:nvSpPr>
            <p:cNvPr id="20" name="Teardrop 19">
              <a:extLst>
                <a:ext uri="{FF2B5EF4-FFF2-40B4-BE49-F238E27FC236}">
                  <a16:creationId xmlns:a16="http://schemas.microsoft.com/office/drawing/2014/main" id="{E5EC5FCD-C02B-F444-A5D9-DB15F2902068}"/>
                </a:ext>
              </a:extLst>
            </p:cNvPr>
            <p:cNvSpPr/>
            <p:nvPr/>
          </p:nvSpPr>
          <p:spPr>
            <a:xfrm rot="8122229">
              <a:off x="8020720" y="1459555"/>
              <a:ext cx="138812" cy="148476"/>
            </a:xfrm>
            <a:prstGeom prst="teardrop">
              <a:avLst>
                <a:gd name="adj" fmla="val 155199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1" name="Teardrop 20">
              <a:extLst>
                <a:ext uri="{FF2B5EF4-FFF2-40B4-BE49-F238E27FC236}">
                  <a16:creationId xmlns:a16="http://schemas.microsoft.com/office/drawing/2014/main" id="{B50D18D0-7DB4-A849-BAF5-F3CC917C8239}"/>
                </a:ext>
              </a:extLst>
            </p:cNvPr>
            <p:cNvSpPr/>
            <p:nvPr/>
          </p:nvSpPr>
          <p:spPr>
            <a:xfrm rot="8122229">
              <a:off x="8020720" y="3021418"/>
              <a:ext cx="138812" cy="148476"/>
            </a:xfrm>
            <a:prstGeom prst="teardrop">
              <a:avLst>
                <a:gd name="adj" fmla="val 155199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2" name="Teardrop 21">
              <a:extLst>
                <a:ext uri="{FF2B5EF4-FFF2-40B4-BE49-F238E27FC236}">
                  <a16:creationId xmlns:a16="http://schemas.microsoft.com/office/drawing/2014/main" id="{75E4F088-D5C2-4244-B6CE-51137B10D166}"/>
                </a:ext>
              </a:extLst>
            </p:cNvPr>
            <p:cNvSpPr/>
            <p:nvPr/>
          </p:nvSpPr>
          <p:spPr>
            <a:xfrm rot="8122229">
              <a:off x="10882454" y="2340088"/>
              <a:ext cx="138812" cy="148476"/>
            </a:xfrm>
            <a:prstGeom prst="teardrop">
              <a:avLst>
                <a:gd name="adj" fmla="val 155199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" name="Teardrop 22">
              <a:extLst>
                <a:ext uri="{FF2B5EF4-FFF2-40B4-BE49-F238E27FC236}">
                  <a16:creationId xmlns:a16="http://schemas.microsoft.com/office/drawing/2014/main" id="{3C37C874-93E8-0C48-9BD2-2064C334FA6D}"/>
                </a:ext>
              </a:extLst>
            </p:cNvPr>
            <p:cNvSpPr/>
            <p:nvPr/>
          </p:nvSpPr>
          <p:spPr>
            <a:xfrm rot="8122229">
              <a:off x="7135236" y="3227541"/>
              <a:ext cx="138812" cy="148476"/>
            </a:xfrm>
            <a:prstGeom prst="teardrop">
              <a:avLst>
                <a:gd name="adj" fmla="val 155199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4" name="Teardrop 23">
              <a:extLst>
                <a:ext uri="{FF2B5EF4-FFF2-40B4-BE49-F238E27FC236}">
                  <a16:creationId xmlns:a16="http://schemas.microsoft.com/office/drawing/2014/main" id="{DBF90C5C-BAB7-F041-BC83-1A7E9692DCDE}"/>
                </a:ext>
              </a:extLst>
            </p:cNvPr>
            <p:cNvSpPr/>
            <p:nvPr/>
          </p:nvSpPr>
          <p:spPr>
            <a:xfrm rot="8122229">
              <a:off x="7461920" y="4668422"/>
              <a:ext cx="138812" cy="148476"/>
            </a:xfrm>
            <a:prstGeom prst="teardrop">
              <a:avLst>
                <a:gd name="adj" fmla="val 155199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5" name="5-Point Star 24">
              <a:extLst>
                <a:ext uri="{FF2B5EF4-FFF2-40B4-BE49-F238E27FC236}">
                  <a16:creationId xmlns:a16="http://schemas.microsoft.com/office/drawing/2014/main" id="{99B1E4DC-AEF2-AF42-ACCA-2965CE9D689F}"/>
                </a:ext>
              </a:extLst>
            </p:cNvPr>
            <p:cNvSpPr/>
            <p:nvPr/>
          </p:nvSpPr>
          <p:spPr>
            <a:xfrm>
              <a:off x="8073136" y="1710265"/>
              <a:ext cx="45719" cy="45719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" name="5-Point Star 25">
              <a:extLst>
                <a:ext uri="{FF2B5EF4-FFF2-40B4-BE49-F238E27FC236}">
                  <a16:creationId xmlns:a16="http://schemas.microsoft.com/office/drawing/2014/main" id="{C60F31D7-1DAC-2540-86F9-005F23929354}"/>
                </a:ext>
              </a:extLst>
            </p:cNvPr>
            <p:cNvSpPr/>
            <p:nvPr/>
          </p:nvSpPr>
          <p:spPr>
            <a:xfrm>
              <a:off x="10943344" y="2565403"/>
              <a:ext cx="45719" cy="45719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7" name="5-Point Star 26">
              <a:extLst>
                <a:ext uri="{FF2B5EF4-FFF2-40B4-BE49-F238E27FC236}">
                  <a16:creationId xmlns:a16="http://schemas.microsoft.com/office/drawing/2014/main" id="{D837698D-2EAC-4B43-BB62-57E703ECC4BF}"/>
                </a:ext>
              </a:extLst>
            </p:cNvPr>
            <p:cNvSpPr/>
            <p:nvPr/>
          </p:nvSpPr>
          <p:spPr>
            <a:xfrm>
              <a:off x="8081602" y="3259665"/>
              <a:ext cx="45719" cy="45719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8" name="5-Point Star 27">
              <a:extLst>
                <a:ext uri="{FF2B5EF4-FFF2-40B4-BE49-F238E27FC236}">
                  <a16:creationId xmlns:a16="http://schemas.microsoft.com/office/drawing/2014/main" id="{AEDFAA2C-54EE-014E-9C9E-C9AE7A213DA0}"/>
                </a:ext>
              </a:extLst>
            </p:cNvPr>
            <p:cNvSpPr/>
            <p:nvPr/>
          </p:nvSpPr>
          <p:spPr>
            <a:xfrm>
              <a:off x="7192606" y="3488268"/>
              <a:ext cx="45719" cy="45719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9" name="5-Point Star 28">
              <a:extLst>
                <a:ext uri="{FF2B5EF4-FFF2-40B4-BE49-F238E27FC236}">
                  <a16:creationId xmlns:a16="http://schemas.microsoft.com/office/drawing/2014/main" id="{FFBC771A-F0AA-4347-AA28-5A7A3671D3D0}"/>
                </a:ext>
              </a:extLst>
            </p:cNvPr>
            <p:cNvSpPr/>
            <p:nvPr/>
          </p:nvSpPr>
          <p:spPr>
            <a:xfrm>
              <a:off x="7514340" y="4902206"/>
              <a:ext cx="45719" cy="45719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A6BC9F7-95B2-924C-9375-E42080C8F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0202" y="1721708"/>
            <a:ext cx="758624" cy="73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001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00D4C0-2DF6-E347-9F70-06D1DEFEF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38066-F069-41C9-B38D-47DB557F2632}" type="slidenum">
              <a:rPr lang="en-GB" smtClean="0">
                <a:solidFill>
                  <a:srgbClr val="1F497D"/>
                </a:solidFill>
              </a:rPr>
              <a:pPr/>
              <a:t>13</a:t>
            </a:fld>
            <a:endParaRPr lang="en-GB" dirty="0">
              <a:solidFill>
                <a:srgbClr val="1F497D"/>
              </a:solidFill>
            </a:endParaRPr>
          </a:p>
        </p:txBody>
      </p:sp>
      <p:sp>
        <p:nvSpPr>
          <p:cNvPr id="5" name="Google Shape;1033;g810c8f5c38_27_28">
            <a:extLst>
              <a:ext uri="{FF2B5EF4-FFF2-40B4-BE49-F238E27FC236}">
                <a16:creationId xmlns:a16="http://schemas.microsoft.com/office/drawing/2014/main" id="{C1B6AD8D-D6C5-344F-B787-5ED5DAB6E8AF}"/>
              </a:ext>
            </a:extLst>
          </p:cNvPr>
          <p:cNvSpPr txBox="1">
            <a:spLocks/>
          </p:cNvSpPr>
          <p:nvPr/>
        </p:nvSpPr>
        <p:spPr>
          <a:xfrm>
            <a:off x="1862842" y="133017"/>
            <a:ext cx="5568803" cy="775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AU" sz="2400" b="1" dirty="0">
                <a:solidFill>
                  <a:schemeClr val="bg1"/>
                </a:solidFill>
              </a:rPr>
              <a:t>Opportunities and Challenges for Implementation of Biomass Protocol</a:t>
            </a:r>
            <a:endParaRPr lang="en-AU" sz="2400" u="sng" dirty="0">
              <a:solidFill>
                <a:schemeClr val="bg1"/>
              </a:solidFill>
            </a:endParaRPr>
          </a:p>
        </p:txBody>
      </p:sp>
      <p:sp>
        <p:nvSpPr>
          <p:cNvPr id="6" name="Google Shape;1035;g810c8f5c38_27_28">
            <a:extLst>
              <a:ext uri="{FF2B5EF4-FFF2-40B4-BE49-F238E27FC236}">
                <a16:creationId xmlns:a16="http://schemas.microsoft.com/office/drawing/2014/main" id="{8540F93B-1E76-764C-9675-67C950A9AC6A}"/>
              </a:ext>
            </a:extLst>
          </p:cNvPr>
          <p:cNvSpPr txBox="1"/>
          <p:nvPr/>
        </p:nvSpPr>
        <p:spPr>
          <a:xfrm>
            <a:off x="100953" y="1256825"/>
            <a:ext cx="5610745" cy="1306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AU" sz="1600" b="1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Agency: </a:t>
            </a:r>
            <a:r>
              <a:rPr lang="en-AU" sz="1600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NASA</a:t>
            </a:r>
          </a:p>
        </p:txBody>
      </p:sp>
      <p:sp>
        <p:nvSpPr>
          <p:cNvPr id="7" name="Google Shape;1032;g810c8f5c38_27_28">
            <a:extLst>
              <a:ext uri="{FF2B5EF4-FFF2-40B4-BE49-F238E27FC236}">
                <a16:creationId xmlns:a16="http://schemas.microsoft.com/office/drawing/2014/main" id="{6B518203-6F03-FB41-94AB-098CDB15A1F5}"/>
              </a:ext>
            </a:extLst>
          </p:cNvPr>
          <p:cNvSpPr txBox="1"/>
          <p:nvPr/>
        </p:nvSpPr>
        <p:spPr>
          <a:xfrm>
            <a:off x="68512" y="1484352"/>
            <a:ext cx="5745566" cy="309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AU" sz="1600" b="1" u="sng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Opportunities</a:t>
            </a:r>
            <a:r>
              <a:rPr lang="en-AU" sz="1600" b="1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: 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Continued coordination between NASA biomass relevant missions on reference data collection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AU" sz="1600" b="1" i="1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Airborne campaigns </a:t>
            </a:r>
            <a:r>
              <a:rPr lang="en-AU" sz="1600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over established reference sites </a:t>
            </a:r>
            <a:r>
              <a:rPr lang="en-AU" sz="1600" dirty="0">
                <a:solidFill>
                  <a:srgbClr val="1F497D"/>
                </a:solidFill>
                <a:ea typeface="Avenir"/>
                <a:cs typeface="Avenir"/>
                <a:sym typeface="Avenir"/>
              </a:rPr>
              <a:t>with NASA instruments (LVIS, </a:t>
            </a:r>
            <a:r>
              <a:rPr lang="en-AU" sz="1600" dirty="0" err="1">
                <a:solidFill>
                  <a:srgbClr val="1F497D"/>
                </a:solidFill>
                <a:ea typeface="Avenir"/>
                <a:cs typeface="Avenir"/>
                <a:sym typeface="Avenir"/>
              </a:rPr>
              <a:t>GLiHT</a:t>
            </a:r>
            <a:r>
              <a:rPr lang="en-AU" sz="1600" dirty="0">
                <a:solidFill>
                  <a:srgbClr val="1F497D"/>
                </a:solidFill>
                <a:ea typeface="Avenir"/>
                <a:cs typeface="Avenir"/>
                <a:sym typeface="Avenir"/>
              </a:rPr>
              <a:t>) </a:t>
            </a:r>
            <a:r>
              <a:rPr lang="en-AU" sz="1600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where practicable 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Encourage adoption of protocol by NASA funded biomass research projects:</a:t>
            </a:r>
          </a:p>
          <a:p>
            <a:pPr marL="742950" lvl="1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NASA Terrestrial Ecology program projects </a:t>
            </a:r>
          </a:p>
          <a:p>
            <a:pPr lvl="2">
              <a:buClr>
                <a:srgbClr val="000000"/>
              </a:buClr>
            </a:pPr>
            <a:r>
              <a:rPr lang="en-AU" sz="1600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e.g. Arctic Boreal Vulnerability Experiment</a:t>
            </a:r>
          </a:p>
          <a:p>
            <a:pPr marL="742950" lvl="1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NASA Carbon Monitoring System (CMS) projects</a:t>
            </a:r>
            <a:endParaRPr sz="1600" dirty="0">
              <a:solidFill>
                <a:srgbClr val="1F497D"/>
              </a:solidFill>
              <a:latin typeface="+mj-lt"/>
              <a:ea typeface="Avenir"/>
              <a:cs typeface="Avenir"/>
              <a:sym typeface="Avenir"/>
            </a:endParaRPr>
          </a:p>
          <a:p>
            <a:pPr>
              <a:buClr>
                <a:srgbClr val="000000"/>
              </a:buClr>
            </a:pPr>
            <a:endParaRPr sz="1600" b="1" dirty="0">
              <a:solidFill>
                <a:srgbClr val="1F497D"/>
              </a:solidFill>
              <a:latin typeface="+mj-lt"/>
              <a:ea typeface="Avenir"/>
              <a:cs typeface="Avenir"/>
              <a:sym typeface="Avenir"/>
            </a:endParaRPr>
          </a:p>
          <a:p>
            <a:pPr>
              <a:buClr>
                <a:srgbClr val="000000"/>
              </a:buClr>
            </a:pPr>
            <a:r>
              <a:rPr lang="en-AU" sz="1600" b="1" u="sng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Challenges</a:t>
            </a:r>
            <a:r>
              <a:rPr lang="en-AU" sz="1600" b="1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: 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Large scale field campaigns </a:t>
            </a:r>
            <a:r>
              <a:rPr lang="en-US" sz="1600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are challenging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Foreign permissions for field and airborne acquisitions are time consuming </a:t>
            </a:r>
            <a:endParaRPr sz="1600" dirty="0">
              <a:solidFill>
                <a:srgbClr val="1F497D"/>
              </a:solidFill>
              <a:latin typeface="+mj-lt"/>
              <a:ea typeface="Avenir"/>
              <a:cs typeface="Avenir"/>
              <a:sym typeface="Avenir"/>
            </a:endParaRPr>
          </a:p>
          <a:p>
            <a:pPr>
              <a:buClr>
                <a:srgbClr val="000000"/>
              </a:buClr>
            </a:pPr>
            <a:endParaRPr lang="en-AU" sz="1600" b="1" dirty="0">
              <a:solidFill>
                <a:srgbClr val="1F497D"/>
              </a:solidFill>
              <a:latin typeface="+mj-lt"/>
              <a:ea typeface="Avenir"/>
              <a:cs typeface="Avenir"/>
              <a:sym typeface="Avenir"/>
            </a:endParaRPr>
          </a:p>
          <a:p>
            <a:pPr>
              <a:buClr>
                <a:srgbClr val="000000"/>
              </a:buClr>
            </a:pPr>
            <a:endParaRPr lang="en-AU" sz="1600" dirty="0">
              <a:solidFill>
                <a:srgbClr val="1F497D"/>
              </a:solidFill>
              <a:latin typeface="Avenir"/>
              <a:ea typeface="Avenir"/>
              <a:cs typeface="Avenir"/>
              <a:sym typeface="Avenir"/>
            </a:endParaRPr>
          </a:p>
          <a:p>
            <a:pPr>
              <a:buClr>
                <a:srgbClr val="000000"/>
              </a:buClr>
            </a:pPr>
            <a:r>
              <a:rPr lang="en-AU" sz="1600" dirty="0">
                <a:solidFill>
                  <a:srgbClr val="1F497D"/>
                </a:solidFill>
                <a:latin typeface="Avenir"/>
                <a:ea typeface="Avenir"/>
                <a:cs typeface="Avenir"/>
                <a:sym typeface="Avenir"/>
              </a:rPr>
              <a:t>	</a:t>
            </a:r>
            <a:endParaRPr sz="1600" dirty="0"/>
          </a:p>
          <a:p>
            <a:pPr>
              <a:buClr>
                <a:srgbClr val="000000"/>
              </a:buClr>
            </a:pPr>
            <a:endParaRPr sz="1215" dirty="0">
              <a:solidFill>
                <a:srgbClr val="1F497D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896F76-29E4-C44A-B162-1066838CE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5113" y="1389064"/>
            <a:ext cx="2160730" cy="7925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2B584E8-097B-5749-880C-E0DEE0130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834" y="2324376"/>
            <a:ext cx="3175530" cy="19185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1A98F7-8300-C349-A0CB-D2C659305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834" y="3792181"/>
            <a:ext cx="3175530" cy="18668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20C61B-3713-5B44-AF96-7E1BF04BC0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8301" y="5186466"/>
            <a:ext cx="1671533" cy="167153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F71249B-CAE2-3246-AE4E-639CB566B5C7}"/>
              </a:ext>
            </a:extLst>
          </p:cNvPr>
          <p:cNvGrpSpPr/>
          <p:nvPr/>
        </p:nvGrpSpPr>
        <p:grpSpPr>
          <a:xfrm>
            <a:off x="2736735" y="5186467"/>
            <a:ext cx="1684212" cy="1671533"/>
            <a:chOff x="6004891" y="5141843"/>
            <a:chExt cx="1522344" cy="171615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101F37F-5013-A846-9189-C4E66F9FA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04891" y="5141843"/>
              <a:ext cx="1348408" cy="171615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9F5E644-5BAD-B645-B7B5-F794DE554286}"/>
                </a:ext>
              </a:extLst>
            </p:cNvPr>
            <p:cNvSpPr txBox="1"/>
            <p:nvPr/>
          </p:nvSpPr>
          <p:spPr>
            <a:xfrm>
              <a:off x="6586330" y="5141843"/>
              <a:ext cx="9409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GLiHT</a:t>
              </a:r>
              <a:endParaRPr lang="en-US" dirty="0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CC46356-C54B-684B-AFA2-28EFD8093BF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889" r="46888"/>
          <a:stretch/>
        </p:blipFill>
        <p:spPr>
          <a:xfrm>
            <a:off x="5583942" y="1318972"/>
            <a:ext cx="1065394" cy="885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481A1D-3E65-724D-A5DC-1D28E5DA18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9834" y="5599458"/>
            <a:ext cx="3175530" cy="11735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38A90A-1F78-474C-BC52-53F00B33FCA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24711"/>
          <a:stretch/>
        </p:blipFill>
        <p:spPr>
          <a:xfrm>
            <a:off x="-150641" y="5186467"/>
            <a:ext cx="2887376" cy="167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1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FEB852-59A0-3448-AF1A-44C47C24E6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0458" y="1236238"/>
            <a:ext cx="8695100" cy="5326607"/>
          </a:xfrm>
        </p:spPr>
        <p:txBody>
          <a:bodyPr>
            <a:normAutofit fontScale="92500" lnSpcReduction="10000"/>
          </a:bodyPr>
          <a:lstStyle/>
          <a:p>
            <a:endParaRPr lang="en-US" sz="2000" dirty="0">
              <a:solidFill>
                <a:schemeClr val="bg2"/>
              </a:solidFill>
            </a:endParaRPr>
          </a:p>
          <a:p>
            <a:pPr marL="457200" indent="-457200">
              <a:buClr>
                <a:schemeClr val="bg2"/>
              </a:buClr>
              <a:buAutoNum type="arabicPeriod"/>
            </a:pPr>
            <a:r>
              <a:rPr lang="en-US" sz="2000" b="1" dirty="0">
                <a:solidFill>
                  <a:srgbClr val="0044FF"/>
                </a:solidFill>
              </a:rPr>
              <a:t>Significant funding for new and updated reference datasets is required</a:t>
            </a:r>
            <a:r>
              <a:rPr lang="en-US" sz="2000" dirty="0">
                <a:solidFill>
                  <a:schemeClr val="bg2"/>
                </a:solidFill>
              </a:rPr>
              <a:t>. </a:t>
            </a:r>
            <a:r>
              <a:rPr lang="en-US" sz="2000" b="1" dirty="0">
                <a:solidFill>
                  <a:schemeClr val="bg2"/>
                </a:solidFill>
              </a:rPr>
              <a:t>We propose establishment of a Global Forest Biomass Reference System</a:t>
            </a:r>
            <a:r>
              <a:rPr lang="en-US" sz="2000" dirty="0">
                <a:solidFill>
                  <a:schemeClr val="bg2"/>
                </a:solidFill>
              </a:rPr>
              <a:t> of new and ongoing field, terrestrial and airborne lidar acquisitions</a:t>
            </a:r>
          </a:p>
          <a:p>
            <a:pPr marL="457200" indent="-457200">
              <a:buAutoNum type="arabicPeriod"/>
            </a:pPr>
            <a:endParaRPr lang="en-US" sz="2000" dirty="0">
              <a:solidFill>
                <a:schemeClr val="bg2"/>
              </a:solidFill>
            </a:endParaRPr>
          </a:p>
          <a:p>
            <a:pPr marL="457200" indent="-457200">
              <a:buClr>
                <a:schemeClr val="bg2"/>
              </a:buClr>
              <a:buFont typeface="+mj-lt"/>
              <a:buAutoNum type="arabicPeriod" startAt="2"/>
            </a:pPr>
            <a:r>
              <a:rPr lang="en-US" sz="2000" b="1" dirty="0">
                <a:solidFill>
                  <a:schemeClr val="bg2"/>
                </a:solidFill>
              </a:rPr>
              <a:t>Particular support is needed in the </a:t>
            </a:r>
            <a:r>
              <a:rPr lang="en-US" sz="2000" b="1" dirty="0">
                <a:solidFill>
                  <a:srgbClr val="0044FF"/>
                </a:solidFill>
              </a:rPr>
              <a:t>tropics</a:t>
            </a:r>
            <a:r>
              <a:rPr lang="en-US" sz="2000" b="1" dirty="0">
                <a:solidFill>
                  <a:schemeClr val="bg2"/>
                </a:solidFill>
              </a:rPr>
              <a:t> </a:t>
            </a:r>
            <a:r>
              <a:rPr lang="en-US" sz="2000" dirty="0">
                <a:solidFill>
                  <a:schemeClr val="bg2"/>
                </a:solidFill>
              </a:rPr>
              <a:t>because this is where most biomass, tree growth, and diversity is located, and where long-term security for measurements is lacking. </a:t>
            </a:r>
          </a:p>
          <a:p>
            <a:pPr marL="385763" indent="-385763">
              <a:buFont typeface="Arial" panose="020B0604020202020204" pitchFamily="34" charset="0"/>
              <a:buAutoNum type="arabicPeriod" startAt="2"/>
            </a:pPr>
            <a:endParaRPr lang="en-US" sz="2000" dirty="0">
              <a:solidFill>
                <a:schemeClr val="bg2"/>
              </a:solidFill>
            </a:endParaRPr>
          </a:p>
          <a:p>
            <a:pPr marL="385763" indent="-385763">
              <a:buClr>
                <a:schemeClr val="bg2"/>
              </a:buClr>
              <a:buFont typeface="Arial" panose="020B0604020202020204" pitchFamily="34" charset="0"/>
              <a:buAutoNum type="arabicPeriod" startAt="2"/>
            </a:pPr>
            <a:r>
              <a:rPr lang="en-US" sz="2000" dirty="0">
                <a:solidFill>
                  <a:schemeClr val="bg2"/>
                </a:solidFill>
              </a:rPr>
              <a:t>The proposed system </a:t>
            </a:r>
            <a:r>
              <a:rPr lang="en-US" sz="2000" b="1" dirty="0">
                <a:solidFill>
                  <a:srgbClr val="0044FF"/>
                </a:solidFill>
              </a:rPr>
              <a:t>enables all interested stakeholders to contribute </a:t>
            </a:r>
            <a:r>
              <a:rPr lang="en-US" sz="2000" dirty="0">
                <a:solidFill>
                  <a:schemeClr val="bg2"/>
                </a:solidFill>
              </a:rPr>
              <a:t>(e.g. CEOS agencies, NGOs) to a global and lasting effort for forest carbon monitoring</a:t>
            </a:r>
          </a:p>
          <a:p>
            <a:pPr marL="385763" indent="-385763">
              <a:buClr>
                <a:schemeClr val="bg2"/>
              </a:buClr>
              <a:buFont typeface="Arial" panose="020B0604020202020204" pitchFamily="34" charset="0"/>
              <a:buAutoNum type="arabicPeriod" startAt="2"/>
            </a:pPr>
            <a:endParaRPr lang="en-US" sz="2000" dirty="0">
              <a:solidFill>
                <a:schemeClr val="bg2"/>
              </a:solidFill>
            </a:endParaRPr>
          </a:p>
          <a:p>
            <a:pPr marL="385763" indent="-385763">
              <a:buClr>
                <a:schemeClr val="bg2"/>
              </a:buClr>
              <a:buFont typeface="Arial" panose="020B0604020202020204" pitchFamily="34" charset="0"/>
              <a:buAutoNum type="arabicPeriod" startAt="2"/>
            </a:pPr>
            <a:r>
              <a:rPr lang="en-US" sz="2000" dirty="0">
                <a:solidFill>
                  <a:schemeClr val="bg2"/>
                </a:solidFill>
              </a:rPr>
              <a:t>Biomass reference </a:t>
            </a:r>
            <a:r>
              <a:rPr lang="en-US" sz="2000" b="1" dirty="0">
                <a:solidFill>
                  <a:srgbClr val="0044FF"/>
                </a:solidFill>
              </a:rPr>
              <a:t>data should be free and open</a:t>
            </a:r>
            <a:r>
              <a:rPr lang="en-US" sz="2000" dirty="0">
                <a:solidFill>
                  <a:srgbClr val="0044FF"/>
                </a:solidFill>
              </a:rPr>
              <a:t> </a:t>
            </a:r>
            <a:r>
              <a:rPr lang="en-US" sz="2000" dirty="0">
                <a:solidFill>
                  <a:schemeClr val="bg2"/>
                </a:solidFill>
              </a:rPr>
              <a:t>to enable transparency in product validation.</a:t>
            </a:r>
          </a:p>
          <a:p>
            <a:pPr marL="385763" indent="-385763">
              <a:buClr>
                <a:schemeClr val="bg2"/>
              </a:buClr>
              <a:buFont typeface="Arial" panose="020B0604020202020204" pitchFamily="34" charset="0"/>
              <a:buAutoNum type="arabicPeriod" startAt="2"/>
            </a:pPr>
            <a:endParaRPr lang="en-US" sz="2000" dirty="0">
              <a:solidFill>
                <a:schemeClr val="bg2"/>
              </a:solidFill>
            </a:endParaRPr>
          </a:p>
          <a:p>
            <a:pPr marL="385763" indent="-385763">
              <a:buClr>
                <a:schemeClr val="bg2"/>
              </a:buClr>
              <a:buFont typeface="Arial" panose="020B0604020202020204" pitchFamily="34" charset="0"/>
              <a:buAutoNum type="arabicPeriod" startAt="2"/>
            </a:pPr>
            <a:r>
              <a:rPr lang="en-US" sz="2000" dirty="0">
                <a:solidFill>
                  <a:schemeClr val="bg2"/>
                </a:solidFill>
              </a:rPr>
              <a:t>While several agencies are already contributing, more coordination and support is required; </a:t>
            </a:r>
            <a:r>
              <a:rPr lang="en-US" sz="2000" b="1" dirty="0">
                <a:solidFill>
                  <a:srgbClr val="0044FF"/>
                </a:solidFill>
              </a:rPr>
              <a:t>we seek guidance toward establishing the proposed reference system.</a:t>
            </a:r>
            <a:endParaRPr lang="en-US" sz="2000" dirty="0">
              <a:solidFill>
                <a:schemeClr val="bg2"/>
              </a:solidFill>
            </a:endParaRPr>
          </a:p>
          <a:p>
            <a:pPr marL="385763" indent="-385763">
              <a:buFont typeface="Arial" panose="020B0604020202020204" pitchFamily="34" charset="0"/>
              <a:buAutoNum type="arabicPeriod" startAt="2"/>
            </a:pPr>
            <a:endParaRPr lang="en-US" sz="1700" dirty="0">
              <a:solidFill>
                <a:schemeClr val="bg2"/>
              </a:solidFill>
            </a:endParaRPr>
          </a:p>
          <a:p>
            <a:pPr marL="385763" indent="-385763">
              <a:buFont typeface="Arial" panose="020B0604020202020204" pitchFamily="34" charset="0"/>
              <a:buAutoNum type="arabicPeriod" startAt="2"/>
            </a:pPr>
            <a:endParaRPr lang="en-US" sz="1700" dirty="0">
              <a:solidFill>
                <a:schemeClr val="bg2"/>
              </a:solidFill>
            </a:endParaRPr>
          </a:p>
          <a:p>
            <a:pPr marL="385763" indent="-385763">
              <a:buFont typeface="Arial" panose="020B0604020202020204" pitchFamily="34" charset="0"/>
              <a:buAutoNum type="arabicPeriod" startAt="2"/>
            </a:pPr>
            <a:endParaRPr lang="en-US" b="0" dirty="0"/>
          </a:p>
          <a:p>
            <a:pPr marL="385763" indent="-385763">
              <a:buFont typeface="Arial" panose="020B0604020202020204" pitchFamily="34" charset="0"/>
              <a:buAutoNum type="arabicPeriod" startAt="2"/>
            </a:pPr>
            <a:endParaRPr lang="en-US" b="0" dirty="0"/>
          </a:p>
          <a:p>
            <a:pPr marL="385763" indent="-385763">
              <a:buFont typeface="Arial" panose="020B0604020202020204" pitchFamily="34" charset="0"/>
              <a:buAutoNum type="arabicPeriod" startAt="2"/>
            </a:pPr>
            <a:endParaRPr lang="en-US" b="0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A5FA8F85-330C-6E4F-B5BB-67176DF0DD54}"/>
              </a:ext>
            </a:extLst>
          </p:cNvPr>
          <p:cNvSpPr txBox="1">
            <a:spLocks/>
          </p:cNvSpPr>
          <p:nvPr/>
        </p:nvSpPr>
        <p:spPr>
          <a:xfrm>
            <a:off x="1843781" y="177629"/>
            <a:ext cx="5768163" cy="87718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0" algn="l" defTabSz="685732" rtl="0" eaLnBrk="1" latinLnBrk="0" hangingPunct="1">
              <a:lnSpc>
                <a:spcPts val="1951"/>
              </a:lnSpc>
              <a:spcBef>
                <a:spcPct val="0"/>
              </a:spcBef>
              <a:buNone/>
              <a:defRPr lang="en-US" sz="3200" b="1" kern="1000" spc="-8" baseline="0" dirty="0">
                <a:solidFill>
                  <a:schemeClr val="bg1"/>
                </a:solidFill>
                <a:latin typeface="Trebuchet MS" charset="0"/>
                <a:ea typeface="+mn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en-US" sz="2400" dirty="0">
                <a:latin typeface="+mj-lt"/>
              </a:rPr>
              <a:t>Recommendations from Biomass Community</a:t>
            </a:r>
          </a:p>
        </p:txBody>
      </p:sp>
    </p:spTree>
    <p:extLst>
      <p:ext uri="{BB962C8B-B14F-4D97-AF65-F5344CB8AC3E}">
        <p14:creationId xmlns:p14="http://schemas.microsoft.com/office/powerpoint/2010/main" val="285380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9B190E64-7CD4-FA45-8A0D-44236AD2042E}"/>
              </a:ext>
            </a:extLst>
          </p:cNvPr>
          <p:cNvSpPr/>
          <p:nvPr/>
        </p:nvSpPr>
        <p:spPr>
          <a:xfrm>
            <a:off x="136013" y="1576802"/>
            <a:ext cx="4712845" cy="4962204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FF9A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8574" tIns="28574" rIns="28574" bIns="28574" numCol="1" spcCol="38100" rtlCol="0" anchor="ctr">
            <a:spAutoFit/>
          </a:bodyPr>
          <a:lstStyle/>
          <a:p>
            <a:pPr defTabSz="285750" latinLnBrk="1" hangingPunct="0">
              <a:buClrTx/>
            </a:pPr>
            <a:endParaRPr lang="en-US" sz="1125" dirty="0">
              <a:solidFill>
                <a:srgbClr val="002569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931417" y="189006"/>
            <a:ext cx="5692692" cy="685800"/>
          </a:xfrm>
        </p:spPr>
        <p:txBody>
          <a:bodyPr/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Thank you to the many data collaborators and protocol co-authors – this is a community driven activity!</a:t>
            </a:r>
          </a:p>
        </p:txBody>
      </p:sp>
      <p:pic>
        <p:nvPicPr>
          <p:cNvPr id="43" name="Picture 11">
            <a:extLst>
              <a:ext uri="{FF2B5EF4-FFF2-40B4-BE49-F238E27FC236}">
                <a16:creationId xmlns:a16="http://schemas.microsoft.com/office/drawing/2014/main" id="{3B4B3942-6C80-E944-BD53-8DB7F1DD1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42" y="2345762"/>
            <a:ext cx="1211522" cy="36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>
            <a:extLst>
              <a:ext uri="{FF2B5EF4-FFF2-40B4-BE49-F238E27FC236}">
                <a16:creationId xmlns:a16="http://schemas.microsoft.com/office/drawing/2014/main" id="{DC430D7F-C5DF-7442-9D82-FA1332C4C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86" y="4674768"/>
            <a:ext cx="1831763" cy="53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2">
            <a:extLst>
              <a:ext uri="{FF2B5EF4-FFF2-40B4-BE49-F238E27FC236}">
                <a16:creationId xmlns:a16="http://schemas.microsoft.com/office/drawing/2014/main" id="{A078C6FA-F33A-1448-B110-55A12A8BA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11" y="3375551"/>
            <a:ext cx="2441472" cy="40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4BFB86-C6CE-1043-8837-BE3254A1D8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28" t="8399" r="22974" b="16301"/>
          <a:stretch/>
        </p:blipFill>
        <p:spPr>
          <a:xfrm>
            <a:off x="3215867" y="5691740"/>
            <a:ext cx="777722" cy="7484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B5A579-5957-7247-AA10-5EBFDEF2A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2287" y="1644489"/>
            <a:ext cx="565108" cy="8148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AC0FC7-3BFE-4847-B716-9F99722667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6778" y="4621384"/>
            <a:ext cx="1270000" cy="62706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46AA0BA-340F-F748-BF5B-9138A3334B1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368" t="7627" r="9238" b="8100"/>
          <a:stretch/>
        </p:blipFill>
        <p:spPr>
          <a:xfrm>
            <a:off x="2041049" y="2437117"/>
            <a:ext cx="1824684" cy="52844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8E7FCC0-5DA1-0649-821B-78AC1C26DD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114" y="3640310"/>
            <a:ext cx="889000" cy="8890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FAB3014-44FE-7244-96BE-F71E628AE0A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42" y="1651592"/>
            <a:ext cx="1515326" cy="620056"/>
          </a:xfrm>
          <a:prstGeom prst="rect">
            <a:avLst/>
          </a:prstGeom>
        </p:spPr>
      </p:pic>
      <p:pic>
        <p:nvPicPr>
          <p:cNvPr id="55" name="Picture 5" descr="ESA_logo_address_French_word">
            <a:extLst>
              <a:ext uri="{FF2B5EF4-FFF2-40B4-BE49-F238E27FC236}">
                <a16:creationId xmlns:a16="http://schemas.microsoft.com/office/drawing/2014/main" id="{C1E71073-FAC9-5343-8CA2-2B461E0CD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937" y="5327038"/>
            <a:ext cx="1314509" cy="573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6" descr="JAXA-logo-English.pdf">
            <a:extLst>
              <a:ext uri="{FF2B5EF4-FFF2-40B4-BE49-F238E27FC236}">
                <a16:creationId xmlns:a16="http://schemas.microsoft.com/office/drawing/2014/main" id="{EBD8FB44-9832-A648-84F6-BADE09DF2D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731" y="1685710"/>
            <a:ext cx="1152046" cy="679707"/>
          </a:xfrm>
          <a:prstGeom prst="rect">
            <a:avLst/>
          </a:prstGeom>
        </p:spPr>
      </p:pic>
      <p:pic>
        <p:nvPicPr>
          <p:cNvPr id="58" name="Picture 57" descr="A close up of a flag&#10;&#10;Description automatically generated">
            <a:extLst>
              <a:ext uri="{FF2B5EF4-FFF2-40B4-BE49-F238E27FC236}">
                <a16:creationId xmlns:a16="http://schemas.microsoft.com/office/drawing/2014/main" id="{2585F79D-E495-D144-B78C-AF933F3ADE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65241" y="2556341"/>
            <a:ext cx="1006475" cy="100476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D3D985B-24D8-9141-AFBE-BAFC9BA3064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33388" y="3699087"/>
            <a:ext cx="542679" cy="54267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552EE1C6-0391-A449-90A2-677F6F13E17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48860" y="2267005"/>
            <a:ext cx="4081621" cy="349961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742EC3C-48BE-1D4C-8BA4-35CCD31D801D}"/>
              </a:ext>
            </a:extLst>
          </p:cNvPr>
          <p:cNvSpPr txBox="1"/>
          <p:nvPr/>
        </p:nvSpPr>
        <p:spPr>
          <a:xfrm>
            <a:off x="5952449" y="4057904"/>
            <a:ext cx="1874441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50" b="1" dirty="0">
                <a:solidFill>
                  <a:schemeClr val="bg1"/>
                </a:solidFill>
              </a:rPr>
              <a:t>Thank you! </a:t>
            </a:r>
          </a:p>
        </p:txBody>
      </p:sp>
      <p:pic>
        <p:nvPicPr>
          <p:cNvPr id="23" name="image35.png">
            <a:extLst>
              <a:ext uri="{FF2B5EF4-FFF2-40B4-BE49-F238E27FC236}">
                <a16:creationId xmlns:a16="http://schemas.microsoft.com/office/drawing/2014/main" id="{9518397D-ADFF-ED4D-94D4-E832059BD163}"/>
              </a:ext>
            </a:extLst>
          </p:cNvPr>
          <p:cNvPicPr/>
          <p:nvPr/>
        </p:nvPicPr>
        <p:blipFill>
          <a:blip r:embed="rId16"/>
          <a:srcRect/>
          <a:stretch>
            <a:fillRect/>
          </a:stretch>
        </p:blipFill>
        <p:spPr>
          <a:xfrm>
            <a:off x="4030645" y="3673363"/>
            <a:ext cx="573314" cy="606860"/>
          </a:xfrm>
          <a:prstGeom prst="rect">
            <a:avLst/>
          </a:prstGeom>
          <a:ln/>
        </p:spPr>
      </p:pic>
      <p:pic>
        <p:nvPicPr>
          <p:cNvPr id="24" name="image3.png">
            <a:extLst>
              <a:ext uri="{FF2B5EF4-FFF2-40B4-BE49-F238E27FC236}">
                <a16:creationId xmlns:a16="http://schemas.microsoft.com/office/drawing/2014/main" id="{862883B9-B718-E34E-9432-A498989B2C8C}"/>
              </a:ext>
            </a:extLst>
          </p:cNvPr>
          <p:cNvPicPr/>
          <p:nvPr/>
        </p:nvPicPr>
        <p:blipFill>
          <a:blip r:embed="rId17"/>
          <a:srcRect/>
          <a:stretch>
            <a:fillRect/>
          </a:stretch>
        </p:blipFill>
        <p:spPr>
          <a:xfrm>
            <a:off x="376449" y="4418797"/>
            <a:ext cx="628082" cy="508468"/>
          </a:xfrm>
          <a:prstGeom prst="rect">
            <a:avLst/>
          </a:prstGeom>
          <a:ln/>
        </p:spPr>
      </p:pic>
      <p:pic>
        <p:nvPicPr>
          <p:cNvPr id="25" name="image22.png">
            <a:extLst>
              <a:ext uri="{FF2B5EF4-FFF2-40B4-BE49-F238E27FC236}">
                <a16:creationId xmlns:a16="http://schemas.microsoft.com/office/drawing/2014/main" id="{72656F31-DA93-7E43-BA06-FB338DAF93E7}"/>
              </a:ext>
            </a:extLst>
          </p:cNvPr>
          <p:cNvPicPr/>
          <p:nvPr/>
        </p:nvPicPr>
        <p:blipFill>
          <a:blip r:embed="rId18"/>
          <a:srcRect/>
          <a:stretch>
            <a:fillRect/>
          </a:stretch>
        </p:blipFill>
        <p:spPr>
          <a:xfrm>
            <a:off x="1266588" y="3870300"/>
            <a:ext cx="784860" cy="579120"/>
          </a:xfrm>
          <a:prstGeom prst="rect">
            <a:avLst/>
          </a:prstGeom>
          <a:ln/>
        </p:spPr>
      </p:pic>
      <p:pic>
        <p:nvPicPr>
          <p:cNvPr id="26" name="image12.png">
            <a:extLst>
              <a:ext uri="{FF2B5EF4-FFF2-40B4-BE49-F238E27FC236}">
                <a16:creationId xmlns:a16="http://schemas.microsoft.com/office/drawing/2014/main" id="{661A3F31-874A-1940-80B5-CCBF0A1D241A}"/>
              </a:ext>
            </a:extLst>
          </p:cNvPr>
          <p:cNvPicPr/>
          <p:nvPr/>
        </p:nvPicPr>
        <p:blipFill>
          <a:blip r:embed="rId19"/>
          <a:srcRect/>
          <a:stretch>
            <a:fillRect/>
          </a:stretch>
        </p:blipFill>
        <p:spPr>
          <a:xfrm>
            <a:off x="4074965" y="5793971"/>
            <a:ext cx="641003" cy="604466"/>
          </a:xfrm>
          <a:prstGeom prst="rect">
            <a:avLst/>
          </a:prstGeom>
          <a:ln/>
        </p:spPr>
      </p:pic>
      <p:pic>
        <p:nvPicPr>
          <p:cNvPr id="27" name="image24.png">
            <a:extLst>
              <a:ext uri="{FF2B5EF4-FFF2-40B4-BE49-F238E27FC236}">
                <a16:creationId xmlns:a16="http://schemas.microsoft.com/office/drawing/2014/main" id="{13239059-D474-7548-BE27-53E05BFA1D1D}"/>
              </a:ext>
            </a:extLst>
          </p:cNvPr>
          <p:cNvPicPr/>
          <p:nvPr/>
        </p:nvPicPr>
        <p:blipFill>
          <a:blip r:embed="rId20"/>
          <a:srcRect/>
          <a:stretch>
            <a:fillRect/>
          </a:stretch>
        </p:blipFill>
        <p:spPr>
          <a:xfrm>
            <a:off x="337728" y="5907603"/>
            <a:ext cx="1138555" cy="537845"/>
          </a:xfrm>
          <a:prstGeom prst="rect">
            <a:avLst/>
          </a:prstGeom>
          <a:ln/>
        </p:spPr>
      </p:pic>
      <p:pic>
        <p:nvPicPr>
          <p:cNvPr id="28" name="image32.png">
            <a:extLst>
              <a:ext uri="{FF2B5EF4-FFF2-40B4-BE49-F238E27FC236}">
                <a16:creationId xmlns:a16="http://schemas.microsoft.com/office/drawing/2014/main" id="{DF51356F-883F-6B42-8509-A19238D960CB}"/>
              </a:ext>
            </a:extLst>
          </p:cNvPr>
          <p:cNvPicPr/>
          <p:nvPr/>
        </p:nvPicPr>
        <p:blipFill rotWithShape="1">
          <a:blip r:embed="rId21"/>
          <a:srcRect t="1735"/>
          <a:stretch/>
        </p:blipFill>
        <p:spPr bwMode="auto">
          <a:xfrm>
            <a:off x="559854" y="3699417"/>
            <a:ext cx="585470" cy="5816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image4.png">
            <a:extLst>
              <a:ext uri="{FF2B5EF4-FFF2-40B4-BE49-F238E27FC236}">
                <a16:creationId xmlns:a16="http://schemas.microsoft.com/office/drawing/2014/main" id="{4488CBE0-A071-304B-A2DB-A8A923EC177B}"/>
              </a:ext>
            </a:extLst>
          </p:cNvPr>
          <p:cNvPicPr/>
          <p:nvPr/>
        </p:nvPicPr>
        <p:blipFill>
          <a:blip r:embed="rId22"/>
          <a:srcRect/>
          <a:stretch>
            <a:fillRect/>
          </a:stretch>
        </p:blipFill>
        <p:spPr>
          <a:xfrm>
            <a:off x="1688643" y="5874005"/>
            <a:ext cx="1049655" cy="543560"/>
          </a:xfrm>
          <a:prstGeom prst="rect">
            <a:avLst/>
          </a:prstGeom>
          <a:ln/>
        </p:spPr>
      </p:pic>
      <p:pic>
        <p:nvPicPr>
          <p:cNvPr id="30" name="image5.png">
            <a:extLst>
              <a:ext uri="{FF2B5EF4-FFF2-40B4-BE49-F238E27FC236}">
                <a16:creationId xmlns:a16="http://schemas.microsoft.com/office/drawing/2014/main" id="{1BB7B576-92D6-F846-9A12-0DFD72D7B7A1}"/>
              </a:ext>
            </a:extLst>
          </p:cNvPr>
          <p:cNvPicPr/>
          <p:nvPr/>
        </p:nvPicPr>
        <p:blipFill>
          <a:blip r:embed="rId23"/>
          <a:srcRect/>
          <a:stretch>
            <a:fillRect/>
          </a:stretch>
        </p:blipFill>
        <p:spPr>
          <a:xfrm>
            <a:off x="2770748" y="5243693"/>
            <a:ext cx="1014730" cy="539750"/>
          </a:xfrm>
          <a:prstGeom prst="rect">
            <a:avLst/>
          </a:prstGeom>
          <a:ln/>
        </p:spPr>
      </p:pic>
      <p:pic>
        <p:nvPicPr>
          <p:cNvPr id="31" name="image31.png">
            <a:extLst>
              <a:ext uri="{FF2B5EF4-FFF2-40B4-BE49-F238E27FC236}">
                <a16:creationId xmlns:a16="http://schemas.microsoft.com/office/drawing/2014/main" id="{5C952CE2-7B96-E447-863C-3371634F99F7}"/>
              </a:ext>
            </a:extLst>
          </p:cNvPr>
          <p:cNvPicPr/>
          <p:nvPr/>
        </p:nvPicPr>
        <p:blipFill>
          <a:blip r:embed="rId24"/>
          <a:srcRect/>
          <a:stretch>
            <a:fillRect/>
          </a:stretch>
        </p:blipFill>
        <p:spPr>
          <a:xfrm>
            <a:off x="495022" y="2889270"/>
            <a:ext cx="537845" cy="400050"/>
          </a:xfrm>
          <a:prstGeom prst="rect">
            <a:avLst/>
          </a:prstGeom>
          <a:ln/>
        </p:spPr>
      </p:pic>
      <p:pic>
        <p:nvPicPr>
          <p:cNvPr id="32" name="image45.png">
            <a:extLst>
              <a:ext uri="{FF2B5EF4-FFF2-40B4-BE49-F238E27FC236}">
                <a16:creationId xmlns:a16="http://schemas.microsoft.com/office/drawing/2014/main" id="{4798A29A-70F5-8B4C-B228-089154227E39}"/>
              </a:ext>
            </a:extLst>
          </p:cNvPr>
          <p:cNvPicPr/>
          <p:nvPr/>
        </p:nvPicPr>
        <p:blipFill>
          <a:blip r:embed="rId25"/>
          <a:srcRect/>
          <a:stretch>
            <a:fillRect/>
          </a:stretch>
        </p:blipFill>
        <p:spPr>
          <a:xfrm>
            <a:off x="3855336" y="5172433"/>
            <a:ext cx="899795" cy="487680"/>
          </a:xfrm>
          <a:prstGeom prst="rect">
            <a:avLst/>
          </a:prstGeom>
          <a:ln/>
        </p:spPr>
      </p:pic>
      <p:pic>
        <p:nvPicPr>
          <p:cNvPr id="33" name="image47.png">
            <a:extLst>
              <a:ext uri="{FF2B5EF4-FFF2-40B4-BE49-F238E27FC236}">
                <a16:creationId xmlns:a16="http://schemas.microsoft.com/office/drawing/2014/main" id="{E5301F2F-7F94-6B44-88B8-D63B4861D593}"/>
              </a:ext>
            </a:extLst>
          </p:cNvPr>
          <p:cNvPicPr/>
          <p:nvPr/>
        </p:nvPicPr>
        <p:blipFill>
          <a:blip r:embed="rId26"/>
          <a:srcRect/>
          <a:stretch>
            <a:fillRect/>
          </a:stretch>
        </p:blipFill>
        <p:spPr>
          <a:xfrm>
            <a:off x="2899687" y="3109631"/>
            <a:ext cx="476250" cy="567055"/>
          </a:xfrm>
          <a:prstGeom prst="rect">
            <a:avLst/>
          </a:prstGeom>
          <a:ln/>
        </p:spPr>
      </p:pic>
      <p:pic>
        <p:nvPicPr>
          <p:cNvPr id="34" name="image37.png">
            <a:extLst>
              <a:ext uri="{FF2B5EF4-FFF2-40B4-BE49-F238E27FC236}">
                <a16:creationId xmlns:a16="http://schemas.microsoft.com/office/drawing/2014/main" id="{9ABE3D46-B6DC-AC4B-BB62-79CA9ABE72D0}"/>
              </a:ext>
            </a:extLst>
          </p:cNvPr>
          <p:cNvPicPr/>
          <p:nvPr/>
        </p:nvPicPr>
        <p:blipFill>
          <a:blip r:embed="rId27"/>
          <a:srcRect/>
          <a:stretch>
            <a:fillRect/>
          </a:stretch>
        </p:blipFill>
        <p:spPr>
          <a:xfrm>
            <a:off x="1632446" y="5278160"/>
            <a:ext cx="1162050" cy="585470"/>
          </a:xfrm>
          <a:prstGeom prst="rect">
            <a:avLst/>
          </a:prstGeom>
          <a:ln/>
        </p:spPr>
      </p:pic>
      <p:pic>
        <p:nvPicPr>
          <p:cNvPr id="35" name="image53.png">
            <a:extLst>
              <a:ext uri="{FF2B5EF4-FFF2-40B4-BE49-F238E27FC236}">
                <a16:creationId xmlns:a16="http://schemas.microsoft.com/office/drawing/2014/main" id="{1C670FD1-DE2A-D341-BCE3-044E0040EAC0}"/>
              </a:ext>
            </a:extLst>
          </p:cNvPr>
          <p:cNvPicPr/>
          <p:nvPr/>
        </p:nvPicPr>
        <p:blipFill>
          <a:blip r:embed="rId28"/>
          <a:srcRect t="33884" b="33057"/>
          <a:stretch>
            <a:fillRect/>
          </a:stretch>
        </p:blipFill>
        <p:spPr>
          <a:xfrm>
            <a:off x="3399109" y="4313806"/>
            <a:ext cx="1403985" cy="271145"/>
          </a:xfrm>
          <a:prstGeom prst="rect">
            <a:avLst/>
          </a:prstGeom>
          <a:ln/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59024E87-FE5F-FA4E-AA31-27E64EBE1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217" name="Picture 63" descr="Natural Resources Canada – Climate Change Adaptation – 2017 Call for  Proposals | ACT - Adaptation to Climate Change Team">
            <a:extLst>
              <a:ext uri="{FF2B5EF4-FFF2-40B4-BE49-F238E27FC236}">
                <a16:creationId xmlns:a16="http://schemas.microsoft.com/office/drawing/2014/main" id="{281736A8-E8D6-E34D-9E9D-166D20E1C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r:link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122" y="4692956"/>
            <a:ext cx="1414451" cy="37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EB179F-3EC9-1946-A1FC-1874A6489D35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749816" y="1675629"/>
            <a:ext cx="758624" cy="7320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AA5B31-357D-6440-AD00-E9FD0EB9FB7A}"/>
              </a:ext>
            </a:extLst>
          </p:cNvPr>
          <p:cNvPicPr>
            <a:picLocks noChangeAspect="1"/>
          </p:cNvPicPr>
          <p:nvPr/>
        </p:nvPicPr>
        <p:blipFill rotWithShape="1">
          <a:blip r:embed="rId32"/>
          <a:srcRect t="35710" b="34057"/>
          <a:stretch/>
        </p:blipFill>
        <p:spPr>
          <a:xfrm>
            <a:off x="1253618" y="2926046"/>
            <a:ext cx="1422400" cy="43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2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D62BD965-072B-E541-860B-1264B9F0B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133" y="1169070"/>
            <a:ext cx="4081621" cy="3499611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A321E0A2-FAE8-9D46-869B-F8768FE35EBE}"/>
              </a:ext>
            </a:extLst>
          </p:cNvPr>
          <p:cNvSpPr txBox="1">
            <a:spLocks/>
          </p:cNvSpPr>
          <p:nvPr/>
        </p:nvSpPr>
        <p:spPr>
          <a:xfrm>
            <a:off x="3988904" y="5046828"/>
            <a:ext cx="5444829" cy="366191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defTabSz="38572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54"/>
              </a:spcAft>
              <a:buClr>
                <a:srgbClr val="000000"/>
              </a:buClr>
              <a:buFont typeface="Arial"/>
              <a:buNone/>
              <a:defRPr lang="en-US" sz="1013" b="0" i="0" u="none" strike="noStrike" kern="1200" cap="none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defRPr>
            </a:lvl1pPr>
            <a:lvl2pPr marL="192862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4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85724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78587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71449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964311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157172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50034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542896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Presented on behalf of:</a:t>
            </a:r>
          </a:p>
          <a:p>
            <a:pPr algn="ctr"/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Jerome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Chave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Stuart Davies, </a:t>
            </a:r>
          </a:p>
          <a:p>
            <a:pPr algn="ctr"/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Laura Duncanson, Nicolas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Labrière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</a:p>
          <a:p>
            <a:pPr algn="ctr"/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Oliver Phillips, Sassan Saatchi, Klaus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Scipal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Dmitry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Schepaschenko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Shaun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Quegan</a:t>
            </a: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87E901A-7EEB-CF4E-9B21-D70B1B7DC5E2}"/>
              </a:ext>
            </a:extLst>
          </p:cNvPr>
          <p:cNvSpPr txBox="1">
            <a:spLocks/>
          </p:cNvSpPr>
          <p:nvPr/>
        </p:nvSpPr>
        <p:spPr>
          <a:xfrm>
            <a:off x="51568" y="1913408"/>
            <a:ext cx="4994565" cy="500186"/>
          </a:xfr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Toward a Global Forest Biomass Reference System</a:t>
            </a:r>
          </a:p>
          <a:p>
            <a:pPr algn="ctr"/>
            <a:endParaRPr lang="en-US" sz="2400" kern="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algn="ctr"/>
            <a:r>
              <a:rPr lang="en-US" sz="24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Seeking Guidance, Support and Feedback from the CEOS Community</a:t>
            </a:r>
            <a:endParaRPr lang="en-US" sz="2400" kern="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6D00067-C078-AE42-946F-B6BBF7AD08FD}"/>
              </a:ext>
            </a:extLst>
          </p:cNvPr>
          <p:cNvSpPr txBox="1">
            <a:spLocks/>
          </p:cNvSpPr>
          <p:nvPr/>
        </p:nvSpPr>
        <p:spPr>
          <a:xfrm>
            <a:off x="728869" y="5046828"/>
            <a:ext cx="2809461" cy="1075677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defTabSz="38572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54"/>
              </a:spcAft>
              <a:buClr>
                <a:srgbClr val="000000"/>
              </a:buClr>
              <a:buFont typeface="Arial"/>
              <a:buNone/>
              <a:defRPr lang="en-US" sz="1013" b="0" i="0" u="none" strike="noStrike" kern="1200" cap="none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defRPr>
            </a:lvl1pPr>
            <a:lvl2pPr marL="192862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4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85724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78587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71449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964311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157172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50034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542896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Implementation Agency Slides from:</a:t>
            </a:r>
          </a:p>
          <a:p>
            <a:pPr algn="ctr"/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JAXA, ISRO, ESA, TERN, NASA</a:t>
            </a:r>
          </a:p>
        </p:txBody>
      </p:sp>
    </p:spTree>
    <p:extLst>
      <p:ext uri="{BB962C8B-B14F-4D97-AF65-F5344CB8AC3E}">
        <p14:creationId xmlns:p14="http://schemas.microsoft.com/office/powerpoint/2010/main" val="102703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A98B2-3A8F-B044-8848-6A6D47D1E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76" y="311317"/>
            <a:ext cx="8591549" cy="371475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Protocol Implementation Considerations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C98C46-3012-C84F-928F-B9DE5B927F24}"/>
              </a:ext>
            </a:extLst>
          </p:cNvPr>
          <p:cNvSpPr/>
          <p:nvPr/>
        </p:nvSpPr>
        <p:spPr>
          <a:xfrm>
            <a:off x="6781854" y="2226996"/>
            <a:ext cx="2080260" cy="123444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Updated Reference Datasets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94A929-073B-FE4A-A96B-9F600B60C162}"/>
              </a:ext>
            </a:extLst>
          </p:cNvPr>
          <p:cNvSpPr/>
          <p:nvPr/>
        </p:nvSpPr>
        <p:spPr>
          <a:xfrm>
            <a:off x="6781854" y="4490136"/>
            <a:ext cx="2080260" cy="105156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Validation Tools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8334CC14-4C98-064E-A1E0-AE1147C5F148}"/>
              </a:ext>
            </a:extLst>
          </p:cNvPr>
          <p:cNvSpPr/>
          <p:nvPr/>
        </p:nvSpPr>
        <p:spPr>
          <a:xfrm rot="10800000">
            <a:off x="6210354" y="2444166"/>
            <a:ext cx="571500" cy="2857500"/>
          </a:xfrm>
          <a:prstGeom prst="rightBrace">
            <a:avLst>
              <a:gd name="adj1" fmla="val 41666"/>
              <a:gd name="adj2" fmla="val 51844"/>
            </a:avLst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15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F91C0F-0CF0-2846-A83D-BBDDE76638CF}"/>
              </a:ext>
            </a:extLst>
          </p:cNvPr>
          <p:cNvSpPr/>
          <p:nvPr/>
        </p:nvSpPr>
        <p:spPr>
          <a:xfrm>
            <a:off x="3367140" y="3004236"/>
            <a:ext cx="2843214" cy="187993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CEOS-Endorsed Biomass Product Validation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E41D363-718F-3F4C-B0C6-C84B4AEC6845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2832787" y="3941496"/>
            <a:ext cx="534354" cy="2707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43A991C-5B70-B54A-876A-A3CBC75DD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04" y="2127543"/>
            <a:ext cx="2672082" cy="36279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2045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4087" y="232281"/>
            <a:ext cx="5510531" cy="37147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Toward the Creation of a Global Forest Biomass Reference System</a:t>
            </a:r>
          </a:p>
        </p:txBody>
      </p:sp>
      <p:sp>
        <p:nvSpPr>
          <p:cNvPr id="8" name="AutoShape 6" descr="https://docs.google.com/drawings/u/1/d/sLPqurx3s1AU_fHdxj-cieA/image?w=270&amp;h=278&amp;rev=1&amp;ac=1&amp;parent=1hGvxqBtlI1dDzQ2-BEXdiispxTs_kBPR">
            <a:extLst>
              <a:ext uri="{FF2B5EF4-FFF2-40B4-BE49-F238E27FC236}">
                <a16:creationId xmlns:a16="http://schemas.microsoft.com/office/drawing/2014/main" id="{4C275908-A2A9-F14E-BAF4-EC73688F6E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00438" y="2325688"/>
            <a:ext cx="2143125" cy="220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7150" tIns="28575" rIns="57150" bIns="28575" numCol="1" anchor="t" anchorCtr="0" compatLnSpc="1">
            <a:prstTxWarp prst="textNoShape">
              <a:avLst/>
            </a:prstTxWarp>
          </a:bodyPr>
          <a:lstStyle/>
          <a:p>
            <a:endParaRPr lang="en-US" sz="875"/>
          </a:p>
        </p:txBody>
      </p:sp>
      <p:sp>
        <p:nvSpPr>
          <p:cNvPr id="9" name="AutoShape 8" descr="https://docs.google.com/drawings/u/1/d/sLPqurx3s1AU_fHdxj-cieA/image?w=270&amp;h=278&amp;rev=1&amp;ac=1&amp;parent=1hGvxqBtlI1dDzQ2-BEXdiispxTs_kBPR">
            <a:extLst>
              <a:ext uri="{FF2B5EF4-FFF2-40B4-BE49-F238E27FC236}">
                <a16:creationId xmlns:a16="http://schemas.microsoft.com/office/drawing/2014/main" id="{8AB7AE94-DD39-B845-AEB6-DD660FC771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95688" y="2420938"/>
            <a:ext cx="2143125" cy="220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7150" tIns="28575" rIns="57150" bIns="28575" numCol="1" anchor="t" anchorCtr="0" compatLnSpc="1">
            <a:prstTxWarp prst="textNoShape">
              <a:avLst/>
            </a:prstTxWarp>
          </a:bodyPr>
          <a:lstStyle/>
          <a:p>
            <a:endParaRPr lang="en-US" sz="875"/>
          </a:p>
        </p:txBody>
      </p:sp>
      <p:sp>
        <p:nvSpPr>
          <p:cNvPr id="10" name="AutoShape 10" descr="https://docs.google.com/drawings/u/1/d/sLPqurx3s1AU_fHdxj-cieA/image?w=270&amp;h=278&amp;rev=1&amp;ac=1&amp;parent=1hGvxqBtlI1dDzQ2-BEXdiispxTs_kBPR">
            <a:extLst>
              <a:ext uri="{FF2B5EF4-FFF2-40B4-BE49-F238E27FC236}">
                <a16:creationId xmlns:a16="http://schemas.microsoft.com/office/drawing/2014/main" id="{DA00F22B-604C-2E4E-9FD1-937AA19F89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96745" y="2566349"/>
            <a:ext cx="2143125" cy="220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7150" tIns="28575" rIns="57150" bIns="28575" numCol="1" anchor="t" anchorCtr="0" compatLnSpc="1">
            <a:prstTxWarp prst="textNoShape">
              <a:avLst/>
            </a:prstTxWarp>
          </a:bodyPr>
          <a:lstStyle/>
          <a:p>
            <a:endParaRPr lang="en-US" sz="875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183A8A-CDAC-284E-847A-E505448FFA7F}"/>
              </a:ext>
            </a:extLst>
          </p:cNvPr>
          <p:cNvSpPr txBox="1"/>
          <p:nvPr/>
        </p:nvSpPr>
        <p:spPr>
          <a:xfrm>
            <a:off x="1970690" y="6134940"/>
            <a:ext cx="56773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Jerome </a:t>
            </a:r>
            <a:r>
              <a:rPr lang="en-US" sz="1600" dirty="0" err="1"/>
              <a:t>Chave</a:t>
            </a:r>
            <a:r>
              <a:rPr lang="en-US" sz="1600" dirty="0"/>
              <a:t> et al., Biomass Validation Strategy Document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09763E-E1EB-5C4F-BFDC-BC8C475FADAF}"/>
              </a:ext>
            </a:extLst>
          </p:cNvPr>
          <p:cNvSpPr/>
          <p:nvPr/>
        </p:nvSpPr>
        <p:spPr>
          <a:xfrm>
            <a:off x="148997" y="1965722"/>
            <a:ext cx="903650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We propose the creation of a 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Global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Forest Biomass Reference System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 as an equitable and sustainably-funded system of recurrent site-based measurements that will serve as a lasting interface between the Earth Observation agencies and ground-based tree-by-tree measurement initiatives. </a:t>
            </a:r>
          </a:p>
          <a:p>
            <a:endParaRPr lang="en-US" sz="24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No single EO mission, agency, or organization would alone support the costs of this implementation; this infrastructure is designed to become 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</a:rPr>
              <a:t>a common good for the entire EO and forest science community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3910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EBD9E-D63A-3642-914E-306FC157F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A8ABDD5-280A-4440-8372-3F4EB292EC02}"/>
              </a:ext>
            </a:extLst>
          </p:cNvPr>
          <p:cNvSpPr txBox="1">
            <a:spLocks/>
          </p:cNvSpPr>
          <p:nvPr/>
        </p:nvSpPr>
        <p:spPr>
          <a:xfrm>
            <a:off x="1804599" y="162046"/>
            <a:ext cx="5794745" cy="371475"/>
          </a:xfr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kern="0" dirty="0">
                <a:solidFill>
                  <a:schemeClr val="bg1"/>
                </a:solidFill>
                <a:latin typeface="+mj-lt"/>
              </a:rPr>
              <a:t>Benefits of a Global Forest Biomass Reference System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EDCB2E-6C11-EA4C-B2C9-5F5A660D92E9}"/>
              </a:ext>
            </a:extLst>
          </p:cNvPr>
          <p:cNvSpPr txBox="1"/>
          <p:nvPr/>
        </p:nvSpPr>
        <p:spPr>
          <a:xfrm>
            <a:off x="0" y="1264077"/>
            <a:ext cx="91440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The </a:t>
            </a:r>
            <a:r>
              <a:rPr lang="en-US" sz="2000" b="1" dirty="0">
                <a:solidFill>
                  <a:srgbClr val="0044FF"/>
                </a:solidFill>
              </a:rPr>
              <a:t>greatest value</a:t>
            </a:r>
            <a:r>
              <a:rPr lang="en-US" sz="2000" dirty="0">
                <a:solidFill>
                  <a:srgbClr val="0044FF"/>
                </a:solidFill>
              </a:rPr>
              <a:t> </a:t>
            </a:r>
            <a:r>
              <a:rPr lang="en-US" sz="2000" b="1" dirty="0">
                <a:solidFill>
                  <a:srgbClr val="0044FF"/>
                </a:solidFill>
              </a:rPr>
              <a:t>for the enormous EO investment 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will be gained if products are verified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 by extensive, independent and openly available reference data.</a:t>
            </a:r>
            <a:endParaRPr lang="en-US" sz="2000" b="1" dirty="0">
              <a:solidFill>
                <a:schemeClr val="bg2">
                  <a:lumMod val="75000"/>
                </a:schemeClr>
              </a:solidFill>
            </a:endParaRPr>
          </a:p>
          <a:p>
            <a:endParaRPr lang="en-US" sz="2000" dirty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Would leverage existing investments 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by agencies, missions, and established ecosystem and forest networks; we are not starting from scratch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Develops a framework for </a:t>
            </a:r>
            <a:r>
              <a:rPr lang="en-US" sz="2000" b="1" dirty="0">
                <a:solidFill>
                  <a:srgbClr val="0044FF"/>
                </a:solidFill>
              </a:rPr>
              <a:t>lasting contributions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to the advancement of the field, independent of grant cycles, mission lifetimes or shifting agency priorities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Added value for training and validation of </a:t>
            </a:r>
            <a:r>
              <a:rPr lang="en-US" sz="2000" b="1" dirty="0">
                <a:solidFill>
                  <a:srgbClr val="0044FF"/>
                </a:solidFill>
              </a:rPr>
              <a:t>other land products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 (e.g. LAI, LCLUC)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44FF"/>
                </a:solidFill>
              </a:rPr>
              <a:t>Enables open forest reference data 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by providing ongoing support to local researchers and field stations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81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3989" y="160625"/>
            <a:ext cx="5688419" cy="371475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Proposed Biomass Reference Sites Require Significant Funding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7D2212-9F0C-8B4C-86FE-7629D8A8D487}"/>
              </a:ext>
            </a:extLst>
          </p:cNvPr>
          <p:cNvSpPr txBox="1"/>
          <p:nvPr/>
        </p:nvSpPr>
        <p:spPr>
          <a:xfrm>
            <a:off x="-23150" y="5657671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2"/>
                </a:solidFill>
              </a:rPr>
              <a:t>These sites are </a:t>
            </a:r>
            <a:r>
              <a:rPr lang="en-US" sz="1800" i="1" dirty="0">
                <a:solidFill>
                  <a:srgbClr val="FF0000"/>
                </a:solidFill>
              </a:rPr>
              <a:t>potential</a:t>
            </a:r>
            <a:r>
              <a:rPr lang="en-US" sz="1800" dirty="0">
                <a:solidFill>
                  <a:schemeClr val="bg2"/>
                </a:solidFill>
              </a:rPr>
              <a:t> reference sites; many need augmentation (+lidar, +TLS), and all need </a:t>
            </a:r>
            <a:r>
              <a:rPr lang="en-US" sz="1800" dirty="0" err="1">
                <a:solidFill>
                  <a:schemeClr val="bg2"/>
                </a:solidFill>
              </a:rPr>
              <a:t>recensus</a:t>
            </a:r>
            <a:r>
              <a:rPr lang="en-US" dirty="0">
                <a:solidFill>
                  <a:schemeClr val="bg2"/>
                </a:solidFill>
              </a:rPr>
              <a:t> as will be outdated </a:t>
            </a:r>
            <a:r>
              <a:rPr lang="en-US" sz="1800" dirty="0">
                <a:solidFill>
                  <a:schemeClr val="bg2"/>
                </a:solidFill>
              </a:rPr>
              <a:t>by the 2022/2023 missions. They </a:t>
            </a:r>
            <a:r>
              <a:rPr lang="en-US" sz="1800" dirty="0">
                <a:solidFill>
                  <a:srgbClr val="002060"/>
                </a:solidFill>
              </a:rPr>
              <a:t>require </a:t>
            </a:r>
            <a:r>
              <a:rPr lang="en-US" sz="1800" b="1" dirty="0">
                <a:solidFill>
                  <a:srgbClr val="002060"/>
                </a:solidFill>
              </a:rPr>
              <a:t>significant funding </a:t>
            </a:r>
            <a:r>
              <a:rPr lang="en-US" sz="1800" dirty="0">
                <a:solidFill>
                  <a:schemeClr val="bg2"/>
                </a:solidFill>
              </a:rPr>
              <a:t>for coordinated re-measurement to meet protocol standards for validation of forthcoming biomass products.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1222E4B-9661-9942-B39D-33BC3D79B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3" b="12620"/>
          <a:stretch/>
        </p:blipFill>
        <p:spPr bwMode="auto">
          <a:xfrm>
            <a:off x="685782" y="2322944"/>
            <a:ext cx="7726133" cy="3334727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6AFFD75-42AB-3A43-B096-2B92C9405F04}"/>
              </a:ext>
            </a:extLst>
          </p:cNvPr>
          <p:cNvSpPr/>
          <p:nvPr/>
        </p:nvSpPr>
        <p:spPr>
          <a:xfrm>
            <a:off x="-46300" y="1122615"/>
            <a:ext cx="91903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We propose the creation of a Global Forest Biomass Reference System, a network of </a:t>
            </a:r>
            <a:r>
              <a:rPr lang="en-US" b="1" i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100 Biomass Reference Measurement sites</a:t>
            </a: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, plus </a:t>
            </a:r>
            <a:r>
              <a:rPr lang="en-US" b="1" i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210 additional</a:t>
            </a: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 distributed sites. Such an infrastructure is needed to provide confidence in the outputs of biomass EO missions. </a:t>
            </a:r>
          </a:p>
        </p:txBody>
      </p:sp>
    </p:spTree>
    <p:extLst>
      <p:ext uri="{BB962C8B-B14F-4D97-AF65-F5344CB8AC3E}">
        <p14:creationId xmlns:p14="http://schemas.microsoft.com/office/powerpoint/2010/main" val="43732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886" y="144378"/>
            <a:ext cx="5688419" cy="371475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Tropics Reference Sites are Particularly Challenging for Long-term Support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D03C46-5EDE-D24B-ACCC-4417D5A7080A}"/>
              </a:ext>
            </a:extLst>
          </p:cNvPr>
          <p:cNvSpPr/>
          <p:nvPr/>
        </p:nvSpPr>
        <p:spPr>
          <a:xfrm>
            <a:off x="146195" y="1491078"/>
            <a:ext cx="899780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The tropics </a:t>
            </a:r>
            <a:r>
              <a:rPr lang="en-US" b="1" dirty="0">
                <a:solidFill>
                  <a:srgbClr val="0044FF"/>
                </a:solidFill>
                <a:latin typeface="Arial" panose="020B0604020202020204" pitchFamily="34" charset="0"/>
              </a:rPr>
              <a:t>host the majority of aboveground biomass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, have the highest productivity, and host the vast majority of tree species on Earth</a:t>
            </a:r>
          </a:p>
          <a:p>
            <a:pPr marL="342900" indent="-342900">
              <a:buAutoNum type="arabicParenR"/>
            </a:pPr>
            <a:endParaRPr lang="en-US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marL="342900" indent="-342900">
              <a:buFontTx/>
              <a:buAutoNum type="arabicParenR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The tropics are </a:t>
            </a:r>
            <a:r>
              <a:rPr lang="en-US" b="1" dirty="0">
                <a:solidFill>
                  <a:srgbClr val="0044FF"/>
                </a:solidFill>
                <a:latin typeface="Arial" panose="020B0604020202020204" pitchFamily="34" charset="0"/>
              </a:rPr>
              <a:t>where the majority of forest carbon is being lost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 due to both natural dynamics and land-use change (e.g. deforestation and degradation)</a:t>
            </a:r>
          </a:p>
          <a:p>
            <a:pPr marL="342900" indent="-342900">
              <a:buAutoNum type="arabicParenR"/>
            </a:pPr>
            <a:endParaRPr lang="en-US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The tropics have the </a:t>
            </a:r>
            <a:r>
              <a:rPr lang="en-US" b="1" dirty="0">
                <a:solidFill>
                  <a:srgbClr val="0044FF"/>
                </a:solidFill>
                <a:latin typeface="Arial" panose="020B0604020202020204" pitchFamily="34" charset="0"/>
              </a:rPr>
              <a:t>greatest challenges in terms of human and technical capacity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 to support these global efforts</a:t>
            </a:r>
          </a:p>
          <a:p>
            <a:pPr marL="342900" indent="-342900">
              <a:buAutoNum type="arabicParenR"/>
            </a:pPr>
            <a:endParaRPr lang="en-US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Tropical forests are arguably the </a:t>
            </a:r>
            <a:r>
              <a:rPr lang="en-US" b="1" dirty="0">
                <a:solidFill>
                  <a:srgbClr val="0044FF"/>
                </a:solidFill>
                <a:latin typeface="Arial" panose="020B0604020202020204" pitchFamily="34" charset="0"/>
              </a:rPr>
              <a:t>most challenging ecosystems for mapping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 forest biomass with remote sensing (tall, dense, cloud-covered forests)</a:t>
            </a:r>
          </a:p>
          <a:p>
            <a:pPr marL="342900" indent="-342900">
              <a:buAutoNum type="arabicParenR"/>
            </a:pPr>
            <a:endParaRPr lang="en-US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Most </a:t>
            </a:r>
            <a:r>
              <a:rPr lang="en-US" b="1" dirty="0">
                <a:solidFill>
                  <a:srgbClr val="0044FF"/>
                </a:solidFill>
                <a:latin typeface="Arial" panose="020B0604020202020204" pitchFamily="34" charset="0"/>
              </a:rPr>
              <a:t>climate policy is primarily focused on the tropics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, and also where the potential impact of policy initiatives is the greatest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7EEFBC-63FD-E84A-9A4E-E5C4EE418331}"/>
              </a:ext>
            </a:extLst>
          </p:cNvPr>
          <p:cNvSpPr/>
          <p:nvPr/>
        </p:nvSpPr>
        <p:spPr>
          <a:xfrm>
            <a:off x="0" y="5898848"/>
            <a:ext cx="89978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  <a:latin typeface="Arial" panose="020B0604020202020204" pitchFamily="34" charset="0"/>
              </a:rPr>
              <a:t>We seek to establish a global long-term reference network, and the tropics are of particular global importance.</a:t>
            </a:r>
          </a:p>
        </p:txBody>
      </p:sp>
    </p:spTree>
    <p:extLst>
      <p:ext uri="{BB962C8B-B14F-4D97-AF65-F5344CB8AC3E}">
        <p14:creationId xmlns:p14="http://schemas.microsoft.com/office/powerpoint/2010/main" val="10114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AB55FF-5F39-834A-A4A1-2DF42114591D}"/>
              </a:ext>
            </a:extLst>
          </p:cNvPr>
          <p:cNvSpPr txBox="1">
            <a:spLocks/>
          </p:cNvSpPr>
          <p:nvPr/>
        </p:nvSpPr>
        <p:spPr>
          <a:xfrm>
            <a:off x="1843781" y="177629"/>
            <a:ext cx="5768163" cy="87718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0" algn="l" defTabSz="685732" rtl="0" eaLnBrk="1" latinLnBrk="0" hangingPunct="1">
              <a:lnSpc>
                <a:spcPts val="1951"/>
              </a:lnSpc>
              <a:spcBef>
                <a:spcPct val="0"/>
              </a:spcBef>
              <a:buNone/>
              <a:defRPr lang="en-US" sz="3200" b="1" kern="1000" spc="-8" baseline="0" dirty="0">
                <a:solidFill>
                  <a:schemeClr val="bg1"/>
                </a:solidFill>
                <a:latin typeface="Trebuchet MS" charset="0"/>
                <a:ea typeface="+mn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en-US" sz="2400" dirty="0">
                <a:latin typeface="+mj-lt"/>
              </a:rPr>
              <a:t>How can we establish this network?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12B881-C244-924D-B6AB-47F06E497BE2}"/>
              </a:ext>
            </a:extLst>
          </p:cNvPr>
          <p:cNvSpPr/>
          <p:nvPr/>
        </p:nvSpPr>
        <p:spPr>
          <a:xfrm>
            <a:off x="120316" y="1292837"/>
            <a:ext cx="902368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14"/>
            <a:r>
              <a:rPr lang="en-GB" sz="2000" dirty="0"/>
              <a:t>We encourage </a:t>
            </a:r>
            <a:r>
              <a:rPr lang="en-GB" sz="2000" dirty="0">
                <a:solidFill>
                  <a:srgbClr val="5455F9"/>
                </a:solidFill>
              </a:rPr>
              <a:t>collaboration amongst CEOS agencies and with established networks</a:t>
            </a:r>
            <a:r>
              <a:rPr lang="en-GB" sz="2000" dirty="0">
                <a:solidFill>
                  <a:schemeClr val="accent1"/>
                </a:solidFill>
              </a:rPr>
              <a:t> </a:t>
            </a:r>
            <a:r>
              <a:rPr lang="en-GB" sz="2000" dirty="0"/>
              <a:t>(e.g. </a:t>
            </a:r>
            <a:r>
              <a:rPr lang="en-GB" sz="2000" dirty="0" err="1"/>
              <a:t>ForestGEO</a:t>
            </a:r>
            <a:r>
              <a:rPr lang="en-GB" sz="2000" dirty="0"/>
              <a:t>, RAINFOR, NEON, TERN, </a:t>
            </a:r>
            <a:r>
              <a:rPr lang="en-GB" sz="2000" dirty="0" err="1"/>
              <a:t>AfriTRON</a:t>
            </a:r>
            <a:r>
              <a:rPr lang="en-GB" sz="2000" dirty="0"/>
              <a:t>, TMFO, IIASA, </a:t>
            </a:r>
            <a:r>
              <a:rPr lang="en-GB" sz="2000" dirty="0" err="1"/>
              <a:t>Forestplots.net</a:t>
            </a:r>
            <a:r>
              <a:rPr lang="en-GB" sz="2000" dirty="0"/>
              <a:t>, etc.) </a:t>
            </a:r>
            <a:r>
              <a:rPr lang="en-GB" sz="2000" dirty="0">
                <a:solidFill>
                  <a:srgbClr val="5455F9"/>
                </a:solidFill>
              </a:rPr>
              <a:t>as well as local collaborators. </a:t>
            </a:r>
          </a:p>
          <a:p>
            <a:pPr marL="10914"/>
            <a:endParaRPr lang="en-GB" sz="2000" dirty="0">
              <a:solidFill>
                <a:srgbClr val="5455F9"/>
              </a:solidFill>
            </a:endParaRPr>
          </a:p>
          <a:p>
            <a:pPr marL="10914"/>
            <a:r>
              <a:rPr lang="en-GB" sz="2000" dirty="0"/>
              <a:t>Support is required both for data collection (field and airborne), as well as data curation and publication. </a:t>
            </a:r>
            <a:r>
              <a:rPr lang="en-GB" sz="2000" dirty="0">
                <a:solidFill>
                  <a:srgbClr val="5455F9"/>
                </a:solidFill>
              </a:rPr>
              <a:t>Public and transparent data are crucial.</a:t>
            </a:r>
          </a:p>
          <a:p>
            <a:pPr marL="10914"/>
            <a:endParaRPr lang="en-GB" sz="2000" dirty="0">
              <a:solidFill>
                <a:srgbClr val="5455F9"/>
              </a:solidFill>
            </a:endParaRPr>
          </a:p>
          <a:p>
            <a:pPr marL="10914"/>
            <a:r>
              <a:rPr lang="en-GB" sz="2000" dirty="0">
                <a:solidFill>
                  <a:srgbClr val="0044FF"/>
                </a:solidFill>
              </a:rPr>
              <a:t>The biggest support gap is in the tropics</a:t>
            </a:r>
            <a:r>
              <a:rPr lang="en-GB" sz="2000" dirty="0"/>
              <a:t>. We seek help to fill this gap.</a:t>
            </a:r>
          </a:p>
          <a:p>
            <a:pPr marL="10914"/>
            <a:endParaRPr lang="en-GB" sz="2000" dirty="0"/>
          </a:p>
          <a:p>
            <a:pPr marL="10914"/>
            <a:r>
              <a:rPr lang="en-GB" sz="2000" dirty="0"/>
              <a:t>We encourage agencies to explore possibilities of how to contribute to the proposed reference system. </a:t>
            </a:r>
            <a:r>
              <a:rPr lang="en-GB" sz="2000" dirty="0">
                <a:solidFill>
                  <a:srgbClr val="0044FF"/>
                </a:solidFill>
              </a:rPr>
              <a:t>A first step is to document current and planned biomass activities, and several agencies have begun this process. </a:t>
            </a:r>
          </a:p>
          <a:p>
            <a:pPr marL="10914"/>
            <a:endParaRPr lang="en-GB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0914" algn="ctr"/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We welcome feedback on how to achieve the proposed creation of a Global Forest Biomass Reference System.</a:t>
            </a:r>
          </a:p>
          <a:p>
            <a:pPr marL="10914"/>
            <a:endParaRPr lang="en-GB" sz="2000" dirty="0">
              <a:solidFill>
                <a:srgbClr val="5455F9"/>
              </a:solidFill>
            </a:endParaRPr>
          </a:p>
          <a:p>
            <a:pPr marL="10914"/>
            <a:endParaRPr lang="en-GB" sz="2000" dirty="0">
              <a:solidFill>
                <a:srgbClr val="5455F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06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7A76FB1-B8A6-FB48-8FD9-A44BE7A830C3}"/>
              </a:ext>
            </a:extLst>
          </p:cNvPr>
          <p:cNvSpPr/>
          <p:nvPr/>
        </p:nvSpPr>
        <p:spPr>
          <a:xfrm>
            <a:off x="5446858" y="1305345"/>
            <a:ext cx="3697142" cy="5487268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FF9A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8574" tIns="28574" rIns="28574" bIns="28574" numCol="1" spcCol="38100" rtlCol="0" anchor="ctr">
            <a:spAutoFit/>
          </a:bodyPr>
          <a:lstStyle/>
          <a:p>
            <a:pPr defTabSz="285750" latinLnBrk="1" hangingPunct="0">
              <a:buClrTx/>
            </a:pPr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1032" name="Google Shape;1032;g810c8f5c38_27_28"/>
          <p:cNvSpPr txBox="1"/>
          <p:nvPr/>
        </p:nvSpPr>
        <p:spPr>
          <a:xfrm>
            <a:off x="197873" y="1490782"/>
            <a:ext cx="5272547" cy="2123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AU" sz="1400" b="1" u="sng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Opportunities</a:t>
            </a:r>
            <a:r>
              <a:rPr lang="en-AU" sz="1400" u="sng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: </a:t>
            </a:r>
          </a:p>
          <a:p>
            <a:pPr marL="257175" indent="-257175">
              <a:buFont typeface="Arial"/>
              <a:buChar char="•"/>
            </a:pPr>
            <a:r>
              <a:rPr lang="en-AU" sz="1400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Well established long-term forest ground measurement  networks in Japan (e.g. JSS500, JAUF, JaLTER, JapanFlux)</a:t>
            </a:r>
          </a:p>
          <a:p>
            <a:pPr marL="600075" lvl="2" indent="-257175">
              <a:buFont typeface="Arial"/>
              <a:buChar char="•"/>
            </a:pPr>
            <a:r>
              <a:rPr lang="en-AU" sz="1400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In situ measurements of biomass-related parameters and C flux</a:t>
            </a:r>
          </a:p>
          <a:p>
            <a:pPr marL="600075" lvl="2" indent="-257175">
              <a:buFont typeface="Arial"/>
              <a:buChar char="•"/>
            </a:pPr>
            <a:r>
              <a:rPr lang="en-AU" sz="1400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Limited airborne LIDAR</a:t>
            </a:r>
          </a:p>
          <a:p>
            <a:pPr marL="257175" indent="-257175">
              <a:buFont typeface="Arial"/>
              <a:buChar char="•"/>
            </a:pPr>
            <a:r>
              <a:rPr lang="en-AU" sz="1400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Relevant JAXA missions </a:t>
            </a:r>
          </a:p>
          <a:p>
            <a:pPr marL="600075" lvl="1" indent="-257175">
              <a:buFont typeface="Arial"/>
              <a:buChar char="•"/>
            </a:pPr>
            <a:r>
              <a:rPr lang="en-AU" sz="1400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Historical L-band SAR baseline: JERS-1, ALOS, ALOS-2</a:t>
            </a:r>
          </a:p>
          <a:p>
            <a:pPr marL="600075" lvl="1" indent="-257175">
              <a:buFont typeface="Arial"/>
              <a:buChar char="•"/>
            </a:pPr>
            <a:r>
              <a:rPr lang="en-AU" sz="1400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Near-future key missions: </a:t>
            </a:r>
            <a:r>
              <a:rPr lang="en-AU" sz="1400" dirty="0">
                <a:solidFill>
                  <a:schemeClr val="accent2"/>
                </a:solidFill>
                <a:latin typeface="+mj-lt"/>
                <a:ea typeface="Avenir"/>
                <a:cs typeface="Avenir"/>
                <a:sym typeface="Avenir"/>
              </a:rPr>
              <a:t>MOLI, ALOS-4</a:t>
            </a:r>
            <a:endParaRPr lang="en-AU" sz="1400" dirty="0">
              <a:solidFill>
                <a:srgbClr val="1F497D"/>
              </a:solidFill>
              <a:latin typeface="+mj-lt"/>
              <a:ea typeface="Avenir"/>
              <a:cs typeface="Avenir"/>
              <a:sym typeface="Avenir"/>
            </a:endParaRPr>
          </a:p>
          <a:p>
            <a:pPr marL="257175" indent="-257175">
              <a:buFont typeface="Arial"/>
              <a:buChar char="•"/>
            </a:pPr>
            <a:r>
              <a:rPr lang="en-AU" sz="1400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Emerging close collaboration: JAXA &amp; forest research institutions</a:t>
            </a:r>
          </a:p>
          <a:p>
            <a:pPr marL="257175" indent="-257175">
              <a:buFont typeface="Arial"/>
              <a:buChar char="•"/>
            </a:pPr>
            <a:endParaRPr sz="1400" b="1" dirty="0">
              <a:solidFill>
                <a:srgbClr val="1F497D"/>
              </a:solidFill>
              <a:latin typeface="Avenir"/>
              <a:ea typeface="Avenir"/>
              <a:cs typeface="Avenir"/>
              <a:sym typeface="Avenir"/>
            </a:endParaRPr>
          </a:p>
          <a:p>
            <a:pPr>
              <a:buClr>
                <a:srgbClr val="000000"/>
              </a:buClr>
            </a:pPr>
            <a:r>
              <a:rPr lang="en-AU" sz="1400" b="1" u="sng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Challenges</a:t>
            </a:r>
            <a:r>
              <a:rPr lang="en-AU" sz="1400" b="1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: </a:t>
            </a:r>
          </a:p>
          <a:p>
            <a:pPr marL="214313" indent="-214313">
              <a:buFont typeface="Arial"/>
              <a:buChar char="•"/>
            </a:pPr>
            <a:r>
              <a:rPr lang="en-AU" sz="1400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Adaptation of ground sites for spaceborne measurements</a:t>
            </a:r>
          </a:p>
          <a:p>
            <a:pPr marL="214313" indent="-214313">
              <a:buFont typeface="Arial"/>
              <a:buChar char="•"/>
            </a:pPr>
            <a:r>
              <a:rPr lang="en-AU" sz="1400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Lack of contemporary airborne &amp; spaceborne LIDAR observations</a:t>
            </a:r>
          </a:p>
          <a:p>
            <a:pPr marL="214313" indent="-214313">
              <a:buFont typeface="Arial"/>
              <a:buChar char="•"/>
            </a:pPr>
            <a:r>
              <a:rPr lang="en-AU" sz="1400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Limited long-term availability of spaceborne LIDAR</a:t>
            </a:r>
          </a:p>
          <a:p>
            <a:pPr>
              <a:buClr>
                <a:srgbClr val="000000"/>
              </a:buClr>
            </a:pPr>
            <a:endParaRPr sz="1400" b="1" dirty="0">
              <a:solidFill>
                <a:srgbClr val="1F497D"/>
              </a:solidFill>
              <a:latin typeface="+mj-lt"/>
              <a:ea typeface="Avenir"/>
              <a:cs typeface="Avenir"/>
              <a:sym typeface="Avenir"/>
            </a:endParaRPr>
          </a:p>
          <a:p>
            <a:pPr>
              <a:buClr>
                <a:srgbClr val="000000"/>
              </a:buClr>
            </a:pPr>
            <a:r>
              <a:rPr lang="en-AU" sz="1400" b="1" u="sng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Requirements</a:t>
            </a:r>
            <a:r>
              <a:rPr lang="en-AU" sz="1400" b="1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: </a:t>
            </a:r>
          </a:p>
          <a:p>
            <a:pPr marL="214313" indent="-214313">
              <a:buFont typeface="Arial"/>
              <a:buChar char="•"/>
            </a:pPr>
            <a:r>
              <a:rPr lang="en-AU" sz="1400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Resources for contemporary airborne &amp; spaceborne LIDAR over key sites</a:t>
            </a:r>
          </a:p>
          <a:p>
            <a:pPr marL="214313" indent="-214313">
              <a:buFont typeface="Arial"/>
              <a:buChar char="•"/>
            </a:pPr>
            <a:r>
              <a:rPr lang="en-AU" sz="1400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CEOS coordination </a:t>
            </a:r>
          </a:p>
          <a:p>
            <a:pPr marL="557213" lvl="1" indent="-214313">
              <a:buFont typeface="Arial"/>
              <a:buChar char="•"/>
            </a:pPr>
            <a:r>
              <a:rPr lang="en-AU" sz="1400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MOLI continuation following GEDI</a:t>
            </a:r>
          </a:p>
          <a:p>
            <a:pPr marL="557213" lvl="1" indent="-214313">
              <a:buFont typeface="Arial"/>
              <a:buChar char="•"/>
            </a:pPr>
            <a:r>
              <a:rPr lang="en-AU" sz="1400" dirty="0">
                <a:solidFill>
                  <a:srgbClr val="1F497D"/>
                </a:solidFill>
                <a:latin typeface="+mj-lt"/>
                <a:ea typeface="Avenir"/>
                <a:cs typeface="Avenir"/>
                <a:sym typeface="Avenir"/>
              </a:rPr>
              <a:t>Joint observation strategy planning for optimal ALOS-4/NISAR/BIOMASS synergy</a:t>
            </a:r>
          </a:p>
          <a:p>
            <a:pPr>
              <a:buClr>
                <a:srgbClr val="000000"/>
              </a:buClr>
            </a:pPr>
            <a:endParaRPr lang="en-AU" dirty="0">
              <a:solidFill>
                <a:srgbClr val="1F497D"/>
              </a:solidFill>
              <a:latin typeface="+mj-lt"/>
              <a:ea typeface="Avenir"/>
              <a:cs typeface="Avenir"/>
              <a:sym typeface="Avenir"/>
            </a:endParaRPr>
          </a:p>
          <a:p>
            <a:pPr marL="214313" indent="-214313">
              <a:buFont typeface="Arial"/>
              <a:buChar char="•"/>
            </a:pPr>
            <a:endParaRPr sz="1050" dirty="0">
              <a:solidFill>
                <a:srgbClr val="1F497D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34" name="Google Shape;1034;g810c8f5c38_27_28"/>
          <p:cNvSpPr/>
          <p:nvPr/>
        </p:nvSpPr>
        <p:spPr>
          <a:xfrm>
            <a:off x="3527935" y="3290501"/>
            <a:ext cx="13994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AU" sz="1215"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sz="1215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/>
          <a:srcRect t="4192" r="4774" b="10404"/>
          <a:stretch/>
        </p:blipFill>
        <p:spPr>
          <a:xfrm>
            <a:off x="6276524" y="3796521"/>
            <a:ext cx="2676840" cy="1708316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7341" y="5561965"/>
            <a:ext cx="813656" cy="8136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8243" y="5561965"/>
            <a:ext cx="968462" cy="850094"/>
          </a:xfrm>
          <a:prstGeom prst="rect">
            <a:avLst/>
          </a:prstGeom>
        </p:spPr>
      </p:pic>
      <p:pic>
        <p:nvPicPr>
          <p:cNvPr id="5" name="Picture 4" descr="JAXA-logo-English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819" y="5624058"/>
            <a:ext cx="1233545" cy="727791"/>
          </a:xfrm>
          <a:prstGeom prst="rect">
            <a:avLst/>
          </a:prstGeom>
        </p:spPr>
      </p:pic>
      <p:pic>
        <p:nvPicPr>
          <p:cNvPr id="6" name="Picture 5" descr="JSS500-plo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880" y="2868709"/>
            <a:ext cx="862240" cy="86224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650742" y="2798571"/>
            <a:ext cx="1964202" cy="2191433"/>
            <a:chOff x="4460154" y="2953553"/>
            <a:chExt cx="2618936" cy="292191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60154" y="2953553"/>
              <a:ext cx="2618936" cy="292191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7" name="図 15">
              <a:extLst>
                <a:ext uri="{FF2B5EF4-FFF2-40B4-BE49-F238E27FC236}">
                  <a16:creationId xmlns:a16="http://schemas.microsoft.com/office/drawing/2014/main" id="{8C579178-493E-47EF-994B-D3ADF2707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28805" y="3047070"/>
              <a:ext cx="1428750" cy="142875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29014" y="5322796"/>
              <a:ext cx="445370" cy="46657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98980" y="1490782"/>
            <a:ext cx="3416460" cy="1117459"/>
          </a:xfrm>
          <a:prstGeom prst="rect">
            <a:avLst/>
          </a:prstGeom>
        </p:spPr>
      </p:pic>
      <p:sp>
        <p:nvSpPr>
          <p:cNvPr id="15" name="Google Shape;1033;g810c8f5c38_27_28">
            <a:extLst>
              <a:ext uri="{FF2B5EF4-FFF2-40B4-BE49-F238E27FC236}">
                <a16:creationId xmlns:a16="http://schemas.microsoft.com/office/drawing/2014/main" id="{519312E4-F4A5-9B4E-BA44-C4A96DB0FB7A}"/>
              </a:ext>
            </a:extLst>
          </p:cNvPr>
          <p:cNvSpPr txBox="1">
            <a:spLocks/>
          </p:cNvSpPr>
          <p:nvPr/>
        </p:nvSpPr>
        <p:spPr>
          <a:xfrm>
            <a:off x="1862842" y="133017"/>
            <a:ext cx="5568803" cy="775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AU" sz="2400" b="1">
                <a:solidFill>
                  <a:schemeClr val="bg1"/>
                </a:solidFill>
              </a:rPr>
              <a:t>Opportunities and Challenges for Implementation of Biomass Protocol</a:t>
            </a:r>
            <a:endParaRPr lang="en-AU" sz="2400" u="sng" dirty="0">
              <a:solidFill>
                <a:schemeClr val="bg1"/>
              </a:solidFill>
            </a:endParaRPr>
          </a:p>
        </p:txBody>
      </p:sp>
      <p:sp>
        <p:nvSpPr>
          <p:cNvPr id="17" name="Google Shape;1035;g810c8f5c38_27_28">
            <a:extLst>
              <a:ext uri="{FF2B5EF4-FFF2-40B4-BE49-F238E27FC236}">
                <a16:creationId xmlns:a16="http://schemas.microsoft.com/office/drawing/2014/main" id="{3410231A-00D8-B14D-8EEE-D26EE7F8E53C}"/>
              </a:ext>
            </a:extLst>
          </p:cNvPr>
          <p:cNvSpPr txBox="1"/>
          <p:nvPr/>
        </p:nvSpPr>
        <p:spPr>
          <a:xfrm>
            <a:off x="197873" y="1194706"/>
            <a:ext cx="5954741" cy="1306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AU" sz="1800" b="1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Agency: </a:t>
            </a:r>
            <a:r>
              <a:rPr lang="en-AU" sz="1800" dirty="0">
                <a:solidFill>
                  <a:schemeClr val="bg2"/>
                </a:solidFill>
                <a:latin typeface="Avenir"/>
                <a:ea typeface="Avenir"/>
                <a:cs typeface="Avenir"/>
                <a:sym typeface="Avenir"/>
              </a:rPr>
              <a:t>JAXA</a:t>
            </a:r>
          </a:p>
        </p:txBody>
      </p:sp>
    </p:spTree>
    <p:extLst>
      <p:ext uri="{BB962C8B-B14F-4D97-AF65-F5344CB8AC3E}">
        <p14:creationId xmlns:p14="http://schemas.microsoft.com/office/powerpoint/2010/main" val="275977795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23141</TotalTime>
  <Words>1486</Words>
  <Application>Microsoft Macintosh PowerPoint</Application>
  <PresentationFormat>On-screen Show (4:3)</PresentationFormat>
  <Paragraphs>162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Avenir</vt:lpstr>
      <vt:lpstr>Calibri</vt:lpstr>
      <vt:lpstr>Courier New</vt:lpstr>
      <vt:lpstr>Gill Sans</vt:lpstr>
      <vt:lpstr>Helvetica Neue</vt:lpstr>
      <vt:lpstr>Noto Sans Symbols</vt:lpstr>
      <vt:lpstr>Default</vt:lpstr>
      <vt:lpstr>Biomass Protocol Implementation: A Global Forest Biomass Reference System</vt:lpstr>
      <vt:lpstr>PowerPoint Presentation</vt:lpstr>
      <vt:lpstr>Protocol Implementation Considerations</vt:lpstr>
      <vt:lpstr>Toward the Creation of a Global Forest Biomass Reference System</vt:lpstr>
      <vt:lpstr>PowerPoint Presentation</vt:lpstr>
      <vt:lpstr>Proposed Biomass Reference Sites Require Significant Funding</vt:lpstr>
      <vt:lpstr>Tropics Reference Sites are Particularly Challenging for Long-term Support</vt:lpstr>
      <vt:lpstr>PowerPoint Presentation</vt:lpstr>
      <vt:lpstr>PowerPoint Presentation</vt:lpstr>
      <vt:lpstr>Opportunities and Challenges for Implementation of Biomass Protocol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Duncanson</dc:creator>
  <cp:lastModifiedBy>Laura Duncanson</cp:lastModifiedBy>
  <cp:revision>181</cp:revision>
  <cp:lastPrinted>2020-10-13T21:30:36Z</cp:lastPrinted>
  <dcterms:created xsi:type="dcterms:W3CDTF">2020-09-04T18:40:09Z</dcterms:created>
  <dcterms:modified xsi:type="dcterms:W3CDTF">2020-10-16T13:55:41Z</dcterms:modified>
</cp:coreProperties>
</file>