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3" name="Google Shape;2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42" name="Google Shape;1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49" name="Google Shape;14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56" name="Google Shape;15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63" name="Google Shape;16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80" name="Google Shape;1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87" name="Google Shape;18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96" name="Google Shape;1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03" name="Google Shape;203;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31" name="Google Shape;3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42" name="Google Shape;4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98" name="Google Shape;9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913991" y="4344363"/>
            <a:ext cx="5030018" cy="4113174"/>
          </a:xfrm>
          <a:prstGeom prst="rect">
            <a:avLst/>
          </a:prstGeom>
          <a:noFill/>
          <a:ln>
            <a:noFill/>
          </a:ln>
        </p:spPr>
        <p:txBody>
          <a:bodyPr anchorCtr="0" anchor="t" bIns="86100" lIns="86100" spcFirstLastPara="1" rIns="86100" wrap="square" tIns="86100">
            <a:noAutofit/>
          </a:bodyPr>
          <a:lstStyle/>
          <a:p>
            <a:pPr indent="0" lvl="0" marL="0" rtl="0" algn="l">
              <a:lnSpc>
                <a:spcPct val="125000"/>
              </a:lnSpc>
              <a:spcBef>
                <a:spcPts val="0"/>
              </a:spcBef>
              <a:spcAft>
                <a:spcPts val="0"/>
              </a:spcAft>
              <a:buSzPts val="1400"/>
              <a:buNone/>
            </a:pPr>
            <a:r>
              <a:t/>
            </a:r>
            <a:endParaRPr/>
          </a:p>
        </p:txBody>
      </p:sp>
      <p:sp>
        <p:nvSpPr>
          <p:cNvPr id="114" name="Google Shape;114;p6:notes"/>
          <p:cNvSpPr/>
          <p:nvPr>
            <p:ph idx="2" type="sldImg"/>
          </p:nvPr>
        </p:nvSpPr>
        <p:spPr>
          <a:xfrm>
            <a:off x="1141413" y="685800"/>
            <a:ext cx="4575175" cy="3430588"/>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21" name="Google Shape;12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28" name="Google Shape;12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135" name="Google Shape;13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8" name="Shape 8"/>
        <p:cNvGrpSpPr/>
        <p:nvPr/>
      </p:nvGrpSpPr>
      <p:grpSpPr>
        <a:xfrm>
          <a:off x="0" y="0"/>
          <a:ext cx="0" cy="0"/>
          <a:chOff x="0" y="0"/>
          <a:chExt cx="0" cy="0"/>
        </a:xfrm>
      </p:grpSpPr>
      <p:sp>
        <p:nvSpPr>
          <p:cNvPr id="9" name="Google Shape;9;p3"/>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AU"/>
              <a:t>‹#›</a:t>
            </a:fld>
            <a:endParaRPr/>
          </a:p>
        </p:txBody>
      </p:sp>
      <p:sp>
        <p:nvSpPr>
          <p:cNvPr id="10" name="Google Shape;10;p3"/>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1" name="Google Shape;11;p3"/>
          <p:cNvSpPr/>
          <p:nvPr/>
        </p:nvSpPr>
        <p:spPr>
          <a:xfrm>
            <a:off x="76200" y="6629400"/>
            <a:ext cx="23622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AU" sz="1100" u="none" cap="none" strike="noStrike">
                <a:solidFill>
                  <a:schemeClr val="dk2"/>
                </a:solidFill>
                <a:latin typeface="Helvetica Neue"/>
                <a:ea typeface="Helvetica Neue"/>
                <a:cs typeface="Helvetica Neue"/>
                <a:sym typeface="Helvetica Neue"/>
              </a:rPr>
              <a:t>CEOS Plenary 2020, 20-22 October</a:t>
            </a:r>
            <a:endParaRPr b="0" i="1" sz="1100" u="none" cap="none" strike="noStrike">
              <a:solidFill>
                <a:schemeClr val="dk2"/>
              </a:solidFill>
              <a:latin typeface="Helvetica Neue"/>
              <a:ea typeface="Helvetica Neue"/>
              <a:cs typeface="Helvetica Neue"/>
              <a:sym typeface="Helvetica Neue"/>
            </a:endParaRPr>
          </a:p>
        </p:txBody>
      </p:sp>
      <p:sp>
        <p:nvSpPr>
          <p:cNvPr id="12" name="Google Shape;12;p3"/>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4"/>
          <p:cNvSpPr txBox="1"/>
          <p:nvPr>
            <p:ph type="title"/>
          </p:nvPr>
        </p:nvSpPr>
        <p:spPr>
          <a:xfrm>
            <a:off x="457200" y="692696"/>
            <a:ext cx="5626968" cy="724942"/>
          </a:xfrm>
          <a:prstGeom prst="rect">
            <a:avLst/>
          </a:prstGeom>
          <a:solidFill>
            <a:schemeClr val="lt2"/>
          </a:solid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4"/>
          <p:cNvSpPr txBox="1"/>
          <p:nvPr>
            <p:ph idx="12" type="sldNum"/>
          </p:nvPr>
        </p:nvSpPr>
        <p:spPr>
          <a:xfrm>
            <a:off x="8609459" y="6610350"/>
            <a:ext cx="571053" cy="24765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2"/>
                </a:solidFill>
                <a:latin typeface="Calibri"/>
                <a:ea typeface="Calibri"/>
                <a:cs typeface="Calibri"/>
                <a:sym typeface="Calibri"/>
              </a:defRPr>
            </a:lvl9pPr>
          </a:lstStyle>
          <a:p>
            <a:pPr indent="0" lvl="0" marL="0" rtl="0" algn="r">
              <a:spcBef>
                <a:spcPts val="0"/>
              </a:spcBef>
              <a:spcAft>
                <a:spcPts val="0"/>
              </a:spcAft>
              <a:buNone/>
            </a:pPr>
            <a:r>
              <a:rPr lang="en-AU"/>
              <a:t>Slide: </a:t>
            </a: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 name="Shape 17"/>
        <p:cNvGrpSpPr/>
        <p:nvPr/>
      </p:nvGrpSpPr>
      <p:grpSpPr>
        <a:xfrm>
          <a:off x="0" y="0"/>
          <a:ext cx="0" cy="0"/>
          <a:chOff x="0" y="0"/>
          <a:chExt cx="0" cy="0"/>
        </a:xfrm>
      </p:grpSpPr>
      <p:sp>
        <p:nvSpPr>
          <p:cNvPr id="18" name="Google Shape;18;p5"/>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
        <p:nvSpPr>
          <p:cNvPr id="19" name="Google Shape;19;p5"/>
          <p:cNvSpPr txBox="1"/>
          <p:nvPr>
            <p:ph type="title"/>
          </p:nvPr>
        </p:nvSpPr>
        <p:spPr>
          <a:xfrm>
            <a:off x="1792590" y="13447"/>
            <a:ext cx="5799908" cy="990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5"/>
          <p:cNvSpPr/>
          <p:nvPr/>
        </p:nvSpPr>
        <p:spPr>
          <a:xfrm>
            <a:off x="57150" y="6629400"/>
            <a:ext cx="1771650" cy="140464"/>
          </a:xfrm>
          <a:prstGeom prst="roundRect">
            <a:avLst>
              <a:gd fmla="val 16667" name="adj"/>
            </a:avLst>
          </a:prstGeom>
          <a:solidFill>
            <a:schemeClr val="lt1">
              <a:alpha val="47843"/>
            </a:schemeClr>
          </a:solidFill>
          <a:ln cap="flat" cmpd="sng" w="25400">
            <a:solidFill>
              <a:schemeClr val="lt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25"/>
              <a:buFont typeface="Arial"/>
              <a:buNone/>
            </a:pPr>
            <a:r>
              <a:rPr b="0" i="1" lang="en-AU" sz="825" u="none" cap="none" strike="noStrike">
                <a:solidFill>
                  <a:schemeClr val="lt2"/>
                </a:solidFill>
                <a:latin typeface="Arial"/>
                <a:ea typeface="Arial"/>
                <a:cs typeface="Arial"/>
                <a:sym typeface="Arial"/>
              </a:rPr>
              <a:t>CEOS Plenary 2019, 14-16 October</a:t>
            </a:r>
            <a:endParaRPr b="0" i="1" sz="825" u="none" cap="none" strike="noStrike">
              <a:solidFill>
                <a:schemeClr val="lt2"/>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AU"/>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ceos.org/document_management/Virtual_Constellations/ACC/Documents/CEOS_AC-VC_GHG_White_Paper_Publication_Draft2_20181111.pdf" TargetMode="External"/><Relationship Id="rId5" Type="http://schemas.openxmlformats.org/officeDocument/2006/relationships/image" Target="../media/image8.png"/><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geiacenter.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sp>
        <p:nvSpPr>
          <p:cNvPr id="25" name="Google Shape;25;p6"/>
          <p:cNvSpPr txBox="1"/>
          <p:nvPr>
            <p:ph type="title"/>
          </p:nvPr>
        </p:nvSpPr>
        <p:spPr>
          <a:xfrm>
            <a:off x="622789" y="2514600"/>
            <a:ext cx="7398089"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200"/>
              <a:buFont typeface="Arial"/>
              <a:buNone/>
            </a:pPr>
            <a:r>
              <a:rPr b="1" i="0" lang="en-AU" sz="4200" u="none" cap="none" strike="noStrike">
                <a:solidFill>
                  <a:srgbClr val="FFFFFF"/>
                </a:solidFill>
                <a:latin typeface="Helvetica Neue"/>
                <a:ea typeface="Helvetica Neue"/>
                <a:cs typeface="Helvetica Neue"/>
                <a:sym typeface="Helvetica Neue"/>
              </a:rPr>
              <a:t>Greenhouse Gas Roadmap</a:t>
            </a:r>
            <a:endParaRPr b="0" i="0" sz="1400" u="none" cap="none" strike="noStrike">
              <a:solidFill>
                <a:srgbClr val="000000"/>
              </a:solidFill>
              <a:latin typeface="Arial"/>
              <a:ea typeface="Arial"/>
              <a:cs typeface="Arial"/>
              <a:sym typeface="Arial"/>
            </a:endParaRPr>
          </a:p>
        </p:txBody>
      </p:sp>
      <p:sp>
        <p:nvSpPr>
          <p:cNvPr id="26" name="Google Shape;26;p6"/>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chemeClr val="lt1"/>
                </a:solidFill>
                <a:latin typeface="Helvetica Neue"/>
                <a:ea typeface="Helvetica Neue"/>
                <a:cs typeface="Helvetica Neue"/>
                <a:sym typeface="Helvetica Neue"/>
              </a:rPr>
              <a:t>Mark Dowell (EC) &amp; Albrecht von Bargen (DLR) on behalf of WGClimate GHG Task Team</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chemeClr val="lt1"/>
                </a:solidFill>
                <a:latin typeface="Helvetica Neue"/>
                <a:ea typeface="Helvetica Neue"/>
                <a:cs typeface="Helvetica Neue"/>
                <a:sym typeface="Helvetica Neue"/>
              </a:rPr>
              <a:t>CEOS Plenary 2020</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chemeClr val="lt1"/>
                </a:solidFill>
                <a:latin typeface="Helvetica Neue"/>
                <a:ea typeface="Helvetica Neue"/>
                <a:cs typeface="Helvetica Neue"/>
                <a:sym typeface="Helvetica Neue"/>
              </a:rPr>
              <a:t>Agenda Item #3.4</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AU" sz="1800" u="none" cap="none" strike="noStrike">
                <a:solidFill>
                  <a:schemeClr val="lt1"/>
                </a:solidFill>
                <a:latin typeface="Helvetica Neue"/>
                <a:ea typeface="Helvetica Neue"/>
                <a:cs typeface="Helvetica Neue"/>
                <a:sym typeface="Helvetica Neue"/>
              </a:rPr>
              <a:t>20th – 22nd October 2020</a:t>
            </a:r>
            <a:endParaRPr b="0" i="0" sz="1800" u="none" cap="none" strike="noStrike">
              <a:solidFill>
                <a:schemeClr val="lt1"/>
              </a:solidFill>
              <a:latin typeface="Helvetica Neue"/>
              <a:ea typeface="Helvetica Neue"/>
              <a:cs typeface="Helvetica Neue"/>
              <a:sym typeface="Helvetica Neue"/>
            </a:endParaRPr>
          </a:p>
        </p:txBody>
      </p:sp>
      <p:pic>
        <p:nvPicPr>
          <p:cNvPr id="27" name="Google Shape;27;p6"/>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28" name="Google Shape;28;p6"/>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AU"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5"/>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45" name="Google Shape;145;p15"/>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500"/>
              </a:spcBef>
              <a:spcAft>
                <a:spcPts val="0"/>
              </a:spcAft>
              <a:buSzPts val="2000"/>
              <a:buNone/>
            </a:pPr>
            <a:r>
              <a:rPr lang="en-AU"/>
              <a:t>Roadmap Products</a:t>
            </a:r>
            <a:endParaRPr/>
          </a:p>
          <a:p>
            <a:pPr indent="-355600" lvl="0" marL="457200" marR="0" rtl="0" algn="l">
              <a:lnSpc>
                <a:spcPct val="100000"/>
              </a:lnSpc>
              <a:spcBef>
                <a:spcPts val="500"/>
              </a:spcBef>
              <a:spcAft>
                <a:spcPts val="0"/>
              </a:spcAft>
              <a:buClr>
                <a:srgbClr val="002569"/>
              </a:buClr>
              <a:buSzPts val="2000"/>
              <a:buFont typeface="Arial"/>
              <a:buChar char="•"/>
            </a:pPr>
            <a:r>
              <a:rPr b="0" lang="en-AU"/>
              <a:t>The delivery of pilot datasets of CO</a:t>
            </a:r>
            <a:r>
              <a:rPr b="0" baseline="-25000" lang="en-AU"/>
              <a:t>2</a:t>
            </a:r>
            <a:r>
              <a:rPr b="0" lang="en-AU"/>
              <a:t> and CH</a:t>
            </a:r>
            <a:r>
              <a:rPr b="0" baseline="-25000" lang="en-AU"/>
              <a:t>4</a:t>
            </a:r>
            <a:r>
              <a:rPr b="0" lang="en-AU"/>
              <a:t> fluxes to enhance the uptake of Earth Observation satellite data sets in support of the Global Stocktake 2023;</a:t>
            </a:r>
            <a:endParaRPr/>
          </a:p>
          <a:p>
            <a:pPr indent="-355600" lvl="0" marL="457200" marR="0" rtl="0" algn="l">
              <a:lnSpc>
                <a:spcPct val="100000"/>
              </a:lnSpc>
              <a:spcBef>
                <a:spcPts val="500"/>
              </a:spcBef>
              <a:spcAft>
                <a:spcPts val="0"/>
              </a:spcAft>
              <a:buClr>
                <a:srgbClr val="002569"/>
              </a:buClr>
              <a:buSzPts val="2000"/>
              <a:buFont typeface="Arial"/>
              <a:buChar char="•"/>
            </a:pPr>
            <a:r>
              <a:rPr b="0" lang="en-AU"/>
              <a:t>The delivery of an operational system for producing future atmospheric CO</a:t>
            </a:r>
            <a:r>
              <a:rPr b="0" baseline="-25000" lang="en-AU"/>
              <a:t>2</a:t>
            </a:r>
            <a:r>
              <a:rPr b="0" lang="en-AU"/>
              <a:t> and CH</a:t>
            </a:r>
            <a:r>
              <a:rPr b="0" baseline="-25000" lang="en-AU"/>
              <a:t>4</a:t>
            </a:r>
            <a:r>
              <a:rPr b="0" lang="en-AU"/>
              <a:t> flux products to support the Global Stocktake 2028; and</a:t>
            </a:r>
            <a:endParaRPr/>
          </a:p>
          <a:p>
            <a:pPr indent="-355600" lvl="0" marL="457200" marR="0" rtl="0" algn="l">
              <a:lnSpc>
                <a:spcPct val="100000"/>
              </a:lnSpc>
              <a:spcBef>
                <a:spcPts val="500"/>
              </a:spcBef>
              <a:spcAft>
                <a:spcPts val="0"/>
              </a:spcAft>
              <a:buClr>
                <a:srgbClr val="002569"/>
              </a:buClr>
              <a:buSzPts val="2000"/>
              <a:buFont typeface="Arial"/>
              <a:buChar char="•"/>
            </a:pPr>
            <a:r>
              <a:rPr b="0" lang="en-AU"/>
              <a:t>The refinement of user requirements in preparation of the implementation of the operational system.</a:t>
            </a:r>
            <a:endParaRPr/>
          </a:p>
          <a:p>
            <a:pPr indent="0" lvl="0" marL="101600" rtl="0" algn="l">
              <a:lnSpc>
                <a:spcPct val="100000"/>
              </a:lnSpc>
              <a:spcBef>
                <a:spcPts val="500"/>
              </a:spcBef>
              <a:spcAft>
                <a:spcPts val="0"/>
              </a:spcAft>
              <a:buSzPts val="2000"/>
              <a:buNone/>
            </a:pPr>
            <a:r>
              <a:t/>
            </a:r>
            <a:endParaRPr/>
          </a:p>
          <a:p>
            <a:pPr indent="0" lvl="0" marL="101600" rtl="0" algn="l">
              <a:lnSpc>
                <a:spcPct val="100000"/>
              </a:lnSpc>
              <a:spcBef>
                <a:spcPts val="500"/>
              </a:spcBef>
              <a:spcAft>
                <a:spcPts val="0"/>
              </a:spcAft>
              <a:buSzPts val="2000"/>
              <a:buNone/>
            </a:pPr>
            <a:r>
              <a:rPr lang="en-AU"/>
              <a:t>Progress</a:t>
            </a:r>
            <a:endParaRPr/>
          </a:p>
          <a:p>
            <a:pPr indent="-355600" lvl="0" marL="457200" marR="0" rtl="0" algn="l">
              <a:lnSpc>
                <a:spcPct val="100000"/>
              </a:lnSpc>
              <a:spcBef>
                <a:spcPts val="500"/>
              </a:spcBef>
              <a:spcAft>
                <a:spcPts val="0"/>
              </a:spcAft>
              <a:buClr>
                <a:srgbClr val="002569"/>
              </a:buClr>
              <a:buSzPts val="2000"/>
              <a:buFont typeface="Arial"/>
              <a:buChar char="•"/>
            </a:pPr>
            <a:r>
              <a:rPr b="0" lang="en-AU" sz="1800"/>
              <a:t>Established critical interfaces with the UNFCCC SBSTA and GCOS.</a:t>
            </a:r>
            <a:endParaRPr/>
          </a:p>
          <a:p>
            <a:pPr indent="-355600" lvl="0" marL="457200" marR="0" rtl="0" algn="l">
              <a:lnSpc>
                <a:spcPct val="100000"/>
              </a:lnSpc>
              <a:spcBef>
                <a:spcPts val="500"/>
              </a:spcBef>
              <a:spcAft>
                <a:spcPts val="0"/>
              </a:spcAft>
              <a:buClr>
                <a:srgbClr val="002569"/>
              </a:buClr>
              <a:buSzPts val="2000"/>
              <a:buFont typeface="Arial"/>
              <a:buChar char="•"/>
            </a:pPr>
            <a:r>
              <a:rPr b="0" lang="en-AU" sz="1800"/>
              <a:t>Made progress pilot atmospheric CO</a:t>
            </a:r>
            <a:r>
              <a:rPr b="0" baseline="-25000" lang="en-AU" sz="1800"/>
              <a:t>2</a:t>
            </a:r>
            <a:r>
              <a:rPr b="0" lang="en-AU" sz="1800"/>
              <a:t> and CH</a:t>
            </a:r>
            <a:r>
              <a:rPr b="0" baseline="-25000" lang="en-AU" sz="1800"/>
              <a:t>4</a:t>
            </a:r>
            <a:r>
              <a:rPr b="0" lang="en-AU" sz="1800"/>
              <a:t> inventory</a:t>
            </a:r>
            <a:endParaRPr/>
          </a:p>
          <a:p>
            <a:pPr indent="-355600" lvl="1" marL="914400" rtl="0" algn="l">
              <a:lnSpc>
                <a:spcPct val="100000"/>
              </a:lnSpc>
              <a:spcBef>
                <a:spcPts val="500"/>
              </a:spcBef>
              <a:spcAft>
                <a:spcPts val="0"/>
              </a:spcAft>
              <a:buSzPts val="2000"/>
              <a:buChar char="o"/>
            </a:pPr>
            <a:r>
              <a:rPr lang="en-AU" sz="1600"/>
              <a:t>Delivery of the OCO-2 version 10 XCO</a:t>
            </a:r>
            <a:r>
              <a:rPr baseline="-25000" lang="en-AU" sz="1600"/>
              <a:t>2</a:t>
            </a:r>
            <a:r>
              <a:rPr lang="en-AU" sz="1600"/>
              <a:t> and SIF data products</a:t>
            </a:r>
            <a:endParaRPr/>
          </a:p>
          <a:p>
            <a:pPr indent="-355600" lvl="1" marL="914400" rtl="0" algn="l">
              <a:lnSpc>
                <a:spcPct val="100000"/>
              </a:lnSpc>
              <a:spcBef>
                <a:spcPts val="500"/>
              </a:spcBef>
              <a:spcAft>
                <a:spcPts val="0"/>
              </a:spcAft>
              <a:buSzPts val="2000"/>
              <a:buChar char="o"/>
            </a:pPr>
            <a:r>
              <a:rPr lang="en-AU" sz="1600"/>
              <a:t>Advances in GHG flux inversion models by the NASA OCO-2 and CMS and Copernicus CAMS</a:t>
            </a:r>
            <a:endParaRPr sz="1800"/>
          </a:p>
          <a:p>
            <a:pPr indent="0" lvl="0" marL="101600" rtl="0" algn="l">
              <a:lnSpc>
                <a:spcPct val="100000"/>
              </a:lnSpc>
              <a:spcBef>
                <a:spcPts val="500"/>
              </a:spcBef>
              <a:spcAft>
                <a:spcPts val="0"/>
              </a:spcAft>
              <a:buSzPts val="2000"/>
              <a:buNone/>
            </a:pPr>
            <a:r>
              <a:t/>
            </a:r>
            <a:endParaRPr/>
          </a:p>
        </p:txBody>
      </p:sp>
      <p:sp>
        <p:nvSpPr>
          <p:cNvPr id="146" name="Google Shape;146;p15"/>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Expected Outcomes of the Roadmap Activities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52" name="Google Shape;152;p16"/>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101600" rtl="0" algn="l">
              <a:lnSpc>
                <a:spcPct val="100000"/>
              </a:lnSpc>
              <a:spcBef>
                <a:spcPts val="600"/>
              </a:spcBef>
              <a:spcAft>
                <a:spcPts val="0"/>
              </a:spcAft>
              <a:buSzPts val="2000"/>
              <a:buNone/>
            </a:pPr>
            <a:r>
              <a:rPr lang="en-AU">
                <a:solidFill>
                  <a:srgbClr val="002060"/>
                </a:solidFill>
              </a:rPr>
              <a:t>Three broad categories of resources are envisaged and requested for consideration by Agencies (introduced at CEOS Plenary 2019):</a:t>
            </a:r>
            <a:endParaRPr/>
          </a:p>
          <a:p>
            <a:pPr indent="-457200" lvl="1" marL="883227" rtl="0" algn="l">
              <a:lnSpc>
                <a:spcPct val="100000"/>
              </a:lnSpc>
              <a:spcBef>
                <a:spcPts val="1200"/>
              </a:spcBef>
              <a:spcAft>
                <a:spcPts val="0"/>
              </a:spcAft>
              <a:buSzPts val="1600"/>
              <a:buFont typeface="Arial"/>
              <a:buAutoNum type="arabicPeriod"/>
            </a:pPr>
            <a:r>
              <a:rPr b="1" lang="en-AU" sz="1600">
                <a:solidFill>
                  <a:srgbClr val="002060"/>
                </a:solidFill>
              </a:rPr>
              <a:t>Dedicated human resources </a:t>
            </a:r>
            <a:r>
              <a:rPr lang="en-AU" sz="1600">
                <a:solidFill>
                  <a:srgbClr val="002060"/>
                </a:solidFill>
              </a:rPr>
              <a:t>supported through Agency programmes &amp; grants :</a:t>
            </a:r>
            <a:endParaRPr/>
          </a:p>
          <a:p>
            <a:pPr indent="-457200" lvl="1" marL="883227" rtl="0" algn="l">
              <a:lnSpc>
                <a:spcPct val="100000"/>
              </a:lnSpc>
              <a:spcBef>
                <a:spcPts val="600"/>
              </a:spcBef>
              <a:spcAft>
                <a:spcPts val="0"/>
              </a:spcAft>
              <a:buSzPts val="1600"/>
              <a:buFont typeface="Arial"/>
              <a:buChar char="–"/>
            </a:pPr>
            <a:r>
              <a:rPr lang="en-AU" sz="1600">
                <a:solidFill>
                  <a:srgbClr val="002060"/>
                </a:solidFill>
              </a:rPr>
              <a:t>Agencies are asked to provide support to the WGClimate Task Team (~17 PM/yr)</a:t>
            </a:r>
            <a:br>
              <a:rPr lang="en-AU" sz="1600">
                <a:solidFill>
                  <a:srgbClr val="002060"/>
                </a:solidFill>
              </a:rPr>
            </a:br>
            <a:r>
              <a:rPr lang="en-AU" sz="1600">
                <a:solidFill>
                  <a:srgbClr val="002060"/>
                </a:solidFill>
              </a:rPr>
              <a:t>Assumption: 15 members with 1PM/yr effort per member &amp; 2 PM/yr effort for the two leads</a:t>
            </a:r>
            <a:endParaRPr/>
          </a:p>
          <a:p>
            <a:pPr indent="-457200" lvl="1" marL="883227" rtl="0" algn="l">
              <a:lnSpc>
                <a:spcPct val="100000"/>
              </a:lnSpc>
              <a:spcBef>
                <a:spcPts val="600"/>
              </a:spcBef>
              <a:spcAft>
                <a:spcPts val="0"/>
              </a:spcAft>
              <a:buSzPts val="1600"/>
              <a:buFont typeface="Arial"/>
              <a:buChar char="–"/>
            </a:pPr>
            <a:r>
              <a:rPr lang="en-AU" sz="1600">
                <a:solidFill>
                  <a:srgbClr val="002060"/>
                </a:solidFill>
              </a:rPr>
              <a:t>Agencies are asked to continue, and in some cases increase support to the GHG relevant staff (time &amp; travel) contributing to the technical implementation tasks in CEOS and CGMS</a:t>
            </a:r>
            <a:endParaRPr/>
          </a:p>
          <a:p>
            <a:pPr indent="-514350" lvl="1" marL="940377" rtl="0" algn="l">
              <a:lnSpc>
                <a:spcPct val="100000"/>
              </a:lnSpc>
              <a:spcBef>
                <a:spcPts val="600"/>
              </a:spcBef>
              <a:spcAft>
                <a:spcPts val="0"/>
              </a:spcAft>
              <a:buSzPts val="1600"/>
              <a:buFont typeface="Arial"/>
              <a:buAutoNum type="arabicPeriod" startAt="2"/>
            </a:pPr>
            <a:r>
              <a:rPr b="1" lang="en-AU" sz="1600">
                <a:solidFill>
                  <a:srgbClr val="002060"/>
                </a:solidFill>
              </a:rPr>
              <a:t>Support for travel and hosting of workshops </a:t>
            </a:r>
            <a:r>
              <a:rPr lang="en-AU" sz="1600">
                <a:solidFill>
                  <a:srgbClr val="002060"/>
                </a:solidFill>
              </a:rPr>
              <a:t>and networking with: </a:t>
            </a:r>
            <a:endParaRPr/>
          </a:p>
          <a:p>
            <a:pPr indent="-342900" lvl="3" marL="1676400" rtl="0" algn="l">
              <a:lnSpc>
                <a:spcPct val="100000"/>
              </a:lnSpc>
              <a:spcBef>
                <a:spcPts val="600"/>
              </a:spcBef>
              <a:spcAft>
                <a:spcPts val="0"/>
              </a:spcAft>
              <a:buSzPts val="1600"/>
              <a:buFont typeface="Courier New"/>
              <a:buChar char="o"/>
            </a:pPr>
            <a:r>
              <a:rPr lang="en-AU" sz="1600">
                <a:solidFill>
                  <a:srgbClr val="002060"/>
                </a:solidFill>
              </a:rPr>
              <a:t>National inventory community</a:t>
            </a:r>
            <a:endParaRPr/>
          </a:p>
          <a:p>
            <a:pPr indent="-342900" lvl="3" marL="1676400" rtl="0" algn="l">
              <a:lnSpc>
                <a:spcPct val="100000"/>
              </a:lnSpc>
              <a:spcBef>
                <a:spcPts val="600"/>
              </a:spcBef>
              <a:spcAft>
                <a:spcPts val="0"/>
              </a:spcAft>
              <a:buSzPts val="1600"/>
              <a:buFont typeface="Courier New"/>
              <a:buChar char="o"/>
            </a:pPr>
            <a:r>
              <a:rPr lang="en-AU" sz="1600">
                <a:solidFill>
                  <a:srgbClr val="002060"/>
                </a:solidFill>
              </a:rPr>
              <a:t>Atmospheric GHG measurement and modelling communities</a:t>
            </a:r>
            <a:endParaRPr/>
          </a:p>
          <a:p>
            <a:pPr indent="-342900" lvl="3" marL="1676400" rtl="0" algn="l">
              <a:lnSpc>
                <a:spcPct val="100000"/>
              </a:lnSpc>
              <a:spcBef>
                <a:spcPts val="600"/>
              </a:spcBef>
              <a:spcAft>
                <a:spcPts val="0"/>
              </a:spcAft>
              <a:buSzPts val="1600"/>
              <a:buFont typeface="Courier New"/>
              <a:buChar char="o"/>
            </a:pPr>
            <a:r>
              <a:rPr lang="en-AU" sz="1600">
                <a:solidFill>
                  <a:srgbClr val="002060"/>
                </a:solidFill>
              </a:rPr>
              <a:t>Stakeholders (GCOS, UNFCCC/SBSTA)</a:t>
            </a:r>
            <a:endParaRPr/>
          </a:p>
          <a:p>
            <a:pPr indent="-457200" lvl="1" marL="883227" rtl="0" algn="l">
              <a:lnSpc>
                <a:spcPct val="100000"/>
              </a:lnSpc>
              <a:spcBef>
                <a:spcPts val="600"/>
              </a:spcBef>
              <a:spcAft>
                <a:spcPts val="0"/>
              </a:spcAft>
              <a:buSzPts val="1600"/>
              <a:buFont typeface="Arial"/>
              <a:buAutoNum type="arabicPeriod" startAt="2"/>
            </a:pPr>
            <a:r>
              <a:rPr lang="en-AU" sz="1600">
                <a:solidFill>
                  <a:srgbClr val="002060"/>
                </a:solidFill>
              </a:rPr>
              <a:t>[On longer-term] Through internal funding mechanisms support research, development and infrastructure for priorities identified by GHG Task Team and Roadmap Implementation (annual updates will be provided to Agencies)</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153" name="Google Shape;153;p16"/>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Resource Implications and Needs from CEOS/CGMS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59" name="Google Shape;159;p17"/>
          <p:cNvSpPr txBox="1"/>
          <p:nvPr>
            <p:ph idx="1" type="body"/>
          </p:nvPr>
        </p:nvSpPr>
        <p:spPr>
          <a:xfrm>
            <a:off x="76200" y="1433146"/>
            <a:ext cx="8991600" cy="5043854"/>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02060"/>
              </a:buClr>
              <a:buSzPts val="2000"/>
              <a:buNone/>
            </a:pPr>
            <a:r>
              <a:rPr b="0" lang="en-AU">
                <a:solidFill>
                  <a:srgbClr val="002060"/>
                </a:solidFill>
                <a:latin typeface="Helvetica Neue"/>
                <a:ea typeface="Helvetica Neue"/>
                <a:cs typeface="Helvetica Neue"/>
                <a:sym typeface="Helvetica Neue"/>
              </a:rPr>
              <a:t>For WGClimate GHG Task Team, the following “profiles” are </a:t>
            </a:r>
            <a:r>
              <a:rPr lang="en-AU">
                <a:solidFill>
                  <a:srgbClr val="002060"/>
                </a:solidFill>
                <a:latin typeface="Helvetica Neue"/>
                <a:ea typeface="Helvetica Neue"/>
                <a:cs typeface="Helvetica Neue"/>
                <a:sym typeface="Helvetica Neue"/>
              </a:rPr>
              <a:t>need</a:t>
            </a:r>
            <a:r>
              <a:rPr b="0" lang="en-AU">
                <a:solidFill>
                  <a:srgbClr val="002060"/>
                </a:solidFill>
                <a:latin typeface="Helvetica Neue"/>
                <a:ea typeface="Helvetica Neue"/>
                <a:cs typeface="Helvetica Neue"/>
                <a:sym typeface="Helvetica Neue"/>
              </a:rPr>
              <a:t>ed:</a:t>
            </a:r>
            <a:endParaRPr/>
          </a:p>
          <a:p>
            <a:pPr indent="-285750" lvl="2" marL="1200150" rtl="0" algn="l">
              <a:lnSpc>
                <a:spcPct val="120000"/>
              </a:lnSpc>
              <a:spcBef>
                <a:spcPts val="600"/>
              </a:spcBef>
              <a:spcAft>
                <a:spcPts val="0"/>
              </a:spcAft>
              <a:buClr>
                <a:srgbClr val="002060"/>
              </a:buClr>
              <a:buSzPts val="2300"/>
              <a:buFont typeface="Courier New"/>
              <a:buChar char="o"/>
            </a:pPr>
            <a:r>
              <a:rPr lang="en-AU" sz="2300">
                <a:solidFill>
                  <a:srgbClr val="002060"/>
                </a:solidFill>
                <a:latin typeface="Helvetica Neue"/>
                <a:ea typeface="Helvetica Neue"/>
                <a:cs typeface="Helvetica Neue"/>
                <a:sym typeface="Helvetica Neue"/>
              </a:rPr>
              <a:t>Core team ensuring linkages to internal CEOS/CGMS entities (i.e., WGClimate – Dowell/von Bargen, AC-VC – Crisp, WGCV – Kuze)</a:t>
            </a:r>
            <a:endParaRPr/>
          </a:p>
          <a:p>
            <a:pPr indent="-285750" lvl="2" marL="1200150" rtl="0" algn="l">
              <a:lnSpc>
                <a:spcPct val="120000"/>
              </a:lnSpc>
              <a:spcBef>
                <a:spcPts val="600"/>
              </a:spcBef>
              <a:spcAft>
                <a:spcPts val="0"/>
              </a:spcAft>
              <a:buClr>
                <a:srgbClr val="002060"/>
              </a:buClr>
              <a:buSzPts val="2300"/>
              <a:buFont typeface="Courier New"/>
              <a:buChar char="o"/>
            </a:pPr>
            <a:r>
              <a:rPr lang="en-AU" sz="2300">
                <a:solidFill>
                  <a:srgbClr val="002060"/>
                </a:solidFill>
                <a:latin typeface="Helvetica Neue"/>
                <a:ea typeface="Helvetica Neue"/>
                <a:cs typeface="Helvetica Neue"/>
                <a:sym typeface="Helvetica Neue"/>
              </a:rPr>
              <a:t>CEOS and CGMS Agency staff representing GHG missions/programmes</a:t>
            </a:r>
            <a:endParaRPr/>
          </a:p>
          <a:p>
            <a:pPr indent="-285750" lvl="2" marL="1200150" rtl="0" algn="l">
              <a:lnSpc>
                <a:spcPct val="120000"/>
              </a:lnSpc>
              <a:spcBef>
                <a:spcPts val="600"/>
              </a:spcBef>
              <a:spcAft>
                <a:spcPts val="0"/>
              </a:spcAft>
              <a:buClr>
                <a:srgbClr val="002060"/>
              </a:buClr>
              <a:buSzPts val="2300"/>
              <a:buFont typeface="Courier New"/>
              <a:buChar char="o"/>
            </a:pPr>
            <a:r>
              <a:rPr lang="en-AU" sz="2300">
                <a:solidFill>
                  <a:srgbClr val="002060"/>
                </a:solidFill>
                <a:latin typeface="Helvetica Neue"/>
                <a:ea typeface="Helvetica Neue"/>
                <a:cs typeface="Helvetica Neue"/>
                <a:sym typeface="Helvetica Neue"/>
              </a:rPr>
              <a:t>Agency staff from “operational” agencies to ensure operational transition</a:t>
            </a:r>
            <a:endParaRPr/>
          </a:p>
          <a:p>
            <a:pPr indent="-285750" lvl="2" marL="1200150" rtl="0" algn="l">
              <a:lnSpc>
                <a:spcPct val="120000"/>
              </a:lnSpc>
              <a:spcBef>
                <a:spcPts val="600"/>
              </a:spcBef>
              <a:spcAft>
                <a:spcPts val="0"/>
              </a:spcAft>
              <a:buClr>
                <a:srgbClr val="002060"/>
              </a:buClr>
              <a:buSzPts val="2300"/>
              <a:buFont typeface="Courier New"/>
              <a:buChar char="o"/>
            </a:pPr>
            <a:r>
              <a:rPr lang="en-AU" sz="2300">
                <a:solidFill>
                  <a:srgbClr val="002060"/>
                </a:solidFill>
                <a:latin typeface="Helvetica Neue"/>
                <a:ea typeface="Helvetica Neue"/>
                <a:cs typeface="Helvetica Neue"/>
                <a:sym typeface="Helvetica Neue"/>
              </a:rPr>
              <a:t>Agency Staff/Experts with links to Inventory Community</a:t>
            </a:r>
            <a:endParaRPr/>
          </a:p>
          <a:p>
            <a:pPr indent="-285750" lvl="2" marL="1200150" rtl="0" algn="l">
              <a:lnSpc>
                <a:spcPct val="120000"/>
              </a:lnSpc>
              <a:spcBef>
                <a:spcPts val="600"/>
              </a:spcBef>
              <a:spcAft>
                <a:spcPts val="0"/>
              </a:spcAft>
              <a:buClr>
                <a:srgbClr val="002060"/>
              </a:buClr>
              <a:buSzPts val="2300"/>
              <a:buFont typeface="Courier New"/>
              <a:buChar char="o"/>
            </a:pPr>
            <a:r>
              <a:rPr lang="en-AU" sz="2300">
                <a:solidFill>
                  <a:srgbClr val="002060"/>
                </a:solidFill>
                <a:latin typeface="Helvetica Neue"/>
                <a:ea typeface="Helvetica Neue"/>
                <a:cs typeface="Helvetica Neue"/>
                <a:sym typeface="Helvetica Neue"/>
              </a:rPr>
              <a:t>Agency Staff/Experts involved in modelling aspects</a:t>
            </a:r>
            <a:endParaRPr/>
          </a:p>
          <a:p>
            <a:pPr indent="-228600" lvl="0" marL="457200" marR="0" rtl="0" algn="l">
              <a:lnSpc>
                <a:spcPct val="100000"/>
              </a:lnSpc>
              <a:spcBef>
                <a:spcPts val="1100"/>
              </a:spcBef>
              <a:spcAft>
                <a:spcPts val="0"/>
              </a:spcAft>
              <a:buClr>
                <a:srgbClr val="002569"/>
              </a:buClr>
              <a:buSzPts val="2000"/>
              <a:buFont typeface="Arial"/>
              <a:buNone/>
            </a:pPr>
            <a:r>
              <a:t/>
            </a:r>
            <a:endParaRPr/>
          </a:p>
        </p:txBody>
      </p:sp>
      <p:sp>
        <p:nvSpPr>
          <p:cNvPr id="160" name="Google Shape;160;p17"/>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GHG TT Skill Request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66" name="Google Shape;166;p18"/>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CGMS involvement in the GHG Task Team</a:t>
            </a:r>
            <a:endParaRPr/>
          </a:p>
        </p:txBody>
      </p:sp>
      <p:grpSp>
        <p:nvGrpSpPr>
          <p:cNvPr id="167" name="Google Shape;167;p18"/>
          <p:cNvGrpSpPr/>
          <p:nvPr/>
        </p:nvGrpSpPr>
        <p:grpSpPr>
          <a:xfrm>
            <a:off x="9240" y="1628166"/>
            <a:ext cx="5193642" cy="3541163"/>
            <a:chOff x="9239" y="1960658"/>
            <a:chExt cx="5564615" cy="3794102"/>
          </a:xfrm>
        </p:grpSpPr>
        <p:pic>
          <p:nvPicPr>
            <p:cNvPr id="168" name="Google Shape;168;p18"/>
            <p:cNvPicPr preferRelativeResize="0"/>
            <p:nvPr/>
          </p:nvPicPr>
          <p:blipFill rotWithShape="1">
            <a:blip r:embed="rId3">
              <a:alphaModFix/>
            </a:blip>
            <a:srcRect b="0" l="0" r="0" t="0"/>
            <a:stretch/>
          </p:blipFill>
          <p:spPr>
            <a:xfrm>
              <a:off x="9239" y="1960658"/>
              <a:ext cx="5564615" cy="3794102"/>
            </a:xfrm>
            <a:prstGeom prst="rect">
              <a:avLst/>
            </a:prstGeom>
            <a:noFill/>
            <a:ln>
              <a:noFill/>
            </a:ln>
          </p:spPr>
        </p:pic>
        <p:grpSp>
          <p:nvGrpSpPr>
            <p:cNvPr id="169" name="Google Shape;169;p18"/>
            <p:cNvGrpSpPr/>
            <p:nvPr/>
          </p:nvGrpSpPr>
          <p:grpSpPr>
            <a:xfrm>
              <a:off x="3885216" y="3153030"/>
              <a:ext cx="1036282" cy="1044153"/>
              <a:chOff x="4583832" y="2457813"/>
              <a:chExt cx="1206885" cy="1216052"/>
            </a:xfrm>
          </p:grpSpPr>
          <p:pic>
            <p:nvPicPr>
              <p:cNvPr descr="cgmsletter" id="170" name="Google Shape;170;p18"/>
              <p:cNvPicPr preferRelativeResize="0"/>
              <p:nvPr/>
            </p:nvPicPr>
            <p:blipFill rotWithShape="1">
              <a:blip r:embed="rId4">
                <a:alphaModFix/>
              </a:blip>
              <a:srcRect b="16158" l="89559" r="0" t="52873"/>
              <a:stretch/>
            </p:blipFill>
            <p:spPr>
              <a:xfrm>
                <a:off x="4583832" y="3278504"/>
                <a:ext cx="1206885" cy="395361"/>
              </a:xfrm>
              <a:prstGeom prst="rect">
                <a:avLst/>
              </a:prstGeom>
              <a:solidFill>
                <a:schemeClr val="lt1"/>
              </a:solidFill>
              <a:ln>
                <a:noFill/>
              </a:ln>
            </p:spPr>
          </p:pic>
          <p:pic>
            <p:nvPicPr>
              <p:cNvPr descr="cgmsletter" id="171" name="Google Shape;171;p18"/>
              <p:cNvPicPr preferRelativeResize="0"/>
              <p:nvPr/>
            </p:nvPicPr>
            <p:blipFill rotWithShape="1">
              <a:blip r:embed="rId5">
                <a:alphaModFix/>
              </a:blip>
              <a:srcRect b="49491" l="91294" r="1854" t="-1"/>
              <a:stretch/>
            </p:blipFill>
            <p:spPr>
              <a:xfrm>
                <a:off x="4686003" y="2457813"/>
                <a:ext cx="1008112" cy="820691"/>
              </a:xfrm>
              <a:prstGeom prst="rect">
                <a:avLst/>
              </a:prstGeom>
              <a:solidFill>
                <a:schemeClr val="lt1"/>
              </a:solidFill>
              <a:ln>
                <a:noFill/>
              </a:ln>
            </p:spPr>
          </p:pic>
        </p:grpSp>
      </p:grpSp>
      <p:cxnSp>
        <p:nvCxnSpPr>
          <p:cNvPr id="172" name="Google Shape;172;p18"/>
          <p:cNvCxnSpPr/>
          <p:nvPr/>
        </p:nvCxnSpPr>
        <p:spPr>
          <a:xfrm flipH="1" rot="10800000">
            <a:off x="4462458" y="1387181"/>
            <a:ext cx="579240" cy="1762766"/>
          </a:xfrm>
          <a:prstGeom prst="straightConnector1">
            <a:avLst/>
          </a:prstGeom>
          <a:noFill/>
          <a:ln cap="flat" cmpd="sng" w="28575">
            <a:solidFill>
              <a:srgbClr val="FF0000"/>
            </a:solidFill>
            <a:prstDash val="solid"/>
            <a:round/>
            <a:headEnd len="sm" w="sm" type="none"/>
            <a:tailEnd len="med" w="med" type="triangle"/>
          </a:ln>
        </p:spPr>
      </p:cxnSp>
      <p:cxnSp>
        <p:nvCxnSpPr>
          <p:cNvPr id="173" name="Google Shape;173;p18"/>
          <p:cNvCxnSpPr/>
          <p:nvPr/>
        </p:nvCxnSpPr>
        <p:spPr>
          <a:xfrm flipH="1" rot="10800000">
            <a:off x="4480929" y="2142945"/>
            <a:ext cx="530840" cy="970058"/>
          </a:xfrm>
          <a:prstGeom prst="straightConnector1">
            <a:avLst/>
          </a:prstGeom>
          <a:noFill/>
          <a:ln cap="flat" cmpd="sng" w="28575">
            <a:solidFill>
              <a:srgbClr val="FF0000"/>
            </a:solidFill>
            <a:prstDash val="solid"/>
            <a:round/>
            <a:headEnd len="sm" w="sm" type="none"/>
            <a:tailEnd len="med" w="med" type="triangle"/>
          </a:ln>
        </p:spPr>
      </p:cxnSp>
      <p:cxnSp>
        <p:nvCxnSpPr>
          <p:cNvPr id="174" name="Google Shape;174;p18"/>
          <p:cNvCxnSpPr/>
          <p:nvPr/>
        </p:nvCxnSpPr>
        <p:spPr>
          <a:xfrm>
            <a:off x="4450040" y="3111997"/>
            <a:ext cx="561729" cy="222728"/>
          </a:xfrm>
          <a:prstGeom prst="straightConnector1">
            <a:avLst/>
          </a:prstGeom>
          <a:noFill/>
          <a:ln cap="flat" cmpd="sng" w="28575">
            <a:solidFill>
              <a:srgbClr val="FF0000"/>
            </a:solidFill>
            <a:prstDash val="solid"/>
            <a:round/>
            <a:headEnd len="sm" w="sm" type="none"/>
            <a:tailEnd len="med" w="med" type="triangle"/>
          </a:ln>
        </p:spPr>
      </p:cxnSp>
      <p:cxnSp>
        <p:nvCxnSpPr>
          <p:cNvPr id="175" name="Google Shape;175;p18"/>
          <p:cNvCxnSpPr/>
          <p:nvPr/>
        </p:nvCxnSpPr>
        <p:spPr>
          <a:xfrm>
            <a:off x="4462458" y="3131475"/>
            <a:ext cx="579240" cy="1505934"/>
          </a:xfrm>
          <a:prstGeom prst="straightConnector1">
            <a:avLst/>
          </a:prstGeom>
          <a:noFill/>
          <a:ln cap="flat" cmpd="sng" w="28575">
            <a:solidFill>
              <a:srgbClr val="FF0000"/>
            </a:solidFill>
            <a:prstDash val="solid"/>
            <a:round/>
            <a:headEnd len="sm" w="sm" type="none"/>
            <a:tailEnd len="med" w="med" type="triangle"/>
          </a:ln>
        </p:spPr>
      </p:cxnSp>
      <p:sp>
        <p:nvSpPr>
          <p:cNvPr id="176" name="Google Shape;176;p18"/>
          <p:cNvSpPr/>
          <p:nvPr/>
        </p:nvSpPr>
        <p:spPr>
          <a:xfrm>
            <a:off x="4957628" y="1151040"/>
            <a:ext cx="4177133" cy="429348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1400"/>
              <a:buFont typeface="Noto Sans Symbols"/>
              <a:buChar char="∙"/>
            </a:pPr>
            <a:r>
              <a:rPr b="1" i="0" lang="en-AU" sz="1400" u="none" cap="none" strike="noStrike">
                <a:solidFill>
                  <a:srgbClr val="002060"/>
                </a:solidFill>
                <a:latin typeface="Calibri"/>
                <a:ea typeface="Calibri"/>
                <a:cs typeface="Calibri"/>
                <a:sym typeface="Calibri"/>
              </a:rPr>
              <a:t>Working Group I: </a:t>
            </a:r>
            <a:r>
              <a:rPr b="0" i="0" lang="en-AU" sz="1400" u="none" cap="none" strike="noStrike">
                <a:solidFill>
                  <a:srgbClr val="002060"/>
                </a:solidFill>
                <a:latin typeface="Calibri"/>
                <a:ea typeface="Calibri"/>
                <a:cs typeface="Calibri"/>
                <a:sym typeface="Calibri"/>
              </a:rPr>
              <a:t>E</a:t>
            </a:r>
            <a:r>
              <a:rPr b="0" i="0" lang="en-AU" sz="1400" u="none" cap="none" strike="noStrike">
                <a:solidFill>
                  <a:srgbClr val="002060"/>
                </a:solidFill>
                <a:latin typeface="Arial"/>
                <a:ea typeface="Arial"/>
                <a:cs typeface="Arial"/>
                <a:sym typeface="Arial"/>
              </a:rPr>
              <a:t>nsuring that the implementation of the GHG roadmap addresses the objectives of the WIGOS vision</a:t>
            </a:r>
            <a:endParaRPr b="0" i="0" sz="1400" u="none" cap="none" strike="noStrike">
              <a:solidFill>
                <a:srgbClr val="002060"/>
              </a:solidFill>
              <a:latin typeface="Calibri"/>
              <a:ea typeface="Calibri"/>
              <a:cs typeface="Calibri"/>
              <a:sym typeface="Calibri"/>
            </a:endParaRPr>
          </a:p>
          <a:p>
            <a:pPr indent="-342900" lvl="0" marL="342900" marR="0" rtl="0" algn="l">
              <a:lnSpc>
                <a:spcPct val="100000"/>
              </a:lnSpc>
              <a:spcBef>
                <a:spcPts val="1200"/>
              </a:spcBef>
              <a:spcAft>
                <a:spcPts val="0"/>
              </a:spcAft>
              <a:buClr>
                <a:srgbClr val="000000"/>
              </a:buClr>
              <a:buSzPts val="1400"/>
              <a:buFont typeface="Noto Sans Symbols"/>
              <a:buChar char="∙"/>
            </a:pPr>
            <a:r>
              <a:rPr b="1" i="0" lang="en-AU" sz="1400" u="none" cap="none" strike="noStrike">
                <a:solidFill>
                  <a:srgbClr val="002060"/>
                </a:solidFill>
                <a:latin typeface="Calibri"/>
                <a:ea typeface="Calibri"/>
                <a:cs typeface="Calibri"/>
                <a:sym typeface="Calibri"/>
              </a:rPr>
              <a:t>Working Group II: </a:t>
            </a:r>
            <a:r>
              <a:rPr b="0" i="0" lang="en-AU" sz="1400" u="none" cap="none" strike="noStrike">
                <a:solidFill>
                  <a:srgbClr val="002060"/>
                </a:solidFill>
                <a:latin typeface="Calibri"/>
                <a:ea typeface="Calibri"/>
                <a:cs typeface="Calibri"/>
                <a:sym typeface="Calibri"/>
              </a:rPr>
              <a:t>F</a:t>
            </a:r>
            <a:r>
              <a:rPr b="0" i="0" lang="en-AU" sz="1400" u="none" cap="none" strike="noStrike">
                <a:solidFill>
                  <a:srgbClr val="002060"/>
                </a:solidFill>
                <a:latin typeface="Arial"/>
                <a:ea typeface="Arial"/>
                <a:cs typeface="Arial"/>
                <a:sym typeface="Arial"/>
              </a:rPr>
              <a:t>acilitating the definition and application of standards for operational GHG constellation products and operational aspects of the satellite data production systems at international level</a:t>
            </a:r>
            <a:endParaRPr b="0" i="0" sz="1400" u="none" cap="none" strike="noStrike">
              <a:solidFill>
                <a:srgbClr val="002060"/>
              </a:solidFill>
              <a:latin typeface="Calibri"/>
              <a:ea typeface="Calibri"/>
              <a:cs typeface="Calibri"/>
              <a:sym typeface="Calibri"/>
            </a:endParaRPr>
          </a:p>
          <a:p>
            <a:pPr indent="-342900" lvl="0" marL="342900" marR="0" rtl="0" algn="l">
              <a:lnSpc>
                <a:spcPct val="100000"/>
              </a:lnSpc>
              <a:spcBef>
                <a:spcPts val="1200"/>
              </a:spcBef>
              <a:spcAft>
                <a:spcPts val="0"/>
              </a:spcAft>
              <a:buClr>
                <a:srgbClr val="000000"/>
              </a:buClr>
              <a:buSzPts val="1400"/>
              <a:buFont typeface="Noto Sans Symbols"/>
              <a:buChar char="∙"/>
            </a:pPr>
            <a:r>
              <a:rPr b="1" i="0" lang="en-AU" sz="1400" u="none" cap="none" strike="noStrike">
                <a:solidFill>
                  <a:srgbClr val="002060"/>
                </a:solidFill>
                <a:latin typeface="Calibri"/>
                <a:ea typeface="Calibri"/>
                <a:cs typeface="Calibri"/>
                <a:sym typeface="Calibri"/>
              </a:rPr>
              <a:t>Working Group III: </a:t>
            </a:r>
            <a:r>
              <a:rPr b="0" i="0" lang="en-AU" sz="1400" u="none" cap="none" strike="noStrike">
                <a:solidFill>
                  <a:srgbClr val="002060"/>
                </a:solidFill>
                <a:latin typeface="Calibri"/>
                <a:ea typeface="Calibri"/>
                <a:cs typeface="Calibri"/>
                <a:sym typeface="Calibri"/>
              </a:rPr>
              <a:t>M</a:t>
            </a:r>
            <a:r>
              <a:rPr b="0" i="0" lang="en-AU" sz="1400" u="none" cap="none" strike="noStrike">
                <a:solidFill>
                  <a:srgbClr val="002060"/>
                </a:solidFill>
                <a:latin typeface="Arial"/>
                <a:ea typeface="Arial"/>
                <a:cs typeface="Arial"/>
                <a:sym typeface="Arial"/>
              </a:rPr>
              <a:t>apping the CGMS agency plans for CO</a:t>
            </a:r>
            <a:r>
              <a:rPr b="0" baseline="-25000" i="0" lang="en-AU" sz="1400" u="none" cap="none" strike="noStrike">
                <a:solidFill>
                  <a:srgbClr val="002060"/>
                </a:solidFill>
                <a:latin typeface="Arial"/>
                <a:ea typeface="Arial"/>
                <a:cs typeface="Arial"/>
                <a:sym typeface="Arial"/>
              </a:rPr>
              <a:t>2</a:t>
            </a:r>
            <a:r>
              <a:rPr b="0" i="0" lang="en-AU" sz="1400" u="none" cap="none" strike="noStrike">
                <a:solidFill>
                  <a:srgbClr val="002060"/>
                </a:solidFill>
                <a:latin typeface="Arial"/>
                <a:ea typeface="Arial"/>
                <a:cs typeface="Arial"/>
                <a:sym typeface="Arial"/>
              </a:rPr>
              <a:t> and CH</a:t>
            </a:r>
            <a:r>
              <a:rPr b="0" baseline="-25000" i="0" lang="en-AU" sz="1400" u="none" cap="none" strike="noStrike">
                <a:solidFill>
                  <a:srgbClr val="002060"/>
                </a:solidFill>
                <a:latin typeface="Arial"/>
                <a:ea typeface="Arial"/>
                <a:cs typeface="Arial"/>
                <a:sym typeface="Arial"/>
              </a:rPr>
              <a:t>4</a:t>
            </a:r>
            <a:r>
              <a:rPr b="0" i="0" lang="en-AU" sz="1400" u="none" cap="none" strike="noStrike">
                <a:solidFill>
                  <a:srgbClr val="002060"/>
                </a:solidFill>
                <a:latin typeface="Arial"/>
                <a:ea typeface="Arial"/>
                <a:cs typeface="Arial"/>
                <a:sym typeface="Arial"/>
              </a:rPr>
              <a:t> relevant measurements onto the CGMS baseline, identifying continuity issues and proposing contingency planning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750"/>
              </a:spcBef>
              <a:spcAft>
                <a:spcPts val="0"/>
              </a:spcAft>
              <a:buClr>
                <a:srgbClr val="000000"/>
              </a:buClr>
              <a:buSzPts val="1400"/>
              <a:buFont typeface="Noto Sans Symbols"/>
              <a:buChar char="∙"/>
            </a:pPr>
            <a:r>
              <a:rPr b="1" i="0" lang="en-AU" sz="1400" u="none" cap="none" strike="noStrike">
                <a:solidFill>
                  <a:srgbClr val="002060"/>
                </a:solidFill>
                <a:latin typeface="Calibri"/>
                <a:ea typeface="Calibri"/>
                <a:cs typeface="Calibri"/>
                <a:sym typeface="Calibri"/>
              </a:rPr>
              <a:t>Working Group IV: </a:t>
            </a:r>
            <a:r>
              <a:rPr b="0" i="0" lang="en-AU" sz="1400" u="none" cap="none" strike="noStrike">
                <a:solidFill>
                  <a:srgbClr val="002060"/>
                </a:solidFill>
                <a:latin typeface="Calibri"/>
                <a:ea typeface="Calibri"/>
                <a:cs typeface="Calibri"/>
                <a:sym typeface="Calibri"/>
              </a:rPr>
              <a:t>A</a:t>
            </a:r>
            <a:r>
              <a:rPr b="0" i="0" lang="en-AU" sz="1400" u="none" cap="none" strike="noStrike">
                <a:solidFill>
                  <a:srgbClr val="002060"/>
                </a:solidFill>
                <a:latin typeface="Arial"/>
                <a:ea typeface="Arial"/>
                <a:cs typeface="Arial"/>
                <a:sym typeface="Arial"/>
              </a:rPr>
              <a:t>ddressing operational access and end user support as well as training for GHG constellation products in cooperation with CEOS WGISS and WGCapD</a:t>
            </a:r>
            <a:endParaRPr b="0" i="0" sz="1400" u="none" cap="none" strike="noStrike">
              <a:solidFill>
                <a:srgbClr val="002060"/>
              </a:solidFill>
              <a:latin typeface="Arial"/>
              <a:ea typeface="Arial"/>
              <a:cs typeface="Arial"/>
              <a:sym typeface="Arial"/>
            </a:endParaRPr>
          </a:p>
        </p:txBody>
      </p:sp>
      <p:sp>
        <p:nvSpPr>
          <p:cNvPr id="177" name="Google Shape;177;p18"/>
          <p:cNvSpPr txBox="1"/>
          <p:nvPr/>
        </p:nvSpPr>
        <p:spPr>
          <a:xfrm>
            <a:off x="370236" y="5477432"/>
            <a:ext cx="8403528" cy="10772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2060"/>
                </a:solidFill>
                <a:latin typeface="Calibri"/>
                <a:ea typeface="Calibri"/>
                <a:cs typeface="Calibri"/>
                <a:sym typeface="Calibri"/>
              </a:rPr>
              <a:t>As reported by Jörg Schulz: [The CGMS] Plenary endorsed the GHG roadmap version 2.4 and welcomed the proposal to have dedicated Points of Contacts (PoCs) for the JWG Climate GHG Task Team identified in all CGMS Working Groups (I - IV). The lead of the GHG Task Team is requested to define priorities for CGMS WG contributions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83" name="Google Shape;183;p19"/>
          <p:cNvSpPr txBox="1"/>
          <p:nvPr>
            <p:ph idx="1" type="body"/>
          </p:nvPr>
        </p:nvSpPr>
        <p:spPr>
          <a:xfrm>
            <a:off x="76200" y="1219200"/>
            <a:ext cx="9067800" cy="52578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500"/>
              </a:spcBef>
              <a:spcAft>
                <a:spcPts val="0"/>
              </a:spcAft>
              <a:buClr>
                <a:srgbClr val="002569"/>
              </a:buClr>
              <a:buSzPts val="1600"/>
              <a:buFont typeface="Arial"/>
              <a:buAutoNum type="arabicPeriod"/>
            </a:pPr>
            <a:r>
              <a:rPr lang="en-AU" sz="1200"/>
              <a:t>Mark Dowell (EC, WGClimate, Task Team lead)</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Albrecht von Bargen (DLR, WGClimate Vice-chair, deputy Task Team lead ex officio, transition to Jeff Privette)</a:t>
            </a:r>
            <a:endParaRPr sz="1600"/>
          </a:p>
          <a:p>
            <a:pPr indent="-330200" lvl="0" marL="457200" rtl="0" algn="l">
              <a:spcBef>
                <a:spcPts val="500"/>
              </a:spcBef>
              <a:spcAft>
                <a:spcPts val="0"/>
              </a:spcAft>
              <a:buSzPts val="1600"/>
              <a:buAutoNum type="arabicPeriod"/>
            </a:pPr>
            <a:r>
              <a:rPr lang="en-AU" sz="1200"/>
              <a:t>David Crisp (NASA, CEOS AC-VC)</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Akihiko Kuze (JAXA, CEOS WGCV)</a:t>
            </a:r>
            <a:endParaRPr sz="12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Frederic Chevallier (LSCE/IPSL)</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Carole Deniel (CNES)</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Richard Engelen (ECMWF)</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Hiroshi Suto (JAXA)</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Rüdiger Lang (EUMETSAT)</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Yaska Meijer (ESA)</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Paul Palmer (UKSA)</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Hiroshi Tanimoto (NIES)</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Alisa Young (NOAA)</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N.N. (agency representative)</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N.N. (CGMS WG representative)</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N.N. (CGMS WG representative)</a:t>
            </a:r>
            <a:endParaRPr sz="1600"/>
          </a:p>
          <a:p>
            <a:pPr indent="-330200" lvl="0" marL="457200" marR="0" rtl="0" algn="l">
              <a:lnSpc>
                <a:spcPct val="100000"/>
              </a:lnSpc>
              <a:spcBef>
                <a:spcPts val="500"/>
              </a:spcBef>
              <a:spcAft>
                <a:spcPts val="0"/>
              </a:spcAft>
              <a:buClr>
                <a:srgbClr val="002569"/>
              </a:buClr>
              <a:buSzPts val="1600"/>
              <a:buFont typeface="Arial"/>
              <a:buAutoNum type="arabicPeriod"/>
            </a:pPr>
            <a:r>
              <a:rPr lang="en-AU" sz="1200"/>
              <a:t>N.N. (GSICS representative)</a:t>
            </a:r>
            <a:endParaRPr sz="1600"/>
          </a:p>
        </p:txBody>
      </p:sp>
      <p:sp>
        <p:nvSpPr>
          <p:cNvPr id="184" name="Google Shape;184;p19"/>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Agencies who have offered resources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0"/>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90" name="Google Shape;190;p20"/>
          <p:cNvSpPr txBox="1"/>
          <p:nvPr>
            <p:ph idx="1" type="body"/>
          </p:nvPr>
        </p:nvSpPr>
        <p:spPr>
          <a:xfrm>
            <a:off x="123825" y="1263875"/>
            <a:ext cx="4657800" cy="502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SzPts val="2000"/>
              <a:buNone/>
            </a:pPr>
            <a:r>
              <a:rPr lang="en-AU" sz="1600">
                <a:latin typeface="Verdana"/>
                <a:ea typeface="Verdana"/>
                <a:cs typeface="Verdana"/>
                <a:sym typeface="Verdana"/>
              </a:rPr>
              <a:t>Workshop on </a:t>
            </a:r>
            <a:r>
              <a:rPr lang="en-AU" sz="1600" u="sng">
                <a:latin typeface="Verdana"/>
                <a:ea typeface="Verdana"/>
                <a:cs typeface="Verdana"/>
                <a:sym typeface="Verdana"/>
              </a:rPr>
              <a:t>synergies and opportunities between GHG and Agriculture Forestry and Other Land Use (AFOLU) Earth Observation communities </a:t>
            </a:r>
            <a:r>
              <a:rPr lang="en-AU" sz="1600">
                <a:latin typeface="Verdana"/>
                <a:ea typeface="Verdana"/>
                <a:cs typeface="Verdana"/>
                <a:sym typeface="Verdana"/>
              </a:rPr>
              <a:t>working in support of UNFCCC</a:t>
            </a:r>
            <a:endParaRPr sz="1800"/>
          </a:p>
          <a:p>
            <a:pPr indent="-336550" lvl="1" marL="914400" rtl="0" algn="l">
              <a:lnSpc>
                <a:spcPct val="100000"/>
              </a:lnSpc>
              <a:spcBef>
                <a:spcPts val="500"/>
              </a:spcBef>
              <a:spcAft>
                <a:spcPts val="0"/>
              </a:spcAft>
              <a:buSzPts val="1700"/>
              <a:buFont typeface="Verdana"/>
              <a:buChar char="•"/>
            </a:pPr>
            <a:r>
              <a:rPr lang="en-AU" sz="1600">
                <a:latin typeface="Verdana"/>
                <a:ea typeface="Verdana"/>
                <a:cs typeface="Verdana"/>
                <a:sym typeface="Verdana"/>
              </a:rPr>
              <a:t>[</a:t>
            </a:r>
            <a:r>
              <a:rPr b="1" lang="en-AU" sz="1600">
                <a:latin typeface="Verdana"/>
                <a:ea typeface="Verdana"/>
                <a:cs typeface="Verdana"/>
                <a:sym typeface="Verdana"/>
              </a:rPr>
              <a:t>Postponed</a:t>
            </a:r>
            <a:r>
              <a:rPr lang="en-AU" sz="1600">
                <a:latin typeface="Verdana"/>
                <a:ea typeface="Verdana"/>
                <a:cs typeface="Verdana"/>
                <a:sym typeface="Verdana"/>
              </a:rPr>
              <a:t>] Originally planned July 9-10</a:t>
            </a:r>
            <a:r>
              <a:rPr baseline="30000" lang="en-AU" sz="1600">
                <a:latin typeface="Verdana"/>
                <a:ea typeface="Verdana"/>
                <a:cs typeface="Verdana"/>
                <a:sym typeface="Verdana"/>
              </a:rPr>
              <a:t>th</a:t>
            </a:r>
            <a:r>
              <a:rPr lang="en-AU" sz="1600">
                <a:latin typeface="Verdana"/>
                <a:ea typeface="Verdana"/>
                <a:cs typeface="Verdana"/>
                <a:sym typeface="Verdana"/>
              </a:rPr>
              <a:t> 2020 Varese-Italy</a:t>
            </a:r>
            <a:endParaRPr sz="1800"/>
          </a:p>
          <a:p>
            <a:pPr indent="-336550" lvl="1" marL="914400" rtl="0" algn="l">
              <a:lnSpc>
                <a:spcPct val="100000"/>
              </a:lnSpc>
              <a:spcBef>
                <a:spcPts val="500"/>
              </a:spcBef>
              <a:spcAft>
                <a:spcPts val="0"/>
              </a:spcAft>
              <a:buSzPts val="1700"/>
              <a:buFont typeface="Verdana"/>
              <a:buChar char="•"/>
            </a:pPr>
            <a:r>
              <a:rPr lang="en-AU" sz="1600">
                <a:latin typeface="Verdana"/>
                <a:ea typeface="Verdana"/>
                <a:cs typeface="Verdana"/>
                <a:sym typeface="Verdana"/>
              </a:rPr>
              <a:t>Start dialogue between the different Earth Observation communities addressing the needs of UNFCCC. </a:t>
            </a:r>
            <a:endParaRPr sz="1800"/>
          </a:p>
          <a:p>
            <a:pPr indent="-336550" lvl="1" marL="914400" rtl="0" algn="l">
              <a:lnSpc>
                <a:spcPct val="100000"/>
              </a:lnSpc>
              <a:spcBef>
                <a:spcPts val="500"/>
              </a:spcBef>
              <a:spcAft>
                <a:spcPts val="0"/>
              </a:spcAft>
              <a:buSzPts val="1700"/>
              <a:buFont typeface="Verdana"/>
              <a:buChar char="•"/>
            </a:pPr>
            <a:r>
              <a:rPr lang="en-AU" sz="1600">
                <a:latin typeface="Verdana"/>
                <a:ea typeface="Verdana"/>
                <a:cs typeface="Verdana"/>
                <a:sym typeface="Verdana"/>
              </a:rPr>
              <a:t>In particular, atmospheric GHG monitoring and those addressing aspects of the AFOLU sector (incl. REDD+). </a:t>
            </a:r>
            <a:endParaRPr sz="1800"/>
          </a:p>
          <a:p>
            <a:pPr indent="-336550" lvl="1" marL="914400" rtl="0" algn="l">
              <a:lnSpc>
                <a:spcPct val="100000"/>
              </a:lnSpc>
              <a:spcBef>
                <a:spcPts val="500"/>
              </a:spcBef>
              <a:spcAft>
                <a:spcPts val="0"/>
              </a:spcAft>
              <a:buSzPts val="1700"/>
              <a:buFont typeface="Verdana"/>
              <a:buChar char="•"/>
            </a:pPr>
            <a:r>
              <a:rPr lang="en-AU" sz="1600">
                <a:latin typeface="Verdana"/>
                <a:ea typeface="Verdana"/>
                <a:cs typeface="Verdana"/>
                <a:sym typeface="Verdana"/>
              </a:rPr>
              <a:t>Co-organised, based on an identified gap, both at the European level through discussions in Copernicus as well as at the international level CEOS, GEO</a:t>
            </a:r>
            <a:endParaRPr sz="1800"/>
          </a:p>
          <a:p>
            <a:pPr indent="-228600" lvl="0" marL="457200" marR="0" rtl="0" algn="l">
              <a:lnSpc>
                <a:spcPct val="100000"/>
              </a:lnSpc>
              <a:spcBef>
                <a:spcPts val="500"/>
              </a:spcBef>
              <a:spcAft>
                <a:spcPts val="0"/>
              </a:spcAft>
              <a:buClr>
                <a:srgbClr val="002569"/>
              </a:buClr>
              <a:buSzPts val="2000"/>
              <a:buFont typeface="Arial"/>
              <a:buNone/>
            </a:pPr>
            <a:r>
              <a:t/>
            </a:r>
            <a:endParaRPr sz="1700"/>
          </a:p>
        </p:txBody>
      </p:sp>
      <p:sp>
        <p:nvSpPr>
          <p:cNvPr id="191" name="Google Shape;191;p20"/>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Starting Discussion</a:t>
            </a:r>
            <a:endParaRPr/>
          </a:p>
          <a:p>
            <a:pPr indent="-228600" lvl="0" marL="457200" marR="0" rtl="0" algn="ctr">
              <a:lnSpc>
                <a:spcPct val="100000"/>
              </a:lnSpc>
              <a:spcBef>
                <a:spcPts val="500"/>
              </a:spcBef>
              <a:spcAft>
                <a:spcPts val="0"/>
              </a:spcAft>
              <a:buClr>
                <a:schemeClr val="lt1"/>
              </a:buClr>
              <a:buSzPts val="2800"/>
              <a:buFont typeface="Arial"/>
              <a:buNone/>
            </a:pPr>
            <a:r>
              <a:rPr lang="en-AU"/>
              <a:t>GHG-AFOLU Workshop</a:t>
            </a:r>
            <a:endParaRPr/>
          </a:p>
        </p:txBody>
      </p:sp>
      <p:pic>
        <p:nvPicPr>
          <p:cNvPr id="192" name="Google Shape;192;p20"/>
          <p:cNvPicPr preferRelativeResize="0"/>
          <p:nvPr/>
        </p:nvPicPr>
        <p:blipFill rotWithShape="1">
          <a:blip r:embed="rId3">
            <a:alphaModFix/>
          </a:blip>
          <a:srcRect b="0" l="0" r="0" t="0"/>
          <a:stretch/>
        </p:blipFill>
        <p:spPr>
          <a:xfrm>
            <a:off x="4981650" y="1263875"/>
            <a:ext cx="3970825" cy="2638425"/>
          </a:xfrm>
          <a:prstGeom prst="rect">
            <a:avLst/>
          </a:prstGeom>
          <a:noFill/>
          <a:ln>
            <a:noFill/>
          </a:ln>
        </p:spPr>
      </p:pic>
      <p:pic>
        <p:nvPicPr>
          <p:cNvPr id="193" name="Google Shape;193;p20"/>
          <p:cNvPicPr preferRelativeResize="0"/>
          <p:nvPr/>
        </p:nvPicPr>
        <p:blipFill rotWithShape="1">
          <a:blip r:embed="rId4">
            <a:alphaModFix/>
          </a:blip>
          <a:srcRect b="0" l="0" r="0" t="0"/>
          <a:stretch/>
        </p:blipFill>
        <p:spPr>
          <a:xfrm>
            <a:off x="4981650" y="3902300"/>
            <a:ext cx="3970825" cy="26779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1"/>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99" name="Google Shape;199;p21"/>
          <p:cNvSpPr txBox="1"/>
          <p:nvPr>
            <p:ph idx="1" type="body"/>
          </p:nvPr>
        </p:nvSpPr>
        <p:spPr>
          <a:xfrm>
            <a:off x="170793" y="1383999"/>
            <a:ext cx="8802300" cy="4953000"/>
          </a:xfrm>
          <a:prstGeom prst="rect">
            <a:avLst/>
          </a:prstGeom>
          <a:noFill/>
          <a:ln>
            <a:noFill/>
          </a:ln>
        </p:spPr>
        <p:txBody>
          <a:bodyPr anchorCtr="0" anchor="t" bIns="45700" lIns="91425" spcFirstLastPara="1" rIns="91425" wrap="square" tIns="45700">
            <a:noAutofit/>
          </a:bodyPr>
          <a:lstStyle/>
          <a:p>
            <a:pPr indent="0" lvl="0" marL="101600" marR="0" rtl="0" algn="l">
              <a:lnSpc>
                <a:spcPct val="100000"/>
              </a:lnSpc>
              <a:spcBef>
                <a:spcPts val="500"/>
              </a:spcBef>
              <a:spcAft>
                <a:spcPts val="0"/>
              </a:spcAft>
              <a:buClr>
                <a:srgbClr val="002569"/>
              </a:buClr>
              <a:buSzPts val="2000"/>
              <a:buNone/>
            </a:pPr>
            <a:r>
              <a:rPr lang="en-AU" sz="1800">
                <a:latin typeface="Verdana"/>
                <a:ea typeface="Verdana"/>
                <a:cs typeface="Verdana"/>
                <a:sym typeface="Verdana"/>
              </a:rPr>
              <a:t>The workshop plans to address:</a:t>
            </a:r>
            <a:endParaRPr/>
          </a:p>
          <a:p>
            <a:pPr indent="-355600" lvl="1" marL="914400" rtl="0" algn="l">
              <a:lnSpc>
                <a:spcPct val="100000"/>
              </a:lnSpc>
              <a:spcBef>
                <a:spcPts val="500"/>
              </a:spcBef>
              <a:spcAft>
                <a:spcPts val="0"/>
              </a:spcAft>
              <a:buSzPts val="2000"/>
              <a:buFont typeface="Verdana"/>
              <a:buChar char="•"/>
            </a:pPr>
            <a:r>
              <a:rPr lang="en-AU" sz="1800">
                <a:latin typeface="Verdana"/>
                <a:ea typeface="Verdana"/>
                <a:cs typeface="Verdana"/>
                <a:sym typeface="Verdana"/>
              </a:rPr>
              <a:t> both the "soft" coordination and stakeholder engagement aspects of the interface with the Convention, the UNFCCC Secretariat and,</a:t>
            </a:r>
            <a:r>
              <a:rPr lang="en-AU"/>
              <a:t> </a:t>
            </a:r>
            <a:r>
              <a:rPr lang="en-AU" sz="1800">
                <a:latin typeface="Verdana"/>
                <a:ea typeface="Verdana"/>
                <a:cs typeface="Verdana"/>
                <a:sym typeface="Verdana"/>
              </a:rPr>
              <a:t>Parties (including through their inventory agencies/compilers) but also;</a:t>
            </a:r>
            <a:endParaRPr sz="1800">
              <a:latin typeface="Verdana"/>
              <a:ea typeface="Verdana"/>
              <a:cs typeface="Verdana"/>
              <a:sym typeface="Verdana"/>
            </a:endParaRPr>
          </a:p>
          <a:p>
            <a:pPr indent="-355600" lvl="1" marL="914400" rtl="0" algn="l">
              <a:lnSpc>
                <a:spcPct val="100000"/>
              </a:lnSpc>
              <a:spcBef>
                <a:spcPts val="500"/>
              </a:spcBef>
              <a:spcAft>
                <a:spcPts val="0"/>
              </a:spcAft>
              <a:buSzPts val="2000"/>
              <a:buFont typeface="Verdana"/>
              <a:buChar char="•"/>
            </a:pPr>
            <a:r>
              <a:rPr lang="en-AU" sz="1800">
                <a:latin typeface="Verdana"/>
                <a:ea typeface="Verdana"/>
                <a:cs typeface="Verdana"/>
                <a:sym typeface="Verdana"/>
              </a:rPr>
              <a:t> more technical aspects of reporting, outputs datasets, formats, avoiding "double-accounting" and the longer-term ambition, and perhaps different requirements of using diverse earth observation datasets in the modelling and data integration systems </a:t>
            </a:r>
            <a:r>
              <a:rPr lang="en-AU" sz="1400">
                <a:latin typeface="Verdana"/>
                <a:ea typeface="Verdana"/>
                <a:cs typeface="Verdana"/>
                <a:sym typeface="Verdana"/>
              </a:rPr>
              <a:t>being </a:t>
            </a:r>
            <a:r>
              <a:rPr lang="en-AU" sz="1800">
                <a:latin typeface="Verdana"/>
                <a:ea typeface="Verdana"/>
                <a:cs typeface="Verdana"/>
                <a:sym typeface="Verdana"/>
              </a:rPr>
              <a:t>developed. </a:t>
            </a:r>
            <a:endParaRPr/>
          </a:p>
          <a:p>
            <a:pPr indent="0" lvl="0" marL="101600" marR="0" rtl="0" algn="l">
              <a:lnSpc>
                <a:spcPct val="100000"/>
              </a:lnSpc>
              <a:spcBef>
                <a:spcPts val="500"/>
              </a:spcBef>
              <a:spcAft>
                <a:spcPts val="0"/>
              </a:spcAft>
              <a:buClr>
                <a:srgbClr val="002569"/>
              </a:buClr>
              <a:buSzPts val="2000"/>
              <a:buNone/>
            </a:pPr>
            <a:r>
              <a:rPr lang="en-AU" sz="1800" u="sng">
                <a:latin typeface="Verdana"/>
                <a:ea typeface="Verdana"/>
                <a:cs typeface="Verdana"/>
                <a:sym typeface="Verdana"/>
              </a:rPr>
              <a:t>Now postponed till ~Q2 2021</a:t>
            </a:r>
            <a:r>
              <a:rPr lang="en-AU" sz="1800">
                <a:latin typeface="Verdana"/>
                <a:ea typeface="Verdana"/>
                <a:cs typeface="Verdana"/>
                <a:sym typeface="Verdana"/>
              </a:rPr>
              <a:t>, but plan:</a:t>
            </a:r>
            <a:endParaRPr/>
          </a:p>
          <a:p>
            <a:pPr indent="-355600" lvl="1" marL="914400" rtl="0" algn="l">
              <a:lnSpc>
                <a:spcPct val="100000"/>
              </a:lnSpc>
              <a:spcBef>
                <a:spcPts val="500"/>
              </a:spcBef>
              <a:spcAft>
                <a:spcPts val="0"/>
              </a:spcAft>
              <a:buSzPts val="2000"/>
              <a:buChar char="o"/>
            </a:pPr>
            <a:r>
              <a:rPr lang="en-AU" sz="1800">
                <a:latin typeface="Verdana"/>
                <a:ea typeface="Verdana"/>
                <a:cs typeface="Verdana"/>
                <a:sym typeface="Verdana"/>
              </a:rPr>
              <a:t>initial discussion at CEOS SIT Technical Workshop [</a:t>
            </a:r>
            <a:r>
              <a:rPr b="1" lang="en-AU" sz="1800">
                <a:latin typeface="Verdana"/>
                <a:ea typeface="Verdana"/>
                <a:cs typeface="Verdana"/>
                <a:sym typeface="Verdana"/>
              </a:rPr>
              <a:t>Done</a:t>
            </a:r>
            <a:r>
              <a:rPr lang="en-AU" sz="1800">
                <a:latin typeface="Verdana"/>
                <a:ea typeface="Verdana"/>
                <a:cs typeface="Verdana"/>
                <a:sym typeface="Verdana"/>
              </a:rPr>
              <a:t>]</a:t>
            </a:r>
            <a:endParaRPr/>
          </a:p>
          <a:p>
            <a:pPr indent="-355600" lvl="1" marL="914400" rtl="0" algn="l">
              <a:lnSpc>
                <a:spcPct val="100000"/>
              </a:lnSpc>
              <a:spcBef>
                <a:spcPts val="500"/>
              </a:spcBef>
              <a:spcAft>
                <a:spcPts val="0"/>
              </a:spcAft>
              <a:buSzPts val="2000"/>
              <a:buChar char="o"/>
            </a:pPr>
            <a:r>
              <a:rPr lang="en-AU" sz="1800">
                <a:latin typeface="Verdana"/>
                <a:ea typeface="Verdana"/>
                <a:cs typeface="Verdana"/>
                <a:sym typeface="Verdana"/>
              </a:rPr>
              <a:t>European discussion in context of CHE-VERIFY Q4 2020 (organised by ECMWF).</a:t>
            </a:r>
            <a:endParaRPr/>
          </a:p>
          <a:p>
            <a:pPr indent="-355600" lvl="1" marL="914400" rtl="0" algn="l">
              <a:lnSpc>
                <a:spcPct val="100000"/>
              </a:lnSpc>
              <a:spcBef>
                <a:spcPts val="500"/>
              </a:spcBef>
              <a:spcAft>
                <a:spcPts val="0"/>
              </a:spcAft>
              <a:buSzPts val="2000"/>
              <a:buChar char="o"/>
            </a:pPr>
            <a:r>
              <a:rPr lang="en-AU" sz="1800">
                <a:latin typeface="Verdana"/>
                <a:ea typeface="Verdana"/>
                <a:cs typeface="Verdana"/>
                <a:sym typeface="Verdana"/>
              </a:rPr>
              <a:t>International meeting in 2021 should include CEOS/CGMS, GFOI, GEO, UNFCCC Sec, GCOS, GOFC-GOLD etc.</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200" name="Google Shape;200;p21"/>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GHG-AFOLU Workshop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2"/>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1400"/>
              <a:buNone/>
            </a:pPr>
            <a:r>
              <a:rPr lang="en-AU" sz="350">
                <a:solidFill>
                  <a:srgbClr val="002060"/>
                </a:solidFill>
              </a:rPr>
              <a:t>.</a:t>
            </a:r>
            <a:endParaRPr/>
          </a:p>
        </p:txBody>
      </p:sp>
      <p:sp>
        <p:nvSpPr>
          <p:cNvPr id="206" name="Google Shape;206;p22"/>
          <p:cNvSpPr txBox="1"/>
          <p:nvPr>
            <p:ph idx="2" type="body"/>
          </p:nvPr>
        </p:nvSpPr>
        <p:spPr>
          <a:xfrm>
            <a:off x="2057399" y="304800"/>
            <a:ext cx="5456583"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AU"/>
              <a:t>CEOS  Plenary is invited to endorse:</a:t>
            </a:r>
            <a:endParaRPr/>
          </a:p>
        </p:txBody>
      </p:sp>
      <p:sp>
        <p:nvSpPr>
          <p:cNvPr id="207" name="Google Shape;207;p22"/>
          <p:cNvSpPr txBox="1"/>
          <p:nvPr/>
        </p:nvSpPr>
        <p:spPr>
          <a:xfrm>
            <a:off x="537139" y="2437188"/>
            <a:ext cx="8069722" cy="175432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AU" sz="2000" u="none" cap="none" strike="noStrike">
                <a:solidFill>
                  <a:schemeClr val="dk2"/>
                </a:solidFill>
                <a:latin typeface="Arial"/>
                <a:ea typeface="Arial"/>
                <a:cs typeface="Arial"/>
                <a:sym typeface="Arial"/>
              </a:rPr>
              <a:t>The GHG Roadmap document (v2.4), describing an approach and resource needs for the implementation of the GHG Constellation Strategy. This is to be considered a living document and the Actions in Annex C provide a current snapshot of the work plan definition which will be updated over time. CEOS Agencies will strive to provide the identified resources for the specific activities and entities.</a:t>
            </a:r>
            <a:endParaRPr b="0" i="0" sz="1600" u="none" cap="none" strike="noStrike">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7"/>
          <p:cNvSpPr txBox="1"/>
          <p:nvPr>
            <p:ph idx="12" type="sldNum"/>
          </p:nvPr>
        </p:nvSpPr>
        <p:spPr>
          <a:xfrm>
            <a:off x="8763000" y="6629400"/>
            <a:ext cx="304800" cy="187285"/>
          </a:xfrm>
          <a:prstGeom prst="rect">
            <a:avLst/>
          </a:prstGeom>
          <a:solidFill>
            <a:schemeClr val="lt1">
              <a:alpha val="47450"/>
            </a:schemeClr>
          </a:solidFill>
          <a:ln>
            <a:noFill/>
          </a:ln>
        </p:spPr>
        <p:txBody>
          <a:bodyPr anchorCtr="0" anchor="t" bIns="45700" lIns="34275" spcFirstLastPara="1" rIns="34275" wrap="square" tIns="45700">
            <a:noAutofit/>
          </a:bodyPr>
          <a:lstStyle/>
          <a:p>
            <a:pPr indent="0" lvl="0" marL="0" marR="0" rtl="0" algn="r">
              <a:lnSpc>
                <a:spcPct val="100000"/>
              </a:lnSpc>
              <a:spcBef>
                <a:spcPts val="450"/>
              </a:spcBef>
              <a:spcAft>
                <a:spcPts val="0"/>
              </a:spcAft>
              <a:buClr>
                <a:srgbClr val="000000"/>
              </a:buClr>
              <a:buSzPts val="1350"/>
              <a:buFont typeface="Arial"/>
              <a:buNone/>
            </a:pPr>
            <a:fld id="{00000000-1234-1234-1234-123412341234}" type="slidenum">
              <a:rPr b="0" i="1" lang="en-AU" sz="1350" u="none" cap="none" strike="noStrike">
                <a:solidFill>
                  <a:srgbClr val="002569"/>
                </a:solidFill>
                <a:latin typeface="Calibri"/>
                <a:ea typeface="Calibri"/>
                <a:cs typeface="Calibri"/>
                <a:sym typeface="Calibri"/>
              </a:rPr>
              <a:t>‹#›</a:t>
            </a:fld>
            <a:endParaRPr b="0" i="1" sz="1350" u="none" cap="none" strike="noStrike">
              <a:solidFill>
                <a:srgbClr val="002569"/>
              </a:solidFill>
              <a:latin typeface="Calibri"/>
              <a:ea typeface="Calibri"/>
              <a:cs typeface="Calibri"/>
              <a:sym typeface="Calibri"/>
            </a:endParaRPr>
          </a:p>
        </p:txBody>
      </p:sp>
      <p:sp>
        <p:nvSpPr>
          <p:cNvPr id="34" name="Google Shape;34;p7"/>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500"/>
              </a:spcBef>
              <a:spcAft>
                <a:spcPts val="0"/>
              </a:spcAft>
              <a:buSzPts val="2000"/>
              <a:buChar char="•"/>
            </a:pPr>
            <a:r>
              <a:rPr b="1" lang="en-AU" sz="1800"/>
              <a:t>The CEOS Atmospheric Composition Virtual Constellation (AC-VC) white paper defines a global architecture for monitoring atmospheric CO</a:t>
            </a:r>
            <a:r>
              <a:rPr b="1" baseline="-25000" lang="en-AU" sz="1800"/>
              <a:t>2</a:t>
            </a:r>
            <a:r>
              <a:rPr b="1" lang="en-AU" sz="1800"/>
              <a:t> and CH</a:t>
            </a:r>
            <a:r>
              <a:rPr b="1" baseline="-25000" lang="en-AU" sz="1800"/>
              <a:t>4</a:t>
            </a:r>
            <a:r>
              <a:rPr b="1" lang="en-AU" sz="1800"/>
              <a:t> concentrations from instruments on space-based platforms</a:t>
            </a:r>
            <a:endParaRPr/>
          </a:p>
          <a:p>
            <a:pPr indent="-355600" lvl="0" marL="457200" rtl="0" algn="l">
              <a:lnSpc>
                <a:spcPct val="100000"/>
              </a:lnSpc>
              <a:spcBef>
                <a:spcPts val="725"/>
              </a:spcBef>
              <a:spcAft>
                <a:spcPts val="0"/>
              </a:spcAft>
              <a:buSzPts val="2000"/>
              <a:buChar char="•"/>
            </a:pPr>
            <a:r>
              <a:rPr lang="en-AU" sz="1800">
                <a:solidFill>
                  <a:srgbClr val="0070C0"/>
                </a:solidFill>
              </a:rPr>
              <a:t>166-page document, 88 authors from 47 organizations</a:t>
            </a:r>
            <a:endParaRPr/>
          </a:p>
          <a:p>
            <a:pPr indent="-355600" lvl="0" marL="457200" rtl="0" algn="l">
              <a:lnSpc>
                <a:spcPct val="100000"/>
              </a:lnSpc>
              <a:spcBef>
                <a:spcPts val="725"/>
              </a:spcBef>
              <a:spcAft>
                <a:spcPts val="0"/>
              </a:spcAft>
              <a:buSzPts val="2000"/>
              <a:buChar char="•"/>
            </a:pPr>
            <a:r>
              <a:rPr lang="en-AU" sz="1800">
                <a:solidFill>
                  <a:srgbClr val="0070C0"/>
                </a:solidFill>
              </a:rPr>
              <a:t>Executive Summary (2 pages) </a:t>
            </a:r>
            <a:endParaRPr/>
          </a:p>
          <a:p>
            <a:pPr indent="-355600" lvl="0" marL="457200" rtl="0" algn="l">
              <a:lnSpc>
                <a:spcPct val="100000"/>
              </a:lnSpc>
              <a:spcBef>
                <a:spcPts val="725"/>
              </a:spcBef>
              <a:spcAft>
                <a:spcPts val="0"/>
              </a:spcAft>
              <a:buSzPts val="2000"/>
              <a:buChar char="•"/>
            </a:pPr>
            <a:r>
              <a:rPr lang="en-AU" sz="1800">
                <a:solidFill>
                  <a:srgbClr val="0070C0"/>
                </a:solidFill>
              </a:rPr>
              <a:t>Body of report (75 pages)</a:t>
            </a:r>
            <a:endParaRPr/>
          </a:p>
          <a:p>
            <a:pPr indent="-355600" lvl="0" marL="457200" rtl="0" algn="l">
              <a:lnSpc>
                <a:spcPct val="100000"/>
              </a:lnSpc>
              <a:spcBef>
                <a:spcPts val="725"/>
              </a:spcBef>
              <a:spcAft>
                <a:spcPts val="0"/>
              </a:spcAft>
              <a:buSzPts val="2000"/>
              <a:buChar char="•"/>
            </a:pPr>
            <a:r>
              <a:rPr lang="en-AU" sz="1800">
                <a:solidFill>
                  <a:srgbClr val="0070C0"/>
                </a:solidFill>
              </a:rPr>
              <a:t>Technical Appendices (42 pages)</a:t>
            </a:r>
            <a:endParaRPr/>
          </a:p>
          <a:p>
            <a:pPr indent="-228600" lvl="0" marL="457200" marR="0" rtl="0" algn="l">
              <a:lnSpc>
                <a:spcPct val="100000"/>
              </a:lnSpc>
              <a:spcBef>
                <a:spcPts val="725"/>
              </a:spcBef>
              <a:spcAft>
                <a:spcPts val="0"/>
              </a:spcAft>
              <a:buClr>
                <a:srgbClr val="002569"/>
              </a:buClr>
              <a:buSzPts val="2000"/>
              <a:buFont typeface="Arial"/>
              <a:buNone/>
            </a:pPr>
            <a:r>
              <a:t/>
            </a:r>
            <a:endParaRPr/>
          </a:p>
        </p:txBody>
      </p:sp>
      <p:sp>
        <p:nvSpPr>
          <p:cNvPr id="35" name="Google Shape;35;p7"/>
          <p:cNvSpPr txBox="1"/>
          <p:nvPr>
            <p:ph idx="2" type="body"/>
          </p:nvPr>
        </p:nvSpPr>
        <p:spPr>
          <a:xfrm>
            <a:off x="1939159" y="147705"/>
            <a:ext cx="5569131"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sz="2000">
                <a:solidFill>
                  <a:schemeClr val="lt1"/>
                </a:solidFill>
              </a:rPr>
              <a:t>The Architecture for Monitoring Atmospheric CO</a:t>
            </a:r>
            <a:r>
              <a:rPr baseline="-25000" lang="en-AU" sz="2000">
                <a:solidFill>
                  <a:schemeClr val="lt1"/>
                </a:solidFill>
              </a:rPr>
              <a:t>2</a:t>
            </a:r>
            <a:r>
              <a:rPr lang="en-AU" sz="2000">
                <a:solidFill>
                  <a:schemeClr val="lt1"/>
                </a:solidFill>
              </a:rPr>
              <a:t> and CH</a:t>
            </a:r>
            <a:r>
              <a:rPr baseline="-25000" lang="en-AU" sz="2000">
                <a:solidFill>
                  <a:schemeClr val="lt1"/>
                </a:solidFill>
              </a:rPr>
              <a:t>4</a:t>
            </a:r>
            <a:r>
              <a:rPr lang="en-AU" sz="2000">
                <a:solidFill>
                  <a:schemeClr val="lt1"/>
                </a:solidFill>
              </a:rPr>
              <a:t> Concentrations </a:t>
            </a:r>
            <a:endParaRPr sz="2000"/>
          </a:p>
        </p:txBody>
      </p:sp>
      <p:pic>
        <p:nvPicPr>
          <p:cNvPr id="36" name="Google Shape;36;p7"/>
          <p:cNvPicPr preferRelativeResize="0"/>
          <p:nvPr/>
        </p:nvPicPr>
        <p:blipFill rotWithShape="1">
          <a:blip r:embed="rId3">
            <a:alphaModFix/>
          </a:blip>
          <a:srcRect b="0" l="0" r="0" t="0"/>
          <a:stretch/>
        </p:blipFill>
        <p:spPr>
          <a:xfrm>
            <a:off x="6778956" y="2705005"/>
            <a:ext cx="2245301" cy="2920849"/>
          </a:xfrm>
          <a:prstGeom prst="rect">
            <a:avLst/>
          </a:prstGeom>
          <a:noFill/>
          <a:ln>
            <a:noFill/>
          </a:ln>
        </p:spPr>
      </p:pic>
      <p:sp>
        <p:nvSpPr>
          <p:cNvPr id="37" name="Google Shape;37;p7"/>
          <p:cNvSpPr txBox="1"/>
          <p:nvPr/>
        </p:nvSpPr>
        <p:spPr>
          <a:xfrm>
            <a:off x="121024" y="6157193"/>
            <a:ext cx="8259856" cy="438580"/>
          </a:xfrm>
          <a:prstGeom prst="rect">
            <a:avLst/>
          </a:prstGeom>
          <a:no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sng" cap="none" strike="noStrike">
                <a:solidFill>
                  <a:schemeClr val="hlink"/>
                </a:solidFill>
                <a:latin typeface="Arial"/>
                <a:ea typeface="Arial"/>
                <a:cs typeface="Arial"/>
                <a:sym typeface="Arial"/>
                <a:hlinkClick r:id="rId4"/>
              </a:rPr>
              <a:t>http://ceos.org/document_management/Virtual_Constellations/ACC/Documents/CEOS_AC-VC_GHG_White_Paper_Publication_Draft2_20181111.pdf</a:t>
            </a:r>
            <a:endParaRPr b="0" i="0" sz="1200" u="none" cap="none" strike="noStrike">
              <a:solidFill>
                <a:srgbClr val="FFFF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b="0" l="0" r="0" t="0"/>
          <a:stretch/>
        </p:blipFill>
        <p:spPr>
          <a:xfrm>
            <a:off x="1078221" y="3937889"/>
            <a:ext cx="2147857" cy="2016801"/>
          </a:xfrm>
          <a:prstGeom prst="rect">
            <a:avLst/>
          </a:prstGeom>
          <a:noFill/>
          <a:ln>
            <a:noFill/>
          </a:ln>
        </p:spPr>
      </p:pic>
      <p:pic>
        <p:nvPicPr>
          <p:cNvPr id="39" name="Google Shape;39;p7"/>
          <p:cNvPicPr preferRelativeResize="0"/>
          <p:nvPr/>
        </p:nvPicPr>
        <p:blipFill rotWithShape="1">
          <a:blip r:embed="rId6">
            <a:alphaModFix/>
          </a:blip>
          <a:srcRect b="0" l="0" r="0" t="7960"/>
          <a:stretch/>
        </p:blipFill>
        <p:spPr>
          <a:xfrm>
            <a:off x="4183274" y="3857988"/>
            <a:ext cx="2110606" cy="208189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500"/>
                                        <p:tgtEl>
                                          <p:spTgt spid="38"/>
                                        </p:tgtEl>
                                      </p:cBhvr>
                                    </p:animEffect>
                                  </p:childTnLst>
                                </p:cTn>
                              </p:par>
                              <p:par>
                                <p:cTn fill="hold" nodeType="with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5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8"/>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45" name="Google Shape;45;p8"/>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High Level GHG Roadmap Timeline</a:t>
            </a:r>
            <a:endParaRPr/>
          </a:p>
        </p:txBody>
      </p:sp>
      <p:grpSp>
        <p:nvGrpSpPr>
          <p:cNvPr id="46" name="Google Shape;46;p8"/>
          <p:cNvGrpSpPr/>
          <p:nvPr/>
        </p:nvGrpSpPr>
        <p:grpSpPr>
          <a:xfrm>
            <a:off x="723525" y="1700808"/>
            <a:ext cx="8203369" cy="4126249"/>
            <a:chOff x="1235652" y="1728537"/>
            <a:chExt cx="10017421" cy="5038708"/>
          </a:xfrm>
        </p:grpSpPr>
        <p:sp>
          <p:nvSpPr>
            <p:cNvPr id="47" name="Google Shape;47;p8"/>
            <p:cNvSpPr/>
            <p:nvPr/>
          </p:nvSpPr>
          <p:spPr>
            <a:xfrm>
              <a:off x="1421249"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8" name="Google Shape;48;p8"/>
            <p:cNvSpPr/>
            <p:nvPr/>
          </p:nvSpPr>
          <p:spPr>
            <a:xfrm>
              <a:off x="2030287"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49" name="Google Shape;49;p8"/>
            <p:cNvSpPr/>
            <p:nvPr/>
          </p:nvSpPr>
          <p:spPr>
            <a:xfrm>
              <a:off x="2642458"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0" name="Google Shape;50;p8"/>
            <p:cNvSpPr/>
            <p:nvPr/>
          </p:nvSpPr>
          <p:spPr>
            <a:xfrm>
              <a:off x="3256100"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1" name="Google Shape;51;p8"/>
            <p:cNvSpPr/>
            <p:nvPr/>
          </p:nvSpPr>
          <p:spPr>
            <a:xfrm>
              <a:off x="3865139"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2" name="Google Shape;52;p8"/>
            <p:cNvSpPr/>
            <p:nvPr/>
          </p:nvSpPr>
          <p:spPr>
            <a:xfrm>
              <a:off x="4474177"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3" name="Google Shape;53;p8"/>
            <p:cNvSpPr/>
            <p:nvPr/>
          </p:nvSpPr>
          <p:spPr>
            <a:xfrm>
              <a:off x="5086349"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4" name="Google Shape;54;p8"/>
            <p:cNvSpPr/>
            <p:nvPr/>
          </p:nvSpPr>
          <p:spPr>
            <a:xfrm>
              <a:off x="5689600"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5" name="Google Shape;55;p8"/>
            <p:cNvSpPr/>
            <p:nvPr/>
          </p:nvSpPr>
          <p:spPr>
            <a:xfrm>
              <a:off x="6298639"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6" name="Google Shape;56;p8"/>
            <p:cNvSpPr/>
            <p:nvPr/>
          </p:nvSpPr>
          <p:spPr>
            <a:xfrm>
              <a:off x="6907679"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7" name="Google Shape;57;p8"/>
            <p:cNvSpPr/>
            <p:nvPr/>
          </p:nvSpPr>
          <p:spPr>
            <a:xfrm>
              <a:off x="7510516"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8" name="Google Shape;58;p8"/>
            <p:cNvSpPr/>
            <p:nvPr/>
          </p:nvSpPr>
          <p:spPr>
            <a:xfrm>
              <a:off x="8127595"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9" name="Google Shape;59;p8"/>
            <p:cNvSpPr/>
            <p:nvPr/>
          </p:nvSpPr>
          <p:spPr>
            <a:xfrm>
              <a:off x="8736634"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0" name="Google Shape;60;p8"/>
            <p:cNvSpPr/>
            <p:nvPr/>
          </p:nvSpPr>
          <p:spPr>
            <a:xfrm>
              <a:off x="9345674" y="3214998"/>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1" name="Google Shape;61;p8"/>
            <p:cNvSpPr/>
            <p:nvPr/>
          </p:nvSpPr>
          <p:spPr>
            <a:xfrm>
              <a:off x="9957844" y="3214998"/>
              <a:ext cx="681642" cy="638924"/>
            </a:xfrm>
            <a:prstGeom prst="chevron">
              <a:avLst>
                <a:gd fmla="val 16657" name="adj"/>
              </a:avLst>
            </a:prstGeom>
            <a:solidFill>
              <a:srgbClr val="00B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62" name="Google Shape;62;p8"/>
            <p:cNvSpPr txBox="1"/>
            <p:nvPr/>
          </p:nvSpPr>
          <p:spPr>
            <a:xfrm>
              <a:off x="5775302" y="1728537"/>
              <a:ext cx="1665305" cy="7140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C00000"/>
                  </a:solidFill>
                  <a:latin typeface="Arial"/>
                  <a:ea typeface="Arial"/>
                  <a:cs typeface="Arial"/>
                  <a:sym typeface="Arial"/>
                </a:rPr>
                <a:t>Global Stock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C00000"/>
                  </a:solidFill>
                  <a:latin typeface="Arial"/>
                  <a:ea typeface="Arial"/>
                  <a:cs typeface="Arial"/>
                  <a:sym typeface="Arial"/>
                </a:rPr>
                <a:t>Take 1</a:t>
              </a:r>
              <a:endParaRPr b="0" i="0" sz="1400" u="none" cap="none" strike="noStrike">
                <a:solidFill>
                  <a:srgbClr val="000000"/>
                </a:solidFill>
                <a:latin typeface="Arial"/>
                <a:ea typeface="Arial"/>
                <a:cs typeface="Arial"/>
                <a:sym typeface="Arial"/>
              </a:endParaRPr>
            </a:p>
          </p:txBody>
        </p:sp>
        <p:sp>
          <p:nvSpPr>
            <p:cNvPr id="63" name="Google Shape;63;p8"/>
            <p:cNvSpPr txBox="1"/>
            <p:nvPr/>
          </p:nvSpPr>
          <p:spPr>
            <a:xfrm>
              <a:off x="8809047" y="1734240"/>
              <a:ext cx="1682142" cy="71408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C00000"/>
                  </a:solidFill>
                  <a:latin typeface="Arial"/>
                  <a:ea typeface="Arial"/>
                  <a:cs typeface="Arial"/>
                  <a:sym typeface="Arial"/>
                </a:rPr>
                <a:t>Global Stock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C00000"/>
                  </a:solidFill>
                  <a:latin typeface="Arial"/>
                  <a:ea typeface="Arial"/>
                  <a:cs typeface="Arial"/>
                  <a:sym typeface="Arial"/>
                </a:rPr>
                <a:t>Take 2</a:t>
              </a:r>
              <a:endParaRPr b="0" i="0" sz="1400" u="none" cap="none" strike="noStrike">
                <a:solidFill>
                  <a:srgbClr val="000000"/>
                </a:solidFill>
                <a:latin typeface="Arial"/>
                <a:ea typeface="Arial"/>
                <a:cs typeface="Arial"/>
                <a:sym typeface="Arial"/>
              </a:endParaRPr>
            </a:p>
          </p:txBody>
        </p:sp>
        <p:sp>
          <p:nvSpPr>
            <p:cNvPr id="64" name="Google Shape;64;p8"/>
            <p:cNvSpPr txBox="1"/>
            <p:nvPr/>
          </p:nvSpPr>
          <p:spPr>
            <a:xfrm>
              <a:off x="5564667" y="2278375"/>
              <a:ext cx="2054375" cy="63892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using inventories through 2021</a:t>
              </a:r>
              <a:endParaRPr b="0" i="0" sz="1400" u="none" cap="none" strike="noStrike">
                <a:solidFill>
                  <a:srgbClr val="000000"/>
                </a:solidFill>
                <a:latin typeface="Arial"/>
                <a:ea typeface="Arial"/>
                <a:cs typeface="Arial"/>
                <a:sym typeface="Arial"/>
              </a:endParaRPr>
            </a:p>
          </p:txBody>
        </p:sp>
        <p:sp>
          <p:nvSpPr>
            <p:cNvPr id="65" name="Google Shape;65;p8"/>
            <p:cNvSpPr txBox="1"/>
            <p:nvPr/>
          </p:nvSpPr>
          <p:spPr>
            <a:xfrm>
              <a:off x="8597841" y="2259524"/>
              <a:ext cx="2094873" cy="63892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using inventories through 2026</a:t>
              </a:r>
              <a:endParaRPr b="0" i="0" sz="1400" u="none" cap="none" strike="noStrike">
                <a:solidFill>
                  <a:srgbClr val="000000"/>
                </a:solidFill>
                <a:latin typeface="Arial"/>
                <a:ea typeface="Arial"/>
                <a:cs typeface="Arial"/>
                <a:sym typeface="Arial"/>
              </a:endParaRPr>
            </a:p>
          </p:txBody>
        </p:sp>
        <p:sp>
          <p:nvSpPr>
            <p:cNvPr id="66" name="Google Shape;66;p8"/>
            <p:cNvSpPr txBox="1"/>
            <p:nvPr/>
          </p:nvSpPr>
          <p:spPr>
            <a:xfrm>
              <a:off x="2532622" y="2824820"/>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2017</a:t>
              </a:r>
              <a:endParaRPr b="0" i="0" sz="1400" u="none" cap="none" strike="noStrike">
                <a:solidFill>
                  <a:srgbClr val="FF0000"/>
                </a:solidFill>
                <a:latin typeface="Arial"/>
                <a:ea typeface="Arial"/>
                <a:cs typeface="Arial"/>
                <a:sym typeface="Arial"/>
              </a:endParaRPr>
            </a:p>
          </p:txBody>
        </p:sp>
        <p:sp>
          <p:nvSpPr>
            <p:cNvPr id="67" name="Google Shape;67;p8"/>
            <p:cNvSpPr txBox="1"/>
            <p:nvPr/>
          </p:nvSpPr>
          <p:spPr>
            <a:xfrm>
              <a:off x="4932244" y="2824801"/>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2021</a:t>
              </a:r>
              <a:endParaRPr b="0" i="0" sz="1400" u="none" cap="none" strike="noStrike">
                <a:solidFill>
                  <a:srgbClr val="FF0000"/>
                </a:solidFill>
                <a:latin typeface="Arial"/>
                <a:ea typeface="Arial"/>
                <a:cs typeface="Arial"/>
                <a:sym typeface="Arial"/>
              </a:endParaRPr>
            </a:p>
          </p:txBody>
        </p:sp>
        <p:sp>
          <p:nvSpPr>
            <p:cNvPr id="68" name="Google Shape;68;p8"/>
            <p:cNvSpPr txBox="1"/>
            <p:nvPr/>
          </p:nvSpPr>
          <p:spPr>
            <a:xfrm>
              <a:off x="6284477" y="2833799"/>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C00000"/>
                  </a:solidFill>
                  <a:latin typeface="Arial"/>
                  <a:ea typeface="Arial"/>
                  <a:cs typeface="Arial"/>
                  <a:sym typeface="Arial"/>
                </a:rPr>
                <a:t>2023</a:t>
              </a:r>
              <a:endParaRPr b="0" i="0" sz="1400" u="none" cap="none" strike="noStrike">
                <a:solidFill>
                  <a:srgbClr val="000000"/>
                </a:solidFill>
                <a:latin typeface="Arial"/>
                <a:ea typeface="Arial"/>
                <a:cs typeface="Arial"/>
                <a:sym typeface="Arial"/>
              </a:endParaRPr>
            </a:p>
          </p:txBody>
        </p:sp>
        <p:sp>
          <p:nvSpPr>
            <p:cNvPr id="69" name="Google Shape;69;p8"/>
            <p:cNvSpPr txBox="1"/>
            <p:nvPr/>
          </p:nvSpPr>
          <p:spPr>
            <a:xfrm>
              <a:off x="8052786" y="2812445"/>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2026</a:t>
              </a:r>
              <a:endParaRPr b="0" i="0" sz="1400" u="none" cap="none" strike="noStrike">
                <a:solidFill>
                  <a:srgbClr val="FF0000"/>
                </a:solidFill>
                <a:latin typeface="Arial"/>
                <a:ea typeface="Arial"/>
                <a:cs typeface="Arial"/>
                <a:sym typeface="Arial"/>
              </a:endParaRPr>
            </a:p>
          </p:txBody>
        </p:sp>
        <p:sp>
          <p:nvSpPr>
            <p:cNvPr id="70" name="Google Shape;70;p8"/>
            <p:cNvSpPr txBox="1"/>
            <p:nvPr/>
          </p:nvSpPr>
          <p:spPr>
            <a:xfrm>
              <a:off x="9251575" y="2812445"/>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C00000"/>
                  </a:solidFill>
                  <a:latin typeface="Arial"/>
                  <a:ea typeface="Arial"/>
                  <a:cs typeface="Arial"/>
                  <a:sym typeface="Arial"/>
                </a:rPr>
                <a:t>2028</a:t>
              </a:r>
              <a:endParaRPr b="0" i="0" sz="1400" u="none" cap="none" strike="noStrike">
                <a:solidFill>
                  <a:srgbClr val="000000"/>
                </a:solidFill>
                <a:latin typeface="Arial"/>
                <a:ea typeface="Arial"/>
                <a:cs typeface="Arial"/>
                <a:sym typeface="Arial"/>
              </a:endParaRPr>
            </a:p>
          </p:txBody>
        </p:sp>
        <p:sp>
          <p:nvSpPr>
            <p:cNvPr id="71" name="Google Shape;71;p8"/>
            <p:cNvSpPr txBox="1"/>
            <p:nvPr/>
          </p:nvSpPr>
          <p:spPr>
            <a:xfrm>
              <a:off x="1235652" y="2821633"/>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2015</a:t>
              </a:r>
              <a:endParaRPr b="0" i="0" sz="1400" u="none" cap="none" strike="noStrike">
                <a:solidFill>
                  <a:srgbClr val="FF0000"/>
                </a:solidFill>
                <a:latin typeface="Arial"/>
                <a:ea typeface="Arial"/>
                <a:cs typeface="Arial"/>
                <a:sym typeface="Arial"/>
              </a:endParaRPr>
            </a:p>
          </p:txBody>
        </p:sp>
        <p:cxnSp>
          <p:nvCxnSpPr>
            <p:cNvPr id="72" name="Google Shape;72;p8"/>
            <p:cNvCxnSpPr/>
            <p:nvPr/>
          </p:nvCxnSpPr>
          <p:spPr>
            <a:xfrm>
              <a:off x="3677890" y="3872408"/>
              <a:ext cx="0" cy="221835"/>
            </a:xfrm>
            <a:prstGeom prst="straightConnector1">
              <a:avLst/>
            </a:prstGeom>
            <a:noFill/>
            <a:ln cap="flat" cmpd="sng" w="19050">
              <a:solidFill>
                <a:schemeClr val="dk1"/>
              </a:solidFill>
              <a:prstDash val="solid"/>
              <a:round/>
              <a:headEnd len="sm" w="sm" type="none"/>
              <a:tailEnd len="med" w="med" type="stealth"/>
            </a:ln>
          </p:spPr>
        </p:cxnSp>
        <p:cxnSp>
          <p:nvCxnSpPr>
            <p:cNvPr id="73" name="Google Shape;73;p8"/>
            <p:cNvCxnSpPr/>
            <p:nvPr/>
          </p:nvCxnSpPr>
          <p:spPr>
            <a:xfrm>
              <a:off x="5370948" y="3894510"/>
              <a:ext cx="0" cy="221835"/>
            </a:xfrm>
            <a:prstGeom prst="straightConnector1">
              <a:avLst/>
            </a:prstGeom>
            <a:noFill/>
            <a:ln cap="flat" cmpd="sng" w="19050">
              <a:solidFill>
                <a:schemeClr val="dk1"/>
              </a:solidFill>
              <a:prstDash val="solid"/>
              <a:round/>
              <a:headEnd len="sm" w="sm" type="none"/>
              <a:tailEnd len="med" w="med" type="stealth"/>
            </a:ln>
          </p:spPr>
        </p:cxnSp>
        <p:sp>
          <p:nvSpPr>
            <p:cNvPr id="74" name="Google Shape;74;p8"/>
            <p:cNvSpPr txBox="1"/>
            <p:nvPr/>
          </p:nvSpPr>
          <p:spPr>
            <a:xfrm>
              <a:off x="3736247" y="2833799"/>
              <a:ext cx="797087" cy="45100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0000"/>
                  </a:solidFill>
                  <a:latin typeface="Arial"/>
                  <a:ea typeface="Arial"/>
                  <a:cs typeface="Arial"/>
                  <a:sym typeface="Arial"/>
                </a:rPr>
                <a:t>2019</a:t>
              </a:r>
              <a:endParaRPr b="0" i="0" sz="1400" u="none" cap="none" strike="noStrike">
                <a:solidFill>
                  <a:srgbClr val="FF0000"/>
                </a:solidFill>
                <a:latin typeface="Arial"/>
                <a:ea typeface="Arial"/>
                <a:cs typeface="Arial"/>
                <a:sym typeface="Arial"/>
              </a:endParaRPr>
            </a:p>
          </p:txBody>
        </p:sp>
        <p:sp>
          <p:nvSpPr>
            <p:cNvPr id="75" name="Google Shape;75;p8"/>
            <p:cNvSpPr/>
            <p:nvPr/>
          </p:nvSpPr>
          <p:spPr>
            <a:xfrm>
              <a:off x="10571431" y="3214997"/>
              <a:ext cx="681642" cy="638924"/>
            </a:xfrm>
            <a:prstGeom prst="chevron">
              <a:avLst>
                <a:gd fmla="val 16657" name="adj"/>
              </a:avLst>
            </a:prstGeom>
            <a:solidFill>
              <a:srgbClr val="92D050"/>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76" name="Google Shape;76;p8"/>
            <p:cNvSpPr txBox="1"/>
            <p:nvPr/>
          </p:nvSpPr>
          <p:spPr>
            <a:xfrm>
              <a:off x="2822136" y="4100273"/>
              <a:ext cx="1586195" cy="789255"/>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CEOS GHG Whitepaper</a:t>
              </a:r>
              <a:endParaRPr b="0" i="0" sz="1400" u="none" cap="none" strike="noStrike">
                <a:solidFill>
                  <a:srgbClr val="000000"/>
                </a:solidFill>
                <a:latin typeface="Arial"/>
                <a:ea typeface="Arial"/>
                <a:cs typeface="Arial"/>
                <a:sym typeface="Arial"/>
              </a:endParaRPr>
            </a:p>
          </p:txBody>
        </p:sp>
        <p:sp>
          <p:nvSpPr>
            <p:cNvPr id="77" name="Google Shape;77;p8"/>
            <p:cNvSpPr txBox="1"/>
            <p:nvPr/>
          </p:nvSpPr>
          <p:spPr>
            <a:xfrm>
              <a:off x="4823306" y="4085116"/>
              <a:ext cx="1368421" cy="1165091"/>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Pilot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atmospheric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CO</a:t>
              </a:r>
              <a:r>
                <a:rPr b="0" baseline="-25000" i="0" lang="en-AU" sz="1400" u="none" cap="none" strike="noStrike">
                  <a:solidFill>
                    <a:srgbClr val="002569"/>
                  </a:solidFill>
                  <a:latin typeface="Arial"/>
                  <a:ea typeface="Arial"/>
                  <a:cs typeface="Arial"/>
                  <a:sym typeface="Arial"/>
                </a:rPr>
                <a:t>2</a:t>
              </a:r>
              <a:r>
                <a:rPr b="0" i="0" lang="en-AU" sz="1400" u="none" cap="none" strike="noStrike">
                  <a:solidFill>
                    <a:srgbClr val="002569"/>
                  </a:solidFill>
                  <a:latin typeface="Arial"/>
                  <a:ea typeface="Arial"/>
                  <a:cs typeface="Arial"/>
                  <a:sym typeface="Arial"/>
                </a:rPr>
                <a:t>/CH</a:t>
              </a:r>
              <a:r>
                <a:rPr b="0" baseline="-25000" i="0" lang="en-AU" sz="1400" u="none" cap="none" strike="noStrike">
                  <a:solidFill>
                    <a:srgbClr val="002569"/>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Data sets</a:t>
              </a:r>
              <a:endParaRPr b="0" i="0" sz="1400" u="none" cap="none" strike="noStrike">
                <a:solidFill>
                  <a:srgbClr val="000000"/>
                </a:solidFill>
                <a:latin typeface="Arial"/>
                <a:ea typeface="Arial"/>
                <a:cs typeface="Arial"/>
                <a:sym typeface="Arial"/>
              </a:endParaRPr>
            </a:p>
          </p:txBody>
        </p:sp>
        <p:cxnSp>
          <p:nvCxnSpPr>
            <p:cNvPr id="78" name="Google Shape;78;p8"/>
            <p:cNvCxnSpPr/>
            <p:nvPr/>
          </p:nvCxnSpPr>
          <p:spPr>
            <a:xfrm>
              <a:off x="8093560" y="3898626"/>
              <a:ext cx="0" cy="1252527"/>
            </a:xfrm>
            <a:prstGeom prst="straightConnector1">
              <a:avLst/>
            </a:prstGeom>
            <a:noFill/>
            <a:ln cap="flat" cmpd="sng" w="19050">
              <a:solidFill>
                <a:srgbClr val="00B050"/>
              </a:solidFill>
              <a:prstDash val="solid"/>
              <a:round/>
              <a:headEnd len="sm" w="sm" type="none"/>
              <a:tailEnd len="med" w="med" type="stealth"/>
            </a:ln>
          </p:spPr>
        </p:cxnSp>
        <p:sp>
          <p:nvSpPr>
            <p:cNvPr id="79" name="Google Shape;79;p8"/>
            <p:cNvSpPr txBox="1"/>
            <p:nvPr/>
          </p:nvSpPr>
          <p:spPr>
            <a:xfrm>
              <a:off x="7312083" y="5151149"/>
              <a:ext cx="1580336" cy="1616096"/>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B050"/>
                  </a:solidFill>
                  <a:latin typeface="Arial"/>
                  <a:ea typeface="Arial"/>
                  <a:cs typeface="Arial"/>
                  <a:sym typeface="Arial"/>
                </a:rPr>
                <a:t>Initial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B050"/>
                  </a:solidFill>
                  <a:latin typeface="Arial"/>
                  <a:ea typeface="Arial"/>
                  <a:cs typeface="Arial"/>
                  <a:sym typeface="Arial"/>
                </a:rPr>
                <a:t>Operational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B050"/>
                  </a:solidFill>
                  <a:latin typeface="Arial"/>
                  <a:ea typeface="Arial"/>
                  <a:cs typeface="Arial"/>
                  <a:sym typeface="Arial"/>
                </a:rPr>
                <a:t>GHG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B050"/>
                  </a:solidFill>
                  <a:latin typeface="Arial"/>
                  <a:ea typeface="Arial"/>
                  <a:cs typeface="Arial"/>
                  <a:sym typeface="Arial"/>
                </a:rPr>
                <a:t>Constellation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B050"/>
                  </a:solidFill>
                  <a:latin typeface="Arial"/>
                  <a:ea typeface="Arial"/>
                  <a:cs typeface="Arial"/>
                  <a:sym typeface="Arial"/>
                </a:rPr>
                <a:t>Deployment</a:t>
              </a:r>
              <a:endParaRPr b="0" i="0" sz="1400" u="none" cap="none" strike="noStrike">
                <a:solidFill>
                  <a:srgbClr val="000000"/>
                </a:solidFill>
                <a:latin typeface="Arial"/>
                <a:ea typeface="Arial"/>
                <a:cs typeface="Arial"/>
                <a:sym typeface="Arial"/>
              </a:endParaRPr>
            </a:p>
          </p:txBody>
        </p:sp>
        <p:cxnSp>
          <p:nvCxnSpPr>
            <p:cNvPr id="80" name="Google Shape;80;p8"/>
            <p:cNvCxnSpPr/>
            <p:nvPr/>
          </p:nvCxnSpPr>
          <p:spPr>
            <a:xfrm>
              <a:off x="8668251" y="3931600"/>
              <a:ext cx="0" cy="221835"/>
            </a:xfrm>
            <a:prstGeom prst="straightConnector1">
              <a:avLst/>
            </a:prstGeom>
            <a:noFill/>
            <a:ln cap="flat" cmpd="sng" w="19050">
              <a:solidFill>
                <a:schemeClr val="dk1"/>
              </a:solidFill>
              <a:prstDash val="solid"/>
              <a:round/>
              <a:headEnd len="sm" w="sm" type="none"/>
              <a:tailEnd len="med" w="med" type="stealth"/>
            </a:ln>
          </p:spPr>
        </p:cxnSp>
        <p:sp>
          <p:nvSpPr>
            <p:cNvPr id="81" name="Google Shape;81;p8"/>
            <p:cNvSpPr txBox="1"/>
            <p:nvPr/>
          </p:nvSpPr>
          <p:spPr>
            <a:xfrm>
              <a:off x="8183357" y="4159429"/>
              <a:ext cx="2456130" cy="902006"/>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Atmospheric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GHG data sets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AU" sz="1400" u="none" cap="none" strike="noStrike">
                  <a:solidFill>
                    <a:srgbClr val="002569"/>
                  </a:solidFill>
                  <a:latin typeface="Arial"/>
                  <a:ea typeface="Arial"/>
                  <a:cs typeface="Arial"/>
                  <a:sym typeface="Arial"/>
                </a:rPr>
                <a:t>from operational system</a:t>
              </a:r>
              <a:endParaRPr b="0" i="0" sz="1400" u="none" cap="none" strike="noStrike">
                <a:solidFill>
                  <a:srgbClr val="000000"/>
                </a:solidFill>
                <a:latin typeface="Arial"/>
                <a:ea typeface="Arial"/>
                <a:cs typeface="Arial"/>
                <a:sym typeface="Arial"/>
              </a:endParaRPr>
            </a:p>
          </p:txBody>
        </p:sp>
        <p:cxnSp>
          <p:nvCxnSpPr>
            <p:cNvPr id="82" name="Google Shape;82;p8"/>
            <p:cNvCxnSpPr/>
            <p:nvPr/>
          </p:nvCxnSpPr>
          <p:spPr>
            <a:xfrm>
              <a:off x="4805530" y="3853921"/>
              <a:ext cx="0" cy="1552469"/>
            </a:xfrm>
            <a:prstGeom prst="straightConnector1">
              <a:avLst/>
            </a:prstGeom>
            <a:noFill/>
            <a:ln cap="flat" cmpd="sng" w="19050">
              <a:solidFill>
                <a:schemeClr val="dk1"/>
              </a:solidFill>
              <a:prstDash val="solid"/>
              <a:round/>
              <a:headEnd len="sm" w="sm" type="none"/>
              <a:tailEnd len="med" w="med" type="stealth"/>
            </a:ln>
          </p:spPr>
        </p:cxnSp>
        <p:sp>
          <p:nvSpPr>
            <p:cNvPr id="83" name="Google Shape;83;p8"/>
            <p:cNvSpPr txBox="1"/>
            <p:nvPr/>
          </p:nvSpPr>
          <p:spPr>
            <a:xfrm>
              <a:off x="3937743" y="5406391"/>
              <a:ext cx="1616127" cy="1315426"/>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060"/>
                  </a:solidFill>
                  <a:latin typeface="Arial"/>
                  <a:ea typeface="Arial"/>
                  <a:cs typeface="Arial"/>
                  <a:sym typeface="Arial"/>
                </a:rPr>
                <a:t>Consultation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060"/>
                  </a:solidFill>
                  <a:latin typeface="Arial"/>
                  <a:ea typeface="Arial"/>
                  <a:cs typeface="Arial"/>
                  <a:sym typeface="Arial"/>
                </a:rPr>
                <a:t>of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060"/>
                  </a:solidFill>
                  <a:latin typeface="Arial"/>
                  <a:ea typeface="Arial"/>
                  <a:cs typeface="Arial"/>
                  <a:sym typeface="Arial"/>
                </a:rPr>
                <a:t>Inventory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060"/>
                  </a:solidFill>
                  <a:latin typeface="Arial"/>
                  <a:ea typeface="Arial"/>
                  <a:cs typeface="Arial"/>
                  <a:sym typeface="Arial"/>
                </a:rPr>
                <a:t>requirements</a:t>
              </a:r>
              <a:endParaRPr b="0" i="0" sz="1400" u="none" cap="none" strike="noStrike">
                <a:solidFill>
                  <a:srgbClr val="000000"/>
                </a:solidFill>
                <a:latin typeface="Arial"/>
                <a:ea typeface="Arial"/>
                <a:cs typeface="Arial"/>
                <a:sym typeface="Arial"/>
              </a:endParaRPr>
            </a:p>
          </p:txBody>
        </p:sp>
        <p:cxnSp>
          <p:nvCxnSpPr>
            <p:cNvPr id="84" name="Google Shape;84;p8"/>
            <p:cNvCxnSpPr/>
            <p:nvPr/>
          </p:nvCxnSpPr>
          <p:spPr>
            <a:xfrm>
              <a:off x="6275779" y="3853921"/>
              <a:ext cx="0" cy="1552469"/>
            </a:xfrm>
            <a:prstGeom prst="straightConnector1">
              <a:avLst/>
            </a:prstGeom>
            <a:noFill/>
            <a:ln cap="flat" cmpd="sng" w="19050">
              <a:solidFill>
                <a:schemeClr val="dk1"/>
              </a:solidFill>
              <a:prstDash val="solid"/>
              <a:round/>
              <a:headEnd len="sm" w="sm" type="none"/>
              <a:tailEnd len="med" w="med" type="stealth"/>
            </a:ln>
          </p:spPr>
        </p:cxnSp>
        <p:sp>
          <p:nvSpPr>
            <p:cNvPr id="85" name="Google Shape;85;p8"/>
            <p:cNvSpPr txBox="1"/>
            <p:nvPr/>
          </p:nvSpPr>
          <p:spPr>
            <a:xfrm>
              <a:off x="5531203" y="5406391"/>
              <a:ext cx="1606007" cy="1315426"/>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569"/>
                  </a:solidFill>
                  <a:latin typeface="Arial"/>
                  <a:ea typeface="Arial"/>
                  <a:cs typeface="Arial"/>
                  <a:sym typeface="Arial"/>
                </a:rPr>
                <a:t>Refined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569"/>
                  </a:solidFill>
                  <a:latin typeface="Arial"/>
                  <a:ea typeface="Arial"/>
                  <a:cs typeface="Arial"/>
                  <a:sym typeface="Arial"/>
                </a:rPr>
                <a:t>atmospheric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569"/>
                  </a:solidFill>
                  <a:latin typeface="Arial"/>
                  <a:ea typeface="Arial"/>
                  <a:cs typeface="Arial"/>
                  <a:sym typeface="Arial"/>
                </a:rPr>
                <a:t>GHG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rgbClr val="002569"/>
                  </a:solidFill>
                  <a:latin typeface="Arial"/>
                  <a:ea typeface="Arial"/>
                  <a:cs typeface="Arial"/>
                  <a:sym typeface="Arial"/>
                </a:rPr>
                <a:t>requirements</a:t>
              </a:r>
              <a:endParaRPr b="0" i="0" sz="1400" u="none" cap="none" strike="noStrike">
                <a:solidFill>
                  <a:srgbClr val="000000"/>
                </a:solidFill>
                <a:latin typeface="Arial"/>
                <a:ea typeface="Arial"/>
                <a:cs typeface="Arial"/>
                <a:sym typeface="Arial"/>
              </a:endParaRPr>
            </a:p>
          </p:txBody>
        </p:sp>
      </p:grpSp>
      <p:cxnSp>
        <p:nvCxnSpPr>
          <p:cNvPr id="86" name="Google Shape;86;p8"/>
          <p:cNvCxnSpPr/>
          <p:nvPr/>
        </p:nvCxnSpPr>
        <p:spPr>
          <a:xfrm>
            <a:off x="4109961" y="3439831"/>
            <a:ext cx="0" cy="216024"/>
          </a:xfrm>
          <a:prstGeom prst="straightConnector1">
            <a:avLst/>
          </a:prstGeom>
          <a:noFill/>
          <a:ln cap="flat" cmpd="sng" w="19050">
            <a:solidFill>
              <a:srgbClr val="FF0000"/>
            </a:solidFill>
            <a:prstDash val="solid"/>
            <a:round/>
            <a:headEnd len="sm" w="sm" type="none"/>
            <a:tailEnd len="med" w="med" type="stealth"/>
          </a:ln>
        </p:spPr>
      </p:cxnSp>
      <p:pic>
        <p:nvPicPr>
          <p:cNvPr id="87" name="Google Shape;87;p8"/>
          <p:cNvPicPr preferRelativeResize="0"/>
          <p:nvPr/>
        </p:nvPicPr>
        <p:blipFill rotWithShape="1">
          <a:blip r:embed="rId3">
            <a:alphaModFix/>
          </a:blip>
          <a:srcRect b="0" l="0" r="0" t="0"/>
          <a:stretch/>
        </p:blipFill>
        <p:spPr>
          <a:xfrm>
            <a:off x="10422" y="1336030"/>
            <a:ext cx="1775205" cy="1207511"/>
          </a:xfrm>
          <a:prstGeom prst="rect">
            <a:avLst/>
          </a:prstGeom>
          <a:noFill/>
          <a:ln>
            <a:noFill/>
          </a:ln>
        </p:spPr>
      </p:pic>
      <p:pic>
        <p:nvPicPr>
          <p:cNvPr id="88" name="Google Shape;88;p8"/>
          <p:cNvPicPr preferRelativeResize="0"/>
          <p:nvPr/>
        </p:nvPicPr>
        <p:blipFill rotWithShape="1">
          <a:blip r:embed="rId4">
            <a:alphaModFix/>
          </a:blip>
          <a:srcRect b="0" l="0" r="0" t="0"/>
          <a:stretch/>
        </p:blipFill>
        <p:spPr>
          <a:xfrm>
            <a:off x="168550" y="3809045"/>
            <a:ext cx="1300323" cy="7801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9"/>
          <p:cNvSpPr txBox="1"/>
          <p:nvPr>
            <p:ph idx="1" type="body"/>
          </p:nvPr>
        </p:nvSpPr>
        <p:spPr>
          <a:xfrm>
            <a:off x="578070" y="1957749"/>
            <a:ext cx="8356452" cy="4176464"/>
          </a:xfrm>
          <a:prstGeom prst="rect">
            <a:avLst/>
          </a:prstGeom>
          <a:noFill/>
          <a:ln>
            <a:noFill/>
          </a:ln>
        </p:spPr>
        <p:txBody>
          <a:bodyPr anchorCtr="0" anchor="t" bIns="45700" lIns="91425" spcFirstLastPara="1" rIns="91425" wrap="square" tIns="45700">
            <a:noAutofit/>
          </a:bodyPr>
          <a:lstStyle/>
          <a:p>
            <a:pPr indent="-342900" lvl="0" marL="571500" rtl="0" algn="l">
              <a:lnSpc>
                <a:spcPct val="100000"/>
              </a:lnSpc>
              <a:spcBef>
                <a:spcPts val="0"/>
              </a:spcBef>
              <a:spcAft>
                <a:spcPts val="0"/>
              </a:spcAft>
              <a:buSzPts val="1400"/>
              <a:buFont typeface="Arial"/>
              <a:buAutoNum type="arabicPeriod"/>
            </a:pPr>
            <a:r>
              <a:rPr lang="en-AU" sz="1800">
                <a:solidFill>
                  <a:srgbClr val="C00000"/>
                </a:solidFill>
              </a:rPr>
              <a:t>Link</a:t>
            </a:r>
            <a:r>
              <a:rPr lang="en-AU" sz="1800">
                <a:solidFill>
                  <a:srgbClr val="00468C"/>
                </a:solidFill>
              </a:rPr>
              <a:t> the atmospheric GHG measurement and modeling communities and stakeholders in the national inventory and policy communities (through UNFCCC/SBSTA).</a:t>
            </a:r>
            <a:endParaRPr/>
          </a:p>
          <a:p>
            <a:pPr indent="-254000" lvl="0" marL="571500" rtl="0" algn="l">
              <a:lnSpc>
                <a:spcPct val="100000"/>
              </a:lnSpc>
              <a:spcBef>
                <a:spcPts val="0"/>
              </a:spcBef>
              <a:spcAft>
                <a:spcPts val="0"/>
              </a:spcAft>
              <a:buSzPts val="1400"/>
              <a:buFont typeface="Arial"/>
              <a:buNone/>
            </a:pPr>
            <a:r>
              <a:t/>
            </a:r>
            <a:endParaRPr sz="1800">
              <a:solidFill>
                <a:srgbClr val="00468C"/>
              </a:solidFill>
            </a:endParaRPr>
          </a:p>
          <a:p>
            <a:pPr indent="-342900" lvl="0" marL="571500" rtl="0" algn="l">
              <a:lnSpc>
                <a:spcPct val="100000"/>
              </a:lnSpc>
              <a:spcBef>
                <a:spcPts val="0"/>
              </a:spcBef>
              <a:spcAft>
                <a:spcPts val="0"/>
              </a:spcAft>
              <a:buSzPts val="1400"/>
              <a:buFont typeface="Arial"/>
              <a:buAutoNum type="arabicPeriod"/>
            </a:pPr>
            <a:r>
              <a:rPr lang="en-AU" sz="1800">
                <a:solidFill>
                  <a:srgbClr val="00468C"/>
                </a:solidFill>
              </a:rPr>
              <a:t>Exploit the capabilities of the </a:t>
            </a:r>
            <a:r>
              <a:rPr lang="en-AU" sz="1800">
                <a:solidFill>
                  <a:srgbClr val="C00000"/>
                </a:solidFill>
              </a:rPr>
              <a:t>CEOS</a:t>
            </a:r>
            <a:r>
              <a:rPr lang="en-AU" sz="1800">
                <a:solidFill>
                  <a:srgbClr val="00468C"/>
                </a:solidFill>
              </a:rPr>
              <a:t> and </a:t>
            </a:r>
            <a:r>
              <a:rPr lang="en-AU" sz="1800">
                <a:solidFill>
                  <a:srgbClr val="C00000"/>
                </a:solidFill>
              </a:rPr>
              <a:t>CGMS</a:t>
            </a:r>
            <a:r>
              <a:rPr lang="en-AU" sz="1800">
                <a:solidFill>
                  <a:srgbClr val="00468C"/>
                </a:solidFill>
              </a:rPr>
              <a:t> member agencies and the </a:t>
            </a:r>
            <a:r>
              <a:rPr lang="en-AU" sz="1800">
                <a:solidFill>
                  <a:srgbClr val="C00000"/>
                </a:solidFill>
              </a:rPr>
              <a:t>WMO</a:t>
            </a:r>
            <a:r>
              <a:rPr lang="en-AU" sz="1800">
                <a:solidFill>
                  <a:srgbClr val="00468C"/>
                </a:solidFill>
              </a:rPr>
              <a:t> Integrated Global Greenhouse Gas Information System (IG</a:t>
            </a:r>
            <a:r>
              <a:rPr baseline="30000" lang="en-AU" sz="1800">
                <a:solidFill>
                  <a:srgbClr val="00468C"/>
                </a:solidFill>
              </a:rPr>
              <a:t>3</a:t>
            </a:r>
            <a:r>
              <a:rPr lang="en-AU" sz="1800">
                <a:solidFill>
                  <a:srgbClr val="00468C"/>
                </a:solidFill>
              </a:rPr>
              <a:t>IS) to integrate surface and airborne measurements of CO</a:t>
            </a:r>
            <a:r>
              <a:rPr baseline="-25000" lang="en-AU" sz="1800">
                <a:solidFill>
                  <a:srgbClr val="00468C"/>
                </a:solidFill>
              </a:rPr>
              <a:t>2</a:t>
            </a:r>
            <a:r>
              <a:rPr lang="en-AU" sz="1800">
                <a:solidFill>
                  <a:srgbClr val="00468C"/>
                </a:solidFill>
              </a:rPr>
              <a:t> and CH</a:t>
            </a:r>
            <a:r>
              <a:rPr baseline="-25000" lang="en-AU" sz="1800">
                <a:solidFill>
                  <a:srgbClr val="00468C"/>
                </a:solidFill>
              </a:rPr>
              <a:t>4</a:t>
            </a:r>
            <a:r>
              <a:rPr lang="en-AU" sz="1800">
                <a:solidFill>
                  <a:srgbClr val="00468C"/>
                </a:solidFill>
              </a:rPr>
              <a:t> with those from available and planned space-based sensors to develop a </a:t>
            </a:r>
            <a:r>
              <a:rPr lang="en-AU" sz="1800">
                <a:solidFill>
                  <a:srgbClr val="C00000"/>
                </a:solidFill>
              </a:rPr>
              <a:t>prototype for the 2023 global stock take.</a:t>
            </a:r>
            <a:endParaRPr/>
          </a:p>
          <a:p>
            <a:pPr indent="-254000" lvl="0" marL="571500" rtl="0" algn="l">
              <a:lnSpc>
                <a:spcPct val="100000"/>
              </a:lnSpc>
              <a:spcBef>
                <a:spcPts val="0"/>
              </a:spcBef>
              <a:spcAft>
                <a:spcPts val="0"/>
              </a:spcAft>
              <a:buSzPts val="1400"/>
              <a:buFont typeface="Arial"/>
              <a:buNone/>
            </a:pPr>
            <a:r>
              <a:t/>
            </a:r>
            <a:endParaRPr sz="1800">
              <a:solidFill>
                <a:srgbClr val="00468C"/>
              </a:solidFill>
            </a:endParaRPr>
          </a:p>
          <a:p>
            <a:pPr indent="-342900" lvl="0" marL="571500" rtl="0" algn="l">
              <a:lnSpc>
                <a:spcPct val="100000"/>
              </a:lnSpc>
              <a:spcBef>
                <a:spcPts val="0"/>
              </a:spcBef>
              <a:spcAft>
                <a:spcPts val="0"/>
              </a:spcAft>
              <a:buSzPts val="1400"/>
              <a:buFont typeface="Arial"/>
              <a:buAutoNum type="arabicPeriod"/>
            </a:pPr>
            <a:r>
              <a:rPr lang="en-AU" sz="1800">
                <a:solidFill>
                  <a:srgbClr val="00468C"/>
                </a:solidFill>
              </a:rPr>
              <a:t>to implement a complete, </a:t>
            </a:r>
            <a:r>
              <a:rPr lang="en-AU" sz="1800">
                <a:solidFill>
                  <a:srgbClr val="C00000"/>
                </a:solidFill>
              </a:rPr>
              <a:t>operational,</a:t>
            </a:r>
            <a:r>
              <a:rPr lang="en-AU" sz="1800">
                <a:solidFill>
                  <a:srgbClr val="00468C"/>
                </a:solidFill>
              </a:rPr>
              <a:t> space-based constellation architecture with the capabilities needed to quantify atmospheric CO</a:t>
            </a:r>
            <a:r>
              <a:rPr baseline="-25000" lang="en-AU" sz="1800">
                <a:solidFill>
                  <a:srgbClr val="00468C"/>
                </a:solidFill>
              </a:rPr>
              <a:t>2</a:t>
            </a:r>
            <a:r>
              <a:rPr lang="en-AU" sz="1800">
                <a:solidFill>
                  <a:srgbClr val="00468C"/>
                </a:solidFill>
              </a:rPr>
              <a:t> and CH</a:t>
            </a:r>
            <a:r>
              <a:rPr baseline="-25000" lang="en-AU" sz="1800">
                <a:solidFill>
                  <a:srgbClr val="00468C"/>
                </a:solidFill>
              </a:rPr>
              <a:t>4</a:t>
            </a:r>
            <a:r>
              <a:rPr lang="en-AU" sz="1800">
                <a:solidFill>
                  <a:srgbClr val="00468C"/>
                </a:solidFill>
              </a:rPr>
              <a:t> concentrations that can serve as a complementary system for estimating NDCs </a:t>
            </a:r>
            <a:r>
              <a:rPr lang="en-AU" sz="1800">
                <a:solidFill>
                  <a:srgbClr val="C00000"/>
                </a:solidFill>
              </a:rPr>
              <a:t>in time to support the 2028 global stock take</a:t>
            </a:r>
            <a:r>
              <a:rPr lang="en-AU" sz="1800">
                <a:solidFill>
                  <a:srgbClr val="00468C"/>
                </a:solidFill>
              </a:rPr>
              <a:t>.</a:t>
            </a:r>
            <a:endParaRPr/>
          </a:p>
          <a:p>
            <a:pPr indent="-296863" lvl="0" marL="385763" rtl="0" algn="l">
              <a:lnSpc>
                <a:spcPct val="100000"/>
              </a:lnSpc>
              <a:spcBef>
                <a:spcPts val="0"/>
              </a:spcBef>
              <a:spcAft>
                <a:spcPts val="0"/>
              </a:spcAft>
              <a:buSzPts val="1400"/>
              <a:buFont typeface="Arial"/>
              <a:buNone/>
            </a:pPr>
            <a:r>
              <a:t/>
            </a:r>
            <a:endParaRPr>
              <a:solidFill>
                <a:srgbClr val="00468C"/>
              </a:solidFill>
            </a:endParaRPr>
          </a:p>
        </p:txBody>
      </p:sp>
      <p:sp>
        <p:nvSpPr>
          <p:cNvPr id="94" name="Google Shape;94;p9"/>
          <p:cNvSpPr txBox="1"/>
          <p:nvPr>
            <p:ph idx="12" type="sldNum"/>
          </p:nvPr>
        </p:nvSpPr>
        <p:spPr>
          <a:xfrm>
            <a:off x="6084188" y="4700784"/>
            <a:ext cx="410067" cy="27384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AU" sz="1000" u="none" cap="none" strike="noStrike">
                <a:solidFill>
                  <a:srgbClr val="898989"/>
                </a:solidFill>
                <a:latin typeface="Arial"/>
                <a:ea typeface="Arial"/>
                <a:cs typeface="Arial"/>
                <a:sym typeface="Arial"/>
              </a:rPr>
              <a:t>‹#›</a:t>
            </a:fld>
            <a:endParaRPr b="0" i="0" sz="1000" u="none" cap="none" strike="noStrike">
              <a:solidFill>
                <a:srgbClr val="898989"/>
              </a:solidFill>
              <a:latin typeface="Arial"/>
              <a:ea typeface="Arial"/>
              <a:cs typeface="Arial"/>
              <a:sym typeface="Arial"/>
            </a:endParaRPr>
          </a:p>
        </p:txBody>
      </p:sp>
      <p:sp>
        <p:nvSpPr>
          <p:cNvPr id="95" name="Google Shape;95;p9"/>
          <p:cNvSpPr txBox="1"/>
          <p:nvPr/>
        </p:nvSpPr>
        <p:spPr>
          <a:xfrm>
            <a:off x="1939159" y="147705"/>
            <a:ext cx="5569131"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None/>
            </a:pPr>
            <a:r>
              <a:rPr b="0" i="0" lang="en-AU" sz="2400" u="none" cap="none" strike="noStrike">
                <a:solidFill>
                  <a:schemeClr val="lt1"/>
                </a:solidFill>
                <a:latin typeface="Arial"/>
                <a:ea typeface="Arial"/>
                <a:cs typeface="Arial"/>
                <a:sym typeface="Arial"/>
              </a:rPr>
              <a:t>Proposed Architecture Actions</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1792590" y="13447"/>
            <a:ext cx="5799908"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AU" sz="2400">
                <a:solidFill>
                  <a:schemeClr val="lt1"/>
                </a:solidFill>
              </a:rPr>
              <a:t>A System Approach is Adopted to Deliver Atmospheric CO</a:t>
            </a:r>
            <a:r>
              <a:rPr baseline="-25000" lang="en-AU" sz="2400">
                <a:solidFill>
                  <a:schemeClr val="lt1"/>
                </a:solidFill>
              </a:rPr>
              <a:t>2</a:t>
            </a:r>
            <a:r>
              <a:rPr lang="en-AU" sz="2400">
                <a:solidFill>
                  <a:schemeClr val="lt1"/>
                </a:solidFill>
              </a:rPr>
              <a:t> and CH</a:t>
            </a:r>
            <a:r>
              <a:rPr baseline="-25000" lang="en-AU" sz="2400">
                <a:solidFill>
                  <a:schemeClr val="lt1"/>
                </a:solidFill>
              </a:rPr>
              <a:t>4</a:t>
            </a:r>
            <a:r>
              <a:rPr lang="en-AU" sz="2400">
                <a:solidFill>
                  <a:schemeClr val="lt1"/>
                </a:solidFill>
              </a:rPr>
              <a:t> Inventories</a:t>
            </a:r>
            <a:endParaRPr sz="2400"/>
          </a:p>
        </p:txBody>
      </p:sp>
      <p:sp>
        <p:nvSpPr>
          <p:cNvPr id="101" name="Google Shape;101;p10"/>
          <p:cNvSpPr txBox="1"/>
          <p:nvPr>
            <p:ph idx="4294967295" type="sldNum"/>
          </p:nvPr>
        </p:nvSpPr>
        <p:spPr>
          <a:xfrm>
            <a:off x="7239000" y="5741672"/>
            <a:ext cx="1905000" cy="364162"/>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450"/>
              </a:spcBef>
              <a:spcAft>
                <a:spcPts val="0"/>
              </a:spcAft>
              <a:buClr>
                <a:srgbClr val="000000"/>
              </a:buClr>
              <a:buSzPts val="1350"/>
              <a:buFont typeface="Arial"/>
              <a:buNone/>
            </a:pPr>
            <a:fld id="{00000000-1234-1234-1234-123412341234}" type="slidenum">
              <a:rPr b="0" i="0" lang="en-AU" sz="1350" u="none" cap="none" strike="noStrike">
                <a:solidFill>
                  <a:srgbClr val="002569"/>
                </a:solidFill>
                <a:latin typeface="Calibri"/>
                <a:ea typeface="Calibri"/>
                <a:cs typeface="Calibri"/>
                <a:sym typeface="Calibri"/>
              </a:rPr>
              <a:t>‹#›</a:t>
            </a:fld>
            <a:endParaRPr b="0" i="0" sz="1350" u="none" cap="none" strike="noStrike">
              <a:solidFill>
                <a:srgbClr val="1F497D"/>
              </a:solidFill>
              <a:latin typeface="Calibri"/>
              <a:ea typeface="Calibri"/>
              <a:cs typeface="Calibri"/>
              <a:sym typeface="Calibri"/>
            </a:endParaRPr>
          </a:p>
        </p:txBody>
      </p:sp>
      <p:pic>
        <p:nvPicPr>
          <p:cNvPr id="102" name="Google Shape;102;p10"/>
          <p:cNvPicPr preferRelativeResize="0"/>
          <p:nvPr/>
        </p:nvPicPr>
        <p:blipFill rotWithShape="1">
          <a:blip r:embed="rId3">
            <a:alphaModFix/>
          </a:blip>
          <a:srcRect b="0" l="0" r="0" t="0"/>
          <a:stretch/>
        </p:blipFill>
        <p:spPr>
          <a:xfrm>
            <a:off x="7560031" y="3468285"/>
            <a:ext cx="1401347" cy="1706810"/>
          </a:xfrm>
          <a:prstGeom prst="rect">
            <a:avLst/>
          </a:prstGeom>
          <a:noFill/>
          <a:ln>
            <a:noFill/>
          </a:ln>
        </p:spPr>
      </p:pic>
      <p:sp>
        <p:nvSpPr>
          <p:cNvPr id="103" name="Google Shape;103;p10"/>
          <p:cNvSpPr/>
          <p:nvPr/>
        </p:nvSpPr>
        <p:spPr>
          <a:xfrm>
            <a:off x="7202036" y="3765742"/>
            <a:ext cx="355587"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104" name="Google Shape;104;p10"/>
          <p:cNvPicPr preferRelativeResize="0"/>
          <p:nvPr/>
        </p:nvPicPr>
        <p:blipFill rotWithShape="1">
          <a:blip r:embed="rId4">
            <a:alphaModFix/>
          </a:blip>
          <a:srcRect b="0" l="0" r="0" t="0"/>
          <a:stretch/>
        </p:blipFill>
        <p:spPr>
          <a:xfrm>
            <a:off x="7526414" y="2065747"/>
            <a:ext cx="1437085" cy="1287772"/>
          </a:xfrm>
          <a:prstGeom prst="rect">
            <a:avLst/>
          </a:prstGeom>
          <a:noFill/>
          <a:ln>
            <a:noFill/>
          </a:ln>
        </p:spPr>
      </p:pic>
      <p:sp>
        <p:nvSpPr>
          <p:cNvPr id="105" name="Google Shape;105;p10"/>
          <p:cNvSpPr/>
          <p:nvPr/>
        </p:nvSpPr>
        <p:spPr>
          <a:xfrm>
            <a:off x="7202036" y="2548581"/>
            <a:ext cx="355587"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06" name="Google Shape;106;p10"/>
          <p:cNvSpPr/>
          <p:nvPr/>
        </p:nvSpPr>
        <p:spPr>
          <a:xfrm>
            <a:off x="1927978" y="2440771"/>
            <a:ext cx="355588"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07" name="Google Shape;107;p10"/>
          <p:cNvSpPr/>
          <p:nvPr/>
        </p:nvSpPr>
        <p:spPr>
          <a:xfrm>
            <a:off x="1927978" y="3186230"/>
            <a:ext cx="355588"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08" name="Google Shape;108;p10"/>
          <p:cNvSpPr/>
          <p:nvPr/>
        </p:nvSpPr>
        <p:spPr>
          <a:xfrm>
            <a:off x="1927978" y="3901010"/>
            <a:ext cx="355588"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109" name="Google Shape;109;p10"/>
          <p:cNvSpPr/>
          <p:nvPr/>
        </p:nvSpPr>
        <p:spPr>
          <a:xfrm>
            <a:off x="1927978" y="4643069"/>
            <a:ext cx="355588" cy="38640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pic>
        <p:nvPicPr>
          <p:cNvPr id="110" name="Google Shape;110;p10"/>
          <p:cNvPicPr preferRelativeResize="0"/>
          <p:nvPr/>
        </p:nvPicPr>
        <p:blipFill rotWithShape="1">
          <a:blip r:embed="rId5">
            <a:alphaModFix/>
          </a:blip>
          <a:srcRect b="0" l="0" r="0" t="0"/>
          <a:stretch/>
        </p:blipFill>
        <p:spPr>
          <a:xfrm>
            <a:off x="589063" y="2281409"/>
            <a:ext cx="1307705" cy="3013209"/>
          </a:xfrm>
          <a:prstGeom prst="rect">
            <a:avLst/>
          </a:prstGeom>
          <a:noFill/>
          <a:ln>
            <a:noFill/>
          </a:ln>
        </p:spPr>
      </p:pic>
      <p:pic>
        <p:nvPicPr>
          <p:cNvPr id="111" name="Google Shape;111;p10"/>
          <p:cNvPicPr preferRelativeResize="0"/>
          <p:nvPr/>
        </p:nvPicPr>
        <p:blipFill rotWithShape="1">
          <a:blip r:embed="rId6">
            <a:alphaModFix/>
          </a:blip>
          <a:srcRect b="0" l="0" r="0" t="0"/>
          <a:stretch/>
        </p:blipFill>
        <p:spPr>
          <a:xfrm>
            <a:off x="2266164" y="2148809"/>
            <a:ext cx="4924471" cy="32784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par>
                                <p:cTn fill="hold" nodeType="with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1"/>
          <p:cNvSpPr txBox="1"/>
          <p:nvPr>
            <p:ph type="title"/>
          </p:nvPr>
        </p:nvSpPr>
        <p:spPr>
          <a:xfrm>
            <a:off x="2112578" y="309563"/>
            <a:ext cx="6391659" cy="314325"/>
          </a:xfrm>
          <a:prstGeom prst="rect">
            <a:avLst/>
          </a:prstGeom>
          <a:noFill/>
          <a:ln>
            <a:noFill/>
          </a:ln>
        </p:spPr>
        <p:txBody>
          <a:bodyPr anchorCtr="0" anchor="ctr" bIns="0" lIns="0" spcFirstLastPara="1" rIns="0" wrap="square" tIns="0">
            <a:noAutofit/>
          </a:bodyPr>
          <a:lstStyle/>
          <a:p>
            <a:pPr indent="0" lvl="0" marL="0" rtl="0" algn="l">
              <a:lnSpc>
                <a:spcPct val="93750"/>
              </a:lnSpc>
              <a:spcBef>
                <a:spcPts val="0"/>
              </a:spcBef>
              <a:spcAft>
                <a:spcPts val="0"/>
              </a:spcAft>
              <a:buSzPts val="1400"/>
              <a:buNone/>
            </a:pPr>
            <a:r>
              <a:rPr lang="en-AU" sz="2800"/>
              <a:t>Recent RSO conclusions</a:t>
            </a:r>
            <a:endParaRPr sz="4000"/>
          </a:p>
        </p:txBody>
      </p:sp>
      <p:sp>
        <p:nvSpPr>
          <p:cNvPr id="117" name="Google Shape;117;p11"/>
          <p:cNvSpPr txBox="1"/>
          <p:nvPr>
            <p:ph idx="1" type="body"/>
          </p:nvPr>
        </p:nvSpPr>
        <p:spPr>
          <a:xfrm>
            <a:off x="476489" y="1268760"/>
            <a:ext cx="7867650" cy="496855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Font typeface="Calibri"/>
              <a:buNone/>
            </a:pPr>
            <a:r>
              <a:rPr b="1" lang="en-AU" sz="1600">
                <a:latin typeface="Calibri"/>
                <a:ea typeface="Calibri"/>
                <a:cs typeface="Calibri"/>
                <a:sym typeface="Calibri"/>
              </a:rPr>
              <a:t>SBSTA 51 (2019) </a:t>
            </a:r>
            <a:r>
              <a:rPr lang="en-AU" sz="1600">
                <a:latin typeface="Calibri"/>
                <a:ea typeface="Calibri"/>
                <a:cs typeface="Calibri"/>
                <a:sym typeface="Calibri"/>
              </a:rPr>
              <a:t>FCCC/SBSTA/2019/5</a:t>
            </a:r>
            <a:r>
              <a:rPr lang="en-AU" sz="1600">
                <a:solidFill>
                  <a:srgbClr val="79C5B8"/>
                </a:solidFill>
                <a:latin typeface="Calibri"/>
                <a:ea typeface="Calibri"/>
                <a:cs typeface="Calibri"/>
                <a:sym typeface="Calibri"/>
              </a:rPr>
              <a:t> 		</a:t>
            </a:r>
            <a:r>
              <a:rPr lang="en-AU" sz="1600">
                <a:solidFill>
                  <a:srgbClr val="327994"/>
                </a:solidFill>
                <a:latin typeface="Calibri"/>
                <a:ea typeface="Calibri"/>
                <a:cs typeface="Calibri"/>
                <a:sym typeface="Calibri"/>
              </a:rPr>
              <a:t>Earth Information Day 2019</a:t>
            </a:r>
            <a:endParaRPr sz="1600">
              <a:solidFill>
                <a:srgbClr val="327994"/>
              </a:solidFill>
              <a:latin typeface="Calibri"/>
              <a:ea typeface="Calibri"/>
              <a:cs typeface="Calibri"/>
              <a:sym typeface="Calibri"/>
            </a:endParaRPr>
          </a:p>
          <a:p>
            <a:pPr indent="0" lvl="0" marL="0" rtl="0" algn="l">
              <a:lnSpc>
                <a:spcPct val="100000"/>
              </a:lnSpc>
              <a:spcBef>
                <a:spcPts val="1800"/>
              </a:spcBef>
              <a:spcAft>
                <a:spcPts val="0"/>
              </a:spcAft>
              <a:buSzPts val="1600"/>
              <a:buFont typeface="Calibri"/>
              <a:buNone/>
            </a:pPr>
            <a:r>
              <a:rPr lang="en-AU" sz="1600">
                <a:latin typeface="Calibri"/>
                <a:ea typeface="Calibri"/>
                <a:cs typeface="Calibri"/>
                <a:sym typeface="Calibri"/>
              </a:rPr>
              <a:t>35. The SBSTA welcomed the work of the scientific community, Parties, climate service providers, and space agencies in </a:t>
            </a:r>
            <a:r>
              <a:rPr b="1" lang="en-AU" sz="1600">
                <a:latin typeface="Calibri"/>
                <a:ea typeface="Calibri"/>
                <a:cs typeface="Calibri"/>
                <a:sym typeface="Calibri"/>
              </a:rPr>
              <a:t>collecting, managing and openly sharing data and processed data products </a:t>
            </a:r>
            <a:r>
              <a:rPr lang="en-AU" sz="1600">
                <a:latin typeface="Calibri"/>
                <a:ea typeface="Calibri"/>
                <a:cs typeface="Calibri"/>
                <a:sym typeface="Calibri"/>
              </a:rPr>
              <a:t>for addressing climate change and current and future climate risk. </a:t>
            </a:r>
            <a:endParaRPr/>
          </a:p>
          <a:p>
            <a:pPr indent="0" lvl="0" marL="0" rtl="0" algn="l">
              <a:lnSpc>
                <a:spcPct val="100000"/>
              </a:lnSpc>
              <a:spcBef>
                <a:spcPts val="900"/>
              </a:spcBef>
              <a:spcAft>
                <a:spcPts val="0"/>
              </a:spcAft>
              <a:buSzPts val="1600"/>
              <a:buFont typeface="Calibri"/>
              <a:buNone/>
            </a:pPr>
            <a:r>
              <a:rPr lang="en-AU" sz="1600">
                <a:latin typeface="Calibri"/>
                <a:ea typeface="Calibri"/>
                <a:cs typeface="Calibri"/>
                <a:sym typeface="Calibri"/>
              </a:rPr>
              <a:t>The SBSTA </a:t>
            </a:r>
            <a:r>
              <a:rPr b="1" lang="en-AU" sz="1600">
                <a:latin typeface="Calibri"/>
                <a:ea typeface="Calibri"/>
                <a:cs typeface="Calibri"/>
                <a:sym typeface="Calibri"/>
              </a:rPr>
              <a:t>urged Parties and relevant organizations to continue to establish and support open data sharing, and the development of openly available, relevant and accessible data products</a:t>
            </a:r>
            <a:r>
              <a:rPr lang="en-AU" sz="1600">
                <a:latin typeface="Calibri"/>
                <a:ea typeface="Calibri"/>
                <a:cs typeface="Calibri"/>
                <a:sym typeface="Calibri"/>
              </a:rPr>
              <a:t>, particularly for supporting and monitoring adaptation and mitigation. </a:t>
            </a:r>
            <a:endParaRPr sz="1600">
              <a:latin typeface="Calibri"/>
              <a:ea typeface="Calibri"/>
              <a:cs typeface="Calibri"/>
              <a:sym typeface="Calibri"/>
            </a:endParaRPr>
          </a:p>
          <a:p>
            <a:pPr indent="0" lvl="0" marL="0" rtl="0" algn="l">
              <a:lnSpc>
                <a:spcPct val="100000"/>
              </a:lnSpc>
              <a:spcBef>
                <a:spcPts val="2400"/>
              </a:spcBef>
              <a:spcAft>
                <a:spcPts val="0"/>
              </a:spcAft>
              <a:buSzPts val="1600"/>
              <a:buFont typeface="Calibri"/>
              <a:buNone/>
            </a:pPr>
            <a:r>
              <a:rPr lang="en-AU" sz="1600">
                <a:latin typeface="Calibri"/>
                <a:ea typeface="Calibri"/>
                <a:cs typeface="Calibri"/>
                <a:sym typeface="Calibri"/>
              </a:rPr>
              <a:t>40. Recalling the conclusions of SBSTA 47, the SBSTA welcomed the continued work of the Joint CEOS/CGMS Working Group on Climate in response to the GCOS implementation plan.</a:t>
            </a:r>
            <a:endParaRPr/>
          </a:p>
          <a:p>
            <a:pPr indent="0" lvl="0" marL="0" rtl="0" algn="l">
              <a:lnSpc>
                <a:spcPct val="100000"/>
              </a:lnSpc>
              <a:spcBef>
                <a:spcPts val="900"/>
              </a:spcBef>
              <a:spcAft>
                <a:spcPts val="0"/>
              </a:spcAft>
              <a:buSzPts val="1600"/>
              <a:buFont typeface="Calibri"/>
              <a:buNone/>
            </a:pPr>
            <a:r>
              <a:rPr lang="en-AU" sz="1600">
                <a:latin typeface="Calibri"/>
                <a:ea typeface="Calibri"/>
                <a:cs typeface="Calibri"/>
                <a:sym typeface="Calibri"/>
              </a:rPr>
              <a:t>It </a:t>
            </a:r>
            <a:r>
              <a:rPr b="1" lang="en-AU" sz="1600">
                <a:latin typeface="Calibri"/>
                <a:ea typeface="Calibri"/>
                <a:cs typeface="Calibri"/>
                <a:sym typeface="Calibri"/>
              </a:rPr>
              <a:t>recognized the systems approach of the constellation architecture</a:t>
            </a:r>
            <a:r>
              <a:rPr lang="en-AU" sz="1600">
                <a:latin typeface="Calibri"/>
                <a:ea typeface="Calibri"/>
                <a:cs typeface="Calibri"/>
                <a:sym typeface="Calibri"/>
              </a:rPr>
              <a:t>, which combines satellite, in-situ and modelling components for emission estimates, for monitoring CO</a:t>
            </a:r>
            <a:r>
              <a:rPr baseline="-25000" lang="en-AU" sz="1600">
                <a:latin typeface="Calibri"/>
                <a:ea typeface="Calibri"/>
                <a:cs typeface="Calibri"/>
                <a:sym typeface="Calibri"/>
              </a:rPr>
              <a:t>2</a:t>
            </a:r>
            <a:r>
              <a:rPr lang="en-AU" sz="1600">
                <a:latin typeface="Calibri"/>
                <a:ea typeface="Calibri"/>
                <a:cs typeface="Calibri"/>
                <a:sym typeface="Calibri"/>
              </a:rPr>
              <a:t> and CH</a:t>
            </a:r>
            <a:r>
              <a:rPr baseline="-25000" lang="en-AU" sz="1600">
                <a:latin typeface="Calibri"/>
                <a:ea typeface="Calibri"/>
                <a:cs typeface="Calibri"/>
                <a:sym typeface="Calibri"/>
              </a:rPr>
              <a:t>4</a:t>
            </a:r>
            <a:r>
              <a:rPr lang="en-AU" sz="1600">
                <a:latin typeface="Calibri"/>
                <a:ea typeface="Calibri"/>
                <a:cs typeface="Calibri"/>
                <a:sym typeface="Calibri"/>
              </a:rPr>
              <a:t> from space. </a:t>
            </a:r>
            <a:endParaRPr/>
          </a:p>
          <a:p>
            <a:pPr indent="0" lvl="0" marL="0" rtl="0" algn="l">
              <a:lnSpc>
                <a:spcPct val="100000"/>
              </a:lnSpc>
              <a:spcBef>
                <a:spcPts val="900"/>
              </a:spcBef>
              <a:spcAft>
                <a:spcPts val="0"/>
              </a:spcAft>
              <a:buSzPts val="1600"/>
              <a:buFont typeface="Calibri"/>
              <a:buNone/>
            </a:pPr>
            <a:r>
              <a:rPr b="1" lang="en-AU" sz="1600">
                <a:latin typeface="Calibri"/>
                <a:ea typeface="Calibri"/>
                <a:cs typeface="Calibri"/>
                <a:sym typeface="Calibri"/>
              </a:rPr>
              <a:t>It encouraged meaningful engagement among the space agencies, modellers and Parties in the implementation and use of the system. </a:t>
            </a:r>
            <a:endParaRPr/>
          </a:p>
          <a:p>
            <a:pPr indent="-168275" lvl="0" marL="269875" rtl="0" algn="l">
              <a:lnSpc>
                <a:spcPct val="100000"/>
              </a:lnSpc>
              <a:spcBef>
                <a:spcPts val="300"/>
              </a:spcBef>
              <a:spcAft>
                <a:spcPts val="0"/>
              </a:spcAft>
              <a:buSzPts val="1600"/>
              <a:buFont typeface="Arial"/>
              <a:buNone/>
            </a:pPr>
            <a:r>
              <a:t/>
            </a:r>
            <a:endParaRPr sz="1600">
              <a:latin typeface="Calibri"/>
              <a:ea typeface="Calibri"/>
              <a:cs typeface="Calibri"/>
              <a:sym typeface="Calibri"/>
            </a:endParaRPr>
          </a:p>
        </p:txBody>
      </p:sp>
      <p:sp>
        <p:nvSpPr>
          <p:cNvPr id="118" name="Google Shape;118;p11"/>
          <p:cNvSpPr/>
          <p:nvPr/>
        </p:nvSpPr>
        <p:spPr>
          <a:xfrm>
            <a:off x="1596717" y="6179398"/>
            <a:ext cx="5950566" cy="384227"/>
          </a:xfrm>
          <a:prstGeom prst="roundRect">
            <a:avLst>
              <a:gd fmla="val 16667" name="adj"/>
            </a:avLst>
          </a:prstGeom>
          <a:solidFill>
            <a:srgbClr val="91C6DB"/>
          </a:solid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AU" sz="1400" u="none" cap="none" strike="noStrike">
                <a:solidFill>
                  <a:schemeClr val="dk1"/>
                </a:solidFill>
                <a:latin typeface="Arial"/>
                <a:ea typeface="Arial"/>
                <a:cs typeface="Arial"/>
                <a:sym typeface="Arial"/>
              </a:rPr>
              <a:t>Constellation architecture recognized by the SBSTA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2"/>
          <p:cNvSpPr txBox="1"/>
          <p:nvPr>
            <p:ph idx="1" type="body"/>
          </p:nvPr>
        </p:nvSpPr>
        <p:spPr>
          <a:xfrm>
            <a:off x="76200" y="1807778"/>
            <a:ext cx="8991600" cy="4915263"/>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b="1" lang="en-AU"/>
              <a:t>The GHG Roadmap was established to coordinate ongoing and planned greenhouse gas measurement and analysis activities across space agencies and foster the development of interfaces with </a:t>
            </a:r>
            <a:r>
              <a:rPr b="1" lang="en-AU"/>
              <a:t>stakeholders</a:t>
            </a:r>
            <a:r>
              <a:rPr b="1" lang="en-AU"/>
              <a:t> and users.</a:t>
            </a:r>
            <a:endParaRPr/>
          </a:p>
          <a:p>
            <a:pPr indent="0" lvl="0" marL="101600" rtl="0" algn="l">
              <a:lnSpc>
                <a:spcPct val="100000"/>
              </a:lnSpc>
              <a:spcBef>
                <a:spcPts val="500"/>
              </a:spcBef>
              <a:spcAft>
                <a:spcPts val="0"/>
              </a:spcAft>
              <a:buSzPts val="2000"/>
              <a:buNone/>
            </a:pPr>
            <a:r>
              <a:t/>
            </a:r>
            <a:endParaRPr/>
          </a:p>
          <a:p>
            <a:pPr indent="-355600" lvl="0" marL="457200" marR="0" rtl="0" algn="l">
              <a:lnSpc>
                <a:spcPct val="100000"/>
              </a:lnSpc>
              <a:spcBef>
                <a:spcPts val="500"/>
              </a:spcBef>
              <a:spcAft>
                <a:spcPts val="0"/>
              </a:spcAft>
              <a:buClr>
                <a:srgbClr val="002569"/>
              </a:buClr>
              <a:buSzPts val="2000"/>
              <a:buFont typeface="Arial"/>
              <a:buChar char="•"/>
            </a:pPr>
            <a:r>
              <a:rPr b="1" lang="en-AU"/>
              <a:t>The GHG Roadmap (v2.4) describes an approach for implementing the  GHG Strategy and specifies resource needs</a:t>
            </a:r>
            <a:endParaRPr/>
          </a:p>
          <a:p>
            <a:pPr indent="-355600" lvl="1" marL="914400" rtl="0" algn="l">
              <a:lnSpc>
                <a:spcPct val="100000"/>
              </a:lnSpc>
              <a:spcBef>
                <a:spcPts val="500"/>
              </a:spcBef>
              <a:spcAft>
                <a:spcPts val="0"/>
              </a:spcAft>
              <a:buSzPts val="2000"/>
              <a:buChar char="o"/>
            </a:pPr>
            <a:r>
              <a:rPr lang="en-AU"/>
              <a:t>Maintained by the WGClimate GHG Task Team</a:t>
            </a:r>
            <a:endParaRPr/>
          </a:p>
          <a:p>
            <a:pPr indent="-355600" lvl="1" marL="914400" rtl="0" algn="l">
              <a:lnSpc>
                <a:spcPct val="100000"/>
              </a:lnSpc>
              <a:spcBef>
                <a:spcPts val="500"/>
              </a:spcBef>
              <a:spcAft>
                <a:spcPts val="0"/>
              </a:spcAft>
              <a:buSzPts val="2000"/>
              <a:buChar char="o"/>
            </a:pPr>
            <a:r>
              <a:rPr lang="en-AU"/>
              <a:t>Considered to be a living document whose Actions (Annex C) provide a snapshot of the work plan, which will be updated over time</a:t>
            </a:r>
            <a:endParaRPr/>
          </a:p>
          <a:p>
            <a:pPr indent="-241300" lvl="0" marL="342900" rtl="0" algn="l">
              <a:lnSpc>
                <a:spcPct val="100000"/>
              </a:lnSpc>
              <a:spcBef>
                <a:spcPts val="0"/>
              </a:spcBef>
              <a:spcAft>
                <a:spcPts val="0"/>
              </a:spcAft>
              <a:buSzPts val="1600"/>
              <a:buNone/>
            </a:pPr>
            <a:r>
              <a:t/>
            </a:r>
            <a:endParaRPr/>
          </a:p>
          <a:p>
            <a:pPr indent="-342900" lvl="0" marL="342900" rtl="0" algn="l">
              <a:lnSpc>
                <a:spcPct val="100000"/>
              </a:lnSpc>
              <a:spcBef>
                <a:spcPts val="0"/>
              </a:spcBef>
              <a:spcAft>
                <a:spcPts val="0"/>
              </a:spcAft>
              <a:buSzPts val="1600"/>
              <a:buChar char="•"/>
            </a:pPr>
            <a:r>
              <a:rPr lang="en-AU"/>
              <a:t>This version of the Roadmap was endorsed by CGMS at the 2020 Plenary. </a:t>
            </a:r>
            <a:endParaRPr/>
          </a:p>
          <a:p>
            <a:pPr indent="-241300" lvl="0" marL="342900" rtl="0" algn="l">
              <a:lnSpc>
                <a:spcPct val="100000"/>
              </a:lnSpc>
              <a:spcBef>
                <a:spcPts val="0"/>
              </a:spcBef>
              <a:spcAft>
                <a:spcPts val="0"/>
              </a:spcAft>
              <a:buSzPts val="1600"/>
              <a:buNone/>
            </a:pPr>
            <a:r>
              <a:t/>
            </a:r>
            <a:endParaRPr/>
          </a:p>
        </p:txBody>
      </p:sp>
      <p:sp>
        <p:nvSpPr>
          <p:cNvPr id="124" name="Google Shape;124;p12"/>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AU"/>
              <a:t>‹#›</a:t>
            </a:fld>
            <a:endParaRPr/>
          </a:p>
        </p:txBody>
      </p:sp>
      <p:sp>
        <p:nvSpPr>
          <p:cNvPr id="125" name="Google Shape;125;p12"/>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AU"/>
              <a:t>GHG Roadmap Objectives and Status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3"/>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AU"/>
              <a:t>‹#›</a:t>
            </a:fld>
            <a:endParaRPr/>
          </a:p>
        </p:txBody>
      </p:sp>
      <p:sp>
        <p:nvSpPr>
          <p:cNvPr id="131" name="Google Shape;131;p13"/>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800"/>
              <a:buFont typeface="Arial"/>
              <a:buNone/>
            </a:pPr>
            <a:r>
              <a:rPr lang="en-AU"/>
              <a:t>Roadmap Table of Contents</a:t>
            </a:r>
            <a:endParaRPr/>
          </a:p>
        </p:txBody>
      </p:sp>
      <p:pic>
        <p:nvPicPr>
          <p:cNvPr id="132" name="Google Shape;132;p13"/>
          <p:cNvPicPr preferRelativeResize="0"/>
          <p:nvPr/>
        </p:nvPicPr>
        <p:blipFill rotWithShape="1">
          <a:blip r:embed="rId3">
            <a:alphaModFix/>
          </a:blip>
          <a:srcRect b="0" l="0" r="0" t="0"/>
          <a:stretch/>
        </p:blipFill>
        <p:spPr>
          <a:xfrm>
            <a:off x="1981210" y="1147550"/>
            <a:ext cx="5660664" cy="57104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4"/>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000"/>
              <a:buNone/>
            </a:pPr>
            <a:r>
              <a:rPr lang="en-AU" sz="1800"/>
              <a:t>Strong interface to external stakeholders and end-users </a:t>
            </a:r>
            <a:r>
              <a:rPr lang="en-AU" sz="1800" u="sng"/>
              <a:t>is fundamental to the implementation of the system approach</a:t>
            </a:r>
            <a:r>
              <a:rPr lang="en-AU" sz="1800"/>
              <a:t>:</a:t>
            </a:r>
            <a:endParaRPr sz="1800"/>
          </a:p>
          <a:p>
            <a:pPr indent="-342900" lvl="0" marL="457200" rtl="0" algn="l">
              <a:lnSpc>
                <a:spcPct val="100000"/>
              </a:lnSpc>
              <a:spcBef>
                <a:spcPts val="800"/>
              </a:spcBef>
              <a:spcAft>
                <a:spcPts val="0"/>
              </a:spcAft>
              <a:buSzPts val="1800"/>
              <a:buChar char="•"/>
            </a:pPr>
            <a:r>
              <a:rPr lang="en-AU" sz="1800"/>
              <a:t>Engagement with the emission inventory community is critical to the iterative feedback approach, both:</a:t>
            </a:r>
            <a:endParaRPr sz="1800"/>
          </a:p>
          <a:p>
            <a:pPr indent="-342900" lvl="1" marL="914400" rtl="0" algn="l">
              <a:lnSpc>
                <a:spcPct val="100000"/>
              </a:lnSpc>
              <a:spcBef>
                <a:spcPts val="800"/>
              </a:spcBef>
              <a:spcAft>
                <a:spcPts val="0"/>
              </a:spcAft>
              <a:buSzPts val="1800"/>
              <a:buChar char="o"/>
            </a:pPr>
            <a:r>
              <a:rPr lang="en-AU" sz="1800"/>
              <a:t>Through existing international coordination mechanisms (e.g. Global Emissions InitiAtive - </a:t>
            </a:r>
            <a:r>
              <a:rPr lang="en-AU" sz="1800" u="sng">
                <a:solidFill>
                  <a:schemeClr val="hlink"/>
                </a:solidFill>
                <a:hlinkClick r:id="rId3"/>
              </a:rPr>
              <a:t>https://www.geiacenter.org</a:t>
            </a:r>
            <a:r>
              <a:rPr lang="en-AU" sz="1800"/>
              <a:t> )</a:t>
            </a:r>
            <a:endParaRPr sz="1800"/>
          </a:p>
          <a:p>
            <a:pPr indent="-342900" lvl="1" marL="914400" rtl="0" algn="l">
              <a:lnSpc>
                <a:spcPct val="100000"/>
              </a:lnSpc>
              <a:spcBef>
                <a:spcPts val="800"/>
              </a:spcBef>
              <a:spcAft>
                <a:spcPts val="0"/>
              </a:spcAft>
              <a:buSzPts val="1800"/>
              <a:buChar char="o"/>
            </a:pPr>
            <a:r>
              <a:rPr lang="en-AU" sz="1800"/>
              <a:t>Through working with champion users on real applications – «beta testers» </a:t>
            </a:r>
            <a:endParaRPr sz="1800"/>
          </a:p>
          <a:p>
            <a:pPr indent="-342900" lvl="0" marL="457200" rtl="0" algn="l">
              <a:lnSpc>
                <a:spcPct val="100000"/>
              </a:lnSpc>
              <a:spcBef>
                <a:spcPts val="800"/>
              </a:spcBef>
              <a:spcAft>
                <a:spcPts val="0"/>
              </a:spcAft>
              <a:buSzPts val="1800"/>
              <a:buChar char="•"/>
            </a:pPr>
            <a:r>
              <a:rPr lang="en-AU" sz="1800"/>
              <a:t>Continued engagement within international policy framework:</a:t>
            </a:r>
            <a:endParaRPr sz="1800"/>
          </a:p>
          <a:p>
            <a:pPr indent="-342900" lvl="1" marL="914400" rtl="0" algn="l">
              <a:lnSpc>
                <a:spcPct val="100000"/>
              </a:lnSpc>
              <a:spcBef>
                <a:spcPts val="800"/>
              </a:spcBef>
              <a:spcAft>
                <a:spcPts val="0"/>
              </a:spcAft>
              <a:buSzPts val="1800"/>
              <a:buChar char="o"/>
            </a:pPr>
            <a:r>
              <a:rPr lang="en-AU" sz="1800"/>
              <a:t>SBSTA: SBSTA reporting, Earth Info days</a:t>
            </a:r>
            <a:endParaRPr sz="1800"/>
          </a:p>
          <a:p>
            <a:pPr indent="-342900" lvl="1" marL="914400" rtl="0" algn="l">
              <a:lnSpc>
                <a:spcPct val="100000"/>
              </a:lnSpc>
              <a:spcBef>
                <a:spcPts val="800"/>
              </a:spcBef>
              <a:spcAft>
                <a:spcPts val="0"/>
              </a:spcAft>
              <a:buSzPts val="1800"/>
              <a:buChar char="o"/>
            </a:pPr>
            <a:r>
              <a:rPr lang="en-AU" sz="1800"/>
              <a:t>UNFCCC Sec: </a:t>
            </a:r>
            <a:r>
              <a:rPr lang="en-AU" sz="1800" u="sng"/>
              <a:t>new </a:t>
            </a:r>
            <a:r>
              <a:rPr i="1" lang="en-AU" sz="1800" u="sng"/>
              <a:t>adhoc</a:t>
            </a:r>
            <a:r>
              <a:rPr lang="en-AU" sz="1800" u="sng"/>
              <a:t> group on Systematic Observation support to the Global Stocktake </a:t>
            </a:r>
            <a:r>
              <a:rPr lang="en-AU" sz="1800"/>
              <a:t>(CEOS/ CGMS members D. Crisp - GHG, O. Ochiai - AFOLU, J. Schulz - rest incl. </a:t>
            </a:r>
            <a:r>
              <a:rPr lang="en-AU" sz="1800"/>
              <a:t>adaptation</a:t>
            </a:r>
            <a:r>
              <a:rPr lang="en-AU" sz="1800"/>
              <a:t>  - M. Dowell with GEO CC WG)</a:t>
            </a:r>
            <a:endParaRPr sz="1800"/>
          </a:p>
          <a:p>
            <a:pPr indent="-342900" lvl="1" marL="914400" rtl="0" algn="l">
              <a:lnSpc>
                <a:spcPct val="100000"/>
              </a:lnSpc>
              <a:spcBef>
                <a:spcPts val="800"/>
              </a:spcBef>
              <a:spcAft>
                <a:spcPts val="0"/>
              </a:spcAft>
              <a:buSzPts val="1800"/>
              <a:buChar char="o"/>
            </a:pPr>
            <a:r>
              <a:rPr lang="en-AU" sz="1800"/>
              <a:t>IPCC TFI: Guidelines for reporting</a:t>
            </a:r>
            <a:endParaRPr sz="1800"/>
          </a:p>
          <a:p>
            <a:pPr indent="-342900" lvl="0" marL="457200" rtl="0" algn="l">
              <a:lnSpc>
                <a:spcPct val="100000"/>
              </a:lnSpc>
              <a:spcBef>
                <a:spcPts val="800"/>
              </a:spcBef>
              <a:spcAft>
                <a:spcPts val="0"/>
              </a:spcAft>
              <a:buSzPts val="1800"/>
              <a:buChar char="•"/>
            </a:pPr>
            <a:r>
              <a:rPr lang="en-AU" sz="1800"/>
              <a:t>Engagement with other technical implementing entities at international level, i.e. WMO IG</a:t>
            </a:r>
            <a:r>
              <a:rPr baseline="30000" lang="en-AU" sz="1800"/>
              <a:t>3</a:t>
            </a:r>
            <a:r>
              <a:rPr lang="en-AU" sz="1800"/>
              <a:t>IS and Joint Programmes supporting the Convention, i.e., GCOS, as well as the broader modelling community.</a:t>
            </a:r>
            <a:endParaRPr sz="1800"/>
          </a:p>
          <a:p>
            <a:pPr indent="-241300" lvl="0" marL="342900" rtl="0" algn="l">
              <a:lnSpc>
                <a:spcPct val="100000"/>
              </a:lnSpc>
              <a:spcBef>
                <a:spcPts val="400"/>
              </a:spcBef>
              <a:spcAft>
                <a:spcPts val="0"/>
              </a:spcAft>
              <a:buSzPts val="1600"/>
              <a:buNone/>
            </a:pPr>
            <a:r>
              <a:t/>
            </a:r>
            <a:endParaRPr sz="1900"/>
          </a:p>
        </p:txBody>
      </p:sp>
      <p:sp>
        <p:nvSpPr>
          <p:cNvPr id="138" name="Google Shape;138;p14"/>
          <p:cNvSpPr/>
          <p:nvPr>
            <p:ph idx="12" type="sldNum"/>
          </p:nvPr>
        </p:nvSpPr>
        <p:spPr>
          <a:xfrm>
            <a:off x="8763000" y="6629400"/>
            <a:ext cx="304800" cy="187285"/>
          </a:xfrm>
          <a:prstGeom prst="roundRect">
            <a:avLst>
              <a:gd fmla="val 16667" name="adj"/>
            </a:avLst>
          </a:prstGeom>
          <a:solidFill>
            <a:schemeClr val="lt1">
              <a:alpha val="4745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1100"/>
              <a:buFont typeface="Arial"/>
              <a:buNone/>
            </a:pPr>
            <a:fld id="{00000000-1234-1234-1234-123412341234}" type="slidenum">
              <a:rPr lang="en-AU"/>
              <a:t>‹#›</a:t>
            </a:fld>
            <a:endParaRPr/>
          </a:p>
        </p:txBody>
      </p:sp>
      <p:sp>
        <p:nvSpPr>
          <p:cNvPr id="139" name="Google Shape;139;p14"/>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800"/>
              <a:buNone/>
            </a:pPr>
            <a:r>
              <a:rPr lang="en-AU"/>
              <a:t>Interface to and Feedback from External Communities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