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9144000"/>
  <p:notesSz cx="6858000" cy="9144000"/>
  <p:embeddedFontLst>
    <p:embeddedFont>
      <p:font typeface="Helvetica Neue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816267A-C8AB-4B68-9CE4-506BC0537E2F}">
  <a:tblStyle styleId="{4816267A-C8AB-4B68-9CE4-506BC0537E2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" name="Google Shape;1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" name="Google Shape;2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" name="Google Shape;3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" name="Google Shape;5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3"/>
          <p:cNvSpPr txBox="1"/>
          <p:nvPr>
            <p:ph idx="1" type="body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/>
          <p:nvPr/>
        </p:nvSpPr>
        <p:spPr>
          <a:xfrm>
            <a:off x="76200" y="6629400"/>
            <a:ext cx="23622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Plenary 2020, 20-22 October</a:t>
            </a:r>
            <a:endParaRPr b="0" i="1" sz="11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hyperlink" Target="http://ceos.org/document_management/Working_Groups/WGCapD/WGCapD-Best-Practices_V2.0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nancy.d.searby@nasa.gov" TargetMode="External"/><Relationship Id="rId4" Type="http://schemas.openxmlformats.org/officeDocument/2006/relationships/hyperlink" Target="mailto:ptmthy@vnsc.org.v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22805" y="2514600"/>
            <a:ext cx="81201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CEOS-Branded Webinar Plans</a:t>
            </a:r>
            <a:endParaRPr b="1" i="0" sz="4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</a:t>
            </a:r>
            <a:endParaRPr b="1" i="0" sz="2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622800" y="3811675"/>
            <a:ext cx="4810800" cy="24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Nancy D. Searby, Ph.D., NASA &amp; 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Pham Thi Mai Thy, Ph.D., VNSC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Plenary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 Item 3.2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21 October 2020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/>
              <a:t>Purpose &amp; Background</a:t>
            </a:r>
            <a:endParaRPr sz="3200"/>
          </a:p>
        </p:txBody>
      </p:sp>
      <p:sp>
        <p:nvSpPr>
          <p:cNvPr id="27" name="Google Shape;27;p5"/>
          <p:cNvSpPr txBox="1"/>
          <p:nvPr/>
        </p:nvSpPr>
        <p:spPr>
          <a:xfrm>
            <a:off x="229865" y="1302822"/>
            <a:ext cx="8684270" cy="1858068"/>
          </a:xfrm>
          <a:prstGeom prst="rect">
            <a:avLst/>
          </a:prstGeom>
          <a:noFill/>
          <a:ln cap="flat" cmpd="sng" w="9525">
            <a:solidFill>
              <a:srgbClr val="093D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</a:pPr>
            <a:r>
              <a:rPr b="1" i="0" lang="en-US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Recommendation: </a:t>
            </a:r>
            <a:r>
              <a:rPr b="0" i="0" lang="en-US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CEOS should create a “Webinar Toolkit” that includes guidelines and good practices for creating webinars, templates for documentation, presentations, and questionnaires, and provides branding design assets like a thematic nomenclature and color scheme, logos, and a bank of icons.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569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WGCapD also proposes a framework for CEOS working teams to gain WGCapD support during the webinar creation process and amplification of promotional efforts.</a:t>
            </a:r>
            <a:endParaRPr b="0" i="0" sz="24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 txBox="1"/>
          <p:nvPr/>
        </p:nvSpPr>
        <p:spPr>
          <a:xfrm>
            <a:off x="229867" y="3547947"/>
            <a:ext cx="3895566" cy="1176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</a:pPr>
            <a:r>
              <a:rPr b="1" i="0" lang="en-US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Why?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The world is living online more than ever </a:t>
            </a:r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3982" y="3429000"/>
            <a:ext cx="4670153" cy="11998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" name="Google Shape;30;p5"/>
          <p:cNvSpPr txBox="1"/>
          <p:nvPr/>
        </p:nvSpPr>
        <p:spPr>
          <a:xfrm>
            <a:off x="229865" y="4628863"/>
            <a:ext cx="8684270" cy="200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In-person workshops and trainings replaced by webinars and e-Learning</a:t>
            </a:r>
            <a:endParaRPr b="0" i="0" sz="2400" u="none" cap="none" strike="noStrik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CEOS can contribute to the advancement of space-based Earth observation community efforts through webinars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CEOS working teams are offering more webinars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A Webinar Toolkit can amplify and strengthen CEOS efforts</a:t>
            </a:r>
            <a:endParaRPr b="0" i="0" sz="24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/>
        </p:nvSpPr>
        <p:spPr>
          <a:xfrm>
            <a:off x="5539563" y="1284173"/>
            <a:ext cx="3419840" cy="5209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Benefits:</a:t>
            </a:r>
            <a:endParaRPr/>
          </a:p>
          <a:p>
            <a:pPr indent="-227012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Strengthened implementation and increased effectiveness of CEOS webinars</a:t>
            </a:r>
            <a:endParaRPr/>
          </a:p>
          <a:p>
            <a:pPr indent="-227012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Simplified webinar creation process </a:t>
            </a:r>
            <a:endParaRPr/>
          </a:p>
          <a:p>
            <a:pPr indent="-227012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Clarified and highlighted CEOS working team attributions</a:t>
            </a:r>
            <a:endParaRPr/>
          </a:p>
          <a:p>
            <a:pPr indent="-227012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Enhanced community awareness, access, and ability to use satellite data, supporting technologies and results </a:t>
            </a:r>
            <a:endParaRPr/>
          </a:p>
          <a:p>
            <a:pPr indent="-227012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Increased number of people benefiting from the CEOS working team efforts </a:t>
            </a:r>
            <a:endParaRPr/>
          </a:p>
          <a:p>
            <a:pPr indent="-227012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Curated archive of supporting documentation and files</a:t>
            </a:r>
            <a:endParaRPr/>
          </a:p>
          <a:p>
            <a:pPr indent="-125412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569"/>
              </a:buClr>
              <a:buSzPts val="16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/>
              <a:t>Objectives &amp; Benefits</a:t>
            </a:r>
            <a:endParaRPr sz="3200"/>
          </a:p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233587" y="1284173"/>
            <a:ext cx="4652737" cy="2854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Objectives:</a:t>
            </a:r>
            <a:endParaRPr/>
          </a:p>
          <a:p>
            <a:pPr indent="-227012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b="0" lang="en-US" sz="1500">
                <a:latin typeface="Arial"/>
                <a:ea typeface="Arial"/>
                <a:cs typeface="Arial"/>
                <a:sym typeface="Arial"/>
              </a:rPr>
              <a:t>Increase awareness of CEOS, its activities, and resources available</a:t>
            </a:r>
            <a:endParaRPr/>
          </a:p>
          <a:p>
            <a:pPr indent="-227012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</a:pPr>
            <a:r>
              <a:rPr b="0" lang="en-US" sz="1500">
                <a:latin typeface="Arial"/>
                <a:ea typeface="Arial"/>
                <a:cs typeface="Arial"/>
                <a:sym typeface="Arial"/>
              </a:rPr>
              <a:t>Harness the work done by SIT Chair on branding the CEOS thematic observation strategies (TOS)</a:t>
            </a:r>
            <a:endParaRPr/>
          </a:p>
          <a:p>
            <a:pPr indent="-227012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</a:pPr>
            <a:r>
              <a:rPr b="0" lang="en-US" sz="1500">
                <a:latin typeface="Arial"/>
                <a:ea typeface="Arial"/>
                <a:cs typeface="Arial"/>
                <a:sym typeface="Arial"/>
              </a:rPr>
              <a:t>Increase recognition of CEOS-sponsored activities and resources through standardization</a:t>
            </a:r>
            <a:endParaRPr/>
          </a:p>
          <a:p>
            <a:pPr indent="-227012" lvl="0" marL="3429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Char char="•"/>
            </a:pPr>
            <a:r>
              <a:rPr b="0" lang="en-US" sz="1500">
                <a:latin typeface="Arial"/>
                <a:ea typeface="Arial"/>
                <a:cs typeface="Arial"/>
                <a:sym typeface="Arial"/>
              </a:rPr>
              <a:t>Bring WGCapD lessons learned on webinar good practices to CEOS working teams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186" y="4215006"/>
            <a:ext cx="4695290" cy="2279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/>
              <a:t>Proposed Approach</a:t>
            </a:r>
            <a:endParaRPr sz="3200"/>
          </a:p>
        </p:txBody>
      </p:sp>
      <p:sp>
        <p:nvSpPr>
          <p:cNvPr id="46" name="Google Shape;46;p7"/>
          <p:cNvSpPr txBox="1"/>
          <p:nvPr/>
        </p:nvSpPr>
        <p:spPr>
          <a:xfrm>
            <a:off x="229866" y="1402080"/>
            <a:ext cx="8661585" cy="2534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</a:pPr>
            <a:r>
              <a:rPr b="1" i="0" lang="en-US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Webinar Toolkit would include: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Guidance for webinar creation steps and good practices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Design elements such as thematic nomenclature with a supporting color scheme (and potentially supporting thematic icons)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Guidelines for using distinctive elements (logos, textual references)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Templates for standardized documentation (promotional flyers, training reports), presentations, and pre/post-training questionnaires for use when appropriate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569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3">
            <a:alphaModFix/>
          </a:blip>
          <a:srcRect b="0" l="0" r="63845" t="0"/>
          <a:stretch/>
        </p:blipFill>
        <p:spPr>
          <a:xfrm>
            <a:off x="1592494" y="4002026"/>
            <a:ext cx="2112277" cy="244390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8" name="Google Shape;4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6581" y="4002026"/>
            <a:ext cx="1833660" cy="244390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9" name="Google Shape;49;p7"/>
          <p:cNvSpPr txBox="1"/>
          <p:nvPr/>
        </p:nvSpPr>
        <p:spPr>
          <a:xfrm>
            <a:off x="6118919" y="4659645"/>
            <a:ext cx="2772532" cy="13825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569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Current Resource: </a:t>
            </a:r>
            <a:r>
              <a:rPr b="0" i="0" lang="en-US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Training Methods &amp; Best Practices document  </a:t>
            </a:r>
            <a:r>
              <a:rPr b="0" i="0" lang="en-US" sz="1200" u="sng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http://ceos.org/document_management/Working_Groups/WGCapD/WGCapD-Best-Practices_V2.0.pdf</a:t>
            </a:r>
            <a:r>
              <a:rPr b="0" i="0" lang="en-US" sz="1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8"/>
          <p:cNvGrpSpPr/>
          <p:nvPr/>
        </p:nvGrpSpPr>
        <p:grpSpPr>
          <a:xfrm>
            <a:off x="319209" y="4857347"/>
            <a:ext cx="6745295" cy="1785795"/>
            <a:chOff x="297437" y="215279"/>
            <a:chExt cx="6745295" cy="1785795"/>
          </a:xfrm>
        </p:grpSpPr>
        <p:sp>
          <p:nvSpPr>
            <p:cNvPr id="55" name="Google Shape;55;p8"/>
            <p:cNvSpPr/>
            <p:nvPr/>
          </p:nvSpPr>
          <p:spPr>
            <a:xfrm>
              <a:off x="5779838" y="476738"/>
              <a:ext cx="1262894" cy="1263101"/>
            </a:xfrm>
            <a:prstGeom prst="ellipse">
              <a:avLst/>
            </a:prstGeom>
            <a:solidFill>
              <a:srgbClr val="0070C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5821508" y="518848"/>
              <a:ext cx="1178880" cy="1178879"/>
            </a:xfrm>
            <a:prstGeom prst="ellipse">
              <a:avLst/>
            </a:prstGeom>
            <a:solidFill>
              <a:srgbClr val="92D050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8"/>
            <p:cNvSpPr txBox="1"/>
            <p:nvPr/>
          </p:nvSpPr>
          <p:spPr>
            <a:xfrm>
              <a:off x="5990208" y="687291"/>
              <a:ext cx="842153" cy="841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Include Participants in CEOS Training Distribution List</a:t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2700000">
              <a:off x="4474001" y="476803"/>
              <a:ext cx="1262748" cy="1262748"/>
            </a:xfrm>
            <a:prstGeom prst="teardrop">
              <a:avLst>
                <a:gd fmla="val 100000" name="adj"/>
              </a:avLst>
            </a:prstGeom>
            <a:solidFill>
              <a:srgbClr val="0070C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4516943" y="518848"/>
              <a:ext cx="1178880" cy="1178879"/>
            </a:xfrm>
            <a:prstGeom prst="ellipse">
              <a:avLst/>
            </a:prstGeom>
            <a:solidFill>
              <a:srgbClr val="92D050">
                <a:alpha val="89803"/>
              </a:srgb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8"/>
            <p:cNvSpPr txBox="1"/>
            <p:nvPr/>
          </p:nvSpPr>
          <p:spPr>
            <a:xfrm>
              <a:off x="4684971" y="687291"/>
              <a:ext cx="842153" cy="841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Post Report on CEOS Website</a:t>
              </a: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 rot="2700000">
              <a:off x="3169436" y="476803"/>
              <a:ext cx="1262748" cy="1262748"/>
            </a:xfrm>
            <a:prstGeom prst="teardrop">
              <a:avLst>
                <a:gd fmla="val 100000" name="adj"/>
              </a:avLst>
            </a:prstGeom>
            <a:solidFill>
              <a:srgbClr val="0070C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3211706" y="518848"/>
              <a:ext cx="1178880" cy="1178879"/>
            </a:xfrm>
            <a:prstGeom prst="ellipse">
              <a:avLst/>
            </a:prstGeom>
            <a:solidFill>
              <a:srgbClr val="F2F2F2">
                <a:alpha val="89803"/>
              </a:srgb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8"/>
            <p:cNvSpPr txBox="1"/>
            <p:nvPr/>
          </p:nvSpPr>
          <p:spPr>
            <a:xfrm>
              <a:off x="3379733" y="687291"/>
              <a:ext cx="842153" cy="841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Complete a Training Report</a:t>
              </a:r>
              <a:endParaRPr/>
            </a:p>
          </p:txBody>
        </p:sp>
        <p:sp>
          <p:nvSpPr>
            <p:cNvPr id="64" name="Google Shape;64;p8"/>
            <p:cNvSpPr/>
            <p:nvPr/>
          </p:nvSpPr>
          <p:spPr>
            <a:xfrm rot="2700000">
              <a:off x="1864198" y="476803"/>
              <a:ext cx="1262748" cy="1262748"/>
            </a:xfrm>
            <a:prstGeom prst="teardrop">
              <a:avLst>
                <a:gd fmla="val 100000" name="adj"/>
              </a:avLst>
            </a:prstGeom>
            <a:solidFill>
              <a:srgbClr val="0070C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1906468" y="518848"/>
              <a:ext cx="1178880" cy="1178879"/>
            </a:xfrm>
            <a:prstGeom prst="ellipse">
              <a:avLst/>
            </a:prstGeom>
            <a:solidFill>
              <a:srgbClr val="F2F2F2">
                <a:alpha val="89803"/>
              </a:srgb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8"/>
            <p:cNvSpPr txBox="1"/>
            <p:nvPr/>
          </p:nvSpPr>
          <p:spPr>
            <a:xfrm>
              <a:off x="2075168" y="687291"/>
              <a:ext cx="842153" cy="841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Prepare Lessons Learned Document</a:t>
              </a:r>
              <a:endParaRPr/>
            </a:p>
          </p:txBody>
        </p:sp>
        <p:sp>
          <p:nvSpPr>
            <p:cNvPr id="67" name="Google Shape;67;p8"/>
            <p:cNvSpPr/>
            <p:nvPr/>
          </p:nvSpPr>
          <p:spPr>
            <a:xfrm rot="2700000">
              <a:off x="558961" y="476803"/>
              <a:ext cx="1262748" cy="1262748"/>
            </a:xfrm>
            <a:prstGeom prst="teardrop">
              <a:avLst>
                <a:gd fmla="val 100000" name="adj"/>
              </a:avLst>
            </a:prstGeom>
            <a:solidFill>
              <a:srgbClr val="0070C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601230" y="518848"/>
              <a:ext cx="1178880" cy="1178879"/>
            </a:xfrm>
            <a:prstGeom prst="ellipse">
              <a:avLst/>
            </a:prstGeom>
            <a:solidFill>
              <a:srgbClr val="F2F2F2">
                <a:alpha val="89803"/>
              </a:srgb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8"/>
            <p:cNvSpPr txBox="1"/>
            <p:nvPr/>
          </p:nvSpPr>
          <p:spPr>
            <a:xfrm>
              <a:off x="769930" y="687291"/>
              <a:ext cx="842153" cy="841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Conduct Post-Training Survey</a:t>
              </a:r>
              <a:endParaRPr/>
            </a:p>
          </p:txBody>
        </p:sp>
      </p:grpSp>
      <p:grpSp>
        <p:nvGrpSpPr>
          <p:cNvPr id="70" name="Google Shape;70;p8"/>
          <p:cNvGrpSpPr/>
          <p:nvPr/>
        </p:nvGrpSpPr>
        <p:grpSpPr>
          <a:xfrm>
            <a:off x="336698" y="3096491"/>
            <a:ext cx="6710309" cy="1776534"/>
            <a:chOff x="314930" y="218132"/>
            <a:chExt cx="6710309" cy="1776534"/>
          </a:xfrm>
        </p:grpSpPr>
        <p:sp>
          <p:nvSpPr>
            <p:cNvPr id="71" name="Google Shape;71;p8"/>
            <p:cNvSpPr/>
            <p:nvPr/>
          </p:nvSpPr>
          <p:spPr>
            <a:xfrm>
              <a:off x="5768895" y="478234"/>
              <a:ext cx="1256344" cy="1256550"/>
            </a:xfrm>
            <a:prstGeom prst="ellipse">
              <a:avLst/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5810350" y="520126"/>
              <a:ext cx="1172766" cy="1172765"/>
            </a:xfrm>
            <a:prstGeom prst="ellipse">
              <a:avLst/>
            </a:prstGeom>
            <a:solidFill>
              <a:srgbClr val="DAE5ED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 txBox="1"/>
            <p:nvPr/>
          </p:nvSpPr>
          <p:spPr>
            <a:xfrm>
              <a:off x="6100865" y="810362"/>
              <a:ext cx="592403" cy="592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Use Exercises to Convey Material Presented</a:t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rot="2700000">
              <a:off x="4469831" y="478299"/>
              <a:ext cx="1256199" cy="1256199"/>
            </a:xfrm>
            <a:prstGeom prst="teardrop">
              <a:avLst>
                <a:gd fmla="val 100000" name="adj"/>
              </a:avLst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4512551" y="520126"/>
              <a:ext cx="1172766" cy="1172765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 txBox="1"/>
            <p:nvPr/>
          </p:nvSpPr>
          <p:spPr>
            <a:xfrm>
              <a:off x="4802398" y="810362"/>
              <a:ext cx="592403" cy="592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Offer Interactive Participation for Attendees</a:t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2700000">
              <a:off x="3172032" y="478299"/>
              <a:ext cx="1256199" cy="1256199"/>
            </a:xfrm>
            <a:prstGeom prst="teardrop">
              <a:avLst>
                <a:gd fmla="val 100000" name="adj"/>
              </a:avLst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3214083" y="520126"/>
              <a:ext cx="1172766" cy="1172765"/>
            </a:xfrm>
            <a:prstGeom prst="ellipse">
              <a:avLst/>
            </a:prstGeom>
            <a:solidFill>
              <a:srgbClr val="92D050">
                <a:alpha val="89803"/>
              </a:srgb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 txBox="1"/>
            <p:nvPr/>
          </p:nvSpPr>
          <p:spPr>
            <a:xfrm>
              <a:off x="3503930" y="810362"/>
              <a:ext cx="592403" cy="592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Publicize Ongoing Event</a:t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rot="2700000">
              <a:off x="1873565" y="478299"/>
              <a:ext cx="1256199" cy="1256199"/>
            </a:xfrm>
            <a:prstGeom prst="teardrop">
              <a:avLst>
                <a:gd fmla="val 100000" name="adj"/>
              </a:avLst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1915615" y="520126"/>
              <a:ext cx="1172766" cy="1172765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 txBox="1"/>
            <p:nvPr/>
          </p:nvSpPr>
          <p:spPr>
            <a:xfrm>
              <a:off x="2206131" y="810362"/>
              <a:ext cx="592403" cy="592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0" spcFirstLastPara="1" rIns="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Trouble-shoot Technical Difficulties</a:t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rot="2700000">
              <a:off x="575097" y="478299"/>
              <a:ext cx="1256199" cy="1256199"/>
            </a:xfrm>
            <a:prstGeom prst="teardrop">
              <a:avLst>
                <a:gd fmla="val 100000" name="adj"/>
              </a:avLst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617148" y="520126"/>
              <a:ext cx="1172766" cy="1172765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 txBox="1"/>
            <p:nvPr/>
          </p:nvSpPr>
          <p:spPr>
            <a:xfrm>
              <a:off x="907663" y="810362"/>
              <a:ext cx="592403" cy="592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Share Rubric</a:t>
              </a:r>
              <a:endParaRPr/>
            </a:p>
          </p:txBody>
        </p:sp>
      </p:grpSp>
      <p:grpSp>
        <p:nvGrpSpPr>
          <p:cNvPr id="86" name="Google Shape;86;p8"/>
          <p:cNvGrpSpPr/>
          <p:nvPr/>
        </p:nvGrpSpPr>
        <p:grpSpPr>
          <a:xfrm>
            <a:off x="425175" y="1493110"/>
            <a:ext cx="6649906" cy="1760542"/>
            <a:chOff x="387076" y="216168"/>
            <a:chExt cx="6649906" cy="1760542"/>
          </a:xfrm>
        </p:grpSpPr>
        <p:sp>
          <p:nvSpPr>
            <p:cNvPr id="87" name="Google Shape;87;p8"/>
            <p:cNvSpPr/>
            <p:nvPr/>
          </p:nvSpPr>
          <p:spPr>
            <a:xfrm>
              <a:off x="5791946" y="473929"/>
              <a:ext cx="1245035" cy="1245238"/>
            </a:xfrm>
            <a:prstGeom prst="ellipse">
              <a:avLst/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5855964" y="515444"/>
              <a:ext cx="1116337" cy="1162208"/>
            </a:xfrm>
            <a:prstGeom prst="ellipse">
              <a:avLst/>
            </a:prstGeom>
            <a:solidFill>
              <a:srgbClr val="92D050">
                <a:alpha val="89803"/>
              </a:srgb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8"/>
            <p:cNvSpPr txBox="1"/>
            <p:nvPr/>
          </p:nvSpPr>
          <p:spPr>
            <a:xfrm>
              <a:off x="6132500" y="803068"/>
              <a:ext cx="563900" cy="586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Promote Webinar to Potential Attendees</a:t>
              </a: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 rot="2700000">
              <a:off x="4504576" y="473993"/>
              <a:ext cx="1244891" cy="1244891"/>
            </a:xfrm>
            <a:prstGeom prst="teardrop">
              <a:avLst>
                <a:gd fmla="val 100000" name="adj"/>
              </a:avLst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4546911" y="515444"/>
              <a:ext cx="1162209" cy="1162208"/>
            </a:xfrm>
            <a:prstGeom prst="ellipse">
              <a:avLst/>
            </a:prstGeom>
            <a:solidFill>
              <a:srgbClr val="FFC000">
                <a:alpha val="89803"/>
              </a:srgb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 txBox="1"/>
            <p:nvPr/>
          </p:nvSpPr>
          <p:spPr>
            <a:xfrm>
              <a:off x="4834148" y="803068"/>
              <a:ext cx="587072" cy="586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Develop Webinar Materials</a:t>
              </a:r>
              <a:endParaRPr/>
            </a:p>
          </p:txBody>
        </p:sp>
        <p:sp>
          <p:nvSpPr>
            <p:cNvPr id="93" name="Google Shape;93;p8"/>
            <p:cNvSpPr/>
            <p:nvPr/>
          </p:nvSpPr>
          <p:spPr>
            <a:xfrm rot="2700000">
              <a:off x="3218460" y="473993"/>
              <a:ext cx="1244891" cy="1244891"/>
            </a:xfrm>
            <a:prstGeom prst="teardrop">
              <a:avLst>
                <a:gd fmla="val 100000" name="adj"/>
              </a:avLst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3260132" y="515444"/>
              <a:ext cx="1162209" cy="1162208"/>
            </a:xfrm>
            <a:prstGeom prst="ellipse">
              <a:avLst/>
            </a:prstGeom>
            <a:solidFill>
              <a:srgbClr val="FFC000">
                <a:alpha val="89803"/>
              </a:srgb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8"/>
            <p:cNvSpPr txBox="1"/>
            <p:nvPr/>
          </p:nvSpPr>
          <p:spPr>
            <a:xfrm>
              <a:off x="3547369" y="803068"/>
              <a:ext cx="587072" cy="586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Define Webinar Learning Objectives</a:t>
              </a: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 rot="2700000">
              <a:off x="1931680" y="473993"/>
              <a:ext cx="1244891" cy="1244891"/>
            </a:xfrm>
            <a:prstGeom prst="teardrop">
              <a:avLst>
                <a:gd fmla="val 100000" name="adj"/>
              </a:avLst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1973353" y="515444"/>
              <a:ext cx="1162209" cy="1162208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8"/>
            <p:cNvSpPr txBox="1"/>
            <p:nvPr/>
          </p:nvSpPr>
          <p:spPr>
            <a:xfrm>
              <a:off x="2261252" y="803068"/>
              <a:ext cx="587072" cy="586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Identify Target Audience &amp; Trainers</a:t>
              </a: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 rot="2700000">
              <a:off x="644901" y="473993"/>
              <a:ext cx="1244891" cy="1244891"/>
            </a:xfrm>
            <a:prstGeom prst="teardrop">
              <a:avLst>
                <a:gd fmla="val 100000" name="adj"/>
              </a:avLst>
            </a:prstGeom>
            <a:solidFill>
              <a:srgbClr val="0070C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686573" y="515444"/>
              <a:ext cx="1162209" cy="1162208"/>
            </a:xfrm>
            <a:prstGeom prst="ellipse">
              <a:avLst/>
            </a:prstGeom>
            <a:solidFill>
              <a:srgbClr val="E6B813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8"/>
            <p:cNvSpPr txBox="1"/>
            <p:nvPr/>
          </p:nvSpPr>
          <p:spPr>
            <a:xfrm>
              <a:off x="974473" y="803068"/>
              <a:ext cx="587072" cy="586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Conduct Needs Assess-ment</a:t>
              </a:r>
              <a:endPara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8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8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/>
              <a:t>WGCapD Support</a:t>
            </a:r>
            <a:endParaRPr sz="3200"/>
          </a:p>
        </p:txBody>
      </p:sp>
      <p:sp>
        <p:nvSpPr>
          <p:cNvPr id="104" name="Google Shape;104;p8"/>
          <p:cNvSpPr txBox="1"/>
          <p:nvPr>
            <p:ph idx="1" type="body"/>
          </p:nvPr>
        </p:nvSpPr>
        <p:spPr>
          <a:xfrm>
            <a:off x="225878" y="1276942"/>
            <a:ext cx="4974772" cy="826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569"/>
              </a:buClr>
              <a:buSzPts val="1600"/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Pre-Webinar: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60-90 days before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8"/>
          <p:cNvSpPr txBox="1"/>
          <p:nvPr/>
        </p:nvSpPr>
        <p:spPr>
          <a:xfrm>
            <a:off x="225878" y="3034174"/>
            <a:ext cx="2183041" cy="399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569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During Webinar:</a:t>
            </a:r>
            <a:endParaRPr/>
          </a:p>
        </p:txBody>
      </p:sp>
      <p:sp>
        <p:nvSpPr>
          <p:cNvPr id="106" name="Google Shape;106;p8"/>
          <p:cNvSpPr txBox="1"/>
          <p:nvPr/>
        </p:nvSpPr>
        <p:spPr>
          <a:xfrm>
            <a:off x="190726" y="4695830"/>
            <a:ext cx="4436385" cy="359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569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Post-Webinar: </a:t>
            </a:r>
            <a:r>
              <a:rPr b="0" i="0" lang="en-US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5-45 days after</a:t>
            </a:r>
            <a:endParaRPr b="0" i="0" sz="20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" name="Google Shape;107;p8"/>
          <p:cNvGrpSpPr/>
          <p:nvPr/>
        </p:nvGrpSpPr>
        <p:grpSpPr>
          <a:xfrm>
            <a:off x="7410929" y="2862031"/>
            <a:ext cx="1518083" cy="2548759"/>
            <a:chOff x="7549717" y="2878359"/>
            <a:chExt cx="1518083" cy="2548759"/>
          </a:xfrm>
        </p:grpSpPr>
        <p:sp>
          <p:nvSpPr>
            <p:cNvPr id="108" name="Google Shape;108;p8"/>
            <p:cNvSpPr/>
            <p:nvPr/>
          </p:nvSpPr>
          <p:spPr>
            <a:xfrm>
              <a:off x="7706366" y="3882935"/>
              <a:ext cx="365760" cy="365760"/>
            </a:xfrm>
            <a:prstGeom prst="ellipse">
              <a:avLst/>
            </a:prstGeom>
            <a:solidFill>
              <a:srgbClr val="E6B813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7706366" y="4817516"/>
              <a:ext cx="365760" cy="365760"/>
            </a:xfrm>
            <a:prstGeom prst="ellipse">
              <a:avLst/>
            </a:prstGeom>
            <a:solidFill>
              <a:srgbClr val="84C75B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8"/>
            <p:cNvSpPr txBox="1"/>
            <p:nvPr/>
          </p:nvSpPr>
          <p:spPr>
            <a:xfrm>
              <a:off x="8130917" y="3882935"/>
              <a:ext cx="889899" cy="721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2569"/>
                </a:buClr>
                <a:buSzPts val="16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rPr>
                <a:t>WGCapD can review</a:t>
              </a:r>
              <a:endParaRPr/>
            </a:p>
          </p:txBody>
        </p:sp>
        <p:sp>
          <p:nvSpPr>
            <p:cNvPr id="111" name="Google Shape;111;p8"/>
            <p:cNvSpPr txBox="1"/>
            <p:nvPr/>
          </p:nvSpPr>
          <p:spPr>
            <a:xfrm>
              <a:off x="8130916" y="4817515"/>
              <a:ext cx="889899" cy="609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2569"/>
                </a:buClr>
                <a:buSzPts val="16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rPr>
                <a:t>WGCapD actions</a:t>
              </a: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7706365" y="3034174"/>
              <a:ext cx="365760" cy="365760"/>
            </a:xfrm>
            <a:prstGeom prst="ellipse">
              <a:avLst/>
            </a:prstGeom>
            <a:solidFill>
              <a:srgbClr val="DAE5ED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8"/>
            <p:cNvSpPr txBox="1"/>
            <p:nvPr/>
          </p:nvSpPr>
          <p:spPr>
            <a:xfrm>
              <a:off x="8130916" y="3034174"/>
              <a:ext cx="889899" cy="721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2569"/>
                </a:buClr>
                <a:buSzPts val="16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rPr>
                <a:t>Webinar Good Practice</a:t>
              </a: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7549717" y="2878359"/>
              <a:ext cx="1518083" cy="2548759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9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/>
              <a:t>Implementation Steps</a:t>
            </a:r>
            <a:endParaRPr sz="3200"/>
          </a:p>
        </p:txBody>
      </p:sp>
      <p:sp>
        <p:nvSpPr>
          <p:cNvPr id="121" name="Google Shape;121;p9"/>
          <p:cNvSpPr txBox="1"/>
          <p:nvPr/>
        </p:nvSpPr>
        <p:spPr>
          <a:xfrm>
            <a:off x="229866" y="1402079"/>
            <a:ext cx="8620519" cy="5124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Create the Webinar Toolkit (WGCapD)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Consider options for an updated thematic color scheme and thematic icons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Collect useful logos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Create a guidelines document to model use of distinctive elements (logos, textual references)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Compile currently available CEOS-branded templates and create a suite of documentation templates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Compile and update the webinar leading practices and “how-to” guidance documentation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Review &amp; Test the Review Framework (WGCapD, WGISS &amp; Working Teams)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WGCapD will share the draft Webinar Toolkit with the CEOS SIT Chair Team and other working teams for feedback, and will iterate and finalize the Webinar Toolkit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WGCapD will test use of the Webinar Toolkit and review framework for the future WGISS webinar focused on Jupyter Notebooks with branding, quality checks, good practices, and promotion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Promote the CEOS Branded Webinar Toolkit (WGCapD &amp; CEOS SIT Team)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WGCapD will poll CEOS working teams to understand who is conducting webinars and/or who could benefit from hosting webinars but is not at this time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WGCapD will post the Webinar Toolkit on the CEOS website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569"/>
              </a:buClr>
              <a:buSzPts val="16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CEOS SIT Team will help promote the Webinar Toolkit to the broader CEOS community and working teams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10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/>
              <a:t>Discussion &amp; Decision</a:t>
            </a:r>
            <a:endParaRPr sz="3200"/>
          </a:p>
        </p:txBody>
      </p:sp>
      <p:sp>
        <p:nvSpPr>
          <p:cNvPr id="128" name="Google Shape;128;p10"/>
          <p:cNvSpPr txBox="1"/>
          <p:nvPr>
            <p:ph idx="1" type="body"/>
          </p:nvPr>
        </p:nvSpPr>
        <p:spPr>
          <a:xfrm>
            <a:off x="337851" y="4640383"/>
            <a:ext cx="8425149" cy="1032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</a:pPr>
            <a:r>
              <a:rPr b="0"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nancy.d.searby@nasa.gov</a:t>
            </a:r>
            <a:r>
              <a:rPr b="0" lang="en-US"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b="0"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ptmthy@vnsc.org.vn</a:t>
            </a:r>
            <a:endParaRPr b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9" name="Google Shape;129;p10"/>
          <p:cNvGraphicFramePr/>
          <p:nvPr/>
        </p:nvGraphicFramePr>
        <p:xfrm>
          <a:off x="337849" y="25795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{4816267A-C8AB-4B68-9CE4-506BC0537E2F}</a:tableStyleId>
              </a:tblPr>
              <a:tblGrid>
                <a:gridCol w="533025"/>
                <a:gridCol w="2243850"/>
                <a:gridCol w="564830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</a:t>
                      </a:r>
                      <a:endParaRPr sz="2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WGCapD: </a:t>
                      </a: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Branded Webinar Toolkit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sng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Decision:</a:t>
                      </a: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agreement to proceed with preparing CEOS Branded Webinar Toolkit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0" name="Google Shape;130;p10"/>
          <p:cNvSpPr txBox="1"/>
          <p:nvPr/>
        </p:nvSpPr>
        <p:spPr>
          <a:xfrm>
            <a:off x="194976" y="1742955"/>
            <a:ext cx="8425149" cy="71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569"/>
              </a:buClr>
              <a:buSzPts val="1600"/>
              <a:buFont typeface="Arial"/>
              <a:buNone/>
            </a:pPr>
            <a:r>
              <a:rPr b="0" i="0" lang="en-US" sz="3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Questions? Thoughts?</a:t>
            </a:r>
            <a:endParaRPr b="0" i="0" sz="20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