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0" r:id="rId1"/>
    <p:sldMasterId id="2147483653" r:id="rId2"/>
  </p:sldMasterIdLst>
  <p:notesMasterIdLst>
    <p:notesMasterId r:id="rId9"/>
  </p:notesMasterIdLst>
  <p:sldIdLst>
    <p:sldId id="369" r:id="rId3"/>
    <p:sldId id="368" r:id="rId4"/>
    <p:sldId id="272" r:id="rId5"/>
    <p:sldId id="273" r:id="rId6"/>
    <p:sldId id="286" r:id="rId7"/>
    <p:sldId id="370" r:id="rId8"/>
  </p:sldIdLst>
  <p:sldSz cx="9144000" cy="6858000" type="screen4x3"/>
  <p:notesSz cx="6858000" cy="9144000"/>
  <p:embeddedFontLst>
    <p:embeddedFont>
      <p:font typeface="Avenir" panose="02000503020000020003" pitchFamily="2" charset="0"/>
      <p:regular r:id="rId10"/>
      <p:italic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Helvetica Neue" panose="02000503000000020004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erg Schulz" initials="JS" lastIdx="7" clrIdx="0">
    <p:extLst>
      <p:ext uri="{19B8F6BF-5375-455C-9EA6-DF929625EA0E}">
        <p15:presenceInfo xmlns:p15="http://schemas.microsoft.com/office/powerpoint/2012/main" userId="S-1-5-21-993398506-3102826466-2400345913-83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27"/>
    <p:restoredTop sz="94694"/>
  </p:normalViewPr>
  <p:slideViewPr>
    <p:cSldViewPr snapToGrid="0">
      <p:cViewPr varScale="1">
        <p:scale>
          <a:sx n="121" d="100"/>
          <a:sy n="121" d="100"/>
        </p:scale>
        <p:origin x="180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2.fntdata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6.fntdata"/><Relationship Id="rId23" Type="http://schemas.openxmlformats.org/officeDocument/2006/relationships/theme" Target="theme/theme1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9771213e26_2_12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g9771213e26_2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6674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9771213e26_2_1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g9771213e26_2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2198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g98f5c7f9ee_3_329:notes"/>
          <p:cNvSpPr txBox="1">
            <a:spLocks noGrp="1"/>
          </p:cNvSpPr>
          <p:nvPr>
            <p:ph type="body" idx="1"/>
          </p:nvPr>
        </p:nvSpPr>
        <p:spPr>
          <a:xfrm>
            <a:off x="913991" y="4344363"/>
            <a:ext cx="5030018" cy="4113174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g98f5c7f9ee_3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5175" cy="3430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6317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887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9866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608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00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43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>
            <a:spLocks noGrp="1"/>
          </p:cNvSpPr>
          <p:nvPr>
            <p:ph type="sldNum" idx="12"/>
          </p:nvPr>
        </p:nvSpPr>
        <p:spPr>
          <a:xfrm>
            <a:off x="8763000" y="6629400"/>
            <a:ext cx="304800" cy="187285"/>
          </a:xfrm>
          <a:prstGeom prst="roundRect">
            <a:avLst>
              <a:gd name="adj" fmla="val 16667"/>
            </a:avLst>
          </a:prstGeom>
          <a:solidFill>
            <a:schemeClr val="lt1">
              <a:alpha val="48627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2362200" cy="187285"/>
          </a:xfrm>
          <a:prstGeom prst="roundRect">
            <a:avLst>
              <a:gd name="adj" fmla="val 16667"/>
            </a:avLst>
          </a:prstGeom>
          <a:solidFill>
            <a:schemeClr val="lt1">
              <a:alpha val="48627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CEOS Plenary 20</a:t>
            </a:r>
            <a:r>
              <a:rPr lang="en-US" sz="1100" i="1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rPr lang="en-US"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-US" sz="1100" i="1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rPr lang="en-US"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</a:t>
            </a:r>
            <a:r>
              <a:rPr lang="en-US" sz="1100" i="1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22</a:t>
            </a:r>
            <a:r>
              <a:rPr lang="en-US"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October</a:t>
            </a:r>
            <a:endParaRPr sz="1100" b="0" i="1" u="none" strike="noStrike" cap="non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2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96615e665e_8_8"/>
          <p:cNvSpPr txBox="1">
            <a:spLocks noGrp="1"/>
          </p:cNvSpPr>
          <p:nvPr>
            <p:ph type="title"/>
          </p:nvPr>
        </p:nvSpPr>
        <p:spPr>
          <a:xfrm>
            <a:off x="457200" y="692696"/>
            <a:ext cx="5626968" cy="72494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6" name="Google Shape;176;g96615e665e_8_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7" name="Google Shape;177;g96615e665e_8_8"/>
          <p:cNvSpPr txBox="1">
            <a:spLocks noGrp="1"/>
          </p:cNvSpPr>
          <p:nvPr>
            <p:ph type="sldNum" idx="12"/>
          </p:nvPr>
        </p:nvSpPr>
        <p:spPr>
          <a:xfrm>
            <a:off x="8609459" y="6610350"/>
            <a:ext cx="571053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/>
              <a:t>Slide: </a:t>
            </a:r>
            <a:fld id="{00000000-1234-1234-1234-123412341234}" type="slidenum">
              <a:rPr lang="en-A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708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68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58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551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16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97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1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25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2592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8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fontAlgn="base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4.unfccc.int/sites/roestaging/Pages/Home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C1BC0-0266-CB42-ADAC-F0E3C263DA00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572500" y="6610350"/>
            <a:ext cx="571500" cy="24765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/>
              <a:t>Slide: </a:t>
            </a:r>
            <a:fld id="{00000000-1234-1234-1234-123412341234}" type="slidenum">
              <a:rPr lang="en-AU" smtClean="0"/>
              <a:t>1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698939" y="1495097"/>
            <a:ext cx="4661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</a:rPr>
              <a:t>3.10</a:t>
            </a:r>
          </a:p>
          <a:p>
            <a:r>
              <a:rPr lang="en-GB" sz="1800" dirty="0">
                <a:solidFill>
                  <a:schemeClr val="bg1"/>
                </a:solidFill>
              </a:rPr>
              <a:t>Discussion: UNFCCC Global Stocktake Process &amp; Space Agency Engagement</a:t>
            </a:r>
          </a:p>
        </p:txBody>
      </p:sp>
    </p:spTree>
    <p:extLst>
      <p:ext uri="{BB962C8B-B14F-4D97-AF65-F5344CB8AC3E}">
        <p14:creationId xmlns:p14="http://schemas.microsoft.com/office/powerpoint/2010/main" val="267067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1EAB0-F14B-7E4B-B0D5-6A7D1B8447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/>
              <a:t>Slide: </a:t>
            </a:r>
            <a:fld id="{00000000-1234-1234-1234-123412341234}" type="slidenum">
              <a:rPr lang="en-AU" smtClean="0"/>
              <a:t>2</a:t>
            </a:fld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748EE6-9677-814C-B598-9B65C9EA7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1463566"/>
            <a:ext cx="8153400" cy="4724400"/>
          </a:xfrm>
        </p:spPr>
        <p:txBody>
          <a:bodyPr/>
          <a:lstStyle/>
          <a:p>
            <a:pPr marL="558800" indent="-457200">
              <a:buFont typeface="+mj-lt"/>
              <a:buAutoNum type="arabicPeriod"/>
            </a:pPr>
            <a:r>
              <a:rPr lang="en-GB" sz="2400" dirty="0"/>
              <a:t>What are specific contributions to 1</a:t>
            </a:r>
            <a:r>
              <a:rPr lang="en-GB" sz="2400" baseline="30000" dirty="0"/>
              <a:t>st</a:t>
            </a:r>
            <a:r>
              <a:rPr lang="en-GB" sz="2400" dirty="0"/>
              <a:t> and 2</a:t>
            </a:r>
            <a:r>
              <a:rPr lang="en-GB" sz="2400" baseline="30000" dirty="0"/>
              <a:t>nd</a:t>
            </a:r>
            <a:r>
              <a:rPr lang="en-GB" sz="2400" dirty="0"/>
              <a:t> Global Stocktake?  (see Dave’s presentation also including link to use cases)</a:t>
            </a:r>
          </a:p>
          <a:p>
            <a:pPr marL="558800" indent="-457200">
              <a:buFont typeface="+mj-lt"/>
              <a:buAutoNum type="arabicPeriod"/>
            </a:pPr>
            <a:r>
              <a:rPr lang="en-GB" sz="2400" dirty="0"/>
              <a:t>How do we best engage with process? (Earth Info day, SBSTA, IPCC guidelines and new UNFCCC </a:t>
            </a:r>
            <a:r>
              <a:rPr lang="en-GB" sz="2400" dirty="0" err="1"/>
              <a:t>adhoc</a:t>
            </a:r>
            <a:r>
              <a:rPr lang="en-GB" sz="2400" dirty="0"/>
              <a:t> team for GST)</a:t>
            </a:r>
          </a:p>
          <a:p>
            <a:pPr marL="558800" indent="-457200">
              <a:buFont typeface="+mj-lt"/>
              <a:buAutoNum type="arabicPeriod"/>
            </a:pPr>
            <a:r>
              <a:rPr lang="en-GB" sz="2400" dirty="0"/>
              <a:t>How to integrate GHG and AFOLU efforts ? =&gt; systems approach, technically, organisationally and external interfaces. </a:t>
            </a:r>
          </a:p>
          <a:p>
            <a:pPr marL="558800" indent="-457200">
              <a:buFont typeface="+mj-lt"/>
              <a:buAutoNum type="arabicPeriod"/>
            </a:pPr>
            <a:r>
              <a:rPr lang="en-GB" sz="2400" dirty="0"/>
              <a:t>What else can we contribute? (Adaptation the missing element?), link to GEO WG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9A8082B-5571-9E44-A48A-F10E3D5C57A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/>
              <a:t>Points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265280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9771213e26_2_127"/>
          <p:cNvSpPr txBox="1">
            <a:spLocks noGrp="1"/>
          </p:cNvSpPr>
          <p:nvPr>
            <p:ph type="body" idx="2"/>
          </p:nvPr>
        </p:nvSpPr>
        <p:spPr>
          <a:xfrm>
            <a:off x="2167316" y="84292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AU" sz="2400"/>
              <a:t>Broadening and Consolidating UNFCCC engagement (1/2)</a:t>
            </a:r>
            <a:endParaRPr sz="2400"/>
          </a:p>
          <a:p>
            <a:pPr marL="457200" marR="0" lvl="0" indent="-2286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400"/>
          </a:p>
        </p:txBody>
      </p:sp>
      <p:sp>
        <p:nvSpPr>
          <p:cNvPr id="523" name="Google Shape;523;g9771213e26_2_127"/>
          <p:cNvSpPr txBox="1">
            <a:spLocks noGrp="1"/>
          </p:cNvSpPr>
          <p:nvPr>
            <p:ph type="sldNum" idx="4294967295"/>
          </p:nvPr>
        </p:nvSpPr>
        <p:spPr>
          <a:xfrm>
            <a:off x="8839200" y="6629400"/>
            <a:ext cx="304800" cy="187325"/>
          </a:xfrm>
          <a:prstGeom prst="rect">
            <a:avLst/>
          </a:prstGeom>
          <a:solidFill>
            <a:schemeClr val="lt1">
              <a:alpha val="48235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AU"/>
              <a:t>3</a:t>
            </a:fld>
            <a:endParaRPr/>
          </a:p>
        </p:txBody>
      </p:sp>
      <p:sp>
        <p:nvSpPr>
          <p:cNvPr id="524" name="Google Shape;524;g9771213e26_2_127"/>
          <p:cNvSpPr txBox="1">
            <a:spLocks noGrp="1"/>
          </p:cNvSpPr>
          <p:nvPr>
            <p:ph type="body" idx="1"/>
          </p:nvPr>
        </p:nvSpPr>
        <p:spPr>
          <a:xfrm>
            <a:off x="304800" y="1311583"/>
            <a:ext cx="8534400" cy="5057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CEOS &amp; CGMS has been very effective over last 8 years in establishing a </a:t>
            </a:r>
            <a:r>
              <a:rPr lang="en-A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positive and proactive dialogue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with UNFCCC/SBSTA</a:t>
            </a:r>
            <a:endParaRPr dirty="0"/>
          </a:p>
          <a:p>
            <a:pPr marL="2857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This is in large part due the </a:t>
            </a:r>
            <a:r>
              <a:rPr lang="en-A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symbiotic relationship we have established with the Global Climate Observing System 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(GCOS) and the Climate Monitoring Architecture, which has been our guiding framework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creation of </a:t>
            </a:r>
            <a:r>
              <a:rPr lang="en-A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Joint </a:t>
            </a:r>
            <a:r>
              <a:rPr lang="en-AU" sz="2000" b="1" i="0" u="sng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WGClimate</a:t>
            </a:r>
            <a:r>
              <a:rPr lang="en-A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established an unambiguous entry point 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the discussion between SBSTA and the Space Agencies</a:t>
            </a:r>
            <a:endParaRPr dirty="0"/>
          </a:p>
          <a:p>
            <a:pPr marL="2857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 date, this </a:t>
            </a:r>
            <a:r>
              <a:rPr lang="en-A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engagement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through the SBSTA Research and Systematic Observation (RSO) subgroup has largely </a:t>
            </a:r>
            <a:r>
              <a:rPr lang="en-A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focused on our support on Climate Data Records for GCOS ECVs and GHG Monitoring</a:t>
            </a:r>
            <a:endParaRPr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 recent years, our </a:t>
            </a:r>
            <a:r>
              <a:rPr lang="en-A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support has been visibly expanding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CEOS Carbon Strategy, CEOS GFOI support and evolution to biomass, other AFOLU, Climate Services and support to Climate Adaptation etc. so…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329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9771213e26_2_133"/>
          <p:cNvSpPr txBox="1">
            <a:spLocks noGrp="1"/>
          </p:cNvSpPr>
          <p:nvPr>
            <p:ph type="body" idx="2"/>
          </p:nvPr>
        </p:nvSpPr>
        <p:spPr>
          <a:xfrm>
            <a:off x="1851726" y="84292"/>
            <a:ext cx="5657681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AU"/>
              <a:t>Broadening and Consolidating UNFCCC engagement (2/2)</a:t>
            </a:r>
            <a:endParaRPr/>
          </a:p>
          <a:p>
            <a:pPr marL="457200" marR="0" lvl="0" indent="-22860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/>
          </a:p>
        </p:txBody>
      </p:sp>
      <p:sp>
        <p:nvSpPr>
          <p:cNvPr id="530" name="Google Shape;530;g9771213e26_2_133"/>
          <p:cNvSpPr txBox="1">
            <a:spLocks noGrp="1"/>
          </p:cNvSpPr>
          <p:nvPr>
            <p:ph type="sldNum" idx="4294967295"/>
          </p:nvPr>
        </p:nvSpPr>
        <p:spPr>
          <a:xfrm>
            <a:off x="8839200" y="6629400"/>
            <a:ext cx="304800" cy="187325"/>
          </a:xfrm>
          <a:prstGeom prst="rect">
            <a:avLst/>
          </a:prstGeom>
          <a:solidFill>
            <a:schemeClr val="lt1">
              <a:alpha val="48235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AU"/>
              <a:t>4</a:t>
            </a:fld>
            <a:endParaRPr/>
          </a:p>
        </p:txBody>
      </p:sp>
      <p:sp>
        <p:nvSpPr>
          <p:cNvPr id="531" name="Google Shape;531;g9771213e26_2_133"/>
          <p:cNvSpPr txBox="1">
            <a:spLocks noGrp="1"/>
          </p:cNvSpPr>
          <p:nvPr>
            <p:ph type="body" idx="1"/>
          </p:nvPr>
        </p:nvSpPr>
        <p:spPr>
          <a:xfrm>
            <a:off x="178024" y="1295400"/>
            <a:ext cx="8508775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CEOS needs a long-term strategy accounting for the multitude of contributions it and its member Agencies can make to the Convention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AU" sz="1800" dirty="0">
                <a:solidFill>
                  <a:schemeClr val="dk2"/>
                </a:solidFill>
              </a:rPr>
              <a:t>Maintaining the effective focal point established through </a:t>
            </a:r>
            <a:r>
              <a:rPr lang="en-AU" sz="1800" dirty="0" err="1">
                <a:solidFill>
                  <a:schemeClr val="dk2"/>
                </a:solidFill>
              </a:rPr>
              <a:t>WGClimate</a:t>
            </a:r>
            <a:endParaRPr sz="1800" dirty="0">
              <a:solidFill>
                <a:schemeClr val="dk2"/>
              </a:solidFill>
            </a:endParaRPr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AU" sz="1800" dirty="0">
                <a:solidFill>
                  <a:schemeClr val="dk2"/>
                </a:solidFill>
              </a:rPr>
              <a:t>Increasing communication on contributions from other parts of CEOS (in statements, SBSTA Briefings etc.)</a:t>
            </a:r>
            <a:endParaRPr sz="1800" dirty="0">
              <a:solidFill>
                <a:schemeClr val="dk2"/>
              </a:solidFill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Use, and re-enforce, CEOS Carbon Strategy as framework for carbon relevant aspects.</a:t>
            </a:r>
            <a:endParaRPr dirty="0"/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Give greater visibility to GFOI/Biomass aspects as well as Agriculture, not only through REDD+ but also RSO</a:t>
            </a:r>
            <a:endParaRPr dirty="0"/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 the short/mid term: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</a:pPr>
            <a:r>
              <a:rPr lang="en-AU" sz="18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Build on priorities of SIT Chair (AUS) on Carbon and Biomass, as well as current visibility on GHG Monitoring</a:t>
            </a:r>
            <a:endParaRPr sz="1200"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</a:pPr>
            <a:r>
              <a:rPr lang="en-AU" sz="18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Initiate dialogue between GHG and AFOLU communities – Workshop hosted by EC June 202</a:t>
            </a:r>
            <a:r>
              <a:rPr lang="en-AU" sz="1800" dirty="0">
                <a:solidFill>
                  <a:schemeClr val="dk2"/>
                </a:solidFill>
              </a:rPr>
              <a:t>1</a:t>
            </a:r>
            <a:endParaRPr sz="1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400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g98f5c7f9ee_3_329"/>
          <p:cNvSpPr txBox="1">
            <a:spLocks noGrp="1"/>
          </p:cNvSpPr>
          <p:nvPr>
            <p:ph type="title"/>
          </p:nvPr>
        </p:nvSpPr>
        <p:spPr>
          <a:xfrm>
            <a:off x="1980324" y="354066"/>
            <a:ext cx="7869238" cy="314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dirty="0"/>
              <a:t>Way forward – Pledge and review approach </a:t>
            </a:r>
            <a:br>
              <a:rPr lang="en-AU" sz="1600" dirty="0"/>
            </a:br>
            <a:r>
              <a:rPr lang="en-AU" sz="1600" dirty="0"/>
              <a:t>[from UNFCCC]</a:t>
            </a:r>
            <a:endParaRPr dirty="0"/>
          </a:p>
        </p:txBody>
      </p:sp>
      <p:sp>
        <p:nvSpPr>
          <p:cNvPr id="790" name="Google Shape;790;g98f5c7f9ee_3_329"/>
          <p:cNvSpPr txBox="1">
            <a:spLocks noGrp="1"/>
          </p:cNvSpPr>
          <p:nvPr>
            <p:ph type="body" idx="1"/>
          </p:nvPr>
        </p:nvSpPr>
        <p:spPr>
          <a:xfrm>
            <a:off x="357151" y="1261241"/>
            <a:ext cx="8424936" cy="5281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600" b="1" dirty="0"/>
              <a:t>CEOS can support Party reporting </a:t>
            </a:r>
            <a:r>
              <a:rPr lang="en-AU" sz="1600" dirty="0"/>
              <a:t>- including for </a:t>
            </a:r>
            <a:endParaRPr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Methodological support</a:t>
            </a:r>
            <a:endParaRPr dirty="0"/>
          </a:p>
          <a:p>
            <a:pPr marL="160020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GHG inventories – emissions estimates</a:t>
            </a:r>
            <a:endParaRPr dirty="0"/>
          </a:p>
          <a:p>
            <a:pPr marL="160020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IPCC methodology</a:t>
            </a:r>
            <a:endParaRPr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Review process / Refine data</a:t>
            </a:r>
            <a:endParaRPr dirty="0"/>
          </a:p>
          <a:p>
            <a:pPr marL="160020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Including as </a:t>
            </a:r>
            <a:r>
              <a:rPr lang="en-AU" sz="1600" u="sng" dirty="0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reviewers</a:t>
            </a:r>
            <a:endParaRPr sz="1600" dirty="0">
              <a:solidFill>
                <a:schemeClr val="dk2"/>
              </a:solidFill>
            </a:endParaRPr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Support developing countries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600" b="1" dirty="0"/>
              <a:t>CEOS can support the Global Stocktake</a:t>
            </a:r>
            <a:endParaRPr sz="1600" b="1"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On Party-level to improve accuracy / detail</a:t>
            </a:r>
            <a:endParaRPr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Provide advice to Constituted Bodies</a:t>
            </a:r>
            <a:endParaRPr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Collaborate on synthesis report at global level (GST 2023 …)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600" b="1" dirty="0"/>
              <a:t>CEOS can support the needed integrated systems approach for MRV and GST</a:t>
            </a:r>
            <a:endParaRPr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CO</a:t>
            </a:r>
            <a:r>
              <a:rPr lang="en-AU" sz="1600" baseline="-25000" dirty="0"/>
              <a:t>2</a:t>
            </a:r>
            <a:r>
              <a:rPr lang="en-AU" sz="1600" dirty="0"/>
              <a:t> and CH</a:t>
            </a:r>
            <a:r>
              <a:rPr lang="en-AU" sz="1600" baseline="-25000" dirty="0"/>
              <a:t>4</a:t>
            </a:r>
            <a:r>
              <a:rPr lang="en-AU" sz="1600" dirty="0"/>
              <a:t> </a:t>
            </a:r>
            <a:endParaRPr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Other atmospheric GHGs </a:t>
            </a:r>
            <a:endParaRPr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AFOLU/ Biomass</a:t>
            </a:r>
            <a:endParaRPr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AU" sz="1600" dirty="0"/>
              <a:t>…</a:t>
            </a:r>
            <a:endParaRPr dirty="0"/>
          </a:p>
          <a:p>
            <a:pPr marL="114300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600" dirty="0"/>
          </a:p>
        </p:txBody>
      </p:sp>
      <p:sp>
        <p:nvSpPr>
          <p:cNvPr id="791" name="Google Shape;791;g98f5c7f9ee_3_329"/>
          <p:cNvSpPr/>
          <p:nvPr/>
        </p:nvSpPr>
        <p:spPr>
          <a:xfrm>
            <a:off x="1403647" y="6143091"/>
            <a:ext cx="7056785" cy="555900"/>
          </a:xfrm>
          <a:prstGeom prst="roundRect">
            <a:avLst>
              <a:gd name="adj" fmla="val 16667"/>
            </a:avLst>
          </a:prstGeom>
          <a:solidFill>
            <a:srgbClr val="7ABAD4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Systems approach to support at national and international level</a:t>
            </a:r>
            <a:endParaRPr sz="14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5849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1EAB0-F14B-7E4B-B0D5-6A7D1B8447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/>
              <a:t>Slide: </a:t>
            </a:r>
            <a:fld id="{00000000-1234-1234-1234-123412341234}" type="slidenum">
              <a:rPr lang="en-AU" smtClean="0"/>
              <a:t>6</a:t>
            </a:fld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748EE6-9677-814C-B598-9B65C9EA7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1463566"/>
            <a:ext cx="8153400" cy="4724400"/>
          </a:xfrm>
        </p:spPr>
        <p:txBody>
          <a:bodyPr/>
          <a:lstStyle/>
          <a:p>
            <a:pPr marL="558800" indent="-457200">
              <a:buFont typeface="+mj-lt"/>
              <a:buAutoNum type="arabicPeriod"/>
            </a:pPr>
            <a:r>
              <a:rPr lang="en-GB" sz="2400" dirty="0"/>
              <a:t>What are specific contributions to 1</a:t>
            </a:r>
            <a:r>
              <a:rPr lang="en-GB" sz="2400" baseline="30000" dirty="0"/>
              <a:t>st</a:t>
            </a:r>
            <a:r>
              <a:rPr lang="en-GB" sz="2400" dirty="0"/>
              <a:t> and 2</a:t>
            </a:r>
            <a:r>
              <a:rPr lang="en-GB" sz="2400" baseline="30000" dirty="0"/>
              <a:t>nd</a:t>
            </a:r>
            <a:r>
              <a:rPr lang="en-GB" sz="2400" dirty="0"/>
              <a:t> Global Stocktake?  (see Dave’s presentation also including link to use cases)</a:t>
            </a:r>
          </a:p>
          <a:p>
            <a:pPr marL="558800" indent="-457200">
              <a:buFont typeface="+mj-lt"/>
              <a:buAutoNum type="arabicPeriod"/>
            </a:pPr>
            <a:r>
              <a:rPr lang="en-GB" sz="2400" dirty="0"/>
              <a:t>How do we best engage with process? (Earth Info day, SBSTA, IPCC guidelines and new UNFCCC </a:t>
            </a:r>
            <a:r>
              <a:rPr lang="en-GB" sz="2400" dirty="0" err="1"/>
              <a:t>adhoc</a:t>
            </a:r>
            <a:r>
              <a:rPr lang="en-GB" sz="2400" dirty="0"/>
              <a:t> team for GST)</a:t>
            </a:r>
          </a:p>
          <a:p>
            <a:pPr marL="558800" indent="-457200">
              <a:buFont typeface="+mj-lt"/>
              <a:buAutoNum type="arabicPeriod"/>
            </a:pPr>
            <a:r>
              <a:rPr lang="en-GB" sz="2400" dirty="0"/>
              <a:t>How to integrate GHG and AFOLU efforts ? =&gt; systems approach, technically, organisationally and external interfaces. </a:t>
            </a:r>
          </a:p>
          <a:p>
            <a:pPr marL="558800" indent="-457200">
              <a:buFont typeface="+mj-lt"/>
              <a:buAutoNum type="arabicPeriod"/>
            </a:pPr>
            <a:r>
              <a:rPr lang="en-GB" sz="2400" dirty="0"/>
              <a:t>What else can we contribute? (Adaptation the missing element?), link to GEO WG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9A8082B-5571-9E44-A48A-F10E3D5C57A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/>
              <a:t>Points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11032354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578</Words>
  <Application>Microsoft Macintosh PowerPoint</Application>
  <PresentationFormat>On-screen Show (4:3)</PresentationFormat>
  <Paragraphs>50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Helvetica Neue</vt:lpstr>
      <vt:lpstr>Calibri</vt:lpstr>
      <vt:lpstr>Arial</vt:lpstr>
      <vt:lpstr>Courier New</vt:lpstr>
      <vt:lpstr>Avenir</vt:lpstr>
      <vt:lpstr>Noto Sans Symbols</vt:lpstr>
      <vt:lpstr>Default</vt:lpstr>
      <vt:lpstr>UNFCCC quote</vt:lpstr>
      <vt:lpstr>PowerPoint Presentation</vt:lpstr>
      <vt:lpstr>PowerPoint Presentation</vt:lpstr>
      <vt:lpstr>PowerPoint Presentation</vt:lpstr>
      <vt:lpstr>PowerPoint Presentation</vt:lpstr>
      <vt:lpstr>Way forward – Pledge and review approach  [from UNFCCC]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GHG Roadmap</dc:title>
  <dc:creator>Joerg Schulz</dc:creator>
  <cp:lastModifiedBy>DOWELL Mark (JRC-ISPRA)</cp:lastModifiedBy>
  <cp:revision>25</cp:revision>
  <dcterms:modified xsi:type="dcterms:W3CDTF">2020-10-19T16:24:55Z</dcterms:modified>
</cp:coreProperties>
</file>