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10"/>
  </p:notesMasterIdLst>
  <p:handoutMasterIdLst>
    <p:handoutMasterId r:id="rId11"/>
  </p:handoutMasterIdLst>
  <p:sldIdLst>
    <p:sldId id="278" r:id="rId3"/>
    <p:sldId id="304" r:id="rId4"/>
    <p:sldId id="308" r:id="rId5"/>
    <p:sldId id="269" r:id="rId6"/>
    <p:sldId id="748" r:id="rId7"/>
    <p:sldId id="306" r:id="rId8"/>
    <p:sldId id="287" r:id="rId9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85"/>
    <p:restoredTop sz="93052"/>
  </p:normalViewPr>
  <p:slideViewPr>
    <p:cSldViewPr>
      <p:cViewPr varScale="1">
        <p:scale>
          <a:sx n="77" d="100"/>
          <a:sy n="77" d="100"/>
        </p:scale>
        <p:origin x="192" y="8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85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9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7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5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</p:spPr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95"/>
          <a:stretch/>
        </p:blipFill>
        <p:spPr>
          <a:xfrm>
            <a:off x="0" y="-68239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9" y="1375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394189" y="1146837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463287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59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2630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126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14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977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423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987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0D6D6E-E54C-B54E-A61D-5F255BA9ED02}"/>
              </a:ext>
            </a:extLst>
          </p:cNvPr>
          <p:cNvSpPr/>
          <p:nvPr userDrawn="1"/>
        </p:nvSpPr>
        <p:spPr>
          <a:xfrm>
            <a:off x="0" y="1310640"/>
            <a:ext cx="12192000" cy="55473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1304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00507D-372A-AC42-A60A-99B6777992BD}"/>
              </a:ext>
            </a:extLst>
          </p:cNvPr>
          <p:cNvSpPr/>
          <p:nvPr userDrawn="1"/>
        </p:nvSpPr>
        <p:spPr>
          <a:xfrm>
            <a:off x="0" y="1310640"/>
            <a:ext cx="12192000" cy="55473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944499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117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B525-BA06-B34D-9503-5EDB5F88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EB339-9589-5A40-867D-862696A56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zh-CN" dirty="0"/>
              <a:t>Session </a:t>
            </a:r>
            <a:r>
              <a:rPr lang="en-US" altLang="zh-CN" dirty="0"/>
              <a:t>X</a:t>
            </a:r>
            <a:r>
              <a:rPr lang="en-GB" altLang="zh-CN" dirty="0"/>
              <a:t>: </a:t>
            </a:r>
            <a:r>
              <a:rPr lang="en-US" altLang="zh-CN" dirty="0"/>
              <a:t>Session Title</a:t>
            </a:r>
            <a:endParaRPr lang="x-none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ED8A5-F5D6-2942-B6C9-2B1594719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F59E098-8F9F-AE47-9A29-25444A9D369A}" type="slidenum">
              <a:rPr smtClean="0"/>
              <a:pPr/>
              <a:t>‹#›</a:t>
            </a:fld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272CF6-421B-FA40-8301-97403DAB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88839"/>
            <a:ext cx="11521280" cy="418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6211271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462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832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444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307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49B0D-220D-4143-9000-B8A2B691A690}"/>
              </a:ext>
            </a:extLst>
          </p:cNvPr>
          <p:cNvSpPr/>
          <p:nvPr userDrawn="1"/>
        </p:nvSpPr>
        <p:spPr>
          <a:xfrm>
            <a:off x="0" y="1310640"/>
            <a:ext cx="12192000" cy="55473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5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fade/>
  </p:transition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E7621508-6C03-8047-97F0-3C79340BAB24}"/>
              </a:ext>
            </a:extLst>
          </p:cNvPr>
          <p:cNvSpPr txBox="1">
            <a:spLocks/>
          </p:cNvSpPr>
          <p:nvPr/>
        </p:nvSpPr>
        <p:spPr>
          <a:xfrm>
            <a:off x="340801" y="2529213"/>
            <a:ext cx="5947356" cy="280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Brian Killough, PhD</a:t>
            </a:r>
          </a:p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Langley Research Center</a:t>
            </a:r>
          </a:p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CEOS Systems Engineering Office (SEO)</a:t>
            </a:r>
          </a:p>
          <a:p>
            <a:pPr marL="0" indent="0" defTabSz="914400">
              <a:buNone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CEOS Plenary 2020</a:t>
            </a:r>
          </a:p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Meeting</a:t>
            </a:r>
          </a:p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2.6</a:t>
            </a:r>
          </a:p>
          <a:p>
            <a:pPr marL="0" indent="0" defTabSz="91440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20-22 October 2020</a:t>
            </a:r>
          </a:p>
          <a:p>
            <a:pPr defTabSz="914400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E0C1-1CAA-EE41-B0A7-B2FDBD58D047}"/>
              </a:ext>
            </a:extLst>
          </p:cNvPr>
          <p:cNvSpPr txBox="1">
            <a:spLocks/>
          </p:cNvSpPr>
          <p:nvPr/>
        </p:nvSpPr>
        <p:spPr>
          <a:xfrm>
            <a:off x="340801" y="1524000"/>
            <a:ext cx="9026732" cy="58477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/>
            </a:pPr>
            <a:r>
              <a:rPr lang="en-US" sz="3200" b="1" kern="1200" dirty="0">
                <a:latin typeface="Tahoma" pitchFamily="-110" charset="0"/>
                <a:ea typeface="+mn-ea"/>
                <a:cs typeface="+mn-cs"/>
              </a:rPr>
              <a:t>Systems Engineering Office (SEO) Report</a:t>
            </a:r>
            <a:endParaRPr lang="en-US" sz="3200" kern="1200" dirty="0">
              <a:latin typeface="Tahoma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47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53491" y="304800"/>
            <a:ext cx="7909709" cy="707886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4000" b="1" kern="1200" dirty="0">
                <a:latin typeface="Tahoma" pitchFamily="-110" charset="0"/>
                <a:ea typeface="+mn-ea"/>
                <a:cs typeface="+mn-cs"/>
              </a:rPr>
              <a:t>SEO Reminder ... What we do </a:t>
            </a:r>
            <a:endParaRPr lang="en-US" sz="4000" kern="1200" dirty="0"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4933" y="1600200"/>
            <a:ext cx="9001467" cy="455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The CEOS Systems Engineering Office (SEO) was established in April 2007 (sponsored by 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NASA HQ</a:t>
            </a: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) to support the CEOS organization and facilitate global space agency initiatives. 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13+ years of support to CEOS!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The SEO </a:t>
            </a:r>
            <a:r>
              <a:rPr kumimoji="0" lang="en-US" altLang="x-none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technical functions </a:t>
            </a: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include: systems engineering tool development, requirements and gap assessments, data acquisition planning, and special projects.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The SEO </a:t>
            </a:r>
            <a:r>
              <a:rPr kumimoji="0" lang="en-US" altLang="x-none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management functions </a:t>
            </a: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include: improving communications through web-based tools, managing CEOS social media, meeting logistics, and developing education and outreach products.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2170E-1DC3-104C-8B7F-3D5D9F4B4D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450" y="1587500"/>
            <a:ext cx="184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45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8138309" cy="707886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4000" b="1" kern="1200" dirty="0">
                <a:latin typeface="Tahoma" pitchFamily="-110" charset="0"/>
                <a:ea typeface="+mn-ea"/>
                <a:cs typeface="+mn-cs"/>
              </a:rPr>
              <a:t>SEO Accomplishments in 2020</a:t>
            </a:r>
            <a:endParaRPr lang="en-US" sz="4000" kern="1200" dirty="0"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154EB3-7BD6-2E48-88F4-5F013211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188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indent="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sz="1600" b="1" dirty="0">
                <a:solidFill>
                  <a:srgbClr val="FF0000"/>
                </a:solidFill>
                <a:latin typeface="Arial"/>
              </a:rPr>
              <a:t>SEO Technical Team: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Open Data Cube (ODC)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detailed chart to follow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Analysis Ready Data (ARD)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worked with DE-Africa to co-fund the development of a Sentinel-1 Data Cube processing pipeline, supported development of product specifications, advertisement and prototype testing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Support to SDG AHT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development and testing of ODC algorithms focused on SDG 6.6.1 (water) and SDG 11.3.1 (urbanization).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ODC Sandboxes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planning new data cube “sandboxes” on the Amazon Cloud and the Google Cloud. AWS version will connect to the new Landsat Collection-2 and Sentinel-2 global archives. Google version connects to Earth Engine datasets.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Africa Regional Data Cube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supported the transition to Digital Earth Africa and participated in the Technical Advisory Committee (TAC)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Earth Analytics Interoperability Lab (EAIL)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Worked with CSIRO to plan implementation of the EAIL to support CEOS initiatives (COAST, Disasters, Rice Monitoring, GHG, DEM evaluation).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COVE Tool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released new tools for coverage/revisit performance and coincident observations and a </a:t>
            </a:r>
            <a:r>
              <a:rPr lang="en-US" sz="1400" dirty="0">
                <a:solidFill>
                  <a:srgbClr val="FF0000"/>
                </a:solidFill>
                <a:latin typeface="Arial"/>
              </a:rPr>
              <a:t>new API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for enhanced analyses.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GEO Tasks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… support to countries for GEO-Amazon project, participate in new GEO Data Working Group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WGCapD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Training Database (</a:t>
            </a:r>
            <a:r>
              <a:rPr lang="en-US" sz="1400" dirty="0">
                <a:solidFill>
                  <a:srgbClr val="000000"/>
                </a:solidFill>
                <a:latin typeface="Arial"/>
                <a:hlinkClick r:id="rId3"/>
              </a:rPr>
              <a:t>https://training.ceos.org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 … completed new online tool</a:t>
            </a:r>
          </a:p>
          <a:p>
            <a:pPr marL="119063" lvl="1" indent="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b="1" dirty="0">
                <a:solidFill>
                  <a:srgbClr val="FF0000"/>
                </a:solidFill>
                <a:latin typeface="Arial"/>
              </a:rPr>
              <a:t>SEO Management Team: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Updated to the CEOS website and social media content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Provided meeting logistics support across many CEOS groups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External Request Process Paper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... 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Worked with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 team to develop a new process and </a:t>
            </a:r>
            <a:br>
              <a:rPr lang="en-US" sz="1400" dirty="0">
                <a:solidFill>
                  <a:srgbClr val="000000"/>
                </a:solidFill>
                <a:latin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</a:rPr>
              <a:t>gain endorsement. Also included updates to the New Initiatives Process Paper.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Worked with CEO to significantly modify the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CEOS Deliverables Database 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Continued updates to the mailing lists and server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9970E-3C36-474D-BEDE-B0644D576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593194"/>
            <a:ext cx="3285696" cy="20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63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143339" y="6423191"/>
            <a:ext cx="9217024" cy="366183"/>
          </a:xfrm>
        </p:spPr>
        <p:txBody>
          <a:bodyPr/>
          <a:lstStyle/>
          <a:p>
            <a:endParaRPr lang="x-none" altLang="zh-CN" sz="1467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10032437" y="6327181"/>
            <a:ext cx="1824203" cy="366183"/>
          </a:xfrm>
        </p:spPr>
        <p:txBody>
          <a:bodyPr/>
          <a:lstStyle/>
          <a:p>
            <a:endParaRPr lang="nb-NO" sz="1467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80AB03-D456-7D4E-9BA6-E2437815E8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376984"/>
            <a:ext cx="1840059" cy="1736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AE40C-03A1-4845-8FDA-FBF17AB57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573" y="5125166"/>
            <a:ext cx="2392202" cy="15894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122988-8D14-564F-A45B-781FD2E2E655}"/>
              </a:ext>
            </a:extLst>
          </p:cNvPr>
          <p:cNvGrpSpPr/>
          <p:nvPr/>
        </p:nvGrpSpPr>
        <p:grpSpPr>
          <a:xfrm>
            <a:off x="207919" y="5619250"/>
            <a:ext cx="6713539" cy="1073977"/>
            <a:chOff x="251520" y="3638475"/>
            <a:chExt cx="5035154" cy="8054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EA74AB1-D561-5045-84F1-DB1B492BA4E4}"/>
                </a:ext>
              </a:extLst>
            </p:cNvPr>
            <p:cNvGrpSpPr/>
            <p:nvPr/>
          </p:nvGrpSpPr>
          <p:grpSpPr>
            <a:xfrm>
              <a:off x="251520" y="3638475"/>
              <a:ext cx="5035154" cy="805483"/>
              <a:chOff x="7044" y="3961102"/>
              <a:chExt cx="5035154" cy="80548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54E4AF-6811-3B47-92C7-B1FA355D2D5A}"/>
                  </a:ext>
                </a:extLst>
              </p:cNvPr>
              <p:cNvSpPr/>
              <p:nvPr/>
            </p:nvSpPr>
            <p:spPr>
              <a:xfrm>
                <a:off x="7044" y="3961102"/>
                <a:ext cx="5035154" cy="805483"/>
              </a:xfrm>
              <a:prstGeom prst="rect">
                <a:avLst/>
              </a:prstGeom>
              <a:solidFill>
                <a:srgbClr val="FAE5D7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88D95-714B-F941-9A7A-360F23036501}"/>
                  </a:ext>
                </a:extLst>
              </p:cNvPr>
              <p:cNvSpPr txBox="1"/>
              <p:nvPr/>
            </p:nvSpPr>
            <p:spPr>
              <a:xfrm>
                <a:off x="839352" y="4107568"/>
                <a:ext cx="4151983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ODC Website: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www.opendatacube.org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ODC GitHub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https://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github.com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opendatacube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57ACB6-7A6F-8441-B650-EA72113EC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99" y="3768875"/>
              <a:ext cx="472856" cy="544682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ADCFA0-B4AA-0240-977C-D0AB6F05E43A}"/>
              </a:ext>
            </a:extLst>
          </p:cNvPr>
          <p:cNvSpPr txBox="1">
            <a:spLocks/>
          </p:cNvSpPr>
          <p:nvPr/>
        </p:nvSpPr>
        <p:spPr bwMode="auto">
          <a:xfrm>
            <a:off x="184678" y="1491604"/>
            <a:ext cx="7160969" cy="391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Open Source Geospatial Foundation (</a:t>
            </a:r>
            <a:r>
              <a:rPr lang="en-US" altLang="x-none" sz="1900" b="1" kern="1200" dirty="0" err="1">
                <a:solidFill>
                  <a:prstClr val="black"/>
                </a:solidFill>
                <a:latin typeface="Calibri" charset="0"/>
              </a:rPr>
              <a:t>OSGeo</a:t>
            </a: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) ... w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orking with the ODC team to add the ODC to </a:t>
            </a:r>
            <a:r>
              <a:rPr lang="en-US" altLang="x-none" sz="1900" kern="1200" dirty="0" err="1">
                <a:solidFill>
                  <a:prstClr val="black"/>
                </a:solidFill>
                <a:latin typeface="Calibri" charset="0"/>
              </a:rPr>
              <a:t>OSGeo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.</a:t>
            </a:r>
            <a:endParaRPr lang="en-US" altLang="x-none" sz="1900" b="1" kern="1200" dirty="0">
              <a:solidFill>
                <a:prstClr val="black"/>
              </a:solidFill>
              <a:latin typeface="Calibri" charset="0"/>
            </a:endParaRPr>
          </a:p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Google Cloud Prototype 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... testing ODC installed on Google Cloud and connected to Earth Engine datasets ... working very well! </a:t>
            </a:r>
          </a:p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Advancing ODC Algorithms 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... improving </a:t>
            </a:r>
            <a:r>
              <a:rPr lang="en-US" altLang="x-none" sz="1900" kern="1200" dirty="0" err="1">
                <a:solidFill>
                  <a:prstClr val="black"/>
                </a:solidFill>
                <a:latin typeface="Calibri" charset="0"/>
              </a:rPr>
              <a:t>Jupyter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 notebooks for easier use and training (with DE-Africa) and enhancing products</a:t>
            </a:r>
          </a:p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Digital Earth Americas 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... first meeting (limited attendance) was held on August 19. Exploring user needs and next-steps.</a:t>
            </a:r>
          </a:p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Digital Earth Pacific 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... contacted by SPC (Pacific Islands) to discuss ideas for a DE-Pacific data cube. </a:t>
            </a:r>
          </a:p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1900" b="1" kern="1200" dirty="0">
                <a:solidFill>
                  <a:prstClr val="black"/>
                </a:solidFill>
                <a:latin typeface="Calibri" charset="0"/>
              </a:rPr>
              <a:t>User Forum </a:t>
            </a: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... investigating the forum used by “Sentinel Hub” </a:t>
            </a:r>
            <a:b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</a:br>
            <a:r>
              <a:rPr lang="en-US" altLang="x-none" sz="1900" kern="1200" dirty="0">
                <a:solidFill>
                  <a:prstClr val="black"/>
                </a:solidFill>
                <a:latin typeface="Calibri" charset="0"/>
              </a:rPr>
              <a:t>to support the growing number of global ODC users</a:t>
            </a:r>
          </a:p>
          <a:p>
            <a:pPr lvl="0" algn="l" defTabSz="914400" rtl="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x-none" sz="1900" kern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1E230D3-C0EC-0240-B5C2-67120111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89" y="167004"/>
            <a:ext cx="7924799" cy="830997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4800" b="1" kern="1200" dirty="0">
                <a:latin typeface="Tahoma" pitchFamily="-110" charset="0"/>
                <a:ea typeface="+mn-ea"/>
                <a:cs typeface="+mn-cs"/>
              </a:rPr>
              <a:t>Open Data Cube (ODC)</a:t>
            </a:r>
            <a:endParaRPr lang="en-US" sz="4800" kern="1200" dirty="0">
              <a:latin typeface="Tahoma" pitchFamily="-110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F5B0E9-CB83-CE45-95CD-7B6A47EA26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874" y="4844159"/>
            <a:ext cx="2030518" cy="184834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3888EB-63F4-B148-8E1B-21A49D7C4C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443" y="1342595"/>
            <a:ext cx="2127120" cy="171484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A4E13C-55AD-E048-82F8-D738DE3E7C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618" y="3200400"/>
            <a:ext cx="1726576" cy="1848350"/>
          </a:xfrm>
          <a:prstGeom prst="rect">
            <a:avLst/>
          </a:prstGeom>
        </p:spPr>
      </p:pic>
      <p:pic>
        <p:nvPicPr>
          <p:cNvPr id="22" name="Picture 21" descr="A group of people in a dark forest&#10;&#10;Description automatically generated">
            <a:extLst>
              <a:ext uri="{FF2B5EF4-FFF2-40B4-BE49-F238E27FC236}">
                <a16:creationId xmlns:a16="http://schemas.microsoft.com/office/drawing/2014/main" id="{D111CFAB-AF7C-8A4F-8F4E-7728891C9FEA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874" y="3185000"/>
            <a:ext cx="1846185" cy="15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34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91" y="293183"/>
            <a:ext cx="6609049" cy="75206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ODC Global Impact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39200" y="163295"/>
            <a:ext cx="3129331" cy="128450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20646" lvl="1" indent="0" algn="l" defTabSz="914377" rtl="0"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Operational</a:t>
            </a:r>
            <a:b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In-Development or</a:t>
            </a:r>
            <a:b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Under Consideration</a:t>
            </a:r>
            <a:b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AU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A8153C-8367-1446-ABD6-AB1DF3B7A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0735"/>
            <a:ext cx="10896600" cy="54483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B768740-64C0-6C48-8A37-8473B5CEE221}"/>
              </a:ext>
            </a:extLst>
          </p:cNvPr>
          <p:cNvSpPr>
            <a:spLocks noChangeAspect="1"/>
          </p:cNvSpPr>
          <p:nvPr/>
        </p:nvSpPr>
        <p:spPr>
          <a:xfrm>
            <a:off x="9753600" y="5457265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8083D0-A2FD-5F43-BC12-8CA45258ED06}"/>
              </a:ext>
            </a:extLst>
          </p:cNvPr>
          <p:cNvSpPr>
            <a:spLocks noChangeAspect="1"/>
          </p:cNvSpPr>
          <p:nvPr/>
        </p:nvSpPr>
        <p:spPr>
          <a:xfrm>
            <a:off x="8763000" y="304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C6B20-41EA-6945-8694-A488666E454A}"/>
              </a:ext>
            </a:extLst>
          </p:cNvPr>
          <p:cNvSpPr>
            <a:spLocks noChangeAspect="1"/>
          </p:cNvSpPr>
          <p:nvPr/>
        </p:nvSpPr>
        <p:spPr>
          <a:xfrm>
            <a:off x="9387840" y="3505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D185F9-9097-4B40-8CCE-46E301E3B1DC}"/>
              </a:ext>
            </a:extLst>
          </p:cNvPr>
          <p:cNvSpPr>
            <a:spLocks noChangeAspect="1"/>
          </p:cNvSpPr>
          <p:nvPr/>
        </p:nvSpPr>
        <p:spPr>
          <a:xfrm>
            <a:off x="5334000" y="2590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459153-75BF-EC4D-82FC-533C370C4C8E}"/>
              </a:ext>
            </a:extLst>
          </p:cNvPr>
          <p:cNvSpPr>
            <a:spLocks noChangeAspect="1"/>
          </p:cNvSpPr>
          <p:nvPr/>
        </p:nvSpPr>
        <p:spPr>
          <a:xfrm>
            <a:off x="2438400" y="4343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C7785E-C7CC-E14B-94BB-D044A7369675}"/>
              </a:ext>
            </a:extLst>
          </p:cNvPr>
          <p:cNvSpPr>
            <a:spLocks noChangeAspect="1"/>
          </p:cNvSpPr>
          <p:nvPr/>
        </p:nvSpPr>
        <p:spPr>
          <a:xfrm>
            <a:off x="1447800" y="3429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C17077-90AF-7E47-AF7E-7616D7F2054A}"/>
              </a:ext>
            </a:extLst>
          </p:cNvPr>
          <p:cNvSpPr>
            <a:spLocks noChangeAspect="1"/>
          </p:cNvSpPr>
          <p:nvPr/>
        </p:nvSpPr>
        <p:spPr>
          <a:xfrm>
            <a:off x="8763000" y="6858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9C3E83-9C90-2843-8AF1-AF8AD272C0E2}"/>
              </a:ext>
            </a:extLst>
          </p:cNvPr>
          <p:cNvSpPr>
            <a:spLocks noChangeAspect="1"/>
          </p:cNvSpPr>
          <p:nvPr/>
        </p:nvSpPr>
        <p:spPr>
          <a:xfrm>
            <a:off x="10911840" y="51968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0C4995-4852-D248-853F-3B71A1ACA0A9}"/>
              </a:ext>
            </a:extLst>
          </p:cNvPr>
          <p:cNvSpPr>
            <a:spLocks noChangeAspect="1"/>
          </p:cNvSpPr>
          <p:nvPr/>
        </p:nvSpPr>
        <p:spPr>
          <a:xfrm>
            <a:off x="5958840" y="56540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291C99-1A08-3243-847D-A87C09997F5C}"/>
              </a:ext>
            </a:extLst>
          </p:cNvPr>
          <p:cNvSpPr>
            <a:spLocks noChangeAspect="1"/>
          </p:cNvSpPr>
          <p:nvPr/>
        </p:nvSpPr>
        <p:spPr>
          <a:xfrm>
            <a:off x="5715000" y="5410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909935-5FCA-8645-B23D-D121383433D9}"/>
              </a:ext>
            </a:extLst>
          </p:cNvPr>
          <p:cNvSpPr>
            <a:spLocks noChangeAspect="1"/>
          </p:cNvSpPr>
          <p:nvPr/>
        </p:nvSpPr>
        <p:spPr>
          <a:xfrm>
            <a:off x="5943600" y="5334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25D6E7-027B-534F-B595-9975E1688612}"/>
              </a:ext>
            </a:extLst>
          </p:cNvPr>
          <p:cNvSpPr>
            <a:spLocks noChangeAspect="1"/>
          </p:cNvSpPr>
          <p:nvPr/>
        </p:nvSpPr>
        <p:spPr>
          <a:xfrm>
            <a:off x="6187440" y="5410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98899D-4957-6343-A3F2-E339872E182B}"/>
              </a:ext>
            </a:extLst>
          </p:cNvPr>
          <p:cNvSpPr>
            <a:spLocks noChangeAspect="1"/>
          </p:cNvSpPr>
          <p:nvPr/>
        </p:nvSpPr>
        <p:spPr>
          <a:xfrm>
            <a:off x="5715000" y="5029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6F9C6C-EB47-7740-A0DB-6C37692A2714}"/>
              </a:ext>
            </a:extLst>
          </p:cNvPr>
          <p:cNvSpPr>
            <a:spLocks noChangeAspect="1"/>
          </p:cNvSpPr>
          <p:nvPr/>
        </p:nvSpPr>
        <p:spPr>
          <a:xfrm>
            <a:off x="6019800" y="5029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3EDF6C-8F08-D24D-8F1A-9418F136759D}"/>
              </a:ext>
            </a:extLst>
          </p:cNvPr>
          <p:cNvSpPr>
            <a:spLocks noChangeAspect="1"/>
          </p:cNvSpPr>
          <p:nvPr/>
        </p:nvSpPr>
        <p:spPr>
          <a:xfrm>
            <a:off x="6339840" y="5105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19EC4C-5E38-B34A-8031-89D2F70A83BF}"/>
              </a:ext>
            </a:extLst>
          </p:cNvPr>
          <p:cNvSpPr>
            <a:spLocks noChangeAspect="1"/>
          </p:cNvSpPr>
          <p:nvPr/>
        </p:nvSpPr>
        <p:spPr>
          <a:xfrm>
            <a:off x="6720840" y="53492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16DCE1-59E7-5C4A-851D-04E5F930011E}"/>
              </a:ext>
            </a:extLst>
          </p:cNvPr>
          <p:cNvSpPr>
            <a:spLocks noChangeAspect="1"/>
          </p:cNvSpPr>
          <p:nvPr/>
        </p:nvSpPr>
        <p:spPr>
          <a:xfrm>
            <a:off x="6263640" y="4876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0A6394-FD16-3D4C-8A33-C71937FB0809}"/>
              </a:ext>
            </a:extLst>
          </p:cNvPr>
          <p:cNvSpPr>
            <a:spLocks noChangeAspect="1"/>
          </p:cNvSpPr>
          <p:nvPr/>
        </p:nvSpPr>
        <p:spPr>
          <a:xfrm>
            <a:off x="6339840" y="4648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C188F8-08C6-6443-8B96-BBBEED6BBDDF}"/>
              </a:ext>
            </a:extLst>
          </p:cNvPr>
          <p:cNvSpPr>
            <a:spLocks noChangeAspect="1"/>
          </p:cNvSpPr>
          <p:nvPr/>
        </p:nvSpPr>
        <p:spPr>
          <a:xfrm>
            <a:off x="6035040" y="4648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772918-0C26-A54D-9166-22B0C9C9EC27}"/>
              </a:ext>
            </a:extLst>
          </p:cNvPr>
          <p:cNvSpPr>
            <a:spLocks noChangeAspect="1"/>
          </p:cNvSpPr>
          <p:nvPr/>
        </p:nvSpPr>
        <p:spPr>
          <a:xfrm>
            <a:off x="5715000" y="4648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58C6ED-6E33-A447-8098-A9A441194CD1}"/>
              </a:ext>
            </a:extLst>
          </p:cNvPr>
          <p:cNvSpPr>
            <a:spLocks noChangeAspect="1"/>
          </p:cNvSpPr>
          <p:nvPr/>
        </p:nvSpPr>
        <p:spPr>
          <a:xfrm>
            <a:off x="5562600" y="44196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C2EBF0-CD82-7D44-ABB0-65455EC583E7}"/>
              </a:ext>
            </a:extLst>
          </p:cNvPr>
          <p:cNvSpPr>
            <a:spLocks noChangeAspect="1"/>
          </p:cNvSpPr>
          <p:nvPr/>
        </p:nvSpPr>
        <p:spPr>
          <a:xfrm>
            <a:off x="6720840" y="42824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886C669-82B4-964E-A7FD-1EA3C275AC27}"/>
              </a:ext>
            </a:extLst>
          </p:cNvPr>
          <p:cNvSpPr>
            <a:spLocks noChangeAspect="1"/>
          </p:cNvSpPr>
          <p:nvPr/>
        </p:nvSpPr>
        <p:spPr>
          <a:xfrm>
            <a:off x="6400800" y="4343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33150C0-D4F7-1B47-A11C-D67A59E597D4}"/>
              </a:ext>
            </a:extLst>
          </p:cNvPr>
          <p:cNvSpPr>
            <a:spLocks noChangeAspect="1"/>
          </p:cNvSpPr>
          <p:nvPr/>
        </p:nvSpPr>
        <p:spPr>
          <a:xfrm>
            <a:off x="5943600" y="51816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4D33C74-D35C-3942-B78F-9E71795C2904}"/>
              </a:ext>
            </a:extLst>
          </p:cNvPr>
          <p:cNvSpPr>
            <a:spLocks noChangeAspect="1"/>
          </p:cNvSpPr>
          <p:nvPr/>
        </p:nvSpPr>
        <p:spPr>
          <a:xfrm>
            <a:off x="6096000" y="4343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ECC9A2-DBE2-1B4E-8D45-47259080A376}"/>
              </a:ext>
            </a:extLst>
          </p:cNvPr>
          <p:cNvSpPr>
            <a:spLocks noChangeAspect="1"/>
          </p:cNvSpPr>
          <p:nvPr/>
        </p:nvSpPr>
        <p:spPr>
          <a:xfrm>
            <a:off x="5486400" y="4114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6F86E5-6209-1342-9CF1-3B76C736EEFE}"/>
              </a:ext>
            </a:extLst>
          </p:cNvPr>
          <p:cNvSpPr>
            <a:spLocks noChangeAspect="1"/>
          </p:cNvSpPr>
          <p:nvPr/>
        </p:nvSpPr>
        <p:spPr>
          <a:xfrm>
            <a:off x="5867400" y="4114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CE162F-65E3-BF4D-85A0-8FCF389A7C03}"/>
              </a:ext>
            </a:extLst>
          </p:cNvPr>
          <p:cNvSpPr>
            <a:spLocks noChangeAspect="1"/>
          </p:cNvSpPr>
          <p:nvPr/>
        </p:nvSpPr>
        <p:spPr>
          <a:xfrm>
            <a:off x="6172200" y="4114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022B182-8153-7046-9BCC-7B207658E73F}"/>
              </a:ext>
            </a:extLst>
          </p:cNvPr>
          <p:cNvSpPr>
            <a:spLocks noChangeAspect="1"/>
          </p:cNvSpPr>
          <p:nvPr/>
        </p:nvSpPr>
        <p:spPr>
          <a:xfrm>
            <a:off x="6400800" y="3962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A61C2E6-BE0A-154A-973D-5387CE6F43D0}"/>
              </a:ext>
            </a:extLst>
          </p:cNvPr>
          <p:cNvSpPr>
            <a:spLocks noChangeAspect="1"/>
          </p:cNvSpPr>
          <p:nvPr/>
        </p:nvSpPr>
        <p:spPr>
          <a:xfrm>
            <a:off x="6096000" y="3581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01AFFC1-E8F5-8F42-8FB1-EA2534E66F99}"/>
              </a:ext>
            </a:extLst>
          </p:cNvPr>
          <p:cNvSpPr>
            <a:spLocks noChangeAspect="1"/>
          </p:cNvSpPr>
          <p:nvPr/>
        </p:nvSpPr>
        <p:spPr>
          <a:xfrm>
            <a:off x="5791200" y="3810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3E7F8DD-5817-6344-AF34-28586B7E7E0F}"/>
              </a:ext>
            </a:extLst>
          </p:cNvPr>
          <p:cNvSpPr>
            <a:spLocks noChangeAspect="1"/>
          </p:cNvSpPr>
          <p:nvPr/>
        </p:nvSpPr>
        <p:spPr>
          <a:xfrm>
            <a:off x="5715000" y="3429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9BF7BC6-A687-564D-ABFD-E974CA240936}"/>
              </a:ext>
            </a:extLst>
          </p:cNvPr>
          <p:cNvSpPr>
            <a:spLocks noChangeAspect="1"/>
          </p:cNvSpPr>
          <p:nvPr/>
        </p:nvSpPr>
        <p:spPr>
          <a:xfrm>
            <a:off x="5257800" y="41148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D15F33C-457C-2040-A9EE-E3586A3F47F1}"/>
              </a:ext>
            </a:extLst>
          </p:cNvPr>
          <p:cNvSpPr>
            <a:spLocks noChangeAspect="1"/>
          </p:cNvSpPr>
          <p:nvPr/>
        </p:nvSpPr>
        <p:spPr>
          <a:xfrm>
            <a:off x="5120640" y="4191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5E90CE9-EA05-724B-9DC5-B1B2210D7638}"/>
              </a:ext>
            </a:extLst>
          </p:cNvPr>
          <p:cNvSpPr>
            <a:spLocks noChangeAspect="1"/>
          </p:cNvSpPr>
          <p:nvPr/>
        </p:nvSpPr>
        <p:spPr>
          <a:xfrm>
            <a:off x="4953000" y="4267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F7E2ECF-2BD6-7942-9689-901503319C2E}"/>
              </a:ext>
            </a:extLst>
          </p:cNvPr>
          <p:cNvSpPr>
            <a:spLocks noChangeAspect="1"/>
          </p:cNvSpPr>
          <p:nvPr/>
        </p:nvSpPr>
        <p:spPr>
          <a:xfrm>
            <a:off x="4800600" y="4267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528DBC-4A7D-1C4E-9575-81D1E635EFF5}"/>
              </a:ext>
            </a:extLst>
          </p:cNvPr>
          <p:cNvSpPr>
            <a:spLocks noChangeAspect="1"/>
          </p:cNvSpPr>
          <p:nvPr/>
        </p:nvSpPr>
        <p:spPr>
          <a:xfrm>
            <a:off x="4648200" y="4191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2BD9B3-4AD2-BA45-A599-3357A7F46604}"/>
              </a:ext>
            </a:extLst>
          </p:cNvPr>
          <p:cNvSpPr>
            <a:spLocks noChangeAspect="1"/>
          </p:cNvSpPr>
          <p:nvPr/>
        </p:nvSpPr>
        <p:spPr>
          <a:xfrm>
            <a:off x="4572000" y="40386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F29940-FBC5-724D-A052-61F50BEC0B4E}"/>
              </a:ext>
            </a:extLst>
          </p:cNvPr>
          <p:cNvSpPr>
            <a:spLocks noChangeAspect="1"/>
          </p:cNvSpPr>
          <p:nvPr/>
        </p:nvSpPr>
        <p:spPr>
          <a:xfrm>
            <a:off x="4953000" y="40538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D690360-54E8-8644-8D29-DE9DB7275642}"/>
              </a:ext>
            </a:extLst>
          </p:cNvPr>
          <p:cNvSpPr>
            <a:spLocks noChangeAspect="1"/>
          </p:cNvSpPr>
          <p:nvPr/>
        </p:nvSpPr>
        <p:spPr>
          <a:xfrm>
            <a:off x="4876800" y="38252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74912DE-ECC5-9344-90D2-D4E98F39338B}"/>
              </a:ext>
            </a:extLst>
          </p:cNvPr>
          <p:cNvSpPr>
            <a:spLocks noChangeAspect="1"/>
          </p:cNvSpPr>
          <p:nvPr/>
        </p:nvSpPr>
        <p:spPr>
          <a:xfrm>
            <a:off x="4648200" y="3810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03B5BFF-B941-7D4F-BF8C-EA0518F0856E}"/>
              </a:ext>
            </a:extLst>
          </p:cNvPr>
          <p:cNvSpPr>
            <a:spLocks noChangeAspect="1"/>
          </p:cNvSpPr>
          <p:nvPr/>
        </p:nvSpPr>
        <p:spPr>
          <a:xfrm>
            <a:off x="5334000" y="3810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C256F04-0137-8B47-B0A3-579BBC6F2131}"/>
              </a:ext>
            </a:extLst>
          </p:cNvPr>
          <p:cNvSpPr>
            <a:spLocks noChangeAspect="1"/>
          </p:cNvSpPr>
          <p:nvPr/>
        </p:nvSpPr>
        <p:spPr>
          <a:xfrm>
            <a:off x="5410200" y="3200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AA90807-2245-AA4E-BEBF-97AFAF6C42C5}"/>
              </a:ext>
            </a:extLst>
          </p:cNvPr>
          <p:cNvSpPr>
            <a:spLocks noChangeAspect="1"/>
          </p:cNvSpPr>
          <p:nvPr/>
        </p:nvSpPr>
        <p:spPr>
          <a:xfrm>
            <a:off x="5196840" y="3429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CF160A-86C7-C641-82F1-6F84307E6A1F}"/>
              </a:ext>
            </a:extLst>
          </p:cNvPr>
          <p:cNvSpPr>
            <a:spLocks noChangeAspect="1"/>
          </p:cNvSpPr>
          <p:nvPr/>
        </p:nvSpPr>
        <p:spPr>
          <a:xfrm>
            <a:off x="4953000" y="3200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E151B2-90C9-A54C-87A4-D21020FBE72E}"/>
              </a:ext>
            </a:extLst>
          </p:cNvPr>
          <p:cNvSpPr>
            <a:spLocks noChangeAspect="1"/>
          </p:cNvSpPr>
          <p:nvPr/>
        </p:nvSpPr>
        <p:spPr>
          <a:xfrm>
            <a:off x="4724400" y="3429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5F3FF2-3035-A54D-A563-803398F2224C}"/>
              </a:ext>
            </a:extLst>
          </p:cNvPr>
          <p:cNvSpPr>
            <a:spLocks noChangeAspect="1"/>
          </p:cNvSpPr>
          <p:nvPr/>
        </p:nvSpPr>
        <p:spPr>
          <a:xfrm>
            <a:off x="6339840" y="37490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CF69F03-EE56-654E-8B61-0A1FC7CFA797}"/>
              </a:ext>
            </a:extLst>
          </p:cNvPr>
          <p:cNvSpPr>
            <a:spLocks noChangeAspect="1"/>
          </p:cNvSpPr>
          <p:nvPr/>
        </p:nvSpPr>
        <p:spPr>
          <a:xfrm>
            <a:off x="5806440" y="58064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5981251-E6AE-A243-B276-39D6B3A3A602}"/>
              </a:ext>
            </a:extLst>
          </p:cNvPr>
          <p:cNvSpPr>
            <a:spLocks noChangeAspect="1"/>
          </p:cNvSpPr>
          <p:nvPr/>
        </p:nvSpPr>
        <p:spPr>
          <a:xfrm>
            <a:off x="4724400" y="40538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D607C49-379C-0C42-B718-049C5120DB2F}"/>
              </a:ext>
            </a:extLst>
          </p:cNvPr>
          <p:cNvSpPr>
            <a:spLocks noChangeAspect="1"/>
          </p:cNvSpPr>
          <p:nvPr/>
        </p:nvSpPr>
        <p:spPr>
          <a:xfrm>
            <a:off x="5486400" y="45872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C36403E-7E22-394B-A21F-1341D3E42FC8}"/>
              </a:ext>
            </a:extLst>
          </p:cNvPr>
          <p:cNvSpPr>
            <a:spLocks noChangeAspect="1"/>
          </p:cNvSpPr>
          <p:nvPr/>
        </p:nvSpPr>
        <p:spPr>
          <a:xfrm>
            <a:off x="5867400" y="4343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511FDE-B746-AA4C-A72E-4C225281F676}"/>
              </a:ext>
            </a:extLst>
          </p:cNvPr>
          <p:cNvSpPr>
            <a:spLocks noChangeAspect="1"/>
          </p:cNvSpPr>
          <p:nvPr/>
        </p:nvSpPr>
        <p:spPr>
          <a:xfrm>
            <a:off x="5730240" y="41910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F3D995C-EF9E-E348-B40C-C9C8FC22BA29}"/>
              </a:ext>
            </a:extLst>
          </p:cNvPr>
          <p:cNvSpPr>
            <a:spLocks noChangeAspect="1"/>
          </p:cNvSpPr>
          <p:nvPr/>
        </p:nvSpPr>
        <p:spPr>
          <a:xfrm>
            <a:off x="5105400" y="38862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5B2C26B-CF48-644E-8489-867226A155CA}"/>
              </a:ext>
            </a:extLst>
          </p:cNvPr>
          <p:cNvSpPr>
            <a:spLocks noChangeAspect="1"/>
          </p:cNvSpPr>
          <p:nvPr/>
        </p:nvSpPr>
        <p:spPr>
          <a:xfrm>
            <a:off x="6187440" y="56540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DD2E583-6054-9E4B-9C8B-EE7D3F2D4B63}"/>
              </a:ext>
            </a:extLst>
          </p:cNvPr>
          <p:cNvSpPr>
            <a:spLocks noChangeAspect="1"/>
          </p:cNvSpPr>
          <p:nvPr/>
        </p:nvSpPr>
        <p:spPr>
          <a:xfrm>
            <a:off x="4953000" y="358140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8FA3E04-A75B-F74F-847E-6078504A99DA}"/>
              </a:ext>
            </a:extLst>
          </p:cNvPr>
          <p:cNvSpPr>
            <a:spLocks noChangeAspect="1"/>
          </p:cNvSpPr>
          <p:nvPr/>
        </p:nvSpPr>
        <p:spPr>
          <a:xfrm>
            <a:off x="6035040" y="42062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72903-B82D-DE4D-BBE9-390A5A8A502F}"/>
              </a:ext>
            </a:extLst>
          </p:cNvPr>
          <p:cNvSpPr>
            <a:spLocks noChangeAspect="1"/>
          </p:cNvSpPr>
          <p:nvPr/>
        </p:nvSpPr>
        <p:spPr>
          <a:xfrm>
            <a:off x="6187440" y="51968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78C2702-C6A2-8842-A98C-44D3F152F19D}"/>
              </a:ext>
            </a:extLst>
          </p:cNvPr>
          <p:cNvSpPr>
            <a:spLocks noChangeAspect="1"/>
          </p:cNvSpPr>
          <p:nvPr/>
        </p:nvSpPr>
        <p:spPr>
          <a:xfrm>
            <a:off x="6477000" y="282702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E951853-F938-BE46-95FF-D62EE4596579}"/>
              </a:ext>
            </a:extLst>
          </p:cNvPr>
          <p:cNvSpPr>
            <a:spLocks noChangeAspect="1"/>
          </p:cNvSpPr>
          <p:nvPr/>
        </p:nvSpPr>
        <p:spPr>
          <a:xfrm>
            <a:off x="6019800" y="26822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DB90FD4-06D6-F049-9B34-AEEE159F946F}"/>
              </a:ext>
            </a:extLst>
          </p:cNvPr>
          <p:cNvSpPr>
            <a:spLocks noChangeAspect="1"/>
          </p:cNvSpPr>
          <p:nvPr/>
        </p:nvSpPr>
        <p:spPr>
          <a:xfrm>
            <a:off x="8854440" y="39776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C2931CD-C336-A142-8EE4-03449C6946C9}"/>
              </a:ext>
            </a:extLst>
          </p:cNvPr>
          <p:cNvSpPr>
            <a:spLocks noChangeAspect="1"/>
          </p:cNvSpPr>
          <p:nvPr/>
        </p:nvSpPr>
        <p:spPr>
          <a:xfrm>
            <a:off x="5120640" y="23622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D8DF3E5-7F0F-5344-B139-7D78C4AF82A1}"/>
              </a:ext>
            </a:extLst>
          </p:cNvPr>
          <p:cNvSpPr>
            <a:spLocks noChangeAspect="1"/>
          </p:cNvSpPr>
          <p:nvPr/>
        </p:nvSpPr>
        <p:spPr>
          <a:xfrm>
            <a:off x="8778240" y="38100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58F6D3B-7A7E-8746-9685-C42C1AC528D0}"/>
              </a:ext>
            </a:extLst>
          </p:cNvPr>
          <p:cNvSpPr>
            <a:spLocks noChangeAspect="1"/>
          </p:cNvSpPr>
          <p:nvPr/>
        </p:nvSpPr>
        <p:spPr>
          <a:xfrm>
            <a:off x="8610600" y="38252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81AFEA7-A1B5-FA4B-BC7B-182E6C8873CC}"/>
              </a:ext>
            </a:extLst>
          </p:cNvPr>
          <p:cNvSpPr>
            <a:spLocks noChangeAspect="1"/>
          </p:cNvSpPr>
          <p:nvPr/>
        </p:nvSpPr>
        <p:spPr>
          <a:xfrm>
            <a:off x="8686800" y="39624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0C37467-8E8A-0B43-9678-D436ACAA49A0}"/>
              </a:ext>
            </a:extLst>
          </p:cNvPr>
          <p:cNvSpPr>
            <a:spLocks noChangeAspect="1"/>
          </p:cNvSpPr>
          <p:nvPr/>
        </p:nvSpPr>
        <p:spPr>
          <a:xfrm>
            <a:off x="8763000" y="32004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B3B5680-696B-A746-95B1-3252400BFF24}"/>
              </a:ext>
            </a:extLst>
          </p:cNvPr>
          <p:cNvSpPr>
            <a:spLocks noChangeAspect="1"/>
          </p:cNvSpPr>
          <p:nvPr/>
        </p:nvSpPr>
        <p:spPr>
          <a:xfrm>
            <a:off x="8458200" y="27432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B0F4B9F-73D4-2345-AC85-A43C8480F7B4}"/>
              </a:ext>
            </a:extLst>
          </p:cNvPr>
          <p:cNvSpPr>
            <a:spLocks noChangeAspect="1"/>
          </p:cNvSpPr>
          <p:nvPr/>
        </p:nvSpPr>
        <p:spPr>
          <a:xfrm>
            <a:off x="5486400" y="25908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4540029-4E36-6841-A815-82F38C70C022}"/>
              </a:ext>
            </a:extLst>
          </p:cNvPr>
          <p:cNvSpPr>
            <a:spLocks noChangeAspect="1"/>
          </p:cNvSpPr>
          <p:nvPr/>
        </p:nvSpPr>
        <p:spPr>
          <a:xfrm>
            <a:off x="4876800" y="23622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5E02F95-2D96-AF40-AC18-234103616C2D}"/>
              </a:ext>
            </a:extLst>
          </p:cNvPr>
          <p:cNvSpPr>
            <a:spLocks noChangeAspect="1"/>
          </p:cNvSpPr>
          <p:nvPr/>
        </p:nvSpPr>
        <p:spPr>
          <a:xfrm>
            <a:off x="9387840" y="30480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E049814-A45E-214E-980D-3CF8328A1286}"/>
              </a:ext>
            </a:extLst>
          </p:cNvPr>
          <p:cNvSpPr>
            <a:spLocks noChangeAspect="1"/>
          </p:cNvSpPr>
          <p:nvPr/>
        </p:nvSpPr>
        <p:spPr>
          <a:xfrm>
            <a:off x="6477000" y="29718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CCDE2D6-3329-1B4F-95CD-729BAB381451}"/>
              </a:ext>
            </a:extLst>
          </p:cNvPr>
          <p:cNvSpPr>
            <a:spLocks noChangeAspect="1"/>
          </p:cNvSpPr>
          <p:nvPr/>
        </p:nvSpPr>
        <p:spPr>
          <a:xfrm>
            <a:off x="6263640" y="24384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5314690-6DBC-7C40-A44C-C31C2DEFFE98}"/>
              </a:ext>
            </a:extLst>
          </p:cNvPr>
          <p:cNvSpPr>
            <a:spLocks noChangeAspect="1"/>
          </p:cNvSpPr>
          <p:nvPr/>
        </p:nvSpPr>
        <p:spPr>
          <a:xfrm>
            <a:off x="3200400" y="58064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CF03EFD-28F9-BF47-A335-3C80A448B9AC}"/>
              </a:ext>
            </a:extLst>
          </p:cNvPr>
          <p:cNvSpPr>
            <a:spLocks noChangeAspect="1"/>
          </p:cNvSpPr>
          <p:nvPr/>
        </p:nvSpPr>
        <p:spPr>
          <a:xfrm>
            <a:off x="2971800" y="59588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1F86FAF-AA27-5E4C-A220-4F66953EBC79}"/>
              </a:ext>
            </a:extLst>
          </p:cNvPr>
          <p:cNvSpPr>
            <a:spLocks noChangeAspect="1"/>
          </p:cNvSpPr>
          <p:nvPr/>
        </p:nvSpPr>
        <p:spPr>
          <a:xfrm>
            <a:off x="2758440" y="58064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81E4EE6-EFC7-C44F-8E67-E276CFCEBFAD}"/>
              </a:ext>
            </a:extLst>
          </p:cNvPr>
          <p:cNvSpPr>
            <a:spLocks noChangeAspect="1"/>
          </p:cNvSpPr>
          <p:nvPr/>
        </p:nvSpPr>
        <p:spPr>
          <a:xfrm>
            <a:off x="1920240" y="39776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8DA804F-37C0-E147-B0DC-E7D009A27CB3}"/>
              </a:ext>
            </a:extLst>
          </p:cNvPr>
          <p:cNvSpPr>
            <a:spLocks noChangeAspect="1"/>
          </p:cNvSpPr>
          <p:nvPr/>
        </p:nvSpPr>
        <p:spPr>
          <a:xfrm>
            <a:off x="3215640" y="49682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071BE2E-7028-354B-8250-AC4689E59CD3}"/>
              </a:ext>
            </a:extLst>
          </p:cNvPr>
          <p:cNvSpPr>
            <a:spLocks noChangeAspect="1"/>
          </p:cNvSpPr>
          <p:nvPr/>
        </p:nvSpPr>
        <p:spPr>
          <a:xfrm>
            <a:off x="1828800" y="2895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FE7CA88-91FE-E143-A093-16C817DC5428}"/>
              </a:ext>
            </a:extLst>
          </p:cNvPr>
          <p:cNvSpPr>
            <a:spLocks noChangeAspect="1"/>
          </p:cNvSpPr>
          <p:nvPr/>
        </p:nvSpPr>
        <p:spPr>
          <a:xfrm>
            <a:off x="2072640" y="41300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B8B78F9-3339-FC48-9687-48F4E4863DB4}"/>
              </a:ext>
            </a:extLst>
          </p:cNvPr>
          <p:cNvSpPr>
            <a:spLocks noChangeAspect="1"/>
          </p:cNvSpPr>
          <p:nvPr/>
        </p:nvSpPr>
        <p:spPr>
          <a:xfrm>
            <a:off x="7848600" y="3749040"/>
            <a:ext cx="13716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7613296-7A7F-0449-928C-C0A449DA1581}"/>
              </a:ext>
            </a:extLst>
          </p:cNvPr>
          <p:cNvSpPr>
            <a:spLocks noChangeAspect="1"/>
          </p:cNvSpPr>
          <p:nvPr/>
        </p:nvSpPr>
        <p:spPr>
          <a:xfrm>
            <a:off x="2453640" y="48768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6A6335E-9A46-9249-93F5-C84D584851F4}"/>
              </a:ext>
            </a:extLst>
          </p:cNvPr>
          <p:cNvSpPr>
            <a:spLocks noChangeAspect="1"/>
          </p:cNvSpPr>
          <p:nvPr/>
        </p:nvSpPr>
        <p:spPr>
          <a:xfrm>
            <a:off x="5791200" y="28194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AB45FB5-EBFE-C445-9661-8AB7E8EFC1F0}"/>
              </a:ext>
            </a:extLst>
          </p:cNvPr>
          <p:cNvSpPr>
            <a:spLocks noChangeAspect="1"/>
          </p:cNvSpPr>
          <p:nvPr/>
        </p:nvSpPr>
        <p:spPr>
          <a:xfrm>
            <a:off x="5867400" y="29718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3275D0E-8661-3B44-8878-8E82DA5D998E}"/>
              </a:ext>
            </a:extLst>
          </p:cNvPr>
          <p:cNvSpPr>
            <a:spLocks noChangeAspect="1"/>
          </p:cNvSpPr>
          <p:nvPr/>
        </p:nvSpPr>
        <p:spPr>
          <a:xfrm>
            <a:off x="1905000" y="38100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AE6397F-67A7-2B4E-B8C3-48418F39A951}"/>
              </a:ext>
            </a:extLst>
          </p:cNvPr>
          <p:cNvSpPr>
            <a:spLocks noChangeAspect="1"/>
          </p:cNvSpPr>
          <p:nvPr/>
        </p:nvSpPr>
        <p:spPr>
          <a:xfrm>
            <a:off x="2057400" y="39624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DEEC7DB-AC6B-A741-8851-05F47027CB79}"/>
              </a:ext>
            </a:extLst>
          </p:cNvPr>
          <p:cNvSpPr>
            <a:spLocks noChangeAspect="1"/>
          </p:cNvSpPr>
          <p:nvPr/>
        </p:nvSpPr>
        <p:spPr>
          <a:xfrm>
            <a:off x="1981200" y="22098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64BDE27-BAF9-5F4F-A4BC-8D2F3111AB10}"/>
              </a:ext>
            </a:extLst>
          </p:cNvPr>
          <p:cNvSpPr>
            <a:spLocks noChangeAspect="1"/>
          </p:cNvSpPr>
          <p:nvPr/>
        </p:nvSpPr>
        <p:spPr>
          <a:xfrm>
            <a:off x="7025640" y="35966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81C38A6-F9F9-2F4F-AA81-05A7B5DE7429}"/>
              </a:ext>
            </a:extLst>
          </p:cNvPr>
          <p:cNvSpPr>
            <a:spLocks noChangeAspect="1"/>
          </p:cNvSpPr>
          <p:nvPr/>
        </p:nvSpPr>
        <p:spPr>
          <a:xfrm>
            <a:off x="10744200" y="4800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F13B357-82B7-1444-BB11-112A22367D87}"/>
              </a:ext>
            </a:extLst>
          </p:cNvPr>
          <p:cNvSpPr>
            <a:spLocks noChangeAspect="1"/>
          </p:cNvSpPr>
          <p:nvPr/>
        </p:nvSpPr>
        <p:spPr>
          <a:xfrm>
            <a:off x="11369040" y="5181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D8439B8-8C78-C94E-A826-C97B3DBFCE1C}"/>
              </a:ext>
            </a:extLst>
          </p:cNvPr>
          <p:cNvSpPr>
            <a:spLocks noChangeAspect="1"/>
          </p:cNvSpPr>
          <p:nvPr/>
        </p:nvSpPr>
        <p:spPr>
          <a:xfrm>
            <a:off x="11750040" y="50292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02C521-011C-7C44-96E8-A7B0672E1CD3}"/>
              </a:ext>
            </a:extLst>
          </p:cNvPr>
          <p:cNvSpPr>
            <a:spLocks noChangeAspect="1"/>
          </p:cNvSpPr>
          <p:nvPr/>
        </p:nvSpPr>
        <p:spPr>
          <a:xfrm>
            <a:off x="9677400" y="30480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509E3B2-3545-C94C-BF93-075F1C036265}"/>
              </a:ext>
            </a:extLst>
          </p:cNvPr>
          <p:cNvSpPr>
            <a:spLocks noChangeAspect="1"/>
          </p:cNvSpPr>
          <p:nvPr/>
        </p:nvSpPr>
        <p:spPr>
          <a:xfrm>
            <a:off x="8168640" y="35966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0EF6945-F82E-EF44-BA77-9308DA1B4C7C}"/>
              </a:ext>
            </a:extLst>
          </p:cNvPr>
          <p:cNvSpPr>
            <a:spLocks noChangeAspect="1"/>
          </p:cNvSpPr>
          <p:nvPr/>
        </p:nvSpPr>
        <p:spPr>
          <a:xfrm>
            <a:off x="10744200" y="62636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2713DB0-9933-E64A-949C-5C31A856B856}"/>
              </a:ext>
            </a:extLst>
          </p:cNvPr>
          <p:cNvSpPr>
            <a:spLocks noChangeAspect="1"/>
          </p:cNvSpPr>
          <p:nvPr/>
        </p:nvSpPr>
        <p:spPr>
          <a:xfrm>
            <a:off x="2286000" y="42062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ED09481-C087-2245-8F53-DF8C7E40FD09}"/>
              </a:ext>
            </a:extLst>
          </p:cNvPr>
          <p:cNvSpPr>
            <a:spLocks noChangeAspect="1"/>
          </p:cNvSpPr>
          <p:nvPr/>
        </p:nvSpPr>
        <p:spPr>
          <a:xfrm>
            <a:off x="8001000" y="42062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96FBD10-B55B-D94A-9D66-8BD915FDFBB0}"/>
              </a:ext>
            </a:extLst>
          </p:cNvPr>
          <p:cNvSpPr>
            <a:spLocks noChangeAspect="1"/>
          </p:cNvSpPr>
          <p:nvPr/>
        </p:nvSpPr>
        <p:spPr>
          <a:xfrm>
            <a:off x="9464040" y="40538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18A2511-1644-F54D-9431-9835BB6FCED9}"/>
              </a:ext>
            </a:extLst>
          </p:cNvPr>
          <p:cNvSpPr>
            <a:spLocks noChangeAspect="1"/>
          </p:cNvSpPr>
          <p:nvPr/>
        </p:nvSpPr>
        <p:spPr>
          <a:xfrm>
            <a:off x="9159240" y="45110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7D85CA0-BAAB-504B-9327-8386E8F37AF8}"/>
              </a:ext>
            </a:extLst>
          </p:cNvPr>
          <p:cNvSpPr>
            <a:spLocks noChangeAspect="1"/>
          </p:cNvSpPr>
          <p:nvPr/>
        </p:nvSpPr>
        <p:spPr>
          <a:xfrm>
            <a:off x="8702040" y="43586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94FF32C-FFF8-D14C-AE15-607761A55D71}"/>
              </a:ext>
            </a:extLst>
          </p:cNvPr>
          <p:cNvSpPr>
            <a:spLocks noChangeAspect="1"/>
          </p:cNvSpPr>
          <p:nvPr/>
        </p:nvSpPr>
        <p:spPr>
          <a:xfrm>
            <a:off x="6248400" y="32918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EF8EACA-1D2F-9B4B-A6FB-A391C288468F}"/>
              </a:ext>
            </a:extLst>
          </p:cNvPr>
          <p:cNvSpPr>
            <a:spLocks noChangeAspect="1"/>
          </p:cNvSpPr>
          <p:nvPr/>
        </p:nvSpPr>
        <p:spPr>
          <a:xfrm>
            <a:off x="6324600" y="30480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F0C8F34-8AFF-AE4B-BFA4-CCC58D136530}"/>
              </a:ext>
            </a:extLst>
          </p:cNvPr>
          <p:cNvSpPr>
            <a:spLocks noChangeAspect="1"/>
          </p:cNvSpPr>
          <p:nvPr/>
        </p:nvSpPr>
        <p:spPr>
          <a:xfrm>
            <a:off x="6416040" y="32156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36045A7-BE69-F545-B44A-9B908F19B245}"/>
              </a:ext>
            </a:extLst>
          </p:cNvPr>
          <p:cNvSpPr>
            <a:spLocks noChangeAspect="1"/>
          </p:cNvSpPr>
          <p:nvPr/>
        </p:nvSpPr>
        <p:spPr>
          <a:xfrm>
            <a:off x="7559040" y="352044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274CD1B-C69C-CE49-9122-0EA772814EB5}"/>
              </a:ext>
            </a:extLst>
          </p:cNvPr>
          <p:cNvSpPr>
            <a:spLocks noChangeAspect="1"/>
          </p:cNvSpPr>
          <p:nvPr/>
        </p:nvSpPr>
        <p:spPr>
          <a:xfrm>
            <a:off x="5181600" y="2514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0E43ED3-2D9B-6D48-A055-AC49367B1AAA}"/>
              </a:ext>
            </a:extLst>
          </p:cNvPr>
          <p:cNvSpPr>
            <a:spLocks noChangeAspect="1"/>
          </p:cNvSpPr>
          <p:nvPr/>
        </p:nvSpPr>
        <p:spPr>
          <a:xfrm>
            <a:off x="5562600" y="19812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362706DA-7C04-2747-AEB8-239E95963655}"/>
              </a:ext>
            </a:extLst>
          </p:cNvPr>
          <p:cNvSpPr txBox="1">
            <a:spLocks/>
          </p:cNvSpPr>
          <p:nvPr/>
        </p:nvSpPr>
        <p:spPr>
          <a:xfrm>
            <a:off x="3912647" y="6226322"/>
            <a:ext cx="5764753" cy="501356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100+ countries in 3 years</a:t>
            </a:r>
          </a:p>
        </p:txBody>
      </p:sp>
    </p:spTree>
    <p:extLst>
      <p:ext uri="{BB962C8B-B14F-4D97-AF65-F5344CB8AC3E}">
        <p14:creationId xmlns:p14="http://schemas.microsoft.com/office/powerpoint/2010/main" val="280023829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92387" y="194717"/>
            <a:ext cx="5713413" cy="830997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4800" b="1" kern="1200" dirty="0">
                <a:latin typeface="Tahoma" pitchFamily="-110" charset="0"/>
                <a:ea typeface="+mn-ea"/>
                <a:cs typeface="+mn-cs"/>
              </a:rPr>
              <a:t>Communications</a:t>
            </a:r>
            <a:endParaRPr lang="en-US" sz="4800" kern="1200" dirty="0"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1346" y="1583269"/>
            <a:ext cx="8991600" cy="36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Outreach and Exhibits</a:t>
            </a:r>
            <a: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: No “typical” meetings in 2020 but we did participate in the IGARSS </a:t>
            </a:r>
            <a:r>
              <a:rPr lang="en-US" altLang="x-none" sz="2400" kern="1200" dirty="0">
                <a:solidFill>
                  <a:prstClr val="black"/>
                </a:solidFill>
                <a:latin typeface="Calibri" charset="0"/>
              </a:rPr>
              <a:t>and will participate in the AGU conference and GEO Week.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x-none" sz="2400" b="1" kern="1200" dirty="0">
                <a:solidFill>
                  <a:prstClr val="black"/>
                </a:solidFill>
                <a:latin typeface="Calibri" charset="0"/>
              </a:rPr>
              <a:t>CEOS website</a:t>
            </a:r>
            <a:r>
              <a:rPr lang="en-US" altLang="x-none" sz="2400" kern="1200" dirty="0">
                <a:solidFill>
                  <a:prstClr val="black"/>
                </a:solidFill>
                <a:latin typeface="Calibri" charset="0"/>
              </a:rPr>
              <a:t>: 29,939 visits in the last year! 88% new </a:t>
            </a:r>
            <a:r>
              <a:rPr lang="en-US" altLang="x-none" sz="2000" kern="1200" dirty="0">
                <a:solidFill>
                  <a:prstClr val="black"/>
                </a:solidFill>
                <a:latin typeface="Calibri" charset="0"/>
              </a:rPr>
              <a:t>(not returning)</a:t>
            </a:r>
            <a:endParaRPr lang="en-US" altLang="x-none" sz="2400" kern="1200" dirty="0">
              <a:solidFill>
                <a:prstClr val="black"/>
              </a:solidFill>
              <a:latin typeface="Calibr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Social Media </a:t>
            </a:r>
            <a:r>
              <a:rPr lang="en-US" altLang="x-none" sz="2400" kern="1200" dirty="0">
                <a:solidFill>
                  <a:prstClr val="black"/>
                </a:solidFill>
                <a:latin typeface="Calibri" charset="0"/>
              </a:rPr>
              <a:t>... 2736 Twitter followers, 1630 Facebook likes</a:t>
            </a:r>
            <a:endParaRPr kumimoji="0" lang="en-US" alt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Contact </a:t>
            </a: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Kim Holloway </a:t>
            </a:r>
            <a: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(Kim.E.Holloway@nasa.gov) for ...  </a:t>
            </a:r>
            <a:b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updates to the CEOS website (including news items), meeting announcements/registration, Go-To-Meeting telecon support, Facebook posts, or Twitter posts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9DC99-4081-DF46-9D72-8AF60D736C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545369"/>
            <a:ext cx="2378185" cy="116023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F04DB62-2CEE-2345-AE97-B4F581A10D93}"/>
              </a:ext>
            </a:extLst>
          </p:cNvPr>
          <p:cNvSpPr txBox="1">
            <a:spLocks/>
          </p:cNvSpPr>
          <p:nvPr/>
        </p:nvSpPr>
        <p:spPr>
          <a:xfrm>
            <a:off x="2878264" y="5533176"/>
            <a:ext cx="4404250" cy="1160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Twitter: @ceosdotorg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Facebook: @socialceos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8FE1C0-9260-3149-B125-53DC8A3C6A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226" y="1435607"/>
            <a:ext cx="22741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030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505867"/>
            <a:ext cx="11845636" cy="4437733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Earth Analytics Interoperability Lab (EAIL)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... work with CSIRO to implement the EAIL and support data and algorithm testing for CEOS initiatives (COAST, Disasters, Rice Monitoring, GHG, DEM evaluation).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Open Data Cube (ODC) ... </a:t>
            </a:r>
            <a:r>
              <a:rPr lang="en-US" dirty="0">
                <a:solidFill>
                  <a:srgbClr val="000000"/>
                </a:solidFill>
              </a:rPr>
              <a:t>advance country/region prototypes, advance tools (sandboxes), advance algorithms (</a:t>
            </a:r>
            <a:r>
              <a:rPr lang="en-US" dirty="0" err="1">
                <a:solidFill>
                  <a:srgbClr val="000000"/>
                </a:solidFill>
              </a:rPr>
              <a:t>Jupyter</a:t>
            </a:r>
            <a:r>
              <a:rPr lang="en-US" dirty="0">
                <a:solidFill>
                  <a:srgbClr val="000000"/>
                </a:solidFill>
              </a:rPr>
              <a:t> notebooks), develop a new user forum, and investigate new datasets.</a:t>
            </a:r>
          </a:p>
          <a:p>
            <a:r>
              <a:rPr lang="en-US" b="1" dirty="0">
                <a:solidFill>
                  <a:srgbClr val="000000"/>
                </a:solidFill>
              </a:rPr>
              <a:t>Analysis Ready Data (ARD) ... </a:t>
            </a:r>
            <a:r>
              <a:rPr lang="en-US" dirty="0">
                <a:solidFill>
                  <a:srgbClr val="000000"/>
                </a:solidFill>
              </a:rPr>
              <a:t>support the development of product specifications (e.g. Nighttime Lights), promote and demonstrate value thru ODC prototypes, improve production and access to Sentinel-1 products</a:t>
            </a:r>
          </a:p>
          <a:p>
            <a:r>
              <a:rPr lang="en-US" b="1" dirty="0">
                <a:solidFill>
                  <a:srgbClr val="000000"/>
                </a:solidFill>
              </a:rPr>
              <a:t>Support to SDGs</a:t>
            </a:r>
            <a:r>
              <a:rPr lang="en-US" dirty="0">
                <a:solidFill>
                  <a:srgbClr val="000000"/>
                </a:solidFill>
              </a:rPr>
              <a:t> ... development, testing and sharing of ODC algorithms and focused contributions to the SDG Toolkits (e.g. sandboxes, training/documentation, case studies)</a:t>
            </a:r>
          </a:p>
          <a:p>
            <a:r>
              <a:rPr lang="en-US" b="1" dirty="0">
                <a:solidFill>
                  <a:srgbClr val="000000"/>
                </a:solidFill>
              </a:rPr>
              <a:t>COVE and CEOS Mission Database (MIM)</a:t>
            </a:r>
            <a:r>
              <a:rPr lang="en-US" dirty="0">
                <a:solidFill>
                  <a:srgbClr val="000000"/>
                </a:solidFill>
              </a:rPr>
              <a:t> ... work with ESA/</a:t>
            </a:r>
            <a:r>
              <a:rPr lang="en-US" dirty="0" err="1">
                <a:solidFill>
                  <a:srgbClr val="000000"/>
                </a:solidFill>
              </a:rPr>
              <a:t>Symbios</a:t>
            </a:r>
            <a:r>
              <a:rPr lang="en-US" dirty="0">
                <a:solidFill>
                  <a:srgbClr val="000000"/>
                </a:solidFill>
              </a:rPr>
              <a:t> to improve the MIM database and investigate API connections with COVE</a:t>
            </a:r>
          </a:p>
          <a:p>
            <a:r>
              <a:rPr lang="en-US" dirty="0">
                <a:solidFill>
                  <a:srgbClr val="000000"/>
                </a:solidFill>
              </a:rPr>
              <a:t>Continue </a:t>
            </a:r>
            <a:r>
              <a:rPr lang="en-US" b="1" dirty="0">
                <a:solidFill>
                  <a:srgbClr val="000000"/>
                </a:solidFill>
              </a:rPr>
              <a:t>CEOS outreach </a:t>
            </a:r>
            <a:r>
              <a:rPr lang="en-US" dirty="0">
                <a:solidFill>
                  <a:srgbClr val="000000"/>
                </a:solidFill>
              </a:rPr>
              <a:t>at major meetings ... IGARSS, GEO, AGU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743200" y="152400"/>
            <a:ext cx="7416800" cy="822960"/>
          </a:xfrm>
        </p:spPr>
        <p:txBody>
          <a:bodyPr/>
          <a:lstStyle/>
          <a:p>
            <a:r>
              <a:rPr lang="en-US" sz="5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 Plans for 2021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D88B572-B157-3A44-97BC-26848335C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1" y="6067662"/>
            <a:ext cx="10249829" cy="579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indent="0" algn="ctr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Let us know how the SEO can better serve you (CEOS)!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03506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11363</TotalTime>
  <Words>896</Words>
  <Application>Microsoft Macintosh PowerPoint</Application>
  <PresentationFormat>Widescreen</PresentationFormat>
  <Paragraphs>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Calibri Light</vt:lpstr>
      <vt:lpstr>Courier New</vt:lpstr>
      <vt:lpstr>Helvetica</vt:lpstr>
      <vt:lpstr>Tahoma</vt:lpstr>
      <vt:lpstr>Times New Roman</vt:lpstr>
      <vt:lpstr>Wingdings</vt:lpstr>
      <vt:lpstr>2_Default</vt:lpstr>
      <vt:lpstr>1_Office Theme</vt:lpstr>
      <vt:lpstr>PowerPoint Presentation</vt:lpstr>
      <vt:lpstr>SEO Reminder ... What we do </vt:lpstr>
      <vt:lpstr>SEO Accomplishments in 2020</vt:lpstr>
      <vt:lpstr>Open Data Cube (ODC)</vt:lpstr>
      <vt:lpstr>ODC Global Impact</vt:lpstr>
      <vt:lpstr>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Killough, Brian D. (LARC-D2)</cp:lastModifiedBy>
  <cp:revision>222</cp:revision>
  <dcterms:modified xsi:type="dcterms:W3CDTF">2020-10-20T13:39:54Z</dcterms:modified>
</cp:coreProperties>
</file>