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9144000"/>
  <p:notesSz cx="6858000" cy="9144000"/>
  <p:embeddedFontLst>
    <p:embeddedFont>
      <p:font typeface="Helvetica Neue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3" roundtripDataSignature="AMtx7mhwMoU7b8ttzDJvOrZg00xQpp61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bold.fntdata"/><Relationship Id="rId11" Type="http://schemas.openxmlformats.org/officeDocument/2006/relationships/slide" Target="slides/slide6.xml"/><Relationship Id="rId22" Type="http://schemas.openxmlformats.org/officeDocument/2006/relationships/font" Target="fonts/HelveticaNeue-boldItalic.fntdata"/><Relationship Id="rId10" Type="http://schemas.openxmlformats.org/officeDocument/2006/relationships/slide" Target="slides/slide5.xml"/><Relationship Id="rId21" Type="http://schemas.openxmlformats.org/officeDocument/2006/relationships/font" Target="fonts/HelveticaNeue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HelveticaNeue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28600" lvl="6" marL="3200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28600" lvl="7" marL="36576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28600" lvl="8" marL="41148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" name="Google Shape;1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" name="Google Shape;2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6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" name="Google Shape;10;p16"/>
          <p:cNvSpPr txBox="1"/>
          <p:nvPr>
            <p:ph idx="1" type="body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6"/>
          <p:cNvSpPr/>
          <p:nvPr/>
        </p:nvSpPr>
        <p:spPr>
          <a:xfrm>
            <a:off x="76200" y="6629400"/>
            <a:ext cx="23622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2020, 20-22 October</a:t>
            </a:r>
            <a:endParaRPr b="0" i="1" sz="1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16"/>
          <p:cNvSpPr txBox="1"/>
          <p:nvPr>
            <p:ph idx="2" type="body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idx="12" type="sldNum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sdap.apache.org/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"/>
          <p:cNvSpPr/>
          <p:nvPr/>
        </p:nvSpPr>
        <p:spPr>
          <a:xfrm>
            <a:off x="483934" y="4043514"/>
            <a:ext cx="4810858" cy="2418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Vardis Tsontos &amp; Jorge Vazquez  (NASA)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2020 CEOS Plenary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Agenda Item 2.5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20-22 October, 2020</a:t>
            </a:r>
            <a:endParaRPr/>
          </a:p>
        </p:txBody>
      </p:sp>
      <p:grpSp>
        <p:nvGrpSpPr>
          <p:cNvPr id="18" name="Google Shape;18;p1"/>
          <p:cNvGrpSpPr/>
          <p:nvPr/>
        </p:nvGrpSpPr>
        <p:grpSpPr>
          <a:xfrm>
            <a:off x="389523" y="220825"/>
            <a:ext cx="2806211" cy="1172303"/>
            <a:chOff x="520312" y="533400"/>
            <a:chExt cx="2806211" cy="1172303"/>
          </a:xfrm>
        </p:grpSpPr>
        <p:sp>
          <p:nvSpPr>
            <p:cNvPr id="19" name="Google Shape;19;p1"/>
            <p:cNvSpPr txBox="1"/>
            <p:nvPr/>
          </p:nvSpPr>
          <p:spPr>
            <a:xfrm>
              <a:off x="520312" y="1495520"/>
              <a:ext cx="2806211" cy="210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i="0" lang="en-US" sz="1050" u="none" cap="none" strike="noStrik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Committee on Earth Observation Satellites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" name="Google Shape;20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20312" y="533400"/>
              <a:ext cx="2302359" cy="9117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1"/>
          <p:cNvSpPr txBox="1"/>
          <p:nvPr/>
        </p:nvSpPr>
        <p:spPr>
          <a:xfrm>
            <a:off x="2789996" y="1875400"/>
            <a:ext cx="6162870" cy="9931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Overview &amp; Potential CEOS Contribution to UN Decade of the Oceans for</a:t>
            </a:r>
            <a:b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Sustainable Development</a:t>
            </a:r>
            <a:endParaRPr/>
          </a:p>
        </p:txBody>
      </p:sp>
      <p:pic>
        <p:nvPicPr>
          <p:cNvPr id="22" name="Google Shape;2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735593"/>
            <a:ext cx="2735711" cy="1132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10"/>
          <p:cNvSpPr txBox="1"/>
          <p:nvPr>
            <p:ph idx="1" type="body"/>
          </p:nvPr>
        </p:nvSpPr>
        <p:spPr>
          <a:xfrm>
            <a:off x="-5865" y="1383383"/>
            <a:ext cx="5555951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At the national level, Ocean Decade National Committees coordinate/guide the process.   </a:t>
            </a:r>
            <a:r>
              <a:rPr lang="en-US" sz="1400"/>
              <a:t>e.g.</a:t>
            </a:r>
            <a:br>
              <a:rPr lang="en-US" sz="1600"/>
            </a:br>
            <a:r>
              <a:rPr lang="en-US" sz="1400"/>
              <a:t>US National Academy of Sciences Decade Steering Committee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800"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“Catalyze &amp; foster transformative projects that support Decade goals”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600"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Establish communication channels and connect national activities internationally.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800"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First round of annual Calls out for </a:t>
            </a:r>
            <a:r>
              <a:rPr i="1" lang="en-US" sz="1600"/>
              <a:t>Ocean Shots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br>
              <a:rPr lang="en-US" sz="400"/>
            </a:br>
            <a:r>
              <a:rPr lang="en-US" sz="1600"/>
              <a:t>“An ambitious transformational concept consistent with Decade themes that draws inspiration &amp; expertise from multiple disciplines and fundamentally advances ocean science for sustainable development”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400"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rPr b="1" lang="en-US" sz="1600"/>
              <a:t>Initial round submissions due Dec.1, 2020 </a:t>
            </a:r>
            <a:r>
              <a:rPr lang="en-US" sz="1600"/>
              <a:t>(1 pager)</a:t>
            </a:r>
            <a:br>
              <a:rPr lang="en-US" sz="1600"/>
            </a:br>
            <a:endParaRPr sz="1600"/>
          </a:p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r>
              <a:t/>
            </a:r>
            <a:endParaRPr sz="1600"/>
          </a:p>
        </p:txBody>
      </p:sp>
      <p:sp>
        <p:nvSpPr>
          <p:cNvPr id="121" name="Google Shape;121;p10"/>
          <p:cNvSpPr txBox="1"/>
          <p:nvPr>
            <p:ph idx="2" type="body"/>
          </p:nvPr>
        </p:nvSpPr>
        <p:spPr>
          <a:xfrm>
            <a:off x="-1" y="168110"/>
            <a:ext cx="9144001" cy="906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b="1" lang="en-US"/>
              <a:t>Opportunities via UN Decade</a:t>
            </a:r>
            <a:br>
              <a:rPr b="1" lang="en-US"/>
            </a:br>
            <a:r>
              <a:rPr b="1" lang="en-US"/>
              <a:t> National Committees</a:t>
            </a:r>
            <a:endParaRPr/>
          </a:p>
        </p:txBody>
      </p:sp>
      <p:pic>
        <p:nvPicPr>
          <p:cNvPr id="122" name="Google Shape;12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55950" y="1278116"/>
            <a:ext cx="3544844" cy="199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3237" y="4076771"/>
            <a:ext cx="3990763" cy="1937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p11"/>
          <p:cNvSpPr txBox="1"/>
          <p:nvPr>
            <p:ph idx="1" type="body"/>
          </p:nvPr>
        </p:nvSpPr>
        <p:spPr>
          <a:xfrm>
            <a:off x="47134" y="1788736"/>
            <a:ext cx="8909298" cy="38532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Discuss CEOS position regarding COVERAGE as a cumulative contribution: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rPr lang="en-US" sz="1600"/>
              <a:t>	- COVERAGE interested in pursuing the Decade as a collaborative venture under CEOS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rPr lang="en-US" sz="1600"/>
              <a:t>	- Are there entities with the CEOS community interested in working with COVERAGE on this?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800"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COVERAGE has initiated discussions with GEO-Blue Planet on Decade collaboration</a:t>
            </a:r>
            <a:endParaRPr sz="1400"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800"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COVERAGE to engage Advisory Board, comprised of GOOS representatives (e.g. IMOS) to discuss possible/desired connections to GOOS.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600"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COVERAGE to further explore &amp; develop Decade implementation strategy further as part of upcoming Phase C activity (initiating early 2021)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800"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COVERAGE considering a submission to current </a:t>
            </a:r>
            <a:r>
              <a:rPr lang="en-US" sz="1600">
                <a:solidFill>
                  <a:schemeClr val="dk2"/>
                </a:solidFill>
              </a:rPr>
              <a:t>US </a:t>
            </a:r>
            <a:r>
              <a:rPr i="1" lang="en-US" sz="1600"/>
              <a:t>Ocean Shots </a:t>
            </a:r>
            <a:r>
              <a:rPr lang="en-US" sz="1600"/>
              <a:t>call for Dec. 1, 2020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br>
              <a:rPr lang="en-US" sz="400"/>
            </a:br>
            <a:br>
              <a:rPr lang="en-US" sz="1600"/>
            </a:br>
            <a:endParaRPr sz="1600"/>
          </a:p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r>
              <a:t/>
            </a:r>
            <a:endParaRPr sz="1600"/>
          </a:p>
        </p:txBody>
      </p:sp>
      <p:sp>
        <p:nvSpPr>
          <p:cNvPr id="130" name="Google Shape;130;p11"/>
          <p:cNvSpPr txBox="1"/>
          <p:nvPr>
            <p:ph idx="2" type="body"/>
          </p:nvPr>
        </p:nvSpPr>
        <p:spPr>
          <a:xfrm>
            <a:off x="-1" y="168110"/>
            <a:ext cx="9144001" cy="906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b="1" lang="en-US" sz="2000"/>
              <a:t>Status &amp; Possible Next Steps for a CEOS</a:t>
            </a:r>
            <a:endParaRPr/>
          </a:p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b="1" lang="en-US" sz="2000"/>
              <a:t>COVERAGE Contribution to the Decade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2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12"/>
          <p:cNvSpPr txBox="1"/>
          <p:nvPr>
            <p:ph idx="2" type="body"/>
          </p:nvPr>
        </p:nvSpPr>
        <p:spPr>
          <a:xfrm>
            <a:off x="0" y="3145971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b="1" lang="en-US" sz="3600">
                <a:solidFill>
                  <a:srgbClr val="244061"/>
                </a:solidFill>
              </a:rPr>
              <a:t>Backup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13"/>
          <p:cNvSpPr txBox="1"/>
          <p:nvPr>
            <p:ph idx="2" type="body"/>
          </p:nvPr>
        </p:nvSpPr>
        <p:spPr>
          <a:xfrm>
            <a:off x="1324466" y="122419"/>
            <a:ext cx="6872718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b="1" lang="en-US"/>
              <a:t>Thematic Demonstration Application</a:t>
            </a:r>
            <a:endParaRPr/>
          </a:p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700" strike="sngStrike"/>
          </a:p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i="1" lang="en-US" sz="1600"/>
              <a:t>Satellite Data in Support of Ecosystem Assessment &amp; Management</a:t>
            </a:r>
            <a:endParaRPr/>
          </a:p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324890" y="1311440"/>
            <a:ext cx="8819109" cy="1954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Increasing need for synergistic use of satellite environmental data in support of Fisheries &amp; Marine Biodiversity Applications </a:t>
            </a: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(e.g. habitat analyses, spatial stock structure, MPAs)</a:t>
            </a:r>
            <a:endParaRPr b="1" i="0" sz="1600" u="none" cap="none" strike="noStrike">
              <a:solidFill>
                <a:srgbClr val="24406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rgbClr val="24406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Stakeholder agencies</a:t>
            </a: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b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Intergovernmental RFMOs, National Fisheries Agencies, GEO-MBON, GBIF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24406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Importance of addressing challenges associated with in-situ &amp; Biological datasets</a:t>
            </a:r>
            <a:br>
              <a:rPr b="1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(eg. data interoperability, diverese spatial data types)</a:t>
            </a: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324891" y="3474213"/>
            <a:ext cx="859050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Example Demonstration Application: supporting data  </a:t>
            </a:r>
            <a:r>
              <a:rPr b="0" i="1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(publicly available)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RFMO monthly spatial catch &amp; effort data series by species (62 total), aggregated spatially at 1 &amp; 5 deg. spatial resolution, 1952-2018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Electronic tagging datasets: high resolution trajectory-profile series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AIS fishing vessel distribution data products : daily, since 2012 from </a:t>
            </a:r>
            <a:r>
              <a:rPr b="0" i="1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Global Fishing Watch</a:t>
            </a:r>
            <a:endParaRPr b="0" i="0" sz="1600" u="none" cap="none" strike="noStrike">
              <a:solidFill>
                <a:srgbClr val="24406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5" name="Google Shape;14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88" y="5006045"/>
            <a:ext cx="9074020" cy="136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2"/>
          <p:cNvSpPr txBox="1"/>
          <p:nvPr>
            <p:ph idx="2" type="body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/>
              <a:t>COVERAGE Overview</a:t>
            </a:r>
            <a:endParaRPr/>
          </a:p>
        </p:txBody>
      </p:sp>
      <p:grpSp>
        <p:nvGrpSpPr>
          <p:cNvPr id="29" name="Google Shape;29;p2"/>
          <p:cNvGrpSpPr/>
          <p:nvPr/>
        </p:nvGrpSpPr>
        <p:grpSpPr>
          <a:xfrm>
            <a:off x="12044" y="1246334"/>
            <a:ext cx="9131956" cy="4516159"/>
            <a:chOff x="292771" y="892206"/>
            <a:chExt cx="11061876" cy="4516159"/>
          </a:xfrm>
        </p:grpSpPr>
        <p:sp>
          <p:nvSpPr>
            <p:cNvPr id="30" name="Google Shape;30;p2"/>
            <p:cNvSpPr txBox="1"/>
            <p:nvPr/>
          </p:nvSpPr>
          <p:spPr>
            <a:xfrm>
              <a:off x="292771" y="892206"/>
              <a:ext cx="11061876" cy="45161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50"/>
                <a:buFont typeface="Arial"/>
                <a:buChar char="•"/>
              </a:pPr>
              <a:r>
                <a:rPr b="1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CEOS Initiative </a:t>
              </a:r>
              <a:r>
                <a:rPr b="0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endorsed as a 3-year pilot project, currently in its 2nd year of technical implementation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950"/>
                <a:buFont typeface="Arial"/>
                <a:buChar char="•"/>
              </a:pPr>
              <a:r>
                <a:rPr b="1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Cross-cutting, collaborative effort</a:t>
              </a:r>
              <a:br>
                <a:rPr b="0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b="0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-  Enable more widespread use of ocean satellite products in support of science &amp; applications for 			societal benefit</a:t>
              </a:r>
              <a:br>
                <a:rPr b="0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b="0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-  Improved access to a coherent set of global, interagency data products from the 4 Ocean VCs at 			common resolution</a:t>
              </a:r>
              <a:br>
                <a:rPr b="0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b="0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-  Implementation of an advanced technology platform providing access to complementary satellite &amp; in-		situ datasets via	value-added data services</a:t>
              </a:r>
              <a:br>
                <a:rPr b="0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b="0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-  Demonstrate utility in the context of an example thematic application relating to:</a:t>
              </a:r>
              <a:br>
                <a:rPr b="0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b="0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		“the environment and high seas biodiversity &amp; pelagic fisheries” </a:t>
              </a:r>
              <a:br>
                <a:rPr b="0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b="0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-  Touches upon several CEOS program areas: VCs, WGISS (FDA, ARD), Biodiversity 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950"/>
                <a:buFont typeface="Arial"/>
                <a:buChar char="•"/>
              </a:pPr>
              <a:r>
                <a:rPr b="1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Response to known needs of the ocean community </a:t>
              </a:r>
              <a:r>
                <a:rPr b="0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for improved, more integrated access to analysis ready data (ARD) in support also of  the United Nations Sustainable Development Goals (UN-SDGs) (#14 in particular) relating to marine biodiversity &amp; sustainable/ecosystem-based resource management 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950"/>
                <a:buFont typeface="Arial"/>
                <a:buChar char="•"/>
              </a:pPr>
              <a:r>
                <a:rPr b="1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Advisory Board &amp; Contributors</a:t>
              </a:r>
              <a:endParaRPr/>
            </a:p>
            <a:p>
              <a:pPr indent="-260350" lvl="0" marL="28575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</a:pPr>
              <a:r>
                <a:t/>
              </a:r>
              <a:endParaRPr b="1" i="0" sz="4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950"/>
                <a:buFont typeface="Arial"/>
                <a:buChar char="•"/>
              </a:pPr>
              <a:r>
                <a:rPr b="1" i="0" lang="en-US" sz="15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Approach &amp; Status</a:t>
              </a:r>
              <a:r>
                <a:rPr b="0" i="0" lang="en-US" sz="1600" u="none" cap="none" strike="noStrike">
                  <a:solidFill>
                    <a:srgbClr val="24406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	</a:t>
              </a:r>
              <a:endParaRPr/>
            </a:p>
          </p:txBody>
        </p:sp>
        <p:pic>
          <p:nvPicPr>
            <p:cNvPr id="31" name="Google Shape;31;p2"/>
            <p:cNvPicPr preferRelativeResize="0"/>
            <p:nvPr/>
          </p:nvPicPr>
          <p:blipFill rotWithShape="1">
            <a:blip r:embed="rId3">
              <a:alphaModFix/>
            </a:blip>
            <a:srcRect b="2158" l="0" r="10889" t="0"/>
            <a:stretch/>
          </p:blipFill>
          <p:spPr>
            <a:xfrm>
              <a:off x="4397065" y="4445736"/>
              <a:ext cx="6798706" cy="4132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" name="Google Shape;3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251" y="5478179"/>
            <a:ext cx="8612549" cy="1203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3"/>
          <p:cNvSpPr txBox="1"/>
          <p:nvPr>
            <p:ph idx="2" type="body"/>
          </p:nvPr>
        </p:nvSpPr>
        <p:spPr>
          <a:xfrm>
            <a:off x="2208229" y="304800"/>
            <a:ext cx="523423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-US"/>
              <a:t>Distributed System Architecture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9" name="Google Shape;39;p3"/>
          <p:cNvPicPr preferRelativeResize="0"/>
          <p:nvPr/>
        </p:nvPicPr>
        <p:blipFill rotWithShape="1">
          <a:blip r:embed="rId3">
            <a:alphaModFix/>
          </a:blip>
          <a:srcRect b="-380" l="2247" r="3212" t="-344"/>
          <a:stretch/>
        </p:blipFill>
        <p:spPr>
          <a:xfrm>
            <a:off x="0" y="1460240"/>
            <a:ext cx="9144000" cy="4753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4"/>
          <p:cNvSpPr txBox="1"/>
          <p:nvPr>
            <p:ph idx="2" type="body"/>
          </p:nvPr>
        </p:nvSpPr>
        <p:spPr>
          <a:xfrm>
            <a:off x="0" y="92696"/>
            <a:ext cx="9143999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b="1" lang="en-US"/>
              <a:t>COVERAGE Web-Portal</a:t>
            </a:r>
            <a:br>
              <a:rPr lang="en-US"/>
            </a:br>
            <a:r>
              <a:rPr b="0" lang="en-US" sz="1800"/>
              <a:t>https://coverage.ceos.org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6" name="Google Shape;4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680" y="1242027"/>
            <a:ext cx="5840963" cy="531834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4"/>
          <p:cNvSpPr txBox="1"/>
          <p:nvPr/>
        </p:nvSpPr>
        <p:spPr>
          <a:xfrm>
            <a:off x="6199710" y="1485935"/>
            <a:ext cx="2944289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4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Descriptive information on COVERAGE Initiative</a:t>
            </a:r>
            <a:br>
              <a:rPr b="0" i="0" lang="en-US" sz="18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i="0" sz="1800" u="none" cap="none" strike="noStrike">
              <a:solidFill>
                <a:srgbClr val="24406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4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services/tool integration coming soon</a:t>
            </a:r>
            <a:br>
              <a:rPr b="0" i="0" lang="en-US" sz="18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i="0" sz="1800" u="none" cap="none" strike="noStrike">
              <a:solidFill>
                <a:srgbClr val="24406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4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Transition of site to Portal by end of Phase B</a:t>
            </a: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6032643" y="3855562"/>
            <a:ext cx="3111357" cy="27048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4"/>
          <p:cNvPicPr preferRelativeResize="0"/>
          <p:nvPr/>
        </p:nvPicPr>
        <p:blipFill rotWithShape="1">
          <a:blip r:embed="rId4">
            <a:alphaModFix/>
          </a:blip>
          <a:srcRect b="4272" l="0" r="57630" t="-1"/>
          <a:stretch/>
        </p:blipFill>
        <p:spPr>
          <a:xfrm>
            <a:off x="6294441" y="4968569"/>
            <a:ext cx="2587759" cy="47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4"/>
          <p:cNvPicPr preferRelativeResize="0"/>
          <p:nvPr/>
        </p:nvPicPr>
        <p:blipFill rotWithShape="1">
          <a:blip r:embed="rId4">
            <a:alphaModFix/>
          </a:blip>
          <a:srcRect b="19451" l="47022" r="0" t="0"/>
          <a:stretch/>
        </p:blipFill>
        <p:spPr>
          <a:xfrm>
            <a:off x="5932602" y="5680436"/>
            <a:ext cx="3211397" cy="399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5"/>
          <p:cNvSpPr txBox="1"/>
          <p:nvPr>
            <p:ph idx="2" type="body"/>
          </p:nvPr>
        </p:nvSpPr>
        <p:spPr>
          <a:xfrm>
            <a:off x="2557020" y="125690"/>
            <a:ext cx="4692192" cy="854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b="1" lang="en-US"/>
              <a:t>Integrated Data Search</a:t>
            </a:r>
            <a:endParaRPr/>
          </a:p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Prototype Portal Value-added Services</a:t>
            </a:r>
            <a:endParaRPr/>
          </a:p>
        </p:txBody>
      </p:sp>
      <p:sp>
        <p:nvSpPr>
          <p:cNvPr id="57" name="Google Shape;57;p5"/>
          <p:cNvSpPr/>
          <p:nvPr/>
        </p:nvSpPr>
        <p:spPr>
          <a:xfrm>
            <a:off x="83496" y="1654840"/>
            <a:ext cx="3060344" cy="4278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Leverages CEOS-WGISS</a:t>
            </a:r>
            <a:b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IDN and CDA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24406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Integrates Dataset Metadata from multiple repositories: e.g.</a:t>
            </a:r>
            <a:b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NASA/CMR</a:t>
            </a:r>
            <a:b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FedEO (CMEMS)</a:t>
            </a:r>
            <a:b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IMOS</a:t>
            </a:r>
            <a:b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CSIRO “Marlin”</a:t>
            </a:r>
            <a:endParaRPr/>
          </a:p>
          <a:p>
            <a:pPr indent="-8223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24406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Features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Keyword search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Facetted search filters</a:t>
            </a:r>
            <a:endParaRPr/>
          </a:p>
          <a:p>
            <a:pPr indent="-15367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24406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Returns dataset descriptive &amp; access point information</a:t>
            </a:r>
            <a:endParaRPr/>
          </a:p>
        </p:txBody>
      </p:sp>
      <p:grpSp>
        <p:nvGrpSpPr>
          <p:cNvPr id="58" name="Google Shape;58;p5"/>
          <p:cNvGrpSpPr/>
          <p:nvPr/>
        </p:nvGrpSpPr>
        <p:grpSpPr>
          <a:xfrm>
            <a:off x="3256961" y="1348032"/>
            <a:ext cx="5887039" cy="5431869"/>
            <a:chOff x="3035431" y="1352746"/>
            <a:chExt cx="5887039" cy="5431869"/>
          </a:xfrm>
        </p:grpSpPr>
        <p:pic>
          <p:nvPicPr>
            <p:cNvPr id="59" name="Google Shape;59;p5"/>
            <p:cNvPicPr preferRelativeResize="0"/>
            <p:nvPr/>
          </p:nvPicPr>
          <p:blipFill rotWithShape="1">
            <a:blip r:embed="rId3">
              <a:alphaModFix/>
            </a:blip>
            <a:srcRect b="1938" l="22114" r="0" t="4725"/>
            <a:stretch/>
          </p:blipFill>
          <p:spPr>
            <a:xfrm>
              <a:off x="3035431" y="1352746"/>
              <a:ext cx="4600812" cy="4077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648592" y="3293401"/>
              <a:ext cx="4273878" cy="34912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" name="Google Shape;61;p5"/>
          <p:cNvGrpSpPr/>
          <p:nvPr/>
        </p:nvGrpSpPr>
        <p:grpSpPr>
          <a:xfrm>
            <a:off x="2105712" y="3242820"/>
            <a:ext cx="902616" cy="372359"/>
            <a:chOff x="1654404" y="3209827"/>
            <a:chExt cx="902616" cy="372359"/>
          </a:xfrm>
        </p:grpSpPr>
        <p:sp>
          <p:nvSpPr>
            <p:cNvPr id="62" name="Google Shape;62;p5"/>
            <p:cNvSpPr/>
            <p:nvPr/>
          </p:nvSpPr>
          <p:spPr>
            <a:xfrm>
              <a:off x="1654404" y="3209827"/>
              <a:ext cx="113122" cy="372359"/>
            </a:xfrm>
            <a:prstGeom prst="rightBrace">
              <a:avLst>
                <a:gd fmla="val 8333" name="adj1"/>
                <a:gd fmla="val 50000" name="adj2"/>
              </a:avLst>
            </a:prstGeom>
            <a:noFill/>
            <a:ln cap="flat" cmpd="sng" w="19050">
              <a:solidFill>
                <a:srgbClr val="4A7D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5"/>
            <p:cNvSpPr txBox="1"/>
            <p:nvPr/>
          </p:nvSpPr>
          <p:spPr>
            <a:xfrm>
              <a:off x="1764815" y="3209827"/>
              <a:ext cx="7922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satellite</a:t>
              </a:r>
              <a:endParaRPr/>
            </a:p>
          </p:txBody>
        </p:sp>
      </p:grpSp>
      <p:grpSp>
        <p:nvGrpSpPr>
          <p:cNvPr id="64" name="Google Shape;64;p5"/>
          <p:cNvGrpSpPr/>
          <p:nvPr/>
        </p:nvGrpSpPr>
        <p:grpSpPr>
          <a:xfrm>
            <a:off x="1970734" y="3734586"/>
            <a:ext cx="765865" cy="372359"/>
            <a:chOff x="1654404" y="3209827"/>
            <a:chExt cx="765865" cy="372359"/>
          </a:xfrm>
        </p:grpSpPr>
        <p:sp>
          <p:nvSpPr>
            <p:cNvPr id="65" name="Google Shape;65;p5"/>
            <p:cNvSpPr/>
            <p:nvPr/>
          </p:nvSpPr>
          <p:spPr>
            <a:xfrm>
              <a:off x="1654404" y="3209827"/>
              <a:ext cx="113122" cy="372359"/>
            </a:xfrm>
            <a:prstGeom prst="rightBrace">
              <a:avLst>
                <a:gd fmla="val 8333" name="adj1"/>
                <a:gd fmla="val 50000" name="adj2"/>
              </a:avLst>
            </a:prstGeom>
            <a:noFill/>
            <a:ln cap="flat" cmpd="sng" w="19050">
              <a:solidFill>
                <a:srgbClr val="4A7D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 txBox="1"/>
            <p:nvPr/>
          </p:nvSpPr>
          <p:spPr>
            <a:xfrm>
              <a:off x="1767526" y="3242117"/>
              <a:ext cx="652743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in situ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6"/>
          <p:cNvSpPr txBox="1"/>
          <p:nvPr>
            <p:ph idx="2" type="body"/>
          </p:nvPr>
        </p:nvSpPr>
        <p:spPr>
          <a:xfrm>
            <a:off x="2406191" y="106051"/>
            <a:ext cx="4965570" cy="854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b="1" lang="en-US"/>
              <a:t>Web-based Data Visualization</a:t>
            </a:r>
            <a:endParaRPr/>
          </a:p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Prototype Portal Value-added Services</a:t>
            </a:r>
            <a:endParaRPr/>
          </a:p>
        </p:txBody>
      </p:sp>
      <p:sp>
        <p:nvSpPr>
          <p:cNvPr id="73" name="Google Shape;73;p6"/>
          <p:cNvSpPr/>
          <p:nvPr/>
        </p:nvSpPr>
        <p:spPr>
          <a:xfrm>
            <a:off x="-17371" y="1094053"/>
            <a:ext cx="4539007" cy="2693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Integrated visualization of satellite &amp; in-situ data</a:t>
            </a:r>
            <a:endParaRPr/>
          </a:p>
          <a:p>
            <a:pPr indent="-285744" lvl="0" marL="28574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Synchronized horizontal and vertical views of data and their evolution over time</a:t>
            </a:r>
            <a:endParaRPr/>
          </a:p>
          <a:p>
            <a:pPr indent="-285744" lvl="0" marL="28574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Integrated dataset Search</a:t>
            </a:r>
            <a:endParaRPr/>
          </a:p>
          <a:p>
            <a:pPr indent="-285744" lvl="0" marL="28574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“One-stop” Data Subsetting capability</a:t>
            </a:r>
            <a:b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(both satellite &amp; in-situ)</a:t>
            </a:r>
            <a:endParaRPr/>
          </a:p>
          <a:p>
            <a:pPr indent="-285744" lvl="0" marL="28574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Source: JPL Common Mapping Client</a:t>
            </a:r>
            <a:endParaRPr/>
          </a:p>
          <a:p>
            <a:pPr indent="-285744" lvl="0" marL="28574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What’s Next:  Analytics API integration</a:t>
            </a:r>
            <a:endParaRPr/>
          </a:p>
        </p:txBody>
      </p:sp>
      <p:pic>
        <p:nvPicPr>
          <p:cNvPr id="74" name="Google Shape;74;p6"/>
          <p:cNvPicPr preferRelativeResize="0"/>
          <p:nvPr/>
        </p:nvPicPr>
        <p:blipFill rotWithShape="1">
          <a:blip r:embed="rId3">
            <a:alphaModFix/>
          </a:blip>
          <a:srcRect b="4553" l="0" r="0" t="3752"/>
          <a:stretch/>
        </p:blipFill>
        <p:spPr>
          <a:xfrm>
            <a:off x="4668222" y="1157140"/>
            <a:ext cx="4404684" cy="2271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6"/>
          <p:cNvPicPr preferRelativeResize="0"/>
          <p:nvPr/>
        </p:nvPicPr>
        <p:blipFill rotWithShape="1">
          <a:blip r:embed="rId4">
            <a:alphaModFix/>
          </a:blip>
          <a:srcRect b="0" l="0" r="0" t="3724"/>
          <a:stretch/>
        </p:blipFill>
        <p:spPr>
          <a:xfrm>
            <a:off x="4668222" y="3965204"/>
            <a:ext cx="4475778" cy="242383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6"/>
          <p:cNvSpPr txBox="1"/>
          <p:nvPr/>
        </p:nvSpPr>
        <p:spPr>
          <a:xfrm>
            <a:off x="4521636" y="3439243"/>
            <a:ext cx="469785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IATTC Bigeye Tuna archival tag spatial distribution data in relation to AVISO-SSHA and animal telemetry environmental measurements </a:t>
            </a:r>
            <a:endParaRPr/>
          </a:p>
        </p:txBody>
      </p:sp>
      <p:sp>
        <p:nvSpPr>
          <p:cNvPr id="77" name="Google Shape;77;p6"/>
          <p:cNvSpPr txBox="1"/>
          <p:nvPr/>
        </p:nvSpPr>
        <p:spPr>
          <a:xfrm>
            <a:off x="4736964" y="6423282"/>
            <a:ext cx="42672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Saildrone ATOMIC cruise ADCP and CTD data  overlaid on Sea Surface Salinity data from SMAP</a:t>
            </a:r>
            <a:endParaRPr/>
          </a:p>
        </p:txBody>
      </p:sp>
      <p:pic>
        <p:nvPicPr>
          <p:cNvPr id="78" name="Google Shape;78;p6"/>
          <p:cNvPicPr preferRelativeResize="0"/>
          <p:nvPr/>
        </p:nvPicPr>
        <p:blipFill rotWithShape="1">
          <a:blip r:embed="rId5">
            <a:alphaModFix/>
          </a:blip>
          <a:srcRect b="4002" l="0" r="0" t="4177"/>
          <a:stretch/>
        </p:blipFill>
        <p:spPr>
          <a:xfrm>
            <a:off x="107129" y="3965204"/>
            <a:ext cx="4368650" cy="237753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6"/>
          <p:cNvSpPr txBox="1"/>
          <p:nvPr/>
        </p:nvSpPr>
        <p:spPr>
          <a:xfrm>
            <a:off x="2680305" y="6324600"/>
            <a:ext cx="198791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search &amp; Subsetting</a:t>
            </a:r>
            <a:endParaRPr b="0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7"/>
          <p:cNvSpPr txBox="1"/>
          <p:nvPr>
            <p:ph idx="2" type="body"/>
          </p:nvPr>
        </p:nvSpPr>
        <p:spPr>
          <a:xfrm>
            <a:off x="2116666" y="54876"/>
            <a:ext cx="5321969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-US"/>
              <a:t>Satellite Data Analytics Services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000"/>
              <a:t>Prototype Portal Value-added Services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1"/>
          </a:p>
        </p:txBody>
      </p:sp>
      <p:sp>
        <p:nvSpPr>
          <p:cNvPr id="86" name="Google Shape;86;p7"/>
          <p:cNvSpPr txBox="1"/>
          <p:nvPr/>
        </p:nvSpPr>
        <p:spPr>
          <a:xfrm>
            <a:off x="-32994" y="1797277"/>
            <a:ext cx="3662265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Science Data Analytics Platform (SDAP)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r>
              <a:rPr b="0" i="0" lang="en-US" sz="1600" u="sng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http://sdap.apache.org</a:t>
            </a:r>
            <a:b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i="0" sz="16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b="0" i="1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Enabling Big Data </a:t>
            </a:r>
            <a:br>
              <a:rPr b="0" i="1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1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science without download</a:t>
            </a: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”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Cloud Deployments:</a:t>
            </a:r>
            <a:b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AWS &amp; WEkEO</a:t>
            </a:r>
            <a:endParaRPr b="0" i="0" sz="16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8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Interfaces:</a:t>
            </a:r>
            <a:b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6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Jupyter notebooks &amp; APIs</a:t>
            </a:r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>
            <a:off x="4314420" y="4668711"/>
            <a:ext cx="3231975" cy="2118557"/>
            <a:chOff x="4505476" y="4205463"/>
            <a:chExt cx="3231975" cy="2118557"/>
          </a:xfrm>
        </p:grpSpPr>
        <p:pic>
          <p:nvPicPr>
            <p:cNvPr id="88" name="Google Shape;88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883224" y="4578308"/>
              <a:ext cx="2701212" cy="17457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7"/>
            <p:cNvSpPr txBox="1"/>
            <p:nvPr/>
          </p:nvSpPr>
          <p:spPr>
            <a:xfrm>
              <a:off x="4505476" y="4205463"/>
              <a:ext cx="323197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SDAP WEkEO Deployment Instance</a:t>
              </a:r>
              <a:endParaRPr/>
            </a:p>
          </p:txBody>
        </p:sp>
      </p:grpSp>
      <p:grpSp>
        <p:nvGrpSpPr>
          <p:cNvPr id="90" name="Google Shape;90;p7"/>
          <p:cNvGrpSpPr/>
          <p:nvPr/>
        </p:nvGrpSpPr>
        <p:grpSpPr>
          <a:xfrm>
            <a:off x="3465456" y="1584723"/>
            <a:ext cx="5602344" cy="2900534"/>
            <a:chOff x="1050480" y="4239766"/>
            <a:chExt cx="4354040" cy="2254243"/>
          </a:xfrm>
        </p:grpSpPr>
        <p:pic>
          <p:nvPicPr>
            <p:cNvPr id="91" name="Google Shape;91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50480" y="4492187"/>
              <a:ext cx="4006089" cy="2001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7"/>
            <p:cNvPicPr preferRelativeResize="0"/>
            <p:nvPr/>
          </p:nvPicPr>
          <p:blipFill rotWithShape="1">
            <a:blip r:embed="rId6">
              <a:alphaModFix/>
            </a:blip>
            <a:srcRect b="0" l="0" r="0" t="15769"/>
            <a:stretch/>
          </p:blipFill>
          <p:spPr>
            <a:xfrm>
              <a:off x="3504173" y="5310629"/>
              <a:ext cx="1732924" cy="1138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750650" y="4239766"/>
              <a:ext cx="1653870" cy="10315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8"/>
          <p:cNvSpPr txBox="1"/>
          <p:nvPr>
            <p:ph idx="1" type="body"/>
          </p:nvPr>
        </p:nvSpPr>
        <p:spPr>
          <a:xfrm>
            <a:off x="495300" y="2764410"/>
            <a:ext cx="8153400" cy="16897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01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rPr b="1" lang="en-US"/>
              <a:t>“Positioning COVERAGE as a cumulative contribution to the 	Decade on Ocean Science”</a:t>
            </a:r>
            <a:endParaRPr/>
          </a:p>
          <a:p>
            <a:pPr indent="0" lvl="0" marL="101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800"/>
          </a:p>
          <a:p>
            <a:pPr indent="0" lvl="0" marL="101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rPr lang="en-US" sz="1600"/>
              <a:t>(e.g., via programmatic connectivity to GOOS)</a:t>
            </a:r>
            <a:endParaRPr/>
          </a:p>
        </p:txBody>
      </p:sp>
      <p:sp>
        <p:nvSpPr>
          <p:cNvPr id="100" name="Google Shape;100;p8"/>
          <p:cNvSpPr txBox="1"/>
          <p:nvPr>
            <p:ph idx="2" type="body"/>
          </p:nvPr>
        </p:nvSpPr>
        <p:spPr>
          <a:xfrm>
            <a:off x="2003545" y="215132"/>
            <a:ext cx="5321969" cy="5154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b="1" lang="en-US"/>
              <a:t>Discussion Topic</a:t>
            </a:r>
            <a:endParaRPr/>
          </a:p>
        </p:txBody>
      </p:sp>
      <p:grpSp>
        <p:nvGrpSpPr>
          <p:cNvPr id="101" name="Google Shape;101;p8"/>
          <p:cNvGrpSpPr/>
          <p:nvPr/>
        </p:nvGrpSpPr>
        <p:grpSpPr>
          <a:xfrm>
            <a:off x="0" y="5575515"/>
            <a:ext cx="9144000" cy="754584"/>
            <a:chOff x="0" y="1319313"/>
            <a:chExt cx="9144000" cy="754584"/>
          </a:xfrm>
        </p:grpSpPr>
        <p:sp>
          <p:nvSpPr>
            <p:cNvPr id="102" name="Google Shape;102;p8"/>
            <p:cNvSpPr/>
            <p:nvPr/>
          </p:nvSpPr>
          <p:spPr>
            <a:xfrm>
              <a:off x="0" y="1319313"/>
              <a:ext cx="9144000" cy="754584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3" name="Google Shape;103;p8"/>
            <p:cNvPicPr preferRelativeResize="0"/>
            <p:nvPr/>
          </p:nvPicPr>
          <p:blipFill rotWithShape="1">
            <a:blip r:embed="rId3">
              <a:alphaModFix/>
            </a:blip>
            <a:srcRect b="22428" l="0" r="0" t="23661"/>
            <a:stretch/>
          </p:blipFill>
          <p:spPr>
            <a:xfrm>
              <a:off x="2128690" y="1319313"/>
              <a:ext cx="5106382" cy="7143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" name="Google Shape;109;p9"/>
          <p:cNvSpPr txBox="1"/>
          <p:nvPr>
            <p:ph idx="1" type="body"/>
          </p:nvPr>
        </p:nvSpPr>
        <p:spPr>
          <a:xfrm>
            <a:off x="0" y="1218414"/>
            <a:ext cx="5368566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UN-International Oceanographic Committee (IOC) initiative mandated by UN General Assembly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800"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 u="sng"/>
              <a:t>Goals</a:t>
            </a:r>
            <a:r>
              <a:rPr lang="en-US" sz="1600"/>
              <a:t>: Mobilize resources &amp; tech. innovation to deliver key societal outcomes for the oceans:</a:t>
            </a:r>
            <a:br>
              <a:rPr lang="en-US" sz="1600"/>
            </a:br>
            <a:r>
              <a:rPr lang="en-US" sz="1600"/>
              <a:t>“</a:t>
            </a:r>
            <a:r>
              <a:rPr i="1" lang="en-US" sz="1400"/>
              <a:t>clean, healthy, resilient, sustainable, safe, transparent”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800"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 u="sng"/>
              <a:t>9 Priority Applications</a:t>
            </a:r>
            <a:r>
              <a:rPr lang="en-US" sz="1600"/>
              <a:t>:</a:t>
            </a:r>
            <a:br>
              <a:rPr lang="en-US" sz="1600"/>
            </a:br>
            <a:r>
              <a:rPr lang="en-US" sz="1600"/>
              <a:t>Fisheries management, Marine spatial planning, Marine protected areas, Coastal Zone management/adaptation, Early warning systems, …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i="1" sz="800"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 u="sng"/>
              <a:t>7 Priority Areas</a:t>
            </a:r>
            <a:r>
              <a:rPr lang="en-US" sz="1600"/>
              <a:t>:</a:t>
            </a:r>
            <a:br>
              <a:rPr lang="en-US" sz="1600"/>
            </a:br>
            <a:r>
              <a:rPr lang="en-US" sz="1600"/>
              <a:t>Comprehensive digital ocean atlas, observing system, ocean data &amp; info portal, multi-hazard warning system, …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i="1" sz="800"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 u="sng"/>
              <a:t>Calls for</a:t>
            </a:r>
            <a:r>
              <a:rPr lang="en-US" sz="1600"/>
              <a:t>:  large scale, multi-country/agency, </a:t>
            </a:r>
            <a:r>
              <a:rPr i="1" lang="en-US" sz="1600"/>
              <a:t>transformative</a:t>
            </a:r>
            <a:r>
              <a:rPr lang="en-US" sz="1600"/>
              <a:t> Decade programs &amp; projects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Official launch event Berlin, May 2021 but initial call for actions Oct. 14, 2020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r>
              <a:t/>
            </a:r>
            <a:endParaRPr sz="1600"/>
          </a:p>
        </p:txBody>
      </p:sp>
      <p:sp>
        <p:nvSpPr>
          <p:cNvPr id="110" name="Google Shape;110;p9"/>
          <p:cNvSpPr txBox="1"/>
          <p:nvPr>
            <p:ph idx="2" type="body"/>
          </p:nvPr>
        </p:nvSpPr>
        <p:spPr>
          <a:xfrm>
            <a:off x="2387337" y="168111"/>
            <a:ext cx="5484043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-US"/>
              <a:t>UN Decade of the Oceans for Sustainable Development</a:t>
            </a:r>
            <a:endParaRPr/>
          </a:p>
        </p:txBody>
      </p:sp>
      <p:grpSp>
        <p:nvGrpSpPr>
          <p:cNvPr id="111" name="Google Shape;111;p9"/>
          <p:cNvGrpSpPr/>
          <p:nvPr/>
        </p:nvGrpSpPr>
        <p:grpSpPr>
          <a:xfrm>
            <a:off x="5319919" y="1322361"/>
            <a:ext cx="3824081" cy="2674603"/>
            <a:chOff x="5319919" y="1303508"/>
            <a:chExt cx="3824081" cy="2674603"/>
          </a:xfrm>
        </p:grpSpPr>
        <p:pic>
          <p:nvPicPr>
            <p:cNvPr id="112" name="Google Shape;112;p9"/>
            <p:cNvPicPr preferRelativeResize="0"/>
            <p:nvPr/>
          </p:nvPicPr>
          <p:blipFill rotWithShape="1">
            <a:blip r:embed="rId3">
              <a:alphaModFix/>
            </a:blip>
            <a:srcRect b="15085" l="16462" r="31310" t="19973"/>
            <a:stretch/>
          </p:blipFill>
          <p:spPr>
            <a:xfrm>
              <a:off x="5319919" y="1303508"/>
              <a:ext cx="3824081" cy="26746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32174" y="1303508"/>
              <a:ext cx="1111826" cy="6450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4" name="Google Shape;114;p9"/>
          <p:cNvPicPr preferRelativeResize="0"/>
          <p:nvPr/>
        </p:nvPicPr>
        <p:blipFill rotWithShape="1">
          <a:blip r:embed="rId5">
            <a:alphaModFix/>
          </a:blip>
          <a:srcRect b="0" l="6155" r="0" t="0"/>
          <a:stretch/>
        </p:blipFill>
        <p:spPr>
          <a:xfrm>
            <a:off x="5982515" y="4279769"/>
            <a:ext cx="2780485" cy="2179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Tsontos, Vardis M (US 398P)</dc:creator>
</cp:coreProperties>
</file>