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embeddedFontLst>
    <p:embeddedFont>
      <p:font typeface="Helvetica Neue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9" roundtripDataSignature="AMtx7mhOJOlXgNgT+TljYjLwm/U84/cJ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HelveticaNeue-regular.fntdata"/><Relationship Id="rId14" Type="http://schemas.openxmlformats.org/officeDocument/2006/relationships/slide" Target="slides/slide9.xml"/><Relationship Id="rId17" Type="http://schemas.openxmlformats.org/officeDocument/2006/relationships/font" Target="fonts/HelveticaNeue-italic.fntdata"/><Relationship Id="rId16" Type="http://schemas.openxmlformats.org/officeDocument/2006/relationships/font" Target="fonts/HelveticaNeue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HelveticaNeue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228600" lvl="6" marL="3200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228600" lvl="7" marL="3657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228600" lvl="8" marL="4114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" name="Google Shape;2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" name="Google Shape;3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A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[interoperability] work is relevant to all of CEOS</a:t>
            </a:r>
            <a:r>
              <a:rPr lang="en-A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connected to LSI-VC, WGISS, WGCapD and the SEO. Plus specific projects (CEOS-COAST), and collaborators (GEO GLAM, GEO Aquawatch)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" name="Google Shape;41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2" marL="111035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AU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Efforts to coordinate are high</a:t>
            </a:r>
            <a:endParaRPr/>
          </a:p>
          <a:p>
            <a:pPr indent="-228600" lvl="2" marL="1110355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AU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 linkages to ARD Strategy and FDA</a:t>
            </a:r>
            <a:endParaRPr/>
          </a:p>
          <a:p>
            <a:pPr indent="-228600" lvl="0" marL="457200" marR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" name="Google Shape;48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A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WGISS would document best practices learned from the Lab experiments to support CEOS agencies in implementing them at scale across CEOS.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venir"/>
              <a:buNone/>
            </a:pPr>
            <a:r>
              <a:t/>
            </a:r>
            <a:endParaRPr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" name="Google Shape;55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A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WGISS would document best practices learned from the Lab experiments to support CEOS agencies in implementing them at scale across CEOS.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venir"/>
              <a:buNone/>
            </a:pPr>
            <a:r>
              <a:t/>
            </a:r>
            <a:endParaRPr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" name="Google Shape;63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Google Shape;75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" name="Google Shape;82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AU"/>
              <a:t>Most CEOS FDA prototypes use a similar breakdown of the architectural layers for simplicity (ODC and ESA for example)</a:t>
            </a:r>
            <a:endParaRPr/>
          </a:p>
          <a:p>
            <a:pPr indent="-2286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AU"/>
              <a:t>In practice they are federated service ecosystems with a variety of interface points at all levels available to users of all types – drawing that though is unhelpful to communication.</a:t>
            </a:r>
            <a:endParaRPr/>
          </a:p>
          <a:p>
            <a:pPr indent="-2286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AU"/>
              <a:t>Unfortunately the simplified view also hides very important changes in the ecosystem.</a:t>
            </a:r>
            <a:endParaRPr/>
          </a:p>
          <a:p>
            <a:pPr indent="-2286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AU"/>
              <a:t>We can see a few though – practically all CEOS FDA pilots include the three interface types shown:</a:t>
            </a:r>
            <a:endParaRPr/>
          </a:p>
          <a:p>
            <a:pPr indent="-4572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AU"/>
              <a:t>Web based users interfaces – not just data discovery, view and download. Full analytics capabilities for common use-cases (e.g. NDVI, Carbon, Hazards). These are often themed (e.g. ESA Thematic Exploitation Platforms is an entire family of themed web portals with common with shared components and data sources. </a:t>
            </a:r>
            <a:endParaRPr/>
          </a:p>
          <a:p>
            <a:pPr indent="-4572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AU"/>
              <a:t>Jupyter notebooks – Interactive data analysis directly available to users. Opens up a whole new range of possible applications</a:t>
            </a:r>
            <a:endParaRPr/>
          </a:p>
          <a:p>
            <a:pPr indent="-4572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AU"/>
              <a:t>APIs – a much lower level interface to both the data and analytical capabilities. Allows for direct integration with other third party applications and development.</a:t>
            </a:r>
            <a:endParaRPr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3683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2"/>
          <p:cNvSpPr/>
          <p:nvPr>
            <p:ph idx="12" type="sldNum"/>
          </p:nvPr>
        </p:nvSpPr>
        <p:spPr>
          <a:xfrm>
            <a:off x="8763000" y="6629400"/>
            <a:ext cx="3048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0" name="Google Shape;10;p12"/>
          <p:cNvSpPr txBox="1"/>
          <p:nvPr>
            <p:ph idx="1" type="body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4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4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4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14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14"/>
          <p:cNvSpPr txBox="1"/>
          <p:nvPr>
            <p:ph idx="12" type="sldNum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idx="12" type="sldNum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hyperlink" Target="https://bccampus.ca/projects/tlpd/tlpd-4/" TargetMode="External"/><Relationship Id="rId5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"/>
          <p:cNvSpPr txBox="1"/>
          <p:nvPr>
            <p:ph type="title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Arial"/>
              <a:buNone/>
            </a:pPr>
            <a:r>
              <a:rPr b="1" i="0" lang="en-AU" sz="378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Earth Analytics Interoperability Lab</a:t>
            </a:r>
            <a:endParaRPr b="0" i="0" sz="126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"/>
          <p:cNvSpPr/>
          <p:nvPr/>
        </p:nvSpPr>
        <p:spPr>
          <a:xfrm>
            <a:off x="622789" y="3788229"/>
            <a:ext cx="4810858" cy="251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AU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Dr. Robert Woodcock, CSIRO, WGISS Chair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AU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Dr. Brian Killough, Systems Engineering Office, NASA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Plenary 2020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AU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 Item</a:t>
            </a:r>
            <a:r>
              <a:rPr b="0" i="0" lang="en-AU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2.4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AU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 – 22 October 2020</a:t>
            </a:r>
            <a:endParaRPr/>
          </a:p>
        </p:txBody>
      </p:sp>
      <p:pic>
        <p:nvPicPr>
          <p:cNvPr id="30" name="Google Shape;3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AU" sz="10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eb of wires showing connections between groups and singles" id="36" name="Google Shape;36;p2"/>
          <p:cNvPicPr preferRelativeResize="0"/>
          <p:nvPr/>
        </p:nvPicPr>
        <p:blipFill rotWithShape="1">
          <a:blip r:embed="rId3">
            <a:alphaModFix/>
          </a:blip>
          <a:srcRect b="-1" l="25036" r="9633" t="0"/>
          <a:stretch/>
        </p:blipFill>
        <p:spPr>
          <a:xfrm>
            <a:off x="5235115" y="1144744"/>
            <a:ext cx="3908884" cy="5713255"/>
          </a:xfrm>
          <a:custGeom>
            <a:rect b="b" l="l" r="r" t="t"/>
            <a:pathLst>
              <a:path extrusionOk="0" h="6858000" w="8949307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7" name="Google Shape;37;p2"/>
          <p:cNvSpPr txBox="1"/>
          <p:nvPr>
            <p:ph idx="1" type="body"/>
          </p:nvPr>
        </p:nvSpPr>
        <p:spPr>
          <a:xfrm>
            <a:off x="76200" y="1461330"/>
            <a:ext cx="5417180" cy="50156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1" marL="40322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CEOS Interoperability Terminology</a:t>
            </a:r>
            <a:endParaRPr/>
          </a:p>
          <a:p>
            <a:pPr indent="-228600" lvl="2" marL="860425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on ARD and Cloud</a:t>
            </a:r>
            <a:endParaRPr/>
          </a:p>
          <a:p>
            <a:pPr indent="-228600" lvl="2" marL="860425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Agenda 4.2</a:t>
            </a:r>
            <a:endParaRPr/>
          </a:p>
          <a:p>
            <a:pPr indent="-91440" lvl="2" marL="860425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16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40322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</a:pPr>
            <a:r>
              <a:rPr b="1" lang="en-A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CEOS Earth Analytics Interoperability Lab</a:t>
            </a:r>
            <a:endParaRPr/>
          </a:p>
          <a:p>
            <a:pPr indent="-228600" lvl="2" marL="860425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</a:pPr>
            <a:r>
              <a:rPr b="1" lang="en-A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Agenda 2.4</a:t>
            </a:r>
            <a:endParaRPr/>
          </a:p>
          <a:p>
            <a:pPr indent="-91440" lvl="1" marL="40322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16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40322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Best Practices in:</a:t>
            </a:r>
            <a:endParaRPr/>
          </a:p>
          <a:p>
            <a:pPr indent="-228600" lvl="2" marL="823017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Jupyter Notebooks for EO Analytics</a:t>
            </a:r>
            <a:endParaRPr/>
          </a:p>
          <a:p>
            <a:pPr indent="-228600" lvl="2" marL="823017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Cloud data formats</a:t>
            </a:r>
            <a:endParaRPr/>
          </a:p>
          <a:p>
            <a:pPr indent="-228600" lvl="2" marL="823017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CEOS Data Discovery and Access in the Cloud</a:t>
            </a:r>
            <a:endParaRPr/>
          </a:p>
          <a:p>
            <a:pPr indent="-91440" lvl="2" marL="823017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8" name="Google Shape;38;p2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AU" sz="2800"/>
              <a:t>WGISS</a:t>
            </a:r>
            <a:endParaRPr/>
          </a:p>
          <a:p>
            <a:pPr indent="-228600" lvl="0" marL="457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AU" sz="2800"/>
              <a:t>Interoperability Initiatives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/>
          <p:nvPr>
            <p:ph idx="1" type="body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1" marL="69056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A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significant number of CEOS activities are now engaged in the CEOS ARD and FDA strategies and in integrated EO data analysis </a:t>
            </a:r>
            <a:endParaRPr/>
          </a:p>
          <a:p>
            <a:pPr indent="-228600" lvl="1" marL="690563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i="1" lang="en-A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b="1" lang="en-A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A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recognize the broader implications</a:t>
            </a:r>
            <a:endParaRPr/>
          </a:p>
          <a:p>
            <a:pPr indent="-228600" lvl="2" marL="1147763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i="1" lang="en-A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ARD relates to Discovery and Access, Analytics &amp; Cloud Data Formats</a:t>
            </a:r>
            <a:endParaRPr/>
          </a:p>
          <a:p>
            <a:pPr indent="-228600" lvl="1" marL="690563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A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are looking for advice or implementations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90563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A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Validating interoperability </a:t>
            </a:r>
            <a:r>
              <a:rPr lang="en-A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between multiple CEOS organizations and working groups is complex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4" name="Google Shape;44;p3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AU" sz="2800"/>
              <a:t>Why do we need an Interoperability Lab?</a:t>
            </a:r>
            <a:endParaRPr/>
          </a:p>
        </p:txBody>
      </p:sp>
      <p:pic>
        <p:nvPicPr>
          <p:cNvPr descr="The Future of Content Marketing Infused With Big Data Analysis" id="45" name="Google Shape;45;p3"/>
          <p:cNvPicPr preferRelativeResize="0"/>
          <p:nvPr/>
        </p:nvPicPr>
        <p:blipFill rotWithShape="1">
          <a:blip r:embed="rId3">
            <a:alphaModFix/>
          </a:blip>
          <a:srcRect b="11967" l="0" r="-1" t="13480"/>
          <a:stretch/>
        </p:blipFill>
        <p:spPr>
          <a:xfrm>
            <a:off x="-6876" y="4320714"/>
            <a:ext cx="9150876" cy="2537285"/>
          </a:xfrm>
          <a:custGeom>
            <a:rect b="b" l="l" r="r" t="t"/>
            <a:pathLst>
              <a:path extrusionOk="0" h="4093262" w="12201168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/>
          <p:nvPr>
            <p:ph idx="1" type="body"/>
          </p:nvPr>
        </p:nvSpPr>
        <p:spPr>
          <a:xfrm>
            <a:off x="76200" y="1598554"/>
            <a:ext cx="5962787" cy="4878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6453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en-A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first Lab node is hosted by CSIRO and jointly operated by WGISS and SEO to provide:</a:t>
            </a:r>
            <a:endParaRPr/>
          </a:p>
          <a:p>
            <a:pPr indent="-228600" lvl="1" marL="690563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en-A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 of FDA components in active use</a:t>
            </a:r>
            <a:endParaRPr/>
          </a:p>
          <a:p>
            <a:pPr indent="-228600" lvl="1" marL="690563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en-A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shared candidate ARD storage and access capability</a:t>
            </a:r>
            <a:endParaRPr/>
          </a:p>
          <a:p>
            <a:pPr indent="-228600" lvl="1" marL="690563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en-A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Connection to existing and emergent services for Discoverability and Access </a:t>
            </a:r>
            <a:endParaRPr/>
          </a:p>
          <a:p>
            <a:pPr indent="-228600" lvl="1" marL="690563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en-A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Collaboration on Analytics tools for integrated analysis using Jupyter Notebooks</a:t>
            </a:r>
            <a:endParaRPr/>
          </a:p>
          <a:p>
            <a:pPr indent="-228600" lvl="1" marL="690563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en-A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Jointly develop CEOS Best Practices via interop experiments</a:t>
            </a:r>
            <a:endParaRPr/>
          </a:p>
          <a:p>
            <a:pPr indent="-228600" lvl="0" marL="264536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b="1" lang="en-A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Goal: </a:t>
            </a:r>
            <a:r>
              <a:rPr b="1" i="1" lang="en-A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Validate</a:t>
            </a:r>
            <a:r>
              <a:rPr b="1" lang="en-A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1" lang="en-A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demonstrate</a:t>
            </a:r>
            <a:r>
              <a:rPr b="1" lang="en-A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interoperability approaches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51" name="Google Shape;51;p4"/>
          <p:cNvPicPr preferRelativeResize="0"/>
          <p:nvPr/>
        </p:nvPicPr>
        <p:blipFill rotWithShape="1">
          <a:blip r:embed="rId3">
            <a:alphaModFix/>
          </a:blip>
          <a:srcRect b="18405" l="0" r="0" t="11108"/>
          <a:stretch/>
        </p:blipFill>
        <p:spPr>
          <a:xfrm>
            <a:off x="5835056" y="1138065"/>
            <a:ext cx="3308944" cy="5719935"/>
          </a:xfrm>
          <a:custGeom>
            <a:rect b="b" l="l" r="r" t="t"/>
            <a:pathLst>
              <a:path extrusionOk="0" h="6856412" w="562003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52" name="Google Shape;52;p4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AU" sz="2800"/>
              <a:t>The Opportunity</a:t>
            </a:r>
            <a:endParaRPr b="0" i="0" sz="2800" u="none" cap="none" strike="noStrike"/>
          </a:p>
          <a:p>
            <a:pPr indent="-228600" lvl="0" marL="457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/>
          <p:nvPr>
            <p:ph idx="1" type="body"/>
          </p:nvPr>
        </p:nvSpPr>
        <p:spPr>
          <a:xfrm>
            <a:off x="65554" y="1252565"/>
            <a:ext cx="9006016" cy="3585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0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rPr lang="en-AU"/>
              <a:t>Stronger interest than expected: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AU" sz="1800"/>
              <a:t>CEOS COAST</a:t>
            </a:r>
            <a:endParaRPr/>
          </a:p>
          <a:p>
            <a:pPr indent="-355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en-AU" sz="1600"/>
              <a:t>Paul DiGiacomo (NOAA)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AU" sz="1800"/>
              <a:t>WGCV – DEMIX</a:t>
            </a:r>
            <a:endParaRPr/>
          </a:p>
          <a:p>
            <a:pPr indent="-355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en-AU" sz="1600"/>
              <a:t>Peter Strobl (EC)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AU" sz="1800"/>
              <a:t>WGDisasters Flood Pilot</a:t>
            </a:r>
            <a:endParaRPr/>
          </a:p>
          <a:p>
            <a:pPr indent="-355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en-AU" sz="1600"/>
              <a:t>David Borges (NASA)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AU" sz="1800"/>
              <a:t>CEOS Rice Monitoring Community</a:t>
            </a:r>
            <a:endParaRPr/>
          </a:p>
          <a:p>
            <a:pPr indent="-355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en-AU" sz="1600"/>
              <a:t>Shin-ichi Sobue (JAXA)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AU"/>
              <a:t>WGISS 50 Session: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AU"/>
              <a:t>CEOS Earth Analytics Interoperability Lab (EAIL): a practical toolset for coordinating change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AU" sz="2800"/>
              <a:t>The Interest</a:t>
            </a:r>
            <a:endParaRPr b="0" i="0" sz="2800" u="none" cap="none" strike="noStrike"/>
          </a:p>
          <a:p>
            <a:pPr indent="-228600" lvl="0" marL="457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59" name="Google Shape;5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876" y="4699525"/>
            <a:ext cx="9150876" cy="2158475"/>
          </a:xfrm>
          <a:custGeom>
            <a:rect b="b" l="l" r="r" t="t"/>
            <a:pathLst>
              <a:path extrusionOk="0" h="4093262" w="12201168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0" name="Google Shape;60;p5"/>
          <p:cNvSpPr txBox="1"/>
          <p:nvPr/>
        </p:nvSpPr>
        <p:spPr>
          <a:xfrm>
            <a:off x="6934200" y="6688723"/>
            <a:ext cx="2209800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5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b="0" i="0" lang="en-AU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b="0" i="0" lang="en-AU" sz="5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/>
          <p:nvPr>
            <p:ph idx="1" type="body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b="1" lang="en-AU" sz="2000"/>
              <a:t>WGISS Survey on use of Jupyter in CEOS agencies </a:t>
            </a:r>
            <a:r>
              <a:rPr b="1" i="1" lang="en-AU" sz="2000"/>
              <a:t>in progress</a:t>
            </a:r>
            <a:endParaRPr/>
          </a:p>
        </p:txBody>
      </p:sp>
      <p:sp>
        <p:nvSpPr>
          <p:cNvPr id="66" name="Google Shape;66;p6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AU" sz="2800"/>
              <a:t>Features: Jupyter Labs</a:t>
            </a:r>
            <a:endParaRPr/>
          </a:p>
          <a:p>
            <a:pPr indent="-228600" lvl="0" marL="457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AU" sz="2800"/>
              <a:t>exploratory data analytics</a:t>
            </a:r>
            <a:endParaRPr/>
          </a:p>
        </p:txBody>
      </p:sp>
      <p:pic>
        <p:nvPicPr>
          <p:cNvPr id="67" name="Google Shape;67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22169" r="19339" t="7242"/>
          <a:stretch/>
        </p:blipFill>
        <p:spPr>
          <a:xfrm>
            <a:off x="0" y="1815643"/>
            <a:ext cx="4210050" cy="4264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6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4024" y="2073871"/>
            <a:ext cx="4457700" cy="387554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6"/>
          <p:cNvSpPr txBox="1"/>
          <p:nvPr/>
        </p:nvSpPr>
        <p:spPr>
          <a:xfrm rot="-2223846">
            <a:off x="70547" y="3465116"/>
            <a:ext cx="4583306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Customise per CEOS activity as necessary</a:t>
            </a:r>
            <a:endParaRPr/>
          </a:p>
        </p:txBody>
      </p:sp>
      <p:sp>
        <p:nvSpPr>
          <p:cNvPr id="70" name="Google Shape;70;p6"/>
          <p:cNvSpPr txBox="1"/>
          <p:nvPr/>
        </p:nvSpPr>
        <p:spPr>
          <a:xfrm>
            <a:off x="5334000" y="6017322"/>
            <a:ext cx="25699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Interactive visualisation</a:t>
            </a:r>
            <a:endParaRPr/>
          </a:p>
        </p:txBody>
      </p:sp>
      <p:pic>
        <p:nvPicPr>
          <p:cNvPr id="71" name="Google Shape;7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27157" y="6162657"/>
            <a:ext cx="564443" cy="55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8422" y="6144721"/>
            <a:ext cx="1800200" cy="430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/>
          <p:nvPr>
            <p:ph idx="1" type="body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rPr lang="en-AU"/>
              <a:t>Direct data access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AU"/>
              <a:t>COGS – Cloud optimised geoTIFFs (ready for Sentinel and Landsat)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AU"/>
              <a:t>NetCDF in the Cloud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AU"/>
              <a:t>Zarr – Cloud native array storage (e.g. hyperspectral)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8" name="Google Shape;78;p7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AU" sz="2800"/>
              <a:t>Cloud data formats – Best Practices</a:t>
            </a:r>
            <a:endParaRPr/>
          </a:p>
        </p:txBody>
      </p:sp>
      <p:pic>
        <p:nvPicPr>
          <p:cNvPr id="79" name="Google Shape;7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0428" y="3060609"/>
            <a:ext cx="5525836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AU" sz="2800"/>
              <a:t>Additional nodes?</a:t>
            </a:r>
            <a:endParaRPr/>
          </a:p>
        </p:txBody>
      </p:sp>
      <p:pic>
        <p:nvPicPr>
          <p:cNvPr id="85" name="Google Shape;85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26354" r="0" t="0"/>
          <a:stretch/>
        </p:blipFill>
        <p:spPr>
          <a:xfrm>
            <a:off x="3733800" y="1306129"/>
            <a:ext cx="5410200" cy="4310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-565184" y="2176357"/>
            <a:ext cx="4408627" cy="266865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8"/>
          <p:cNvSpPr/>
          <p:nvPr/>
        </p:nvSpPr>
        <p:spPr>
          <a:xfrm>
            <a:off x="3009900" y="1902261"/>
            <a:ext cx="762000" cy="608086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8"/>
          <p:cNvSpPr/>
          <p:nvPr/>
        </p:nvSpPr>
        <p:spPr>
          <a:xfrm>
            <a:off x="3009900" y="3190422"/>
            <a:ext cx="762000" cy="608086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8"/>
          <p:cNvSpPr/>
          <p:nvPr/>
        </p:nvSpPr>
        <p:spPr>
          <a:xfrm>
            <a:off x="3011557" y="4630982"/>
            <a:ext cx="762000" cy="608086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" name="Google Shape;90;p8"/>
          <p:cNvCxnSpPr/>
          <p:nvPr/>
        </p:nvCxnSpPr>
        <p:spPr>
          <a:xfrm>
            <a:off x="228600" y="2773427"/>
            <a:ext cx="8610600" cy="0"/>
          </a:xfrm>
          <a:prstGeom prst="straightConnector1">
            <a:avLst/>
          </a:prstGeom>
          <a:noFill/>
          <a:ln cap="flat" cmpd="sng" w="4445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91" name="Google Shape;91;p8"/>
          <p:cNvCxnSpPr/>
          <p:nvPr/>
        </p:nvCxnSpPr>
        <p:spPr>
          <a:xfrm>
            <a:off x="228600" y="4221227"/>
            <a:ext cx="8610600" cy="0"/>
          </a:xfrm>
          <a:prstGeom prst="straightConnector1">
            <a:avLst/>
          </a:prstGeom>
          <a:noFill/>
          <a:ln cap="flat" cmpd="sng" w="4445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92" name="Google Shape;92;p8"/>
          <p:cNvCxnSpPr/>
          <p:nvPr/>
        </p:nvCxnSpPr>
        <p:spPr>
          <a:xfrm>
            <a:off x="228600" y="5715001"/>
            <a:ext cx="8610600" cy="0"/>
          </a:xfrm>
          <a:prstGeom prst="straightConnector1">
            <a:avLst/>
          </a:prstGeom>
          <a:noFill/>
          <a:ln cap="flat" cmpd="sng" w="4445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93" name="Google Shape;93;p8"/>
          <p:cNvSpPr txBox="1"/>
          <p:nvPr/>
        </p:nvSpPr>
        <p:spPr>
          <a:xfrm>
            <a:off x="228600" y="5978081"/>
            <a:ext cx="26212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Infrastructure/resources</a:t>
            </a:r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3443386" y="5813428"/>
            <a:ext cx="1066800" cy="741544"/>
          </a:xfrm>
          <a:prstGeom prst="flowChartMagneticDisk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Storage</a:t>
            </a:r>
            <a:endParaRPr/>
          </a:p>
        </p:txBody>
      </p:sp>
      <p:grpSp>
        <p:nvGrpSpPr>
          <p:cNvPr id="95" name="Google Shape;95;p8"/>
          <p:cNvGrpSpPr/>
          <p:nvPr/>
        </p:nvGrpSpPr>
        <p:grpSpPr>
          <a:xfrm>
            <a:off x="6170543" y="5799947"/>
            <a:ext cx="1711097" cy="781975"/>
            <a:chOff x="5674159" y="5850584"/>
            <a:chExt cx="1711097" cy="783922"/>
          </a:xfrm>
        </p:grpSpPr>
        <p:sp>
          <p:nvSpPr>
            <p:cNvPr id="96" name="Google Shape;96;p8"/>
            <p:cNvSpPr/>
            <p:nvPr/>
          </p:nvSpPr>
          <p:spPr>
            <a:xfrm flipH="1" rot="10800000">
              <a:off x="5861256" y="5850584"/>
              <a:ext cx="1524000" cy="609598"/>
            </a:xfrm>
            <a:prstGeom prst="flowChartAlternateProcess">
              <a:avLst/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8"/>
            <p:cNvSpPr/>
            <p:nvPr/>
          </p:nvSpPr>
          <p:spPr>
            <a:xfrm flipH="1" rot="10800000">
              <a:off x="5812094" y="5919979"/>
              <a:ext cx="1524000" cy="609598"/>
            </a:xfrm>
            <a:prstGeom prst="flowChartAlternateProcess">
              <a:avLst/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 flipH="1" rot="10800000">
              <a:off x="5715000" y="5967612"/>
              <a:ext cx="1524000" cy="609598"/>
            </a:xfrm>
            <a:prstGeom prst="flowChartAlternateProcess">
              <a:avLst/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5674159" y="6024908"/>
              <a:ext cx="1524000" cy="609598"/>
            </a:xfrm>
            <a:prstGeom prst="flowChartAlternateProcess">
              <a:avLst/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AU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Compute</a:t>
              </a:r>
              <a:endParaRPr/>
            </a:p>
          </p:txBody>
        </p:sp>
      </p:grpSp>
      <p:sp>
        <p:nvSpPr>
          <p:cNvPr id="100" name="Google Shape;100;p8"/>
          <p:cNvSpPr txBox="1"/>
          <p:nvPr/>
        </p:nvSpPr>
        <p:spPr>
          <a:xfrm>
            <a:off x="1597721" y="859297"/>
            <a:ext cx="27655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SEO EAIL with Open Data Cube</a:t>
            </a:r>
            <a:endParaRPr/>
          </a:p>
        </p:txBody>
      </p:sp>
      <p:sp>
        <p:nvSpPr>
          <p:cNvPr id="101" name="Google Shape;101;p8"/>
          <p:cNvSpPr txBox="1"/>
          <p:nvPr/>
        </p:nvSpPr>
        <p:spPr>
          <a:xfrm>
            <a:off x="5524905" y="835221"/>
            <a:ext cx="235673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ESA Data Cube ecosystem</a:t>
            </a:r>
            <a:endParaRPr/>
          </a:p>
        </p:txBody>
      </p:sp>
      <p:sp>
        <p:nvSpPr>
          <p:cNvPr id="102" name="Google Shape;102;p8"/>
          <p:cNvSpPr/>
          <p:nvPr/>
        </p:nvSpPr>
        <p:spPr>
          <a:xfrm rot="5400000">
            <a:off x="1954082" y="-292864"/>
            <a:ext cx="307776" cy="3251663"/>
          </a:xfrm>
          <a:prstGeom prst="leftBrace">
            <a:avLst>
              <a:gd fmla="val 8333" name="adj1"/>
              <a:gd fmla="val 29971" name="adj2"/>
            </a:avLst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8"/>
          <p:cNvSpPr/>
          <p:nvPr/>
        </p:nvSpPr>
        <p:spPr>
          <a:xfrm rot="5400000">
            <a:off x="6334213" y="-1239028"/>
            <a:ext cx="307776" cy="5153920"/>
          </a:xfrm>
          <a:prstGeom prst="leftBrace">
            <a:avLst>
              <a:gd fmla="val 8333" name="adj1"/>
              <a:gd fmla="val 48223" name="adj2"/>
            </a:avLst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x pins pointed on several spots on a road map" id="108" name="Google Shape;10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5056" y="1219200"/>
            <a:ext cx="3308944" cy="5638800"/>
          </a:xfrm>
          <a:custGeom>
            <a:rect b="b" l="l" r="r" t="t"/>
            <a:pathLst>
              <a:path extrusionOk="0" h="6856412" w="562003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09" name="Google Shape;109;p9"/>
          <p:cNvSpPr txBox="1"/>
          <p:nvPr>
            <p:ph idx="1" type="body"/>
          </p:nvPr>
        </p:nvSpPr>
        <p:spPr>
          <a:xfrm>
            <a:off x="76200" y="1794616"/>
            <a:ext cx="5975944" cy="46823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AU"/>
              <a:t>Roadmap: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AU"/>
              <a:t>WGISS+SEO deploy the lab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AU"/>
              <a:t>CEOS COAST et al:</a:t>
            </a:r>
            <a:endParaRPr/>
          </a:p>
          <a:p>
            <a:pPr indent="-355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en-AU"/>
              <a:t>inventory of data, analytics, etc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AU"/>
              <a:t>Define joint interop experiments for capabilities needed by these projects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AU"/>
              <a:t>Demonstrate and validate jointly in the Lab(s)</a:t>
            </a:r>
            <a:endParaRPr/>
          </a:p>
          <a:p>
            <a:pPr indent="-355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en-AU"/>
              <a:t>Cookbook of Jupyter notebook examples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b="1" i="1" lang="en-AU"/>
              <a:t>Solicit interest in ongoing EAIL support and additional Nodes</a:t>
            </a:r>
            <a:endParaRPr/>
          </a:p>
        </p:txBody>
      </p:sp>
      <p:sp>
        <p:nvSpPr>
          <p:cNvPr id="110" name="Google Shape;110;p9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AU" sz="2800"/>
              <a:t>Next steps</a:t>
            </a:r>
            <a:endParaRPr/>
          </a:p>
        </p:txBody>
      </p:sp>
      <p:pic>
        <p:nvPicPr>
          <p:cNvPr descr="Completed" id="111" name="Google Shape;11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2361" y="2050989"/>
            <a:ext cx="681651" cy="68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Rob Woodcock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0x0101006CBFFB2887E109479714270EF09F4F34</vt:lpwstr>
  </property>
</Properties>
</file>