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0" r:id="rId1"/>
  </p:sldMasterIdLst>
  <p:notesMasterIdLst>
    <p:notesMasterId r:id="rId9"/>
  </p:notesMasterIdLst>
  <p:sldIdLst>
    <p:sldId id="256" r:id="rId2"/>
    <p:sldId id="264" r:id="rId3"/>
    <p:sldId id="265" r:id="rId4"/>
    <p:sldId id="266" r:id="rId5"/>
    <p:sldId id="261" r:id="rId6"/>
    <p:sldId id="263" r:id="rId7"/>
    <p:sldId id="262" r:id="rId8"/>
  </p:sldIdLst>
  <p:sldSz cx="9144000" cy="6858000" type="screen4x3"/>
  <p:notesSz cx="6858000" cy="9144000"/>
  <p:embeddedFontLst>
    <p:embeddedFont>
      <p:font typeface="Helvetica Neue" panose="020B0604020202020204" charset="0"/>
      <p:regular r:id="rId10"/>
      <p:bold r:id="rId11"/>
      <p:italic r:id="rId12"/>
      <p:boldItalic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1368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Avenir"/>
                <a:ea typeface="Avenir"/>
                <a:cs typeface="Avenir"/>
                <a:sym typeface="Avenir"/>
              </a:defRPr>
            </a:lvl2pPr>
            <a:lvl3pPr marL="1371600" marR="0" lvl="2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Avenir"/>
                <a:ea typeface="Avenir"/>
                <a:cs typeface="Avenir"/>
                <a:sym typeface="Avenir"/>
              </a:defRPr>
            </a:lvl3pPr>
            <a:lvl4pPr marL="1828800" marR="0" lvl="3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Avenir"/>
                <a:ea typeface="Avenir"/>
                <a:cs typeface="Avenir"/>
                <a:sym typeface="Avenir"/>
              </a:defRPr>
            </a:lvl4pPr>
            <a:lvl5pPr marL="2286000" marR="0" lvl="4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Avenir"/>
                <a:ea typeface="Avenir"/>
                <a:cs typeface="Avenir"/>
                <a:sym typeface="Avenir"/>
              </a:defRPr>
            </a:lvl5pPr>
            <a:lvl6pPr marL="2743200" marR="0" lvl="5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Avenir"/>
                <a:ea typeface="Avenir"/>
                <a:cs typeface="Avenir"/>
                <a:sym typeface="Avenir"/>
              </a:defRPr>
            </a:lvl6pPr>
            <a:lvl7pPr marL="3200400" marR="0" lvl="6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Avenir"/>
                <a:ea typeface="Avenir"/>
                <a:cs typeface="Avenir"/>
                <a:sym typeface="Avenir"/>
              </a:defRPr>
            </a:lvl7pPr>
            <a:lvl8pPr marL="3657600" marR="0" lvl="7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Avenir"/>
                <a:ea typeface="Avenir"/>
                <a:cs typeface="Avenir"/>
                <a:sym typeface="Avenir"/>
              </a:defRPr>
            </a:lvl8pPr>
            <a:lvl9pPr marL="4114800" marR="0" lvl="8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TOR 2019</a:t>
            </a:r>
            <a:r>
              <a:rPr lang="en-US" baseline="0" dirty="0" smtClean="0"/>
              <a:t> and WG Group with experience captured from pilots and projects: Landslide, </a:t>
            </a:r>
            <a:r>
              <a:rPr lang="en-US" baseline="0" dirty="0" err="1" smtClean="0"/>
              <a:t>Geohazards</a:t>
            </a:r>
            <a:r>
              <a:rPr lang="en-US" baseline="0" dirty="0" smtClean="0"/>
              <a:t>, Volcano, EQ, Seismic, RO, GSNL, GEODARMA</a:t>
            </a:r>
          </a:p>
          <a:p>
            <a:r>
              <a:rPr lang="en-US" baseline="0" dirty="0" smtClean="0"/>
              <a:t>Updating data strategy: NASA, CNES, ASI, ISRO, NOAA, CONAE, CAS, CSA, USGS, ESA, DLR, ROSCOSMOS, CSIRO 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69122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Need a data sharing plan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4873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Regional Case study: Pilcomayo and Bermejo Transboundary Basins (Argentina, Bolivia,</a:t>
            </a:r>
            <a:r>
              <a:rPr lang="en-US" baseline="0" dirty="0" smtClean="0"/>
              <a:t> Paraguay)</a:t>
            </a:r>
            <a:endParaRPr lang="en-US" dirty="0" smtClean="0"/>
          </a:p>
          <a:p>
            <a:r>
              <a:rPr lang="en-US" dirty="0" smtClean="0"/>
              <a:t>Leads: CONAE:</a:t>
            </a:r>
            <a:r>
              <a:rPr lang="en-US" baseline="0" dirty="0" smtClean="0"/>
              <a:t> </a:t>
            </a:r>
            <a:r>
              <a:rPr lang="en-US" dirty="0" smtClean="0"/>
              <a:t>Regional Partners: Regional Commission of the Bermejo Basin (COREBE, Argentina)</a:t>
            </a:r>
          </a:p>
          <a:p>
            <a:r>
              <a:rPr lang="en-US" dirty="0" smtClean="0"/>
              <a:t>SAOCOM data available for sharing but similar flood events have not yet occurred in this area during mission time.</a:t>
            </a:r>
          </a:p>
          <a:p>
            <a:endParaRPr lang="en-US" dirty="0" smtClean="0"/>
          </a:p>
          <a:p>
            <a:r>
              <a:rPr lang="en-US" dirty="0" smtClean="0"/>
              <a:t>Regional Case study: Mahanadi River Delta – Coastal Flooding and Cyclone Amphan (2020) or Cyclone Fani (2019)</a:t>
            </a:r>
          </a:p>
          <a:p>
            <a:r>
              <a:rPr lang="en-US" dirty="0" smtClean="0"/>
              <a:t>Leads: ISRO; Region of interest and potential events have been defined, need to bring together available data sets from free and open sources or those shared (Sentinel-1, geostationary/LEO, Landsat/Sentinel-2) and others</a:t>
            </a:r>
          </a:p>
          <a:p>
            <a:endParaRPr lang="en-US" dirty="0" smtClean="0"/>
          </a:p>
          <a:p>
            <a:r>
              <a:rPr lang="en-US" dirty="0" smtClean="0"/>
              <a:t>Regional Case study:</a:t>
            </a:r>
            <a:r>
              <a:rPr lang="en-US" baseline="0" dirty="0" smtClean="0"/>
              <a:t> </a:t>
            </a:r>
            <a:r>
              <a:rPr lang="en-US" sz="2400" dirty="0" smtClean="0"/>
              <a:t>Pearl River Basin – Urban, Coastal Flooding,</a:t>
            </a:r>
            <a:r>
              <a:rPr lang="en-US" sz="2400" baseline="0" dirty="0" smtClean="0"/>
              <a:t> Late August 2018</a:t>
            </a:r>
          </a:p>
          <a:p>
            <a:r>
              <a:rPr lang="en-US" sz="2400" baseline="0" dirty="0" smtClean="0"/>
              <a:t>Leads: Chinese Academy of Sciences (CAS)</a:t>
            </a:r>
          </a:p>
          <a:p>
            <a:r>
              <a:rPr lang="en-US" sz="2400" baseline="0" dirty="0" smtClean="0"/>
              <a:t>Regions of interest and some preliminary events have been identified in 2018, may also be able to use most recent flooding event in 2020.</a:t>
            </a:r>
          </a:p>
          <a:p>
            <a:endParaRPr lang="en-US" sz="2400" baseline="0" dirty="0" smtClean="0"/>
          </a:p>
          <a:p>
            <a:endParaRPr lang="en-US" sz="2400" baseline="0" dirty="0" smtClean="0"/>
          </a:p>
          <a:p>
            <a:r>
              <a:rPr lang="en-US" sz="2400" baseline="0" dirty="0" smtClean="0"/>
              <a:t>Regional Case study: Red River of the North Winter-Spring 2020</a:t>
            </a:r>
          </a:p>
          <a:p>
            <a:r>
              <a:rPr lang="en-US" sz="2000" dirty="0" smtClean="0"/>
              <a:t>Leads: NRCan, NOAA, NASA: Radarsat-2 and RCM maps have been developed for recent extremes in April 2020, along with products available from ABI/VIIRS instruments. Additional mapping available from Sentinel-1, Pursuing data access through other platforms, including Sentinel-2/Landsat and Planet Seeking other SAR data to expand frequency and polarization diversity; coherence-based approaches.</a:t>
            </a:r>
          </a:p>
          <a:p>
            <a:endParaRPr lang="en-US" sz="2000" dirty="0" smtClean="0"/>
          </a:p>
          <a:p>
            <a:r>
              <a:rPr lang="en-US" sz="1800" dirty="0" smtClean="0"/>
              <a:t>Regional Case Study: Myanmar – Automated Flood Detections</a:t>
            </a:r>
          </a:p>
          <a:p>
            <a:r>
              <a:rPr lang="en-US" sz="1600" dirty="0" smtClean="0"/>
              <a:t>2019 Monsoon Season</a:t>
            </a:r>
          </a:p>
          <a:p>
            <a:r>
              <a:rPr kumimoji="0" lang="en-US" sz="1400" b="0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Leads: Luxembourg Institute of Science and Technology (LIST) </a:t>
            </a:r>
            <a:r>
              <a:rPr lang="en-US" sz="1400" dirty="0" smtClean="0"/>
              <a:t>Past work has examined mapping the extent of permanent water bodies, separating permanent water from flood extent, and relating flood events to impacts via population and other human settlement information</a:t>
            </a:r>
          </a:p>
          <a:p>
            <a:endParaRPr lang="en-US" sz="2000" dirty="0" smtClean="0"/>
          </a:p>
          <a:p>
            <a:r>
              <a:rPr lang="en-US" sz="2000" dirty="0" smtClean="0"/>
              <a:t>Regional Case Study; South Balkan Basins – Transboundary </a:t>
            </a:r>
            <a:r>
              <a:rPr lang="en-US" sz="1800" dirty="0" smtClean="0"/>
              <a:t>Late August 2018</a:t>
            </a:r>
          </a:p>
          <a:p>
            <a:r>
              <a:rPr kumimoji="0" lang="en-US" sz="1400" b="0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Leads: Harokopio University (Greece) Earth Observation Team (HUA EO Team). </a:t>
            </a:r>
            <a:r>
              <a:rPr lang="en-US" sz="1400" dirty="0" smtClean="0"/>
              <a:t>Previous work in the region has examined SAR analysis and multi-temporal approaches to extract features of interest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8850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69569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3"/>
          <p:cNvSpPr>
            <a:spLocks noGrp="1"/>
          </p:cNvSpPr>
          <p:nvPr>
            <p:ph type="sldNum" idx="12"/>
          </p:nvPr>
        </p:nvSpPr>
        <p:spPr>
          <a:xfrm>
            <a:off x="8763000" y="6629400"/>
            <a:ext cx="304800" cy="187285"/>
          </a:xfrm>
          <a:prstGeom prst="roundRect">
            <a:avLst>
              <a:gd name="adj" fmla="val 16667"/>
            </a:avLst>
          </a:prstGeom>
          <a:solidFill>
            <a:schemeClr val="lt1">
              <a:alpha val="48627"/>
            </a:schemeClr>
          </a:solidFill>
          <a:ln w="25400" cap="flat" cmpd="sng">
            <a:solidFill>
              <a:schemeClr val="dk2">
                <a:alpha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>
              <a:spcBef>
                <a:spcPts val="0"/>
              </a:spcBef>
              <a:buNone/>
              <a:defRPr sz="1100" b="0" i="1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spcBef>
                <a:spcPts val="0"/>
              </a:spcBef>
              <a:buNone/>
              <a:defRPr sz="1100" b="0" i="1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spcBef>
                <a:spcPts val="0"/>
              </a:spcBef>
              <a:buNone/>
              <a:defRPr sz="1100" b="0" i="1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spcBef>
                <a:spcPts val="0"/>
              </a:spcBef>
              <a:buNone/>
              <a:defRPr sz="1100" b="0" i="1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spcBef>
                <a:spcPts val="0"/>
              </a:spcBef>
              <a:buNone/>
              <a:defRPr sz="1100" b="0" i="1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spcBef>
                <a:spcPts val="0"/>
              </a:spcBef>
              <a:buNone/>
              <a:defRPr sz="1100" b="0" i="1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spcBef>
                <a:spcPts val="0"/>
              </a:spcBef>
              <a:buNone/>
              <a:defRPr sz="1100" b="0" i="1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spcBef>
                <a:spcPts val="0"/>
              </a:spcBef>
              <a:buNone/>
              <a:defRPr sz="1100" b="0" i="1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spcBef>
                <a:spcPts val="0"/>
              </a:spcBef>
              <a:buNone/>
              <a:defRPr sz="1100" b="0" i="1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" name="Google Shape;10;p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153400" cy="47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55600" algn="l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55600" algn="l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55600" algn="l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▪"/>
              <a:defRPr sz="2000" b="0" i="0" u="none" strike="noStrike" cap="non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55600" algn="l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3"/>
          <p:cNvSpPr/>
          <p:nvPr/>
        </p:nvSpPr>
        <p:spPr>
          <a:xfrm>
            <a:off x="76200" y="6629400"/>
            <a:ext cx="2362200" cy="187285"/>
          </a:xfrm>
          <a:prstGeom prst="roundRect">
            <a:avLst>
              <a:gd name="adj" fmla="val 16667"/>
            </a:avLst>
          </a:prstGeom>
          <a:solidFill>
            <a:schemeClr val="lt1">
              <a:alpha val="48627"/>
            </a:schemeClr>
          </a:solidFill>
          <a:ln w="25400" cap="flat" cmpd="sng">
            <a:solidFill>
              <a:schemeClr val="dk2">
                <a:alpha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1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CEOS Plenary 20</a:t>
            </a:r>
            <a:r>
              <a:rPr lang="en-US" sz="1100" i="1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20</a:t>
            </a:r>
            <a:r>
              <a:rPr lang="en-US" sz="1100" b="0" i="1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lang="en-US" sz="1100" i="1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20</a:t>
            </a:r>
            <a:r>
              <a:rPr lang="en-US" sz="1100" b="0" i="1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</a:t>
            </a:r>
            <a:r>
              <a:rPr lang="en-US" sz="1100" i="1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22</a:t>
            </a:r>
            <a:r>
              <a:rPr lang="en-US" sz="1100" b="0" i="1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October</a:t>
            </a:r>
            <a:endParaRPr sz="1100" b="0" i="1" u="none" strike="noStrike" cap="non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" name="Google Shape;12;p3"/>
          <p:cNvSpPr txBox="1">
            <a:spLocks noGrp="1"/>
          </p:cNvSpPr>
          <p:nvPr>
            <p:ph type="body" idx="2"/>
          </p:nvPr>
        </p:nvSpPr>
        <p:spPr>
          <a:xfrm>
            <a:off x="2057400" y="304800"/>
            <a:ext cx="49530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81000" algn="l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o"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1000" algn="l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▪"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1000" algn="l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sldNum" idx="12"/>
          </p:nvPr>
        </p:nvSpPr>
        <p:spPr>
          <a:xfrm>
            <a:off x="7239000" y="6546850"/>
            <a:ext cx="1905000" cy="256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622789" y="2514600"/>
            <a:ext cx="5746243" cy="993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 i="0" u="none" strike="noStrike" cap="none" dirty="0" smtClean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WGDisasters</a:t>
            </a:r>
            <a:endParaRPr dirty="0"/>
          </a:p>
        </p:txBody>
      </p:sp>
      <p:sp>
        <p:nvSpPr>
          <p:cNvPr id="18" name="Google Shape;18;p4"/>
          <p:cNvSpPr/>
          <p:nvPr/>
        </p:nvSpPr>
        <p:spPr>
          <a:xfrm>
            <a:off x="622789" y="3565514"/>
            <a:ext cx="4810858" cy="273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solidFill>
                  <a:schemeClr val="lt1"/>
                </a:solidFill>
                <a:latin typeface="Helvetica Neue"/>
                <a:sym typeface="Helvetica Neue"/>
              </a:rPr>
              <a:t>David Green, NASA, WGDisasters Chair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solidFill>
                  <a:schemeClr val="lt1"/>
                </a:solidFill>
                <a:latin typeface="Helvetica Neue"/>
              </a:rPr>
              <a:t>Pierric Ferrier, Vice Chair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solidFill>
                  <a:schemeClr val="lt1"/>
                </a:solidFill>
                <a:latin typeface="Helvetica Neue"/>
              </a:rPr>
              <a:t>David </a:t>
            </a:r>
            <a:r>
              <a:rPr lang="en-US" sz="1800" dirty="0" smtClean="0">
                <a:solidFill>
                  <a:schemeClr val="lt1"/>
                </a:solidFill>
                <a:latin typeface="Helvetica Neue"/>
              </a:rPr>
              <a:t>Borges, Secretary</a:t>
            </a:r>
            <a:endParaRPr lang="en-US" sz="1800" dirty="0">
              <a:solidFill>
                <a:schemeClr val="lt1"/>
              </a:solidFill>
              <a:latin typeface="Helvetica Neue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 b="0" i="0" u="none" strike="noStrike" cap="none" dirty="0" smtClean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 smtClean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CEOS </a:t>
            </a:r>
            <a:r>
              <a:rPr lang="en-US" sz="1800" b="0" i="0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Plenary 20</a:t>
            </a:r>
            <a:r>
              <a:rPr lang="en-US" sz="1800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20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Agenda Item </a:t>
            </a:r>
            <a:r>
              <a:rPr lang="en-US" sz="1800" b="0" i="0" u="none" strike="noStrike" cap="none" dirty="0" smtClean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# 2.2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20</a:t>
            </a:r>
            <a:r>
              <a:rPr lang="en-US" sz="1800" b="0" i="0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– </a:t>
            </a:r>
            <a:r>
              <a:rPr lang="en-US" sz="1800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22</a:t>
            </a:r>
            <a:r>
              <a:rPr lang="en-US" sz="1800" b="0" i="0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October 2020</a:t>
            </a:r>
            <a:endParaRPr sz="1800" b="0" i="0" u="none" strike="noStrike" cap="none"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9" name="Google Shape;19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2789" y="1217405"/>
            <a:ext cx="2507906" cy="993132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4"/>
          <p:cNvSpPr txBox="1"/>
          <p:nvPr/>
        </p:nvSpPr>
        <p:spPr>
          <a:xfrm>
            <a:off x="622789" y="2246634"/>
            <a:ext cx="2806211" cy="210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Committee on Earth Observation Satellites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ertical Scroll 5"/>
          <p:cNvSpPr/>
          <p:nvPr/>
        </p:nvSpPr>
        <p:spPr>
          <a:xfrm>
            <a:off x="4591251" y="1239787"/>
            <a:ext cx="4552749" cy="4679749"/>
          </a:xfrm>
          <a:prstGeom prst="verticalScroll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53" y="1152104"/>
            <a:ext cx="5082139" cy="5371417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Deliverable: Strategic paper </a:t>
            </a:r>
          </a:p>
          <a:p>
            <a:pPr marL="461963" indent="0">
              <a:buNone/>
            </a:pPr>
            <a:r>
              <a:rPr lang="en-US" b="0" i="1" dirty="0" smtClean="0">
                <a:solidFill>
                  <a:srgbClr val="C00000"/>
                </a:solidFill>
              </a:rPr>
              <a:t>“Promoting </a:t>
            </a:r>
            <a:r>
              <a:rPr lang="en-US" b="0" i="1" dirty="0">
                <a:solidFill>
                  <a:srgbClr val="C00000"/>
                </a:solidFill>
              </a:rPr>
              <a:t>Space Data for Disaster Risk </a:t>
            </a:r>
            <a:r>
              <a:rPr lang="en-US" b="0" i="1" dirty="0" smtClean="0">
                <a:solidFill>
                  <a:srgbClr val="C00000"/>
                </a:solidFill>
              </a:rPr>
              <a:t>Management”</a:t>
            </a:r>
            <a:endParaRPr lang="en-US" b="0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dirty="0"/>
              <a:t>Way forward </a:t>
            </a:r>
          </a:p>
          <a:p>
            <a:r>
              <a:rPr lang="en-US" sz="1800" b="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Increase data access, use and utility</a:t>
            </a:r>
          </a:p>
          <a:p>
            <a:pPr marL="0" indent="0">
              <a:buNone/>
            </a:pPr>
            <a:r>
              <a:rPr lang="en-US" dirty="0"/>
              <a:t>Workplan implementation</a:t>
            </a:r>
          </a:p>
          <a:p>
            <a:r>
              <a:rPr lang="en-US" sz="1800" b="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Supports outcomes of WG Pilot and demonstration projects;</a:t>
            </a:r>
          </a:p>
          <a:p>
            <a:r>
              <a:rPr lang="en-US" sz="1800" b="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Aligns with GEO, Sendai and SDGs</a:t>
            </a:r>
          </a:p>
          <a:p>
            <a:pPr marL="0" indent="0">
              <a:buNone/>
            </a:pPr>
            <a:r>
              <a:rPr lang="en-US" dirty="0"/>
              <a:t>Implications and Value</a:t>
            </a:r>
          </a:p>
          <a:p>
            <a:r>
              <a:rPr lang="en-US" sz="1800" b="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Facilitates engagement with users and decision makers;</a:t>
            </a:r>
            <a:endParaRPr lang="en-US" sz="1800" b="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1800" b="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Guides data policy/business evolution;</a:t>
            </a:r>
          </a:p>
          <a:p>
            <a:r>
              <a:rPr lang="en-US" sz="1800" b="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Informs gap-filling observations and background missions; data and information systems design; analysis ready data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1798319" y="105075"/>
            <a:ext cx="5873015" cy="914400"/>
          </a:xfrm>
        </p:spPr>
        <p:txBody>
          <a:bodyPr/>
          <a:lstStyle/>
          <a:p>
            <a:r>
              <a:rPr lang="en-US" dirty="0" smtClean="0"/>
              <a:t>WGDisasters Strategy Document for Endorsement</a:t>
            </a:r>
            <a:endParaRPr lang="en-US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5178392" y="1355834"/>
            <a:ext cx="3744310" cy="449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15888" marR="0" lvl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Helvetica Neue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Content</a:t>
            </a:r>
          </a:p>
          <a:p>
            <a:pPr marL="173038" indent="-173038" eaLnBrk="0" fontAlgn="base" hangingPunct="0">
              <a:spcBef>
                <a:spcPts val="600"/>
              </a:spcBef>
              <a:spcAft>
                <a:spcPts val="600"/>
              </a:spcAft>
              <a:buClrTx/>
              <a:buFont typeface="Wingdings" panose="05000000000000000000" pitchFamily="2" charset="2"/>
              <a:buChar char="§"/>
            </a:pPr>
            <a:r>
              <a:rPr lang="en-US" altLang="en-US" sz="1700" dirty="0">
                <a:solidFill>
                  <a:schemeClr val="tx1"/>
                </a:solidFill>
                <a:latin typeface="Helvetica Neue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Introduction and background</a:t>
            </a:r>
          </a:p>
          <a:p>
            <a:pPr marL="173038" indent="-173038" eaLnBrk="0" fontAlgn="base" hangingPunct="0">
              <a:spcBef>
                <a:spcPts val="600"/>
              </a:spcBef>
              <a:spcAft>
                <a:spcPts val="600"/>
              </a:spcAft>
              <a:buClrTx/>
              <a:buFont typeface="Wingdings" panose="05000000000000000000" pitchFamily="2" charset="2"/>
              <a:buChar char="§"/>
            </a:pPr>
            <a:r>
              <a:rPr lang="en-US" altLang="en-US" sz="1700" dirty="0">
                <a:solidFill>
                  <a:schemeClr val="tx1"/>
                </a:solidFill>
                <a:latin typeface="Helvetica Neue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Stakeholder and Partner Engagement</a:t>
            </a:r>
          </a:p>
          <a:p>
            <a:pPr marL="173038" indent="-173038" eaLnBrk="0" fontAlgn="base" hangingPunct="0">
              <a:spcBef>
                <a:spcPts val="600"/>
              </a:spcBef>
              <a:spcAft>
                <a:spcPts val="600"/>
              </a:spcAft>
              <a:buClrTx/>
              <a:buFont typeface="Wingdings" panose="05000000000000000000" pitchFamily="2" charset="2"/>
              <a:buChar char="§"/>
            </a:pPr>
            <a:r>
              <a:rPr lang="en-US" altLang="en-US" sz="1700" dirty="0">
                <a:solidFill>
                  <a:schemeClr val="tx1"/>
                </a:solidFill>
                <a:latin typeface="Helvetica Neue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Open and Free Data Access</a:t>
            </a:r>
          </a:p>
          <a:p>
            <a:pPr marL="173038" indent="-173038" eaLnBrk="0" fontAlgn="base" hangingPunct="0">
              <a:spcBef>
                <a:spcPts val="600"/>
              </a:spcBef>
              <a:spcAft>
                <a:spcPts val="600"/>
              </a:spcAft>
              <a:buClrTx/>
              <a:buFont typeface="Wingdings" panose="05000000000000000000" pitchFamily="2" charset="2"/>
              <a:buChar char="§"/>
            </a:pPr>
            <a:r>
              <a:rPr lang="en-US" altLang="en-US" sz="1700" dirty="0">
                <a:solidFill>
                  <a:schemeClr val="tx1"/>
                </a:solidFill>
                <a:latin typeface="Helvetica Neue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Licensed and Commercial Data Access</a:t>
            </a:r>
          </a:p>
          <a:p>
            <a:pPr marL="173038" indent="-173038" eaLnBrk="0" fontAlgn="base" hangingPunct="0">
              <a:spcBef>
                <a:spcPts val="600"/>
              </a:spcBef>
              <a:spcAft>
                <a:spcPts val="600"/>
              </a:spcAft>
              <a:buClrTx/>
              <a:buFont typeface="Wingdings" panose="05000000000000000000" pitchFamily="2" charset="2"/>
              <a:buChar char="§"/>
            </a:pPr>
            <a:r>
              <a:rPr lang="en-US" altLang="en-US" sz="1700" dirty="0">
                <a:solidFill>
                  <a:schemeClr val="tx1"/>
                </a:solidFill>
                <a:latin typeface="Helvetica Neue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Applications, Services and Exploitation Platforms</a:t>
            </a:r>
          </a:p>
          <a:p>
            <a:pPr marL="173038" indent="-173038" eaLnBrk="0" fontAlgn="base" hangingPunct="0">
              <a:spcBef>
                <a:spcPts val="600"/>
              </a:spcBef>
              <a:spcAft>
                <a:spcPts val="600"/>
              </a:spcAft>
              <a:buClrTx/>
              <a:buFont typeface="Wingdings" panose="05000000000000000000" pitchFamily="2" charset="2"/>
              <a:buChar char="§"/>
            </a:pPr>
            <a:r>
              <a:rPr lang="en-US" altLang="en-US" sz="1700" dirty="0">
                <a:solidFill>
                  <a:schemeClr val="tx1"/>
                </a:solidFill>
                <a:latin typeface="Helvetica Neue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Earth Observation Gaps in Disaster Risk Management</a:t>
            </a:r>
          </a:p>
          <a:p>
            <a:pPr marL="173038" indent="-173038" eaLnBrk="0" fontAlgn="base" hangingPunct="0">
              <a:spcBef>
                <a:spcPts val="600"/>
              </a:spcBef>
              <a:spcAft>
                <a:spcPts val="600"/>
              </a:spcAft>
              <a:buClrTx/>
              <a:buFont typeface="Wingdings" panose="05000000000000000000" pitchFamily="2" charset="2"/>
              <a:buChar char="§"/>
            </a:pPr>
            <a:r>
              <a:rPr lang="en-US" altLang="en-US" sz="1700" dirty="0">
                <a:solidFill>
                  <a:schemeClr val="tx1"/>
                </a:solidFill>
                <a:latin typeface="Helvetica Neue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Findings and conclusions</a:t>
            </a:r>
          </a:p>
        </p:txBody>
      </p:sp>
    </p:spTree>
    <p:extLst>
      <p:ext uri="{BB962C8B-B14F-4D97-AF65-F5344CB8AC3E}">
        <p14:creationId xmlns:p14="http://schemas.microsoft.com/office/powerpoint/2010/main" val="988479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7" y="1212850"/>
            <a:ext cx="4475748" cy="315701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Based on successful national pilot</a:t>
            </a:r>
          </a:p>
          <a:p>
            <a:pPr marL="461963" lvl="1">
              <a:buFont typeface="Arial" panose="020B0604020202020204" pitchFamily="34" charset="0"/>
              <a:buChar char="•"/>
            </a:pPr>
            <a:r>
              <a:rPr lang="en-US" i="1" dirty="0" smtClean="0">
                <a:solidFill>
                  <a:srgbClr val="C00000"/>
                </a:solidFill>
              </a:rPr>
              <a:t>Haiti </a:t>
            </a:r>
            <a:r>
              <a:rPr lang="en-US" i="1" dirty="0">
                <a:solidFill>
                  <a:srgbClr val="C00000"/>
                </a:solidFill>
              </a:rPr>
              <a:t>Recovery Observatory </a:t>
            </a:r>
            <a:r>
              <a:rPr lang="en-US" i="1" dirty="0" smtClean="0">
                <a:solidFill>
                  <a:srgbClr val="C00000"/>
                </a:solidFill>
              </a:rPr>
              <a:t>Pilot</a:t>
            </a:r>
          </a:p>
          <a:p>
            <a:pPr marL="461963"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</a:t>
            </a: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takeholder feedback &amp; lessons captured</a:t>
            </a:r>
          </a:p>
          <a:p>
            <a:pPr marL="0" indent="0">
              <a:buNone/>
            </a:pPr>
            <a:r>
              <a:rPr lang="en-US" dirty="0"/>
              <a:t>Deliverable: Implementation plan</a:t>
            </a:r>
          </a:p>
          <a:p>
            <a:pPr marL="461963" lvl="1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C00000"/>
                </a:solidFill>
              </a:rPr>
              <a:t>Generic Recovery Observatory</a:t>
            </a:r>
          </a:p>
          <a:p>
            <a:pPr marL="0" indent="0">
              <a:buNone/>
            </a:pPr>
            <a:r>
              <a:rPr lang="en-US" dirty="0" smtClean="0"/>
              <a:t>Way forward and Workplan </a:t>
            </a:r>
            <a:endParaRPr lang="en-US" dirty="0"/>
          </a:p>
          <a:p>
            <a:pPr marL="404813" lvl="1" indent="-285750">
              <a:buFont typeface="Arial" panose="020B0604020202020204" pitchFamily="34" charset="0"/>
              <a:buChar char="•"/>
            </a:pPr>
            <a:r>
              <a:rPr lang="en-US" sz="18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Demonstrate reproducibility and global </a:t>
            </a:r>
            <a:r>
              <a:rPr lang="en-US" sz="1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extension for disaster recovery</a:t>
            </a:r>
            <a:endParaRPr lang="en-US" sz="18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2007476" y="110624"/>
            <a:ext cx="6077745" cy="957780"/>
          </a:xfrm>
        </p:spPr>
        <p:txBody>
          <a:bodyPr/>
          <a:lstStyle/>
          <a:p>
            <a:pPr marL="0" indent="4763"/>
            <a:r>
              <a:rPr lang="en-US" sz="2400" dirty="0" smtClean="0"/>
              <a:t>Recovery Observatory Demonstrator Implementation Plan for Endorsement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375" y="1212850"/>
            <a:ext cx="4505426" cy="3438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 Placeholder 2"/>
          <p:cNvSpPr txBox="1">
            <a:spLocks/>
          </p:cNvSpPr>
          <p:nvPr/>
        </p:nvSpPr>
        <p:spPr>
          <a:xfrm>
            <a:off x="0" y="4297299"/>
            <a:ext cx="9067800" cy="4148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▪"/>
              <a:defRPr sz="2000" b="0" i="0" u="none" strike="noStrike" cap="non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None/>
            </a:pPr>
            <a:r>
              <a:rPr lang="en-US" dirty="0"/>
              <a:t>Implications and Value </a:t>
            </a:r>
          </a:p>
          <a:p>
            <a:pPr marL="404813" lvl="1" indent="-285750">
              <a:buFont typeface="Arial" panose="020B0604020202020204" pitchFamily="34" charset="0"/>
              <a:buChar char="•"/>
            </a:pPr>
            <a:r>
              <a:rPr lang="en-US" sz="18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Increased access </a:t>
            </a:r>
            <a:r>
              <a:rPr lang="en-US" sz="1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to data </a:t>
            </a:r>
            <a:r>
              <a:rPr lang="en-US" sz="18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for communities and areas highly </a:t>
            </a:r>
            <a:r>
              <a:rPr lang="en-US" sz="1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impacted (data plan)</a:t>
            </a:r>
          </a:p>
          <a:p>
            <a:pPr marL="404813" lvl="1" indent="-285750">
              <a:buFont typeface="Arial" panose="020B0604020202020204" pitchFamily="34" charset="0"/>
              <a:buChar char="•"/>
            </a:pPr>
            <a:r>
              <a:rPr lang="en-US" sz="18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</a:t>
            </a:r>
            <a:r>
              <a:rPr lang="en-US" sz="1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imely </a:t>
            </a:r>
            <a:r>
              <a:rPr lang="en-US" sz="18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data use to inform early action and </a:t>
            </a:r>
            <a:r>
              <a:rPr lang="en-US" sz="1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intervention</a:t>
            </a:r>
            <a:r>
              <a:rPr lang="en-US" sz="18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guide </a:t>
            </a:r>
            <a:r>
              <a:rPr lang="en-US" sz="1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humanitarian relief, disaster assistance </a:t>
            </a:r>
            <a:r>
              <a:rPr lang="en-US" sz="18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and reconstruction for early </a:t>
            </a:r>
            <a:r>
              <a:rPr lang="en-US" sz="1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and </a:t>
            </a:r>
            <a:r>
              <a:rPr lang="en-US" sz="1800" i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sustained recovery; </a:t>
            </a:r>
            <a:endParaRPr lang="en-US" sz="18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404813" lvl="1" indent="-285750">
              <a:buFont typeface="Arial" panose="020B0604020202020204" pitchFamily="34" charset="0"/>
              <a:buChar char="•"/>
            </a:pPr>
            <a:r>
              <a:rPr lang="en-US" sz="18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Support </a:t>
            </a:r>
            <a:r>
              <a:rPr lang="en-US" sz="1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capacity and resilience development</a:t>
            </a:r>
          </a:p>
          <a:p>
            <a:pPr marL="404813" lvl="1" indent="-285750">
              <a:buFont typeface="Arial" panose="020B0604020202020204" pitchFamily="34" charset="0"/>
              <a:buChar char="•"/>
            </a:pPr>
            <a:r>
              <a:rPr lang="en-US" sz="18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</a:t>
            </a:r>
            <a:r>
              <a:rPr lang="en-US" sz="1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ontinuity </a:t>
            </a:r>
            <a:r>
              <a:rPr lang="en-US" sz="18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and full complementarity with the International Charter and other services dedicated to emergency </a:t>
            </a:r>
            <a:r>
              <a:rPr lang="en-US" sz="1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response and disaster risk management</a:t>
            </a:r>
            <a:endParaRPr lang="en-US" sz="18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31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" y="1161296"/>
            <a:ext cx="5679707" cy="337205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Deliverable: Implementation plan</a:t>
            </a:r>
          </a:p>
          <a:p>
            <a:pPr marL="461963" lvl="1">
              <a:buFont typeface="Arial" panose="020B0604020202020204" pitchFamily="34" charset="0"/>
              <a:buChar char="•"/>
            </a:pPr>
            <a:r>
              <a:rPr lang="en-US" i="1" dirty="0" smtClean="0">
                <a:solidFill>
                  <a:srgbClr val="C00000"/>
                </a:solidFill>
              </a:rPr>
              <a:t>Geostationary/Low Earth Orbit/ Synthetic Aperture Radar Flood Risk Pilot</a:t>
            </a:r>
            <a:endParaRPr lang="en-US" i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dirty="0"/>
              <a:t>Way forward </a:t>
            </a:r>
            <a:r>
              <a:rPr lang="en-US" dirty="0" smtClean="0"/>
              <a:t>and Workplan</a:t>
            </a:r>
            <a:endParaRPr lang="en-US" dirty="0"/>
          </a:p>
          <a:p>
            <a:pPr marL="404813" lvl="1" indent="-285750">
              <a:buFont typeface="Arial" panose="020B0604020202020204" pitchFamily="34" charset="0"/>
              <a:buChar char="•"/>
            </a:pPr>
            <a:r>
              <a:rPr lang="en-US" sz="1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Collaborative project with regional case studies</a:t>
            </a:r>
          </a:p>
          <a:p>
            <a:pPr marL="404813" lvl="1" indent="-285750">
              <a:buFont typeface="Arial" panose="020B0604020202020204" pitchFamily="34" charset="0"/>
              <a:buChar char="•"/>
            </a:pPr>
            <a:r>
              <a:rPr lang="en-US" sz="1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Examine the feasibility of sharing and integrating optical, SAR and geostationary methodologies (CEOS, CGMS, and other private sector)</a:t>
            </a:r>
          </a:p>
          <a:p>
            <a:pPr marL="404813" lvl="1" indent="-285750">
              <a:buFont typeface="Arial" panose="020B0604020202020204" pitchFamily="34" charset="0"/>
              <a:buChar char="•"/>
            </a:pPr>
            <a:r>
              <a:rPr lang="en-US" sz="1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Assess new tools to inform flood risk mapping and disaster risk management</a:t>
            </a:r>
            <a:endParaRPr lang="en-US" sz="18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1568917" y="50801"/>
            <a:ext cx="6270057" cy="914400"/>
          </a:xfrm>
        </p:spPr>
        <p:txBody>
          <a:bodyPr/>
          <a:lstStyle/>
          <a:p>
            <a:r>
              <a:rPr lang="en-US" sz="2400" dirty="0" smtClean="0"/>
              <a:t>GEO/LEO/SAR Flood Pilot </a:t>
            </a:r>
          </a:p>
          <a:p>
            <a:r>
              <a:rPr lang="en-US" sz="2400" dirty="0" smtClean="0"/>
              <a:t>Implementation Plan for Endorsement</a:t>
            </a:r>
            <a:endParaRPr lang="en-US" sz="2400" dirty="0"/>
          </a:p>
        </p:txBody>
      </p:sp>
      <p:pic>
        <p:nvPicPr>
          <p:cNvPr id="5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D3175802-DE71-4A40-B70E-870C3116D8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7396" y="2023221"/>
            <a:ext cx="2211203" cy="156254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908E6E51-32FF-2A44-886E-1C4ED86DC3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3625" y="3722158"/>
            <a:ext cx="2278747" cy="161027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 Placeholder 2"/>
          <p:cNvSpPr txBox="1">
            <a:spLocks/>
          </p:cNvSpPr>
          <p:nvPr/>
        </p:nvSpPr>
        <p:spPr>
          <a:xfrm>
            <a:off x="6326371" y="5332437"/>
            <a:ext cx="2764983" cy="1269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▪"/>
              <a:defRPr sz="2000" b="0" i="0" u="none" strike="noStrike" cap="non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None/>
            </a:pPr>
            <a:r>
              <a:rPr lang="en-US" sz="1200" b="0" i="1" dirty="0" smtClean="0"/>
              <a:t>Example India case study : Flood composites and impacted population estimates from NOAA VIIRS, India. Flood Pilot will integrate additional satellite sources, including SAR, to improve representativeness and accuracy</a:t>
            </a:r>
          </a:p>
        </p:txBody>
      </p:sp>
      <p:sp>
        <p:nvSpPr>
          <p:cNvPr id="9" name="Text Placeholder 2"/>
          <p:cNvSpPr txBox="1">
            <a:spLocks/>
          </p:cNvSpPr>
          <p:nvPr/>
        </p:nvSpPr>
        <p:spPr>
          <a:xfrm>
            <a:off x="94879" y="4346865"/>
            <a:ext cx="6231492" cy="2119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▪"/>
              <a:defRPr sz="2000" b="0" i="0" u="none" strike="noStrike" cap="non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None/>
            </a:pPr>
            <a:r>
              <a:rPr lang="en-US" dirty="0"/>
              <a:t>Implications and Value </a:t>
            </a:r>
          </a:p>
          <a:p>
            <a:r>
              <a:rPr lang="en-US" sz="1800" b="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Capture best </a:t>
            </a:r>
            <a:r>
              <a:rPr lang="en-US" sz="1800" b="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practices for </a:t>
            </a:r>
            <a:r>
              <a:rPr lang="en-US" sz="1800" b="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sharing data; combining information products from multiple sources (data plan)</a:t>
            </a:r>
            <a:endParaRPr lang="en-US" sz="1800" b="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1800" b="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Engage national and regional stakeholders</a:t>
            </a:r>
          </a:p>
          <a:p>
            <a:r>
              <a:rPr lang="en-US" sz="1800" b="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Partner with </a:t>
            </a:r>
            <a:r>
              <a:rPr lang="en-US" sz="1800" b="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WGISS &amp; </a:t>
            </a:r>
            <a:r>
              <a:rPr lang="en-US" sz="1800" b="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SEO for interoperability, Coastal/Water, WGCapD; leverage GEO activities, and Int’l Charter methodologies and agreements</a:t>
            </a:r>
            <a:endParaRPr lang="en-US" sz="1800" b="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63894" y="1235560"/>
            <a:ext cx="290390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Pilot Regions: India</a:t>
            </a: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US/Canada, Argentina/Paraguay/Bolivia, </a:t>
            </a:r>
          </a:p>
          <a:p>
            <a:r>
              <a:rPr lang="en-US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Balkans</a:t>
            </a: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Myanmar….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21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5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2750" y="1473200"/>
            <a:ext cx="8153400" cy="4724400"/>
          </a:xfrm>
        </p:spPr>
        <p:txBody>
          <a:bodyPr/>
          <a:lstStyle/>
          <a:p>
            <a:r>
              <a:rPr lang="en-US" dirty="0" smtClean="0"/>
              <a:t>Invitation to contribute and draft Wildfire Pilot Proposal have been distributed to the CEOS Community</a:t>
            </a:r>
          </a:p>
          <a:p>
            <a:r>
              <a:rPr lang="en-US" dirty="0" smtClean="0"/>
              <a:t>First scoping meeting held 14 October</a:t>
            </a:r>
          </a:p>
          <a:p>
            <a:pPr lvl="1"/>
            <a:r>
              <a:rPr lang="en-US" dirty="0" smtClean="0"/>
              <a:t>40+ attendees representing CEOS Agency and Associate Members</a:t>
            </a:r>
          </a:p>
          <a:p>
            <a:r>
              <a:rPr lang="en-US" dirty="0" smtClean="0"/>
              <a:t>Intend to submit Wildfire Pilot Implementation Plan for review AND endorsement at CEOS SIT-36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2006600" y="196850"/>
            <a:ext cx="4953000" cy="901700"/>
          </a:xfrm>
        </p:spPr>
        <p:txBody>
          <a:bodyPr/>
          <a:lstStyle/>
          <a:p>
            <a:r>
              <a:rPr lang="en-US" dirty="0" smtClean="0"/>
              <a:t>Wildfire Pilot Proposal</a:t>
            </a:r>
          </a:p>
          <a:p>
            <a:r>
              <a:rPr lang="en-US" sz="1800" dirty="0" smtClean="0"/>
              <a:t>In Development</a:t>
            </a:r>
            <a:endParaRPr lang="en-US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9900" y="4512396"/>
            <a:ext cx="4864100" cy="2345604"/>
          </a:xfrm>
          <a:prstGeom prst="rect">
            <a:avLst/>
          </a:prstGeom>
        </p:spPr>
      </p:pic>
      <p:pic>
        <p:nvPicPr>
          <p:cNvPr id="6" name="Picture 2" descr="Australia fires: 8 things everyone should know about the bushfire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14850"/>
            <a:ext cx="4165600" cy="234315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931150" y="4298950"/>
            <a:ext cx="121285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 smtClean="0"/>
              <a:t>(Bowman </a:t>
            </a:r>
            <a:r>
              <a:rPr lang="en-US" sz="700" i="1" dirty="0" smtClean="0"/>
              <a:t>et al</a:t>
            </a:r>
            <a:r>
              <a:rPr lang="en-US" sz="700" dirty="0" smtClean="0"/>
              <a:t>., 2020)</a:t>
            </a:r>
            <a:endParaRPr lang="en-US" sz="700" dirty="0"/>
          </a:p>
        </p:txBody>
      </p:sp>
    </p:spTree>
    <p:extLst>
      <p:ext uri="{BB962C8B-B14F-4D97-AF65-F5344CB8AC3E}">
        <p14:creationId xmlns:p14="http://schemas.microsoft.com/office/powerpoint/2010/main" val="4762043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6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CEOS Chair role, vision and stewardship over the year</a:t>
            </a:r>
          </a:p>
          <a:p>
            <a:r>
              <a:rPr lang="en-US" dirty="0"/>
              <a:t>Contribution to the WGDisasters Flood Pilot workplan and activities</a:t>
            </a:r>
          </a:p>
          <a:p>
            <a:r>
              <a:rPr lang="en-US" dirty="0"/>
              <a:t>Interest in and advancement of a new Wildfire Pilot plan</a:t>
            </a:r>
          </a:p>
          <a:p>
            <a:r>
              <a:rPr lang="en-US" dirty="0"/>
              <a:t>Encouragement to advance thematic disasters data processing solutions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/>
              <a:t>WGDisasters Thanks ISRO</a:t>
            </a:r>
          </a:p>
        </p:txBody>
      </p:sp>
    </p:spTree>
    <p:extLst>
      <p:ext uri="{BB962C8B-B14F-4D97-AF65-F5344CB8AC3E}">
        <p14:creationId xmlns:p14="http://schemas.microsoft.com/office/powerpoint/2010/main" val="16104329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 idx="4294967295"/>
          </p:nvPr>
        </p:nvSpPr>
        <p:spPr>
          <a:xfrm>
            <a:off x="622789" y="2514600"/>
            <a:ext cx="5746243" cy="993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smtClean="0">
                <a:solidFill>
                  <a:srgbClr val="FFFFFF"/>
                </a:solidFill>
                <a:latin typeface="Helvetica Neue"/>
                <a:sym typeface="Helvetica Neue"/>
              </a:rPr>
              <a:t>Questions / Discussion</a:t>
            </a:r>
            <a:endParaRPr sz="1100" dirty="0"/>
          </a:p>
        </p:txBody>
      </p:sp>
      <p:sp>
        <p:nvSpPr>
          <p:cNvPr id="18" name="Google Shape;18;p4"/>
          <p:cNvSpPr/>
          <p:nvPr/>
        </p:nvSpPr>
        <p:spPr>
          <a:xfrm>
            <a:off x="622789" y="3759200"/>
            <a:ext cx="4810858" cy="2541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solidFill>
                  <a:schemeClr val="lt1"/>
                </a:solidFill>
                <a:latin typeface="Helvetica Neue"/>
                <a:sym typeface="Helvetica Neue"/>
              </a:rPr>
              <a:t>David Green, NASA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solidFill>
                  <a:schemeClr val="lt1"/>
                </a:solidFill>
                <a:latin typeface="Helvetica Neue"/>
                <a:sym typeface="Helvetica Neue"/>
              </a:rPr>
              <a:t>WGDisasters Chair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CEOS Plenary 20</a:t>
            </a:r>
            <a:r>
              <a:rPr lang="en-US" sz="1800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20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Agenda Item </a:t>
            </a:r>
            <a:r>
              <a:rPr lang="en-US" sz="1800" b="0" i="0" u="none" strike="noStrike" cap="none" dirty="0" smtClean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# 2.2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20</a:t>
            </a:r>
            <a:r>
              <a:rPr lang="en-US" sz="1800" b="0" i="0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– </a:t>
            </a:r>
            <a:r>
              <a:rPr lang="en-US" sz="1800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22</a:t>
            </a:r>
            <a:r>
              <a:rPr lang="en-US" sz="1800" b="0" i="0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October 2020</a:t>
            </a:r>
            <a:endParaRPr sz="1800" b="0" i="0" u="none" strike="noStrike" cap="none"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9" name="Google Shape;19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2789" y="1217405"/>
            <a:ext cx="2507906" cy="993132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4"/>
          <p:cNvSpPr txBox="1"/>
          <p:nvPr/>
        </p:nvSpPr>
        <p:spPr>
          <a:xfrm>
            <a:off x="622789" y="2246634"/>
            <a:ext cx="2806211" cy="210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Committee on Earth Observation Satellites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90338619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9A00"/>
      </a:accent1>
      <a:accent2>
        <a:srgbClr val="9F2D20"/>
      </a:accent2>
      <a:accent3>
        <a:srgbClr val="8F8F8F"/>
      </a:accent3>
      <a:accent4>
        <a:srgbClr val="001E59"/>
      </a:accent4>
      <a:accent5>
        <a:srgbClr val="FFCAAA"/>
      </a:accent5>
      <a:accent6>
        <a:srgbClr val="90281C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936</Words>
  <Application>Microsoft Office PowerPoint</Application>
  <PresentationFormat>On-screen Show (4:3)</PresentationFormat>
  <Paragraphs>108</Paragraphs>
  <Slides>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6" baseType="lpstr">
      <vt:lpstr>Times New Roman</vt:lpstr>
      <vt:lpstr>Courier New</vt:lpstr>
      <vt:lpstr>Avenir</vt:lpstr>
      <vt:lpstr>Helvetica Neue</vt:lpstr>
      <vt:lpstr>Arial</vt:lpstr>
      <vt:lpstr>Noto Sans Symbols</vt:lpstr>
      <vt:lpstr>Calibri</vt:lpstr>
      <vt:lpstr>Wingdings</vt:lpstr>
      <vt:lpstr>Default</vt:lpstr>
      <vt:lpstr>WGDisasters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 / Discussion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WGDisasters</dc:title>
  <dc:creator>Borges, David E. (LARC-E303)</dc:creator>
  <cp:lastModifiedBy>GREEN, DAVID S. (HQ-DK000)</cp:lastModifiedBy>
  <cp:revision>6</cp:revision>
  <dcterms:modified xsi:type="dcterms:W3CDTF">2020-10-20T06:00:10Z</dcterms:modified>
</cp:coreProperties>
</file>