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9c46208da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g9c46208da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d049862c3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d049862c3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9c46208da6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g9c46208da6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9c46208da6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9c46208da6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9d049862c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9d049862c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d049862c3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9d049862c3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d049862c3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9d049862c3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d049862c3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9d049862c3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d049862c3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9d049862c3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>
            <p:ph idx="12" type="sldNum"/>
          </p:nvPr>
        </p:nvSpPr>
        <p:spPr>
          <a:xfrm>
            <a:off x="8763000" y="6629400"/>
            <a:ext cx="3048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spcBef>
                <a:spcPts val="0"/>
              </a:spcBef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fmla="val 16667" name="adj"/>
            </a:avLst>
          </a:prstGeom>
          <a:solidFill>
            <a:schemeClr val="lt1">
              <a:alpha val="48627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</a:t>
            </a:r>
            <a:r>
              <a:rPr i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i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i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r>
            <a:r>
              <a:rPr b="0" i="1" lang="en-US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October</a:t>
            </a:r>
            <a:endParaRPr b="0" i="1" sz="1100" u="none" cap="none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>
  <p:cSld name="1_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627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2" type="body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22804" y="2514600"/>
            <a:ext cx="80613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Working Groups (WGs) and Virtual Constellations (VCs)</a:t>
            </a:r>
            <a:endParaRPr b="1" sz="4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622789" y="43688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Chair Team and SIT Chair Team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# 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October 2020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/>
        </p:nvSpPr>
        <p:spPr>
          <a:xfrm>
            <a:off x="622789" y="2246634"/>
            <a:ext cx="2806200" cy="2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>
            <p:ph idx="2" type="body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2700"/>
              <a:t>Questions?</a:t>
            </a:r>
            <a:endParaRPr b="1" sz="2700"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275" y="1595774"/>
            <a:ext cx="9144001" cy="48798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279675" y="1524325"/>
            <a:ext cx="51495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>
                <a:solidFill>
                  <a:srgbClr val="F3F3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ceos.org/observations</a:t>
            </a:r>
            <a:endParaRPr sz="10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6200" y="13716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Today</a:t>
            </a:r>
            <a:endParaRPr b="1"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 u="sng"/>
              <a:t>WGDisasters</a:t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Endorsement of:</a:t>
            </a:r>
            <a:endParaRPr b="1"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Strategic Paper: Promoting Space Data for Disaster Risk Management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Implementation Plan: Generic Recovery Observatory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Implementation Plan: Geostationary / Low Earth Orbit / Synthetic Aperture Radar Flood Risk Pilot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/>
              <a:t>WGISS</a:t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Discussion: Interest in the ongoing joint WGISS-SEO Earth Analytics Interoperability Lab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/>
              <a:t>CEOS Working Group (WG) Vice-Chair Decisions</a:t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Endorsement of new Vice-Chairs for:</a:t>
            </a:r>
            <a:endParaRPr b="1"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WGClimate (Jeff Privette, NOAA)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WGCV (Philippe Goryl, ESA)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34" name="Google Shape;34;p7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Summary of WG Decision / Discussion Items to Follow</a:t>
            </a:r>
            <a:endParaRPr i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" type="body"/>
          </p:nvPr>
        </p:nvSpPr>
        <p:spPr>
          <a:xfrm>
            <a:off x="76200" y="13716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Tomorrow</a:t>
            </a:r>
            <a:endParaRPr b="1"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/>
              <a:t>WGCapD</a:t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Decision: Agreement to proceed with preparing a CEOS-Branded Webinar Toolkit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/>
              <a:t>WGCV</a:t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/>
              <a:t>No decisions, but updates on:</a:t>
            </a:r>
            <a:endParaRPr b="1"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RadCalNet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Analysis Ready Data activities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1" lang="en-US" sz="1600"/>
              <a:t>CEOS WGCV LPV Biomass Validation Protocol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 u="sng"/>
              <a:t>WGClimate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Decision: Endorsement of the ECV Gap Analysis Report, and update of the Coordinated Action Plan based on v3.0 of the ECV Inventory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Decision: Consider supporting plans of WGClimate to discuss requirements with GCOS</a:t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41" name="Google Shape;41;p8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Summary of WG Decision / Discussion Items to Follow</a:t>
            </a:r>
            <a:endParaRPr i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622789" y="2514600"/>
            <a:ext cx="57462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 Constellations</a:t>
            </a:r>
            <a:endParaRPr b="1" sz="4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Updates</a:t>
            </a:r>
            <a:endParaRPr b="1" i="1"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9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Adam Lewis &amp; Alex Hel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# </a:t>
            </a: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r>
              <a:rPr b="0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October 2020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76200" y="11597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Global Precipitation Measurement (GPM) is the realisation of the P-VC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Future Missions: </a:t>
            </a:r>
            <a:r>
              <a:rPr b="1" lang="en-US" sz="2400"/>
              <a:t>Average age of the P-VC satellites now exceeds 10 years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Seeking representation from key agencies (emails sent)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AC-VC: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Remaining active despite COVID (</a:t>
            </a:r>
            <a:r>
              <a:rPr b="1" lang="en-US" sz="2400"/>
              <a:t>AC-16 online had 186 participants</a:t>
            </a:r>
            <a:r>
              <a:rPr b="0" lang="en-US" sz="2400"/>
              <a:t>)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b="0" lang="en-US" sz="2400"/>
              <a:t>Topics: GHG (incl GHG TT), Ozone (tropo), AQ Trace Gasses and Aerosol (new), links to COVID and ARD</a:t>
            </a:r>
            <a:endParaRPr b="0" sz="2400"/>
          </a:p>
        </p:txBody>
      </p:sp>
      <p:sp>
        <p:nvSpPr>
          <p:cNvPr id="56" name="Google Shape;56;p10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CEOS Virtual Constellations Highlights from SIT TW </a:t>
            </a:r>
            <a:r>
              <a:rPr i="1" lang="en-US" sz="2000"/>
              <a:t>1/4</a:t>
            </a:r>
            <a:endParaRPr i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76200" y="10073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LSI-VC: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CEOS ARD Strategy</a:t>
            </a:r>
            <a:r>
              <a:rPr b="0" lang="en-US" sz="2400"/>
              <a:t>: Evaluating datasets against CARD4L PFS (with WGCV), new PFS under development - TW session on ‘ARD Beyond Land’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Forests and Biomass, GEOGLAM subgroups</a:t>
            </a:r>
            <a:r>
              <a:rPr b="0" lang="en-US" sz="2400"/>
              <a:t> remain active (slowed)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SST-VC: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Remains vibrant meeting alongside </a:t>
            </a:r>
            <a:r>
              <a:rPr b="1" lang="en-US" sz="2400"/>
              <a:t>annual GHRSST-online</a:t>
            </a:r>
            <a:r>
              <a:rPr b="0" lang="en-US" sz="2400"/>
              <a:t> (June 2020)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CEOS SST-VC white paper completed</a:t>
            </a:r>
            <a:r>
              <a:rPr b="0" lang="en-US" sz="2400"/>
              <a:t> for publication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b="1" lang="en-US" sz="2400"/>
              <a:t>100+ standardized GHRSST products</a:t>
            </a:r>
            <a:r>
              <a:rPr b="0" lang="en-US" sz="2400"/>
              <a:t>, spanning ~8 million CF/ACDD netCDF data files, ~200 TB, Sep 1981–Aug 2020</a:t>
            </a:r>
            <a:endParaRPr b="0" sz="2400"/>
          </a:p>
        </p:txBody>
      </p:sp>
      <p:sp>
        <p:nvSpPr>
          <p:cNvPr id="63" name="Google Shape;63;p11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CEOS Virtual Constellations Highlights from SIT TW </a:t>
            </a:r>
            <a:r>
              <a:rPr i="1" lang="en-US" sz="2000"/>
              <a:t>2/4</a:t>
            </a:r>
            <a:endParaRPr i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76200" y="11597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OST-VC: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Strong inter-agency cooperation on current and future missions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Copernicus Next Gen. Topography Constellation</a:t>
            </a:r>
            <a:r>
              <a:rPr b="0" lang="en-US" sz="2400"/>
              <a:t> (NG-TC) Expert Team addressing continuity - OSV-VC to rescope VC-19-06 based on this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ts val="2400"/>
              <a:buChar char="•"/>
            </a:pPr>
            <a:r>
              <a:rPr b="1" i="1" lang="en-US" sz="2400">
                <a:solidFill>
                  <a:srgbClr val="FF00FF"/>
                </a:solidFill>
              </a:rPr>
              <a:t>10 Nov launch of Sentinel-6 Michael Freilich</a:t>
            </a:r>
            <a:endParaRPr b="1" i="1" sz="24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OSVW-VC: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Optimisation of orbits to improve temporal sampling (min. 6 hour req)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b="1" lang="en-US" sz="2400"/>
              <a:t>Open and near real-time data access remains challenging</a:t>
            </a:r>
            <a:endParaRPr b="1" sz="2400"/>
          </a:p>
        </p:txBody>
      </p:sp>
      <p:sp>
        <p:nvSpPr>
          <p:cNvPr id="70" name="Google Shape;70;p12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CEOS Virtual Constellations Highlights from SIT TW </a:t>
            </a:r>
            <a:r>
              <a:rPr i="1" lang="en-US" sz="2000"/>
              <a:t>3/4</a:t>
            </a:r>
            <a:endParaRPr i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76200" y="11597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OCR-VC: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Key drivers: Climate, Carbon, and Water Quality (new)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Addressing the </a:t>
            </a:r>
            <a:r>
              <a:rPr b="1" lang="en-US" sz="2400"/>
              <a:t>Aquatic Carbon aspects of the GHG Roadmap</a:t>
            </a:r>
            <a:endParaRPr b="1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/>
              <a:t>COVERAGE: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b="0" lang="en-US" sz="2400"/>
              <a:t>At </a:t>
            </a:r>
            <a:r>
              <a:rPr b="1" lang="en-US" sz="2400"/>
              <a:t>conclusion of 1-year Phase B</a:t>
            </a:r>
            <a:r>
              <a:rPr b="0" lang="en-US" sz="2400"/>
              <a:t> activity have a range of useful outcomes: prototype system, integrated/interagency data products</a:t>
            </a:r>
            <a:endParaRPr b="0"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b="0" lang="en-US" sz="2400"/>
              <a:t>Solid foundation built for a </a:t>
            </a:r>
            <a:r>
              <a:rPr b="1" lang="en-US" sz="2400"/>
              <a:t>possible Phase C follow-on</a:t>
            </a:r>
            <a:r>
              <a:rPr b="0" lang="en-US" sz="2400"/>
              <a:t> activity</a:t>
            </a:r>
            <a:endParaRPr b="0" sz="2400"/>
          </a:p>
        </p:txBody>
      </p:sp>
      <p:sp>
        <p:nvSpPr>
          <p:cNvPr id="77" name="Google Shape;77;p13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1820975" y="187725"/>
            <a:ext cx="5717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CEOS Virtual Constellations Highlights from SIT TW </a:t>
            </a:r>
            <a:r>
              <a:rPr i="1" lang="en-US" sz="2000"/>
              <a:t>4/4</a:t>
            </a:r>
            <a:endParaRPr i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76200" y="1464525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No desired VC-related </a:t>
            </a:r>
            <a:r>
              <a:rPr lang="en-US" sz="2400"/>
              <a:t>CEOS Plenary outcomes identified during the </a:t>
            </a:r>
            <a:r>
              <a:rPr lang="en-US" sz="2400"/>
              <a:t>Technical</a:t>
            </a:r>
            <a:r>
              <a:rPr lang="en-US" sz="2400"/>
              <a:t> Workshop</a:t>
            </a:r>
            <a:endParaRPr sz="2400"/>
          </a:p>
          <a:p>
            <a:pPr indent="-3683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Highlights for SIT Chair VC Report to Plenary </a:t>
            </a:r>
            <a:endParaRPr b="1" sz="2400"/>
          </a:p>
          <a:p>
            <a:pPr indent="-337126" lvl="1" marL="768926" rtl="0" algn="l">
              <a:spcBef>
                <a:spcPts val="10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New thematic strategies page: </a:t>
            </a:r>
            <a:r>
              <a:rPr b="1" lang="en-US" sz="2400"/>
              <a:t>ceos.org/observations</a:t>
            </a:r>
            <a:r>
              <a:rPr lang="en-US" sz="2400"/>
              <a:t> </a:t>
            </a:r>
            <a:endParaRPr sz="2400"/>
          </a:p>
          <a:p>
            <a:pPr indent="-337126" lvl="1" marL="768926" rtl="0" algn="l">
              <a:spcBef>
                <a:spcPts val="1000"/>
              </a:spcBef>
              <a:spcAft>
                <a:spcPts val="0"/>
              </a:spcAft>
              <a:buSzPts val="2400"/>
              <a:buChar char="o"/>
            </a:pPr>
            <a:r>
              <a:rPr lang="en-US" sz="2400"/>
              <a:t>CEOS could position </a:t>
            </a:r>
            <a:r>
              <a:rPr b="1" lang="en-US" sz="2400"/>
              <a:t>COVERAGE as a cumulative contribution to Decade on Ocean Science</a:t>
            </a:r>
            <a:r>
              <a:rPr lang="en-US" sz="2400"/>
              <a:t>, and CEOS Plenary should discuss ways to make this possible (e.g. via programmatic connectivity to GOOS).</a:t>
            </a:r>
            <a:endParaRPr sz="2400"/>
          </a:p>
          <a:p>
            <a:pPr indent="0" lvl="0" marL="768926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84" name="Google Shape;84;p14"/>
          <p:cNvSpPr/>
          <p:nvPr>
            <p:ph idx="12" type="sldNum"/>
          </p:nvPr>
        </p:nvSpPr>
        <p:spPr>
          <a:xfrm>
            <a:off x="8763000" y="6629400"/>
            <a:ext cx="304800" cy="187200"/>
          </a:xfrm>
          <a:prstGeom prst="roundRect">
            <a:avLst>
              <a:gd fmla="val 16667" name="adj"/>
            </a:avLst>
          </a:prstGeom>
          <a:solidFill>
            <a:schemeClr val="lt1">
              <a:alpha val="48630"/>
            </a:schemeClr>
          </a:solidFill>
          <a:ln cap="flat" cmpd="sng" w="25400">
            <a:solidFill>
              <a:schemeClr val="dk2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2" type="body"/>
          </p:nvPr>
        </p:nvSpPr>
        <p:spPr>
          <a:xfrm>
            <a:off x="1791600" y="187725"/>
            <a:ext cx="577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700"/>
              <a:t>CEOS Plenary Outcomes and Issues to Highlight</a:t>
            </a:r>
            <a:endParaRPr b="1"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