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0" r:id="rId1"/>
  </p:sldMasterIdLst>
  <p:notesMasterIdLst>
    <p:notesMasterId r:id="rId9"/>
  </p:notesMasterIdLst>
  <p:sldIdLst>
    <p:sldId id="256" r:id="rId2"/>
    <p:sldId id="257" r:id="rId3"/>
    <p:sldId id="258" r:id="rId4"/>
    <p:sldId id="261" r:id="rId5"/>
    <p:sldId id="262" r:id="rId6"/>
    <p:sldId id="259" r:id="rId7"/>
    <p:sldId id="260" r:id="rId8"/>
  </p:sldIdLst>
  <p:sldSz cx="9144000" cy="6858000" type="screen4x3"/>
  <p:notesSz cx="7010400" cy="9296400"/>
  <p:embeddedFontLst>
    <p:embeddedFont>
      <p:font typeface="Calibri" panose="020F0502020204030204" pitchFamily="34" charset="0"/>
      <p:regular r:id="rId10"/>
      <p:bold r:id="rId11"/>
      <p:italic r:id="rId12"/>
      <p:boldItalic r:id="rId13"/>
    </p:embeddedFont>
    <p:embeddedFont>
      <p:font typeface="Helvetica Neue"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6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lvl1pPr marL="457200" marR="0" lvl="0"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1pPr>
            <a:lvl2pPr marL="914400" marR="0" lvl="1"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2pPr>
            <a:lvl3pPr marL="1371600" marR="0" lvl="2"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3pPr>
            <a:lvl4pPr marL="1828800" marR="0" lvl="3"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4pPr>
            <a:lvl5pPr marL="2286000" marR="0" lvl="4"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5pPr>
            <a:lvl6pPr marL="2743200" marR="0" lvl="5"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6pPr>
            <a:lvl7pPr marL="3200400" marR="0" lvl="6"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7pPr>
            <a:lvl8pPr marL="3657600" marR="0" lvl="7"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8pPr>
            <a:lvl9pPr marL="4114800" marR="0" lvl="8"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txBox="1">
            <a:spLocks noGrp="1"/>
          </p:cNvSpPr>
          <p:nvPr>
            <p:ph type="body" idx="1"/>
          </p:nvPr>
        </p:nvSpPr>
        <p:spPr>
          <a:xfrm>
            <a:off x="934720" y="4415790"/>
            <a:ext cx="5140960" cy="4183380"/>
          </a:xfrm>
          <a:prstGeom prst="rect">
            <a:avLst/>
          </a:prstGeom>
        </p:spPr>
        <p:txBody>
          <a:bodyPr spcFirstLastPara="1" wrap="square" lIns="93162" tIns="46568" rIns="93162" bIns="46568" anchor="t" anchorCtr="0">
            <a:noAutofit/>
          </a:bodyPr>
          <a:lstStyle/>
          <a:p>
            <a:pPr marL="0" indent="0"/>
            <a:endParaRPr/>
          </a:p>
        </p:txBody>
      </p:sp>
      <p:sp>
        <p:nvSpPr>
          <p:cNvPr id="15" name="Google Shape;1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34720" y="4415790"/>
            <a:ext cx="5140960" cy="4183380"/>
          </a:xfrm>
          <a:prstGeom prst="rect">
            <a:avLst/>
          </a:prstGeom>
        </p:spPr>
        <p:txBody>
          <a:bodyPr spcFirstLastPara="1" wrap="square" lIns="93162" tIns="46568" rIns="93162" bIns="46568" anchor="t" anchorCtr="0">
            <a:noAutofit/>
          </a:bodyPr>
          <a:lstStyle/>
          <a:p>
            <a:pPr marL="0" indent="0"/>
            <a:endParaRPr/>
          </a:p>
        </p:txBody>
      </p:sp>
      <p:sp>
        <p:nvSpPr>
          <p:cNvPr id="23" name="Google Shape;23;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34720" y="4415790"/>
            <a:ext cx="5140960" cy="4183380"/>
          </a:xfrm>
          <a:prstGeom prst="rect">
            <a:avLst/>
          </a:prstGeom>
        </p:spPr>
        <p:txBody>
          <a:bodyPr spcFirstLastPara="1" wrap="square" lIns="93162" tIns="46568" rIns="93162" bIns="46568" anchor="t" anchorCtr="0">
            <a:noAutofit/>
          </a:bodyPr>
          <a:lstStyle/>
          <a:p>
            <a:pPr marL="0" indent="0"/>
            <a:endParaRPr/>
          </a:p>
        </p:txBody>
      </p:sp>
      <p:sp>
        <p:nvSpPr>
          <p:cNvPr id="23" name="Google Shape;23;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379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34720" y="4415790"/>
            <a:ext cx="5140960" cy="4183380"/>
          </a:xfrm>
          <a:prstGeom prst="rect">
            <a:avLst/>
          </a:prstGeom>
        </p:spPr>
        <p:txBody>
          <a:bodyPr spcFirstLastPara="1" wrap="square" lIns="93162" tIns="46568" rIns="93162" bIns="46568" anchor="t" anchorCtr="0">
            <a:noAutofit/>
          </a:bodyPr>
          <a:lstStyle/>
          <a:p>
            <a:pPr marL="0" indent="0"/>
            <a:endParaRPr/>
          </a:p>
        </p:txBody>
      </p:sp>
      <p:sp>
        <p:nvSpPr>
          <p:cNvPr id="23" name="Google Shape;23;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41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34720" y="4415790"/>
            <a:ext cx="5140960" cy="4183380"/>
          </a:xfrm>
          <a:prstGeom prst="rect">
            <a:avLst/>
          </a:prstGeom>
        </p:spPr>
        <p:txBody>
          <a:bodyPr spcFirstLastPara="1" wrap="square" lIns="93162" tIns="46568" rIns="93162" bIns="46568" anchor="t" anchorCtr="0">
            <a:noAutofit/>
          </a:bodyPr>
          <a:lstStyle/>
          <a:p>
            <a:pPr marL="0" indent="0"/>
            <a:endParaRPr/>
          </a:p>
        </p:txBody>
      </p:sp>
      <p:sp>
        <p:nvSpPr>
          <p:cNvPr id="23" name="Google Shape;23;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46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34720" y="4415790"/>
            <a:ext cx="5140960" cy="4183380"/>
          </a:xfrm>
          <a:prstGeom prst="rect">
            <a:avLst/>
          </a:prstGeom>
        </p:spPr>
        <p:txBody>
          <a:bodyPr spcFirstLastPara="1" wrap="square" lIns="93162" tIns="46568" rIns="93162" bIns="46568" anchor="t" anchorCtr="0">
            <a:noAutofit/>
          </a:bodyPr>
          <a:lstStyle/>
          <a:p>
            <a:pPr marL="0" indent="0"/>
            <a:endParaRPr/>
          </a:p>
        </p:txBody>
      </p:sp>
      <p:sp>
        <p:nvSpPr>
          <p:cNvPr id="23" name="Google Shape;23;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930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txBox="1">
            <a:spLocks noGrp="1"/>
          </p:cNvSpPr>
          <p:nvPr>
            <p:ph type="body" idx="1"/>
          </p:nvPr>
        </p:nvSpPr>
        <p:spPr>
          <a:xfrm>
            <a:off x="934720" y="4415790"/>
            <a:ext cx="5140960" cy="4183380"/>
          </a:xfrm>
          <a:prstGeom prst="rect">
            <a:avLst/>
          </a:prstGeom>
        </p:spPr>
        <p:txBody>
          <a:bodyPr spcFirstLastPara="1" wrap="square" lIns="93162" tIns="46568" rIns="93162" bIns="46568" anchor="t" anchorCtr="0">
            <a:noAutofit/>
          </a:bodyPr>
          <a:lstStyle/>
          <a:p>
            <a:pPr marL="0" indent="0"/>
            <a:endParaRPr/>
          </a:p>
        </p:txBody>
      </p:sp>
      <p:sp>
        <p:nvSpPr>
          <p:cNvPr id="23" name="Google Shape;23;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4991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bg>
      <p:bgPr>
        <a:blipFill>
          <a:blip r:embed="rId2">
            <a:alphaModFix/>
          </a:blip>
          <a:stretch>
            <a:fillRect/>
          </a:stretch>
        </a:blipFill>
        <a:effectLst/>
      </p:bgPr>
    </p:bg>
    <p:spTree>
      <p:nvGrpSpPr>
        <p:cNvPr id="1"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0" name="Google Shape;10;p3"/>
          <p:cNvSpPr txBox="1">
            <a:spLocks noGrp="1"/>
          </p:cNvSpPr>
          <p:nvPr>
            <p:ph type="body" idx="1"/>
          </p:nvPr>
        </p:nvSpPr>
        <p:spPr>
          <a:xfrm>
            <a:off x="457200" y="1600200"/>
            <a:ext cx="8153400" cy="47244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1" name="Google Shape;11;p3"/>
          <p:cNvSpPr/>
          <p:nvPr/>
        </p:nvSpPr>
        <p:spPr>
          <a:xfrm>
            <a:off x="76200" y="6629400"/>
            <a:ext cx="23622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CEOS Plenary 20</a:t>
            </a:r>
            <a:r>
              <a:rPr lang="en-US" sz="1100" i="1">
                <a:solidFill>
                  <a:schemeClr val="dk2"/>
                </a:solidFill>
                <a:latin typeface="Helvetica Neue"/>
                <a:ea typeface="Helvetica Neue"/>
                <a:cs typeface="Helvetica Neue"/>
                <a:sym typeface="Helvetica Neue"/>
              </a:rPr>
              <a:t>20</a:t>
            </a:r>
            <a:r>
              <a:rPr lang="en-US" sz="1100" b="0" i="1" u="none" strike="noStrike" cap="none">
                <a:solidFill>
                  <a:schemeClr val="dk2"/>
                </a:solidFill>
                <a:latin typeface="Helvetica Neue"/>
                <a:ea typeface="Helvetica Neue"/>
                <a:cs typeface="Helvetica Neue"/>
                <a:sym typeface="Helvetica Neue"/>
              </a:rPr>
              <a:t>, </a:t>
            </a:r>
            <a:r>
              <a:rPr lang="en-US" sz="1100" i="1">
                <a:solidFill>
                  <a:schemeClr val="dk2"/>
                </a:solidFill>
                <a:latin typeface="Helvetica Neue"/>
                <a:ea typeface="Helvetica Neue"/>
                <a:cs typeface="Helvetica Neue"/>
                <a:sym typeface="Helvetica Neue"/>
              </a:rPr>
              <a:t>20</a:t>
            </a:r>
            <a:r>
              <a:rPr lang="en-US" sz="1100" b="0" i="1" u="none" strike="noStrike" cap="none">
                <a:solidFill>
                  <a:schemeClr val="dk2"/>
                </a:solidFill>
                <a:latin typeface="Helvetica Neue"/>
                <a:ea typeface="Helvetica Neue"/>
                <a:cs typeface="Helvetica Neue"/>
                <a:sym typeface="Helvetica Neue"/>
              </a:rPr>
              <a:t>-</a:t>
            </a:r>
            <a:r>
              <a:rPr lang="en-US" sz="1100" i="1">
                <a:solidFill>
                  <a:schemeClr val="dk2"/>
                </a:solidFill>
                <a:latin typeface="Helvetica Neue"/>
                <a:ea typeface="Helvetica Neue"/>
                <a:cs typeface="Helvetica Neue"/>
                <a:sym typeface="Helvetica Neue"/>
              </a:rPr>
              <a:t>22</a:t>
            </a:r>
            <a:r>
              <a:rPr lang="en-US" sz="1100" b="0" i="1" u="none" strike="noStrike" cap="none">
                <a:solidFill>
                  <a:schemeClr val="dk2"/>
                </a:solidFill>
                <a:latin typeface="Helvetica Neue"/>
                <a:ea typeface="Helvetica Neue"/>
                <a:cs typeface="Helvetica Neue"/>
                <a:sym typeface="Helvetica Neue"/>
              </a:rPr>
              <a:t> October</a:t>
            </a:r>
            <a:endParaRPr sz="1100" b="0" i="1" u="none" strike="noStrike" cap="none">
              <a:solidFill>
                <a:schemeClr val="dk2"/>
              </a:solidFill>
              <a:latin typeface="Helvetica Neue"/>
              <a:ea typeface="Helvetica Neue"/>
              <a:cs typeface="Helvetica Neue"/>
              <a:sym typeface="Helvetica Neue"/>
            </a:endParaRPr>
          </a:p>
        </p:txBody>
      </p:sp>
      <p:sp>
        <p:nvSpPr>
          <p:cNvPr id="12" name="Google Shape;12;p3"/>
          <p:cNvSpPr txBox="1">
            <a:spLocks noGrp="1"/>
          </p:cNvSpPr>
          <p:nvPr>
            <p:ph type="body" idx="2"/>
          </p:nvPr>
        </p:nvSpPr>
        <p:spPr>
          <a:xfrm>
            <a:off x="2057400" y="304800"/>
            <a:ext cx="4953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7239000" y="6546850"/>
            <a:ext cx="1905000" cy="256540"/>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000" b="0" i="0" u="none" strike="noStrike" cap="none">
                <a:solidFill>
                  <a:srgbClr val="002569"/>
                </a:solidFill>
                <a:latin typeface="Calibri"/>
                <a:ea typeface="Calibri"/>
                <a:cs typeface="Calibri"/>
                <a:sym typeface="Calibri"/>
              </a:defRPr>
            </a:lvl1pPr>
            <a:lvl2pPr marL="0" marR="0" lvl="1" indent="0" algn="r" rtl="0">
              <a:spcBef>
                <a:spcPts val="0"/>
              </a:spcBef>
              <a:buNone/>
              <a:defRPr sz="1000" b="0" i="0" u="none" strike="noStrike" cap="none">
                <a:solidFill>
                  <a:srgbClr val="002569"/>
                </a:solidFill>
                <a:latin typeface="Calibri"/>
                <a:ea typeface="Calibri"/>
                <a:cs typeface="Calibri"/>
                <a:sym typeface="Calibri"/>
              </a:defRPr>
            </a:lvl2pPr>
            <a:lvl3pPr marL="0" marR="0" lvl="2" indent="0" algn="r" rtl="0">
              <a:spcBef>
                <a:spcPts val="0"/>
              </a:spcBef>
              <a:buNone/>
              <a:defRPr sz="1000" b="0" i="0" u="none" strike="noStrike" cap="none">
                <a:solidFill>
                  <a:srgbClr val="002569"/>
                </a:solidFill>
                <a:latin typeface="Calibri"/>
                <a:ea typeface="Calibri"/>
                <a:cs typeface="Calibri"/>
                <a:sym typeface="Calibri"/>
              </a:defRPr>
            </a:lvl3pPr>
            <a:lvl4pPr marL="0" marR="0" lvl="3" indent="0" algn="r" rtl="0">
              <a:spcBef>
                <a:spcPts val="0"/>
              </a:spcBef>
              <a:buNone/>
              <a:defRPr sz="1000" b="0" i="0" u="none" strike="noStrike" cap="none">
                <a:solidFill>
                  <a:srgbClr val="002569"/>
                </a:solidFill>
                <a:latin typeface="Calibri"/>
                <a:ea typeface="Calibri"/>
                <a:cs typeface="Calibri"/>
                <a:sym typeface="Calibri"/>
              </a:defRPr>
            </a:lvl4pPr>
            <a:lvl5pPr marL="0" marR="0" lvl="4" indent="0" algn="r" rtl="0">
              <a:spcBef>
                <a:spcPts val="0"/>
              </a:spcBef>
              <a:buNone/>
              <a:defRPr sz="1000" b="0" i="0" u="none" strike="noStrike" cap="none">
                <a:solidFill>
                  <a:srgbClr val="002569"/>
                </a:solidFill>
                <a:latin typeface="Calibri"/>
                <a:ea typeface="Calibri"/>
                <a:cs typeface="Calibri"/>
                <a:sym typeface="Calibri"/>
              </a:defRPr>
            </a:lvl5pPr>
            <a:lvl6pPr marL="0" marR="0" lvl="5" indent="0" algn="r" rtl="0">
              <a:spcBef>
                <a:spcPts val="0"/>
              </a:spcBef>
              <a:buNone/>
              <a:defRPr sz="1000" b="0" i="0" u="none" strike="noStrike" cap="none">
                <a:solidFill>
                  <a:srgbClr val="002569"/>
                </a:solidFill>
                <a:latin typeface="Calibri"/>
                <a:ea typeface="Calibri"/>
                <a:cs typeface="Calibri"/>
                <a:sym typeface="Calibri"/>
              </a:defRPr>
            </a:lvl6pPr>
            <a:lvl7pPr marL="0" marR="0" lvl="6" indent="0" algn="r" rtl="0">
              <a:spcBef>
                <a:spcPts val="0"/>
              </a:spcBef>
              <a:buNone/>
              <a:defRPr sz="1000" b="0" i="0" u="none" strike="noStrike" cap="none">
                <a:solidFill>
                  <a:srgbClr val="002569"/>
                </a:solidFill>
                <a:latin typeface="Calibri"/>
                <a:ea typeface="Calibri"/>
                <a:cs typeface="Calibri"/>
                <a:sym typeface="Calibri"/>
              </a:defRPr>
            </a:lvl7pPr>
            <a:lvl8pPr marL="0" marR="0" lvl="7" indent="0" algn="r" rtl="0">
              <a:spcBef>
                <a:spcPts val="0"/>
              </a:spcBef>
              <a:buNone/>
              <a:defRPr sz="1000" b="0" i="0" u="none" strike="noStrike" cap="none">
                <a:solidFill>
                  <a:srgbClr val="002569"/>
                </a:solidFill>
                <a:latin typeface="Calibri"/>
                <a:ea typeface="Calibri"/>
                <a:cs typeface="Calibri"/>
                <a:sym typeface="Calibri"/>
              </a:defRPr>
            </a:lvl8pPr>
            <a:lvl9pPr marL="0" marR="0" lvl="8" indent="0" algn="r" rtl="0">
              <a:spcBef>
                <a:spcPts val="0"/>
              </a:spcBef>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200" b="1" i="0" u="none" strike="noStrike" cap="none" dirty="0">
                <a:solidFill>
                  <a:srgbClr val="FFFFFF"/>
                </a:solidFill>
                <a:latin typeface="Helvetica Neue"/>
                <a:ea typeface="Helvetica Neue"/>
                <a:cs typeface="Helvetica Neue"/>
                <a:sym typeface="Helvetica Neue"/>
              </a:rPr>
              <a:t>Polish Space Agency</a:t>
            </a:r>
            <a:br>
              <a:rPr lang="en-US" sz="4200" b="1" i="0" u="none" strike="noStrike" cap="none" dirty="0">
                <a:solidFill>
                  <a:srgbClr val="FFFFFF"/>
                </a:solidFill>
                <a:latin typeface="Helvetica Neue"/>
                <a:ea typeface="Helvetica Neue"/>
                <a:cs typeface="Helvetica Neue"/>
                <a:sym typeface="Helvetica Neue"/>
              </a:rPr>
            </a:br>
            <a:r>
              <a:rPr lang="en-US" sz="2000" b="1" i="0" u="none" strike="noStrike" cap="none" dirty="0">
                <a:solidFill>
                  <a:srgbClr val="FFFFFF"/>
                </a:solidFill>
                <a:latin typeface="Helvetica Neue"/>
                <a:ea typeface="Helvetica Neue"/>
                <a:cs typeface="Helvetica Neue"/>
                <a:sym typeface="Helvetica Neue"/>
              </a:rPr>
              <a:t>Application for Associate CEOS Membership</a:t>
            </a:r>
            <a:endParaRPr sz="2000" dirty="0"/>
          </a:p>
        </p:txBody>
      </p:sp>
      <p:sp>
        <p:nvSpPr>
          <p:cNvPr id="18" name="Google Shape;18;p4"/>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800" b="0" i="0" u="none" strike="noStrike" cap="none" dirty="0">
                <a:solidFill>
                  <a:schemeClr val="lt1"/>
                </a:solidFill>
                <a:latin typeface="Helvetica Neue"/>
                <a:ea typeface="Helvetica Neue"/>
                <a:cs typeface="Helvetica Neue"/>
                <a:sym typeface="Helvetica Neue"/>
              </a:rPr>
              <a:t>POLSA</a:t>
            </a:r>
            <a:endParaRPr dirty="0"/>
          </a:p>
          <a:p>
            <a:pPr marL="0" marR="0" lvl="0" indent="0" algn="l" rtl="0">
              <a:lnSpc>
                <a:spcPct val="150000"/>
              </a:lnSpc>
              <a:spcBef>
                <a:spcPts val="0"/>
              </a:spcBef>
              <a:spcAft>
                <a:spcPts val="0"/>
              </a:spcAft>
              <a:buNone/>
            </a:pPr>
            <a:r>
              <a:rPr lang="en-US" sz="1800" b="0" i="0" u="none" strike="noStrike" cap="none" dirty="0">
                <a:solidFill>
                  <a:schemeClr val="lt1"/>
                </a:solidFill>
                <a:latin typeface="Helvetica Neue"/>
                <a:ea typeface="Helvetica Neue"/>
                <a:cs typeface="Helvetica Neue"/>
                <a:sym typeface="Helvetica Neue"/>
              </a:rPr>
              <a:t>CEOS Plenary 20</a:t>
            </a:r>
            <a:r>
              <a:rPr lang="en-US" sz="1800" dirty="0">
                <a:solidFill>
                  <a:schemeClr val="lt1"/>
                </a:solidFill>
                <a:latin typeface="Helvetica Neue"/>
                <a:ea typeface="Helvetica Neue"/>
                <a:cs typeface="Helvetica Neue"/>
                <a:sym typeface="Helvetica Neue"/>
              </a:rPr>
              <a:t>20</a:t>
            </a:r>
            <a:endParaRPr dirty="0"/>
          </a:p>
          <a:p>
            <a:pPr marL="0" marR="0" lvl="0" indent="0" algn="l" rtl="0">
              <a:lnSpc>
                <a:spcPct val="150000"/>
              </a:lnSpc>
              <a:spcBef>
                <a:spcPts val="0"/>
              </a:spcBef>
              <a:spcAft>
                <a:spcPts val="0"/>
              </a:spcAft>
              <a:buNone/>
            </a:pPr>
            <a:r>
              <a:rPr lang="en-US" sz="1800" b="0" i="0" u="none" strike="noStrike" cap="none" dirty="0">
                <a:solidFill>
                  <a:schemeClr val="lt1"/>
                </a:solidFill>
                <a:latin typeface="Helvetica Neue"/>
                <a:ea typeface="Helvetica Neue"/>
                <a:cs typeface="Helvetica Neue"/>
                <a:sym typeface="Helvetica Neue"/>
              </a:rPr>
              <a:t>Agenda Item #1.3</a:t>
            </a:r>
            <a:endParaRPr dirty="0"/>
          </a:p>
          <a:p>
            <a:pPr marL="0" marR="0" lvl="0" indent="0" algn="l" rtl="0">
              <a:lnSpc>
                <a:spcPct val="150000"/>
              </a:lnSpc>
              <a:spcBef>
                <a:spcPts val="0"/>
              </a:spcBef>
              <a:spcAft>
                <a:spcPts val="0"/>
              </a:spcAft>
              <a:buNone/>
            </a:pPr>
            <a:r>
              <a:rPr lang="en-US" sz="1800" dirty="0">
                <a:solidFill>
                  <a:schemeClr val="lt1"/>
                </a:solidFill>
                <a:latin typeface="Helvetica Neue"/>
                <a:ea typeface="Helvetica Neue"/>
                <a:cs typeface="Helvetica Neue"/>
                <a:sym typeface="Helvetica Neue"/>
              </a:rPr>
              <a:t>20</a:t>
            </a:r>
            <a:r>
              <a:rPr lang="en-US" sz="1800" b="0" i="0" u="none" strike="noStrike" cap="none" dirty="0">
                <a:solidFill>
                  <a:schemeClr val="lt1"/>
                </a:solidFill>
                <a:latin typeface="Helvetica Neue"/>
                <a:ea typeface="Helvetica Neue"/>
                <a:cs typeface="Helvetica Neue"/>
                <a:sym typeface="Helvetica Neue"/>
              </a:rPr>
              <a:t> October 2020</a:t>
            </a:r>
          </a:p>
          <a:p>
            <a:pPr marL="0" marR="0" lvl="0" indent="0" algn="l" rtl="0">
              <a:spcBef>
                <a:spcPts val="0"/>
              </a:spcBef>
              <a:spcAft>
                <a:spcPts val="0"/>
              </a:spcAft>
              <a:buNone/>
            </a:pPr>
            <a:r>
              <a:rPr lang="en-US" sz="1800" dirty="0">
                <a:solidFill>
                  <a:schemeClr val="lt1"/>
                </a:solidFill>
                <a:latin typeface="Helvetica Neue"/>
                <a:ea typeface="Helvetica Neue"/>
                <a:cs typeface="Helvetica Neue"/>
                <a:sym typeface="Helvetica Neue"/>
              </a:rPr>
              <a:t>Michal </a:t>
            </a:r>
            <a:r>
              <a:rPr lang="en-US" sz="1800" dirty="0" err="1">
                <a:solidFill>
                  <a:schemeClr val="lt1"/>
                </a:solidFill>
                <a:latin typeface="Helvetica Neue"/>
                <a:ea typeface="Helvetica Neue"/>
                <a:cs typeface="Helvetica Neue"/>
                <a:sym typeface="Helvetica Neue"/>
              </a:rPr>
              <a:t>Szaniawski</a:t>
            </a:r>
            <a:endParaRPr lang="en-US" sz="1800" dirty="0">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en-US" sz="1800" b="0" i="0" u="none" strike="noStrike" cap="none" dirty="0">
                <a:solidFill>
                  <a:schemeClr val="lt1"/>
                </a:solidFill>
                <a:latin typeface="Helvetica Neue"/>
                <a:ea typeface="Helvetica Neue"/>
                <a:cs typeface="Helvetica Neue"/>
                <a:sym typeface="Helvetica Neue"/>
              </a:rPr>
              <a:t>President</a:t>
            </a:r>
          </a:p>
          <a:p>
            <a:pPr marL="0" marR="0" lvl="0" indent="0" algn="l" rtl="0">
              <a:spcBef>
                <a:spcPts val="0"/>
              </a:spcBef>
              <a:spcAft>
                <a:spcPts val="0"/>
              </a:spcAft>
              <a:buNone/>
            </a:pPr>
            <a:r>
              <a:rPr lang="en-US" sz="1800" dirty="0">
                <a:solidFill>
                  <a:schemeClr val="lt1"/>
                </a:solidFill>
                <a:latin typeface="Helvetica Neue"/>
                <a:ea typeface="Helvetica Neue"/>
                <a:cs typeface="Helvetica Neue"/>
                <a:sym typeface="Helvetica Neue"/>
              </a:rPr>
              <a:t>Polish Space Agency (POLSA)</a:t>
            </a:r>
            <a:endParaRPr sz="1800" b="0" i="0" u="none" strike="noStrike" cap="none" dirty="0">
              <a:solidFill>
                <a:schemeClr val="lt1"/>
              </a:solidFill>
              <a:latin typeface="Helvetica Neue"/>
              <a:ea typeface="Helvetica Neue"/>
              <a:cs typeface="Helvetica Neue"/>
              <a:sym typeface="Helvetica Neue"/>
            </a:endParaRPr>
          </a:p>
        </p:txBody>
      </p:sp>
      <p:pic>
        <p:nvPicPr>
          <p:cNvPr id="19" name="Google Shape;19;p4"/>
          <p:cNvPicPr preferRelativeResize="0"/>
          <p:nvPr/>
        </p:nvPicPr>
        <p:blipFill rotWithShape="1">
          <a:blip r:embed="rId3">
            <a:alphaModFix/>
          </a:blip>
          <a:srcRect/>
          <a:stretch/>
        </p:blipFill>
        <p:spPr>
          <a:xfrm>
            <a:off x="622789" y="1217405"/>
            <a:ext cx="2507906" cy="993132"/>
          </a:xfrm>
          <a:prstGeom prst="rect">
            <a:avLst/>
          </a:prstGeom>
          <a:noFill/>
          <a:ln>
            <a:noFill/>
          </a:ln>
        </p:spPr>
      </p:pic>
      <p:sp>
        <p:nvSpPr>
          <p:cNvPr id="20" name="Google Shape;20;p4"/>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457200" y="1600200"/>
            <a:ext cx="8153400" cy="4724400"/>
          </a:xfrm>
          <a:prstGeom prst="rect">
            <a:avLst/>
          </a:prstGeom>
          <a:noFill/>
          <a:ln>
            <a:noFill/>
          </a:ln>
        </p:spPr>
        <p:txBody>
          <a:bodyPr spcFirstLastPara="1" wrap="square" lIns="91425" tIns="45700" rIns="91425" bIns="45700" anchor="t" anchorCtr="0">
            <a:noAutofit/>
          </a:bodyPr>
          <a:lstStyle/>
          <a:p>
            <a:pPr marL="285750" indent="-285750"/>
            <a:r>
              <a:rPr lang="pl-PL" sz="1800" dirty="0">
                <a:solidFill>
                  <a:srgbClr val="28468B"/>
                </a:solidFill>
                <a:latin typeface="Times New Roman" panose="02020603050405020304" pitchFamily="18" charset="0"/>
                <a:cs typeface="Times New Roman" panose="02020603050405020304" pitchFamily="18" charset="0"/>
              </a:rPr>
              <a:t>The </a:t>
            </a:r>
            <a:r>
              <a:rPr lang="en-US" sz="1800" dirty="0">
                <a:solidFill>
                  <a:srgbClr val="28468B"/>
                </a:solidFill>
                <a:latin typeface="Times New Roman" panose="02020603050405020304" pitchFamily="18" charset="0"/>
                <a:cs typeface="Times New Roman" panose="02020603050405020304" pitchFamily="18" charset="0"/>
              </a:rPr>
              <a:t>Polish Space Agency (POLSA) </a:t>
            </a:r>
            <a:r>
              <a:rPr lang="pl-PL" sz="1800" dirty="0">
                <a:solidFill>
                  <a:srgbClr val="28468B"/>
                </a:solidFill>
                <a:latin typeface="Times New Roman" panose="02020603050405020304" pitchFamily="18" charset="0"/>
                <a:cs typeface="Times New Roman" panose="02020603050405020304" pitchFamily="18" charset="0"/>
              </a:rPr>
              <a:t>is a national governmental agency, </a:t>
            </a:r>
            <a:r>
              <a:rPr lang="en-US" sz="1800" dirty="0">
                <a:solidFill>
                  <a:srgbClr val="28468B"/>
                </a:solidFill>
                <a:latin typeface="Times New Roman" panose="02020603050405020304" pitchFamily="18" charset="0"/>
                <a:cs typeface="Times New Roman" panose="02020603050405020304" pitchFamily="18" charset="0"/>
              </a:rPr>
              <a:t>established by the Act of 26 September 2014</a:t>
            </a:r>
            <a:r>
              <a:rPr lang="pl-PL" sz="1800" dirty="0">
                <a:solidFill>
                  <a:srgbClr val="28468B"/>
                </a:solidFill>
                <a:latin typeface="Times New Roman" panose="02020603050405020304" pitchFamily="18" charset="0"/>
                <a:cs typeface="Times New Roman" panose="02020603050405020304" pitchFamily="18" charset="0"/>
              </a:rPr>
              <a:t> (Dz.U. 2014 poz. 1533; Ustawa z dnia 26 września 2014</a:t>
            </a:r>
            <a:r>
              <a:rPr lang="en-US" sz="1800" dirty="0">
                <a:solidFill>
                  <a:srgbClr val="28468B"/>
                </a:solidFill>
                <a:latin typeface="Times New Roman" panose="02020603050405020304" pitchFamily="18" charset="0"/>
                <a:cs typeface="Times New Roman" panose="02020603050405020304" pitchFamily="18" charset="0"/>
              </a:rPr>
              <a:t> </a:t>
            </a:r>
            <a:r>
              <a:rPr lang="pl-PL" sz="1800" dirty="0">
                <a:solidFill>
                  <a:srgbClr val="28468B"/>
                </a:solidFill>
                <a:latin typeface="Times New Roman" panose="02020603050405020304" pitchFamily="18" charset="0"/>
                <a:cs typeface="Times New Roman" panose="02020603050405020304" pitchFamily="18" charset="0"/>
              </a:rPr>
              <a:t>r.)</a:t>
            </a:r>
            <a:br>
              <a:rPr lang="pl-PL" sz="1800" dirty="0">
                <a:solidFill>
                  <a:srgbClr val="28468B"/>
                </a:solidFill>
                <a:latin typeface="Times New Roman" panose="02020603050405020304" pitchFamily="18" charset="0"/>
                <a:cs typeface="Times New Roman" panose="02020603050405020304" pitchFamily="18" charset="0"/>
              </a:rPr>
            </a:br>
            <a:endParaRPr lang="pl-PL" sz="1800" dirty="0">
              <a:solidFill>
                <a:srgbClr val="28468B"/>
              </a:solidFill>
              <a:latin typeface="Times New Roman" panose="02020603050405020304" pitchFamily="18" charset="0"/>
              <a:cs typeface="Times New Roman" panose="02020603050405020304" pitchFamily="18" charset="0"/>
            </a:endParaRPr>
          </a:p>
          <a:p>
            <a:pPr marL="285750" indent="-285750"/>
            <a:r>
              <a:rPr lang="pl-PL" sz="1800" dirty="0">
                <a:solidFill>
                  <a:srgbClr val="28468B"/>
                </a:solidFill>
                <a:latin typeface="Times New Roman" panose="02020603050405020304" pitchFamily="18" charset="0"/>
                <a:cs typeface="Times New Roman" panose="02020603050405020304" pitchFamily="18" charset="0"/>
              </a:rPr>
              <a:t>POLSA is responsible for Poland’s International space matters, and </a:t>
            </a:r>
            <a:r>
              <a:rPr lang="en-US" sz="1800" dirty="0">
                <a:solidFill>
                  <a:srgbClr val="28468B"/>
                </a:solidFill>
                <a:latin typeface="Times New Roman" panose="02020603050405020304" pitchFamily="18" charset="0"/>
                <a:cs typeface="Times New Roman" panose="02020603050405020304" pitchFamily="18" charset="0"/>
              </a:rPr>
              <a:t>support</a:t>
            </a:r>
            <a:r>
              <a:rPr lang="pl-PL" sz="1800" dirty="0">
                <a:solidFill>
                  <a:srgbClr val="28468B"/>
                </a:solidFill>
                <a:latin typeface="Times New Roman" panose="02020603050405020304" pitchFamily="18" charset="0"/>
                <a:cs typeface="Times New Roman" panose="02020603050405020304" pitchFamily="18" charset="0"/>
              </a:rPr>
              <a:t>s</a:t>
            </a:r>
            <a:r>
              <a:rPr lang="en-US" sz="1800" dirty="0">
                <a:solidFill>
                  <a:srgbClr val="28468B"/>
                </a:solidFill>
                <a:latin typeface="Times New Roman" panose="02020603050405020304" pitchFamily="18" charset="0"/>
                <a:cs typeface="Times New Roman" panose="02020603050405020304" pitchFamily="18" charset="0"/>
              </a:rPr>
              <a:t> the Polish space </a:t>
            </a:r>
            <a:r>
              <a:rPr lang="pl-PL" sz="1800" dirty="0">
                <a:solidFill>
                  <a:srgbClr val="28468B"/>
                </a:solidFill>
                <a:latin typeface="Times New Roman" panose="02020603050405020304" pitchFamily="18" charset="0"/>
                <a:cs typeface="Times New Roman" panose="02020603050405020304" pitchFamily="18" charset="0"/>
              </a:rPr>
              <a:t>sector </a:t>
            </a:r>
            <a:r>
              <a:rPr lang="en-US" sz="1800" dirty="0">
                <a:solidFill>
                  <a:srgbClr val="28468B"/>
                </a:solidFill>
                <a:latin typeface="Times New Roman" panose="02020603050405020304" pitchFamily="18" charset="0"/>
                <a:cs typeface="Times New Roman" panose="02020603050405020304" pitchFamily="18" charset="0"/>
              </a:rPr>
              <a:t>by combining the world of business and science</a:t>
            </a:r>
            <a:br>
              <a:rPr lang="pl-PL" sz="1800" dirty="0">
                <a:solidFill>
                  <a:srgbClr val="28468B"/>
                </a:solidFill>
                <a:latin typeface="Times New Roman" panose="02020603050405020304" pitchFamily="18" charset="0"/>
                <a:cs typeface="Times New Roman" panose="02020603050405020304" pitchFamily="18" charset="0"/>
              </a:rPr>
            </a:br>
            <a:endParaRPr lang="pl-PL" sz="1800" dirty="0">
              <a:solidFill>
                <a:srgbClr val="28468B"/>
              </a:solidFill>
              <a:latin typeface="Times New Roman" panose="02020603050405020304" pitchFamily="18" charset="0"/>
              <a:cs typeface="Times New Roman" panose="02020603050405020304" pitchFamily="18" charset="0"/>
            </a:endParaRPr>
          </a:p>
          <a:p>
            <a:pPr marL="285750" indent="-285750"/>
            <a:r>
              <a:rPr lang="pl-PL" sz="1800" dirty="0">
                <a:solidFill>
                  <a:srgbClr val="28468B"/>
                </a:solidFill>
                <a:latin typeface="Times New Roman" panose="02020603050405020304" pitchFamily="18" charset="0"/>
                <a:cs typeface="Times New Roman" panose="02020603050405020304" pitchFamily="18" charset="0"/>
              </a:rPr>
              <a:t>Poland is a European Space Agency (ESA) Member State</a:t>
            </a:r>
            <a:r>
              <a:rPr lang="en-US" sz="1800" dirty="0">
                <a:solidFill>
                  <a:srgbClr val="28468B"/>
                </a:solidFill>
                <a:latin typeface="Times New Roman" panose="02020603050405020304" pitchFamily="18" charset="0"/>
                <a:cs typeface="Times New Roman" panose="02020603050405020304" pitchFamily="18" charset="0"/>
              </a:rPr>
              <a:t> </a:t>
            </a:r>
            <a:r>
              <a:rPr lang="pl-PL" sz="1800" dirty="0">
                <a:solidFill>
                  <a:srgbClr val="28468B"/>
                </a:solidFill>
                <a:latin typeface="Times New Roman" panose="02020603050405020304" pitchFamily="18" charset="0"/>
                <a:cs typeface="Times New Roman" panose="02020603050405020304" pitchFamily="18" charset="0"/>
              </a:rPr>
              <a:t>and assists </a:t>
            </a:r>
            <a:r>
              <a:rPr lang="en-US" sz="1800" dirty="0">
                <a:solidFill>
                  <a:srgbClr val="28468B"/>
                </a:solidFill>
                <a:latin typeface="Times New Roman" panose="02020603050405020304" pitchFamily="18" charset="0"/>
                <a:cs typeface="Times New Roman" panose="02020603050405020304" pitchFamily="18" charset="0"/>
              </a:rPr>
              <a:t>entrepreneurs in </a:t>
            </a:r>
            <a:r>
              <a:rPr lang="pl-PL" sz="1800" dirty="0">
                <a:solidFill>
                  <a:srgbClr val="28468B"/>
                </a:solidFill>
                <a:latin typeface="Times New Roman" panose="02020603050405020304" pitchFamily="18" charset="0"/>
                <a:cs typeface="Times New Roman" panose="02020603050405020304" pitchFamily="18" charset="0"/>
              </a:rPr>
              <a:t>accessing suport from ESA</a:t>
            </a:r>
            <a:r>
              <a:rPr lang="en-US" sz="1800" dirty="0">
                <a:solidFill>
                  <a:srgbClr val="28468B"/>
                </a:solidFill>
                <a:latin typeface="Times New Roman" panose="02020603050405020304" pitchFamily="18" charset="0"/>
                <a:cs typeface="Times New Roman" panose="02020603050405020304" pitchFamily="18" charset="0"/>
              </a:rPr>
              <a:t>. An important aspect of the Agency's activity is t</a:t>
            </a:r>
            <a:r>
              <a:rPr lang="pl-PL" sz="1800" dirty="0">
                <a:solidFill>
                  <a:srgbClr val="28468B"/>
                </a:solidFill>
                <a:latin typeface="Times New Roman" panose="02020603050405020304" pitchFamily="18" charset="0"/>
                <a:cs typeface="Times New Roman" panose="02020603050405020304" pitchFamily="18" charset="0"/>
              </a:rPr>
              <a:t>he</a:t>
            </a:r>
            <a:r>
              <a:rPr lang="en-US" sz="1800" dirty="0">
                <a:solidFill>
                  <a:srgbClr val="28468B"/>
                </a:solidFill>
                <a:latin typeface="Times New Roman" panose="02020603050405020304" pitchFamily="18" charset="0"/>
                <a:cs typeface="Times New Roman" panose="02020603050405020304" pitchFamily="18" charset="0"/>
              </a:rPr>
              <a:t> promotion</a:t>
            </a:r>
            <a:r>
              <a:rPr lang="pl-PL" sz="1800" dirty="0">
                <a:solidFill>
                  <a:srgbClr val="28468B"/>
                </a:solidFill>
                <a:latin typeface="Times New Roman" panose="02020603050405020304" pitchFamily="18" charset="0"/>
                <a:cs typeface="Times New Roman" panose="02020603050405020304" pitchFamily="18" charset="0"/>
              </a:rPr>
              <a:t> of </a:t>
            </a:r>
            <a:r>
              <a:rPr lang="en-US" sz="1800" dirty="0">
                <a:solidFill>
                  <a:srgbClr val="28468B"/>
                </a:solidFill>
                <a:latin typeface="Times New Roman" panose="02020603050405020304" pitchFamily="18" charset="0"/>
                <a:cs typeface="Times New Roman" panose="02020603050405020304" pitchFamily="18" charset="0"/>
              </a:rPr>
              <a:t>the development of satellite technology that can be used in everyday life, including communication, navigation, environmental monitoring</a:t>
            </a:r>
            <a:r>
              <a:rPr lang="pl-PL" sz="1800" dirty="0">
                <a:solidFill>
                  <a:srgbClr val="28468B"/>
                </a:solidFill>
                <a:latin typeface="Times New Roman" panose="02020603050405020304" pitchFamily="18" charset="0"/>
                <a:cs typeface="Times New Roman" panose="02020603050405020304" pitchFamily="18" charset="0"/>
              </a:rPr>
              <a:t>,</a:t>
            </a:r>
            <a:r>
              <a:rPr lang="en-US" sz="1800" dirty="0">
                <a:solidFill>
                  <a:srgbClr val="28468B"/>
                </a:solidFill>
                <a:latin typeface="Times New Roman" panose="02020603050405020304" pitchFamily="18" charset="0"/>
                <a:cs typeface="Times New Roman" panose="02020603050405020304" pitchFamily="18" charset="0"/>
              </a:rPr>
              <a:t> and weather forecasting.</a:t>
            </a:r>
            <a:endParaRPr lang="pl-PL" sz="1800" dirty="0">
              <a:solidFill>
                <a:srgbClr val="28468B"/>
              </a:solidFill>
              <a:latin typeface="Times New Roman" panose="02020603050405020304" pitchFamily="18" charset="0"/>
              <a:cs typeface="Times New Roman" panose="02020603050405020304" pitchFamily="18" charset="0"/>
            </a:endParaRPr>
          </a:p>
        </p:txBody>
      </p:sp>
      <p:sp>
        <p:nvSpPr>
          <p:cNvPr id="26" name="Google Shape;26;p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2</a:t>
            </a:fld>
            <a:endParaRPr/>
          </a:p>
        </p:txBody>
      </p:sp>
      <p:sp>
        <p:nvSpPr>
          <p:cNvPr id="27" name="Google Shape;27;p5"/>
          <p:cNvSpPr txBox="1">
            <a:spLocks noGrp="1"/>
          </p:cNvSpPr>
          <p:nvPr>
            <p:ph type="body" idx="2"/>
          </p:nvPr>
        </p:nvSpPr>
        <p:spPr>
          <a:xfrm>
            <a:off x="2057400" y="304800"/>
            <a:ext cx="4953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dirty="0"/>
              <a:t>Polish Space Agency (POLSA)</a:t>
            </a:r>
            <a:endParaRPr dirty="0"/>
          </a:p>
        </p:txBody>
      </p:sp>
      <p:pic>
        <p:nvPicPr>
          <p:cNvPr id="3" name="Picture 2">
            <a:extLst>
              <a:ext uri="{FF2B5EF4-FFF2-40B4-BE49-F238E27FC236}">
                <a16:creationId xmlns:a16="http://schemas.microsoft.com/office/drawing/2014/main" id="{BC2BD1F8-4F3B-4E10-990A-082740B3643A}"/>
              </a:ext>
            </a:extLst>
          </p:cNvPr>
          <p:cNvPicPr>
            <a:picLocks noChangeAspect="1"/>
          </p:cNvPicPr>
          <p:nvPr/>
        </p:nvPicPr>
        <p:blipFill>
          <a:blip r:embed="rId3"/>
          <a:stretch>
            <a:fillRect/>
          </a:stretch>
        </p:blipFill>
        <p:spPr>
          <a:xfrm>
            <a:off x="6026208" y="5489376"/>
            <a:ext cx="2347163" cy="8352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457199" y="1358283"/>
            <a:ext cx="8402715" cy="4966317"/>
          </a:xfrm>
          <a:prstGeom prst="rect">
            <a:avLst/>
          </a:prstGeom>
          <a:noFill/>
          <a:ln>
            <a:noFill/>
          </a:ln>
        </p:spPr>
        <p:txBody>
          <a:bodyPr spcFirstLastPara="1" wrap="square" lIns="91425" tIns="45700" rIns="91425" bIns="45700" anchor="t" anchorCtr="0">
            <a:noAutofit/>
          </a:bodyPr>
          <a:lstStyle/>
          <a:p>
            <a:pPr marL="101600" indent="0" algn="just">
              <a:buNone/>
            </a:pPr>
            <a:r>
              <a:rPr lang="pl-PL" sz="1800" dirty="0">
                <a:solidFill>
                  <a:srgbClr val="28468B"/>
                </a:solidFill>
                <a:latin typeface="Times New Roman" panose="02020603050405020304" pitchFamily="18" charset="0"/>
                <a:cs typeface="Times New Roman" panose="02020603050405020304" pitchFamily="18" charset="0"/>
              </a:rPr>
              <a:t>Within the features </a:t>
            </a:r>
            <a:r>
              <a:rPr lang="en-US" sz="1800" dirty="0">
                <a:solidFill>
                  <a:srgbClr val="28468B"/>
                </a:solidFill>
                <a:latin typeface="Times New Roman" panose="02020603050405020304" pitchFamily="18" charset="0"/>
                <a:cs typeface="Times New Roman" panose="02020603050405020304" pitchFamily="18" charset="0"/>
              </a:rPr>
              <a:t>of </a:t>
            </a:r>
            <a:r>
              <a:rPr lang="pl-PL" sz="1800" dirty="0">
                <a:solidFill>
                  <a:srgbClr val="28468B"/>
                </a:solidFill>
                <a:latin typeface="Times New Roman" panose="02020603050405020304" pitchFamily="18" charset="0"/>
                <a:cs typeface="Times New Roman" panose="02020603050405020304" pitchFamily="18" charset="0"/>
              </a:rPr>
              <a:t>the </a:t>
            </a:r>
            <a:r>
              <a:rPr lang="en-US" sz="1800" dirty="0">
                <a:solidFill>
                  <a:srgbClr val="28468B"/>
                </a:solidFill>
                <a:latin typeface="Times New Roman" panose="02020603050405020304" pitchFamily="18" charset="0"/>
                <a:cs typeface="Times New Roman" panose="02020603050405020304" pitchFamily="18" charset="0"/>
              </a:rPr>
              <a:t>Space 4.0 era, the niches of the Polish space sector </a:t>
            </a:r>
            <a:r>
              <a:rPr lang="pl-PL" sz="1800" dirty="0">
                <a:solidFill>
                  <a:srgbClr val="28468B"/>
                </a:solidFill>
                <a:latin typeface="Times New Roman" panose="02020603050405020304" pitchFamily="18" charset="0"/>
                <a:cs typeface="Times New Roman" panose="02020603050405020304" pitchFamily="18" charset="0"/>
              </a:rPr>
              <a:t>include</a:t>
            </a:r>
            <a:r>
              <a:rPr lang="en-US" sz="1800" dirty="0">
                <a:solidFill>
                  <a:srgbClr val="28468B"/>
                </a:solidFill>
                <a:latin typeface="Times New Roman" panose="02020603050405020304" pitchFamily="18" charset="0"/>
                <a:cs typeface="Times New Roman" panose="02020603050405020304" pitchFamily="18" charset="0"/>
              </a:rPr>
              <a:t>:</a:t>
            </a:r>
          </a:p>
          <a:p>
            <a:pPr marL="302850" indent="-285750"/>
            <a:r>
              <a:rPr lang="en-US" sz="1800" dirty="0">
                <a:solidFill>
                  <a:srgbClr val="28468B"/>
                </a:solidFill>
                <a:latin typeface="Times New Roman" panose="02020603050405020304" pitchFamily="18" charset="0"/>
                <a:cs typeface="Times New Roman" panose="02020603050405020304" pitchFamily="18" charset="0"/>
              </a:rPr>
              <a:t>Data aggregation and processing systems; </a:t>
            </a:r>
            <a:endParaRPr lang="pl-PL" sz="1800" dirty="0">
              <a:solidFill>
                <a:srgbClr val="28468B"/>
              </a:solidFill>
              <a:latin typeface="Times New Roman" panose="02020603050405020304" pitchFamily="18" charset="0"/>
              <a:cs typeface="Times New Roman" panose="02020603050405020304" pitchFamily="18" charset="0"/>
            </a:endParaRPr>
          </a:p>
          <a:p>
            <a:pPr marL="302850" indent="-285750"/>
            <a:r>
              <a:rPr lang="en-US" sz="1800" dirty="0">
                <a:solidFill>
                  <a:srgbClr val="28468B"/>
                </a:solidFill>
                <a:latin typeface="Times New Roman" panose="02020603050405020304" pitchFamily="18" charset="0"/>
                <a:cs typeface="Times New Roman" panose="02020603050405020304" pitchFamily="18" charset="0"/>
              </a:rPr>
              <a:t>Applications for EO and GNSS data processing</a:t>
            </a:r>
            <a:r>
              <a:rPr lang="pl-PL" sz="1800" dirty="0">
                <a:solidFill>
                  <a:srgbClr val="28468B"/>
                </a:solidFill>
                <a:latin typeface="Times New Roman" panose="02020603050405020304" pitchFamily="18" charset="0"/>
                <a:cs typeface="Times New Roman" panose="02020603050405020304" pitchFamily="18" charset="0"/>
              </a:rPr>
              <a:t>;</a:t>
            </a:r>
          </a:p>
          <a:p>
            <a:pPr marL="302850" indent="-285750"/>
            <a:r>
              <a:rPr lang="en-US" sz="1800" dirty="0">
                <a:solidFill>
                  <a:srgbClr val="28468B"/>
                </a:solidFill>
                <a:latin typeface="Times New Roman" panose="02020603050405020304" pitchFamily="18" charset="0"/>
                <a:cs typeface="Times New Roman" panose="02020603050405020304" pitchFamily="18" charset="0"/>
              </a:rPr>
              <a:t>Optical observation</a:t>
            </a:r>
            <a:r>
              <a:rPr lang="pl-PL" sz="1800" dirty="0">
                <a:solidFill>
                  <a:srgbClr val="28468B"/>
                </a:solidFill>
                <a:latin typeface="Times New Roman" panose="02020603050405020304" pitchFamily="18" charset="0"/>
                <a:cs typeface="Times New Roman" panose="02020603050405020304" pitchFamily="18" charset="0"/>
              </a:rPr>
              <a:t>;</a:t>
            </a:r>
            <a:r>
              <a:rPr lang="en-US" sz="1800" dirty="0">
                <a:solidFill>
                  <a:srgbClr val="28468B"/>
                </a:solidFill>
                <a:latin typeface="Times New Roman" panose="02020603050405020304" pitchFamily="18" charset="0"/>
                <a:cs typeface="Times New Roman" panose="02020603050405020304" pitchFamily="18" charset="0"/>
              </a:rPr>
              <a:t> SSA with subsystems; software designed to process SSA data;</a:t>
            </a:r>
          </a:p>
          <a:p>
            <a:pPr marL="302850" indent="-285750"/>
            <a:r>
              <a:rPr lang="en-US" sz="1800" dirty="0">
                <a:solidFill>
                  <a:srgbClr val="28468B"/>
                </a:solidFill>
                <a:latin typeface="Times New Roman" panose="02020603050405020304" pitchFamily="18" charset="0"/>
                <a:cs typeface="Times New Roman" panose="02020603050405020304" pitchFamily="18" charset="0"/>
              </a:rPr>
              <a:t>Space robotic systems;</a:t>
            </a:r>
          </a:p>
          <a:p>
            <a:pPr marL="302850" indent="-285750"/>
            <a:r>
              <a:rPr lang="en-US" sz="1800" dirty="0">
                <a:solidFill>
                  <a:srgbClr val="28468B"/>
                </a:solidFill>
                <a:latin typeface="Times New Roman" panose="02020603050405020304" pitchFamily="18" charset="0"/>
                <a:cs typeface="Times New Roman" panose="02020603050405020304" pitchFamily="18" charset="0"/>
              </a:rPr>
              <a:t>Development of small satellites (power systems, on-board computers, satellite receivers for GPS and Galileo systems, integrated microwave modules, structures and</a:t>
            </a:r>
            <a:br>
              <a:rPr lang="en-US" sz="1800" dirty="0">
                <a:solidFill>
                  <a:srgbClr val="28468B"/>
                </a:solidFill>
                <a:latin typeface="Times New Roman" panose="02020603050405020304" pitchFamily="18" charset="0"/>
                <a:cs typeface="Times New Roman" panose="02020603050405020304" pitchFamily="18" charset="0"/>
              </a:rPr>
            </a:br>
            <a:r>
              <a:rPr lang="en-US" sz="1800" dirty="0">
                <a:solidFill>
                  <a:srgbClr val="28468B"/>
                </a:solidFill>
                <a:latin typeface="Times New Roman" panose="02020603050405020304" pitchFamily="18" charset="0"/>
                <a:cs typeface="Times New Roman" panose="02020603050405020304" pitchFamily="18" charset="0"/>
              </a:rPr>
              <a:t>production techniques, propulsion</a:t>
            </a:r>
            <a:br>
              <a:rPr lang="en-US" sz="1800" dirty="0">
                <a:solidFill>
                  <a:srgbClr val="28468B"/>
                </a:solidFill>
                <a:latin typeface="Times New Roman" panose="02020603050405020304" pitchFamily="18" charset="0"/>
                <a:cs typeface="Times New Roman" panose="02020603050405020304" pitchFamily="18" charset="0"/>
              </a:rPr>
            </a:br>
            <a:r>
              <a:rPr lang="en-US" sz="1800" dirty="0">
                <a:solidFill>
                  <a:srgbClr val="28468B"/>
                </a:solidFill>
                <a:latin typeface="Times New Roman" panose="02020603050405020304" pitchFamily="18" charset="0"/>
                <a:cs typeface="Times New Roman" panose="02020603050405020304" pitchFamily="18" charset="0"/>
              </a:rPr>
              <a:t>systems for satellites and</a:t>
            </a:r>
            <a:br>
              <a:rPr lang="en-US" sz="1800" dirty="0">
                <a:solidFill>
                  <a:srgbClr val="28468B"/>
                </a:solidFill>
                <a:latin typeface="Times New Roman" panose="02020603050405020304" pitchFamily="18" charset="0"/>
                <a:cs typeface="Times New Roman" panose="02020603050405020304" pitchFamily="18" charset="0"/>
              </a:rPr>
            </a:br>
            <a:r>
              <a:rPr lang="en-US" sz="1800" dirty="0">
                <a:solidFill>
                  <a:srgbClr val="28468B"/>
                </a:solidFill>
                <a:latin typeface="Times New Roman" panose="02020603050405020304" pitchFamily="18" charset="0"/>
                <a:cs typeface="Times New Roman" panose="02020603050405020304" pitchFamily="18" charset="0"/>
              </a:rPr>
              <a:t>exploration missions);</a:t>
            </a:r>
          </a:p>
          <a:p>
            <a:pPr marL="302850" indent="-285750"/>
            <a:r>
              <a:rPr lang="pl-PL" sz="1800" dirty="0">
                <a:solidFill>
                  <a:srgbClr val="28468B"/>
                </a:solidFill>
                <a:latin typeface="Times New Roman" panose="02020603050405020304" pitchFamily="18" charset="0"/>
                <a:cs typeface="Times New Roman" panose="02020603050405020304" pitchFamily="18" charset="0"/>
              </a:rPr>
              <a:t>O</a:t>
            </a:r>
            <a:r>
              <a:rPr lang="en-US" sz="1800" dirty="0">
                <a:solidFill>
                  <a:srgbClr val="28468B"/>
                </a:solidFill>
                <a:latin typeface="Times New Roman" panose="02020603050405020304" pitchFamily="18" charset="0"/>
                <a:cs typeface="Times New Roman" panose="02020603050405020304" pitchFamily="18" charset="0"/>
              </a:rPr>
              <a:t>ptoelectronics;</a:t>
            </a:r>
            <a:r>
              <a:rPr lang="pl-PL" sz="1800" dirty="0">
                <a:solidFill>
                  <a:srgbClr val="28468B"/>
                </a:solidFill>
                <a:latin typeface="Times New Roman" panose="02020603050405020304" pitchFamily="18" charset="0"/>
                <a:cs typeface="Times New Roman" panose="02020603050405020304" pitchFamily="18" charset="0"/>
              </a:rPr>
              <a:t> and</a:t>
            </a:r>
            <a:endParaRPr lang="en-US" sz="1800" dirty="0">
              <a:solidFill>
                <a:srgbClr val="28468B"/>
              </a:solidFill>
              <a:latin typeface="Times New Roman" panose="02020603050405020304" pitchFamily="18" charset="0"/>
              <a:cs typeface="Times New Roman" panose="02020603050405020304" pitchFamily="18" charset="0"/>
            </a:endParaRPr>
          </a:p>
          <a:p>
            <a:pPr marL="302850" indent="-285750"/>
            <a:r>
              <a:rPr lang="pl-PL" sz="1800" dirty="0">
                <a:solidFill>
                  <a:srgbClr val="28468B"/>
                </a:solidFill>
                <a:latin typeface="Times New Roman" panose="02020603050405020304" pitchFamily="18" charset="0"/>
                <a:cs typeface="Times New Roman" panose="02020603050405020304" pitchFamily="18" charset="0"/>
              </a:rPr>
              <a:t>Robust Ground Support</a:t>
            </a:r>
            <a:br>
              <a:rPr lang="en-US" sz="1800" dirty="0">
                <a:solidFill>
                  <a:srgbClr val="28468B"/>
                </a:solidFill>
                <a:latin typeface="Times New Roman" panose="02020603050405020304" pitchFamily="18" charset="0"/>
                <a:cs typeface="Times New Roman" panose="02020603050405020304" pitchFamily="18" charset="0"/>
              </a:rPr>
            </a:br>
            <a:r>
              <a:rPr lang="en-US" sz="1800" dirty="0">
                <a:solidFill>
                  <a:srgbClr val="28468B"/>
                </a:solidFill>
                <a:latin typeface="Times New Roman" panose="02020603050405020304" pitchFamily="18" charset="0"/>
                <a:cs typeface="Times New Roman" panose="02020603050405020304" pitchFamily="18" charset="0"/>
              </a:rPr>
              <a:t>systems</a:t>
            </a:r>
            <a:r>
              <a:rPr lang="pl-PL" sz="1800" dirty="0">
                <a:solidFill>
                  <a:srgbClr val="28468B"/>
                </a:solidFill>
                <a:latin typeface="Times New Roman" panose="02020603050405020304" pitchFamily="18" charset="0"/>
                <a:cs typeface="Times New Roman" panose="02020603050405020304" pitchFamily="18" charset="0"/>
              </a:rPr>
              <a:t> (EGSE &amp; MGSE).</a:t>
            </a:r>
            <a:endParaRPr lang="en-US" sz="1800" dirty="0">
              <a:solidFill>
                <a:srgbClr val="28468B"/>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sz="1800" dirty="0">
              <a:solidFill>
                <a:srgbClr val="28468B"/>
              </a:solidFill>
              <a:latin typeface="Futura PT Book" panose="020B0502020204020303" pitchFamily="34" charset="-18"/>
            </a:endParaRPr>
          </a:p>
        </p:txBody>
      </p:sp>
      <p:sp>
        <p:nvSpPr>
          <p:cNvPr id="26" name="Google Shape;26;p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3</a:t>
            </a:fld>
            <a:endParaRPr/>
          </a:p>
        </p:txBody>
      </p:sp>
      <p:sp>
        <p:nvSpPr>
          <p:cNvPr id="27" name="Google Shape;27;p5"/>
          <p:cNvSpPr txBox="1">
            <a:spLocks noGrp="1"/>
          </p:cNvSpPr>
          <p:nvPr>
            <p:ph type="body" idx="2"/>
          </p:nvPr>
        </p:nvSpPr>
        <p:spPr>
          <a:xfrm>
            <a:off x="2057400" y="304800"/>
            <a:ext cx="4953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dirty="0"/>
              <a:t>Polish Space Specializations</a:t>
            </a:r>
            <a:endParaRPr dirty="0"/>
          </a:p>
        </p:txBody>
      </p:sp>
      <p:pic>
        <p:nvPicPr>
          <p:cNvPr id="3" name="Picture 2">
            <a:extLst>
              <a:ext uri="{FF2B5EF4-FFF2-40B4-BE49-F238E27FC236}">
                <a16:creationId xmlns:a16="http://schemas.microsoft.com/office/drawing/2014/main" id="{7E81E8DB-6D95-49C7-B02F-26FDA520A5B0}"/>
              </a:ext>
            </a:extLst>
          </p:cNvPr>
          <p:cNvPicPr>
            <a:picLocks noChangeAspect="1"/>
          </p:cNvPicPr>
          <p:nvPr/>
        </p:nvPicPr>
        <p:blipFill>
          <a:blip r:embed="rId3"/>
          <a:stretch>
            <a:fillRect/>
          </a:stretch>
        </p:blipFill>
        <p:spPr>
          <a:xfrm>
            <a:off x="4040167" y="3994951"/>
            <a:ext cx="4722834" cy="2329649"/>
          </a:xfrm>
          <a:prstGeom prst="rect">
            <a:avLst/>
          </a:prstGeom>
        </p:spPr>
      </p:pic>
    </p:spTree>
    <p:extLst>
      <p:ext uri="{BB962C8B-B14F-4D97-AF65-F5344CB8AC3E}">
        <p14:creationId xmlns:p14="http://schemas.microsoft.com/office/powerpoint/2010/main" val="121020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457200" y="1307236"/>
            <a:ext cx="8153400" cy="4724400"/>
          </a:xfrm>
          <a:prstGeom prst="rect">
            <a:avLst/>
          </a:prstGeom>
          <a:noFill/>
          <a:ln>
            <a:noFill/>
          </a:ln>
        </p:spPr>
        <p:txBody>
          <a:bodyPr spcFirstLastPara="1" wrap="square" lIns="91425" tIns="45700" rIns="91425" bIns="45700" anchor="t" anchorCtr="0">
            <a:noAutofit/>
          </a:bodyPr>
          <a:lstStyle/>
          <a:p>
            <a:pPr marL="101600" indent="0">
              <a:buNone/>
            </a:pPr>
            <a:r>
              <a:rPr lang="en-US" sz="1800" b="1" dirty="0">
                <a:solidFill>
                  <a:srgbClr val="28468B"/>
                </a:solidFill>
                <a:latin typeface="Times New Roman" panose="02020603050405020304" pitchFamily="18" charset="0"/>
                <a:cs typeface="Times New Roman" panose="02020603050405020304" pitchFamily="18" charset="0"/>
              </a:rPr>
              <a:t>European Clusters</a:t>
            </a:r>
            <a:r>
              <a:rPr lang="pl-PL" sz="1800" b="1" dirty="0">
                <a:solidFill>
                  <a:srgbClr val="28468B"/>
                </a:solidFill>
                <a:latin typeface="Times New Roman" panose="02020603050405020304" pitchFamily="18" charset="0"/>
                <a:cs typeface="Times New Roman" panose="02020603050405020304" pitchFamily="18" charset="0"/>
              </a:rPr>
              <a:t>:</a:t>
            </a:r>
            <a:endParaRPr lang="en-US" sz="1800" b="1" dirty="0">
              <a:solidFill>
                <a:srgbClr val="28468B"/>
              </a:solidFill>
              <a:latin typeface="Times New Roman" panose="02020603050405020304" pitchFamily="18" charset="0"/>
              <a:cs typeface="Times New Roman" panose="02020603050405020304" pitchFamily="18" charset="0"/>
            </a:endParaRPr>
          </a:p>
          <a:p>
            <a:r>
              <a:rPr lang="en-US" sz="1800" b="1" dirty="0">
                <a:solidFill>
                  <a:srgbClr val="28468B"/>
                </a:solidFill>
                <a:latin typeface="Times New Roman" panose="02020603050405020304" pitchFamily="18" charset="0"/>
                <a:cs typeface="Times New Roman" panose="02020603050405020304" pitchFamily="18" charset="0"/>
              </a:rPr>
              <a:t>EUSST</a:t>
            </a:r>
            <a:r>
              <a:rPr lang="en-US" sz="1800" dirty="0">
                <a:solidFill>
                  <a:srgbClr val="28468B"/>
                </a:solidFill>
                <a:latin typeface="Times New Roman" panose="02020603050405020304" pitchFamily="18" charset="0"/>
                <a:cs typeface="Times New Roman" panose="02020603050405020304" pitchFamily="18" charset="0"/>
              </a:rPr>
              <a:t> – European space safety cluster</a:t>
            </a:r>
          </a:p>
          <a:p>
            <a:r>
              <a:rPr lang="en-US" sz="1800" b="1" dirty="0">
                <a:solidFill>
                  <a:srgbClr val="28468B"/>
                </a:solidFill>
                <a:latin typeface="Times New Roman" panose="02020603050405020304" pitchFamily="18" charset="0"/>
                <a:cs typeface="Times New Roman" panose="02020603050405020304" pitchFamily="18" charset="0"/>
              </a:rPr>
              <a:t>PERASPERA</a:t>
            </a:r>
            <a:r>
              <a:rPr lang="en-US" sz="1800" dirty="0">
                <a:solidFill>
                  <a:srgbClr val="28468B"/>
                </a:solidFill>
                <a:latin typeface="Times New Roman" panose="02020603050405020304" pitchFamily="18" charset="0"/>
                <a:cs typeface="Times New Roman" panose="02020603050405020304" pitchFamily="18" charset="0"/>
              </a:rPr>
              <a:t> – European robotic cluster</a:t>
            </a:r>
          </a:p>
          <a:p>
            <a:endParaRPr lang="en-US" sz="1800" dirty="0">
              <a:solidFill>
                <a:srgbClr val="28468B"/>
              </a:solidFill>
              <a:latin typeface="Times New Roman" panose="02020603050405020304" pitchFamily="18" charset="0"/>
              <a:cs typeface="Times New Roman" panose="02020603050405020304" pitchFamily="18" charset="0"/>
            </a:endParaRPr>
          </a:p>
          <a:p>
            <a:pPr marL="101600" indent="0">
              <a:buNone/>
            </a:pPr>
            <a:r>
              <a:rPr lang="en-US" sz="1800" b="1" dirty="0">
                <a:solidFill>
                  <a:srgbClr val="28468B"/>
                </a:solidFill>
                <a:latin typeface="Times New Roman" panose="02020603050405020304" pitchFamily="18" charset="0"/>
                <a:cs typeface="Times New Roman" panose="02020603050405020304" pitchFamily="18" charset="0"/>
              </a:rPr>
              <a:t>European Research projects</a:t>
            </a:r>
            <a:r>
              <a:rPr lang="pl-PL" sz="1800" b="1" dirty="0">
                <a:solidFill>
                  <a:srgbClr val="28468B"/>
                </a:solidFill>
                <a:latin typeface="Times New Roman" panose="02020603050405020304" pitchFamily="18" charset="0"/>
                <a:cs typeface="Times New Roman" panose="02020603050405020304" pitchFamily="18" charset="0"/>
              </a:rPr>
              <a:t>:</a:t>
            </a:r>
            <a:endParaRPr lang="en-US" sz="1800" b="1" dirty="0">
              <a:solidFill>
                <a:srgbClr val="28468B"/>
              </a:solidFill>
              <a:latin typeface="Times New Roman" panose="02020603050405020304" pitchFamily="18" charset="0"/>
              <a:cs typeface="Times New Roman" panose="02020603050405020304" pitchFamily="18" charset="0"/>
            </a:endParaRPr>
          </a:p>
          <a:p>
            <a:r>
              <a:rPr lang="en-US" sz="1800" b="1" dirty="0">
                <a:solidFill>
                  <a:srgbClr val="28468B"/>
                </a:solidFill>
                <a:latin typeface="Times New Roman" panose="02020603050405020304" pitchFamily="18" charset="0"/>
                <a:cs typeface="Times New Roman" panose="02020603050405020304" pitchFamily="18" charset="0"/>
              </a:rPr>
              <a:t>ENTRUSTED</a:t>
            </a:r>
            <a:r>
              <a:rPr lang="en-US" sz="1800" dirty="0">
                <a:solidFill>
                  <a:srgbClr val="28468B"/>
                </a:solidFill>
                <a:latin typeface="Times New Roman" panose="02020603050405020304" pitchFamily="18" charset="0"/>
                <a:cs typeface="Times New Roman" panose="02020603050405020304" pitchFamily="18" charset="0"/>
              </a:rPr>
              <a:t> – European Network for satellite telecommunication roadmap for governmental users requiring secure, interoperable, innovative, and standardized services</a:t>
            </a:r>
            <a:endParaRPr lang="pl-PL" sz="1800" dirty="0">
              <a:solidFill>
                <a:srgbClr val="28468B"/>
              </a:solidFill>
              <a:latin typeface="Times New Roman" panose="02020603050405020304" pitchFamily="18" charset="0"/>
              <a:cs typeface="Times New Roman" panose="02020603050405020304" pitchFamily="18" charset="0"/>
            </a:endParaRPr>
          </a:p>
          <a:p>
            <a:r>
              <a:rPr lang="en-US" sz="1800" b="1" dirty="0">
                <a:solidFill>
                  <a:srgbClr val="28468B"/>
                </a:solidFill>
                <a:latin typeface="Times New Roman" panose="02020603050405020304" pitchFamily="18" charset="0"/>
                <a:cs typeface="Times New Roman" panose="02020603050405020304" pitchFamily="18" charset="0"/>
              </a:rPr>
              <a:t>Future Space – </a:t>
            </a:r>
            <a:r>
              <a:rPr lang="pl-PL" sz="1800" dirty="0">
                <a:solidFill>
                  <a:srgbClr val="28468B"/>
                </a:solidFill>
                <a:latin typeface="Times New Roman" panose="02020603050405020304" pitchFamily="18" charset="0"/>
                <a:cs typeface="Times New Roman" panose="02020603050405020304" pitchFamily="18" charset="0"/>
              </a:rPr>
              <a:t>I</a:t>
            </a:r>
            <a:r>
              <a:rPr lang="en-US" sz="1800" dirty="0" err="1">
                <a:solidFill>
                  <a:srgbClr val="28468B"/>
                </a:solidFill>
                <a:latin typeface="Times New Roman" panose="02020603050405020304" pitchFamily="18" charset="0"/>
                <a:cs typeface="Times New Roman" panose="02020603050405020304" pitchFamily="18" charset="0"/>
              </a:rPr>
              <a:t>nspiring</a:t>
            </a:r>
            <a:r>
              <a:rPr lang="en-US" sz="1800" dirty="0">
                <a:solidFill>
                  <a:srgbClr val="28468B"/>
                </a:solidFill>
                <a:latin typeface="Times New Roman" panose="02020603050405020304" pitchFamily="18" charset="0"/>
                <a:cs typeface="Times New Roman" panose="02020603050405020304" pitchFamily="18" charset="0"/>
              </a:rPr>
              <a:t> students to pursue careers in STEM</a:t>
            </a:r>
            <a:endParaRPr lang="en-US" sz="1800" b="1" dirty="0">
              <a:solidFill>
                <a:srgbClr val="28468B"/>
              </a:solidFill>
              <a:latin typeface="Times New Roman" panose="02020603050405020304" pitchFamily="18" charset="0"/>
              <a:cs typeface="Times New Roman" panose="02020603050405020304" pitchFamily="18" charset="0"/>
            </a:endParaRPr>
          </a:p>
          <a:p>
            <a:endParaRPr lang="en-US" sz="1800" dirty="0">
              <a:solidFill>
                <a:srgbClr val="28468B"/>
              </a:solidFill>
              <a:latin typeface="Times New Roman" panose="02020603050405020304" pitchFamily="18" charset="0"/>
              <a:cs typeface="Times New Roman" panose="02020603050405020304" pitchFamily="18" charset="0"/>
            </a:endParaRPr>
          </a:p>
          <a:p>
            <a:pPr marL="101600" indent="0">
              <a:buNone/>
            </a:pPr>
            <a:r>
              <a:rPr lang="en-US" sz="1800" b="1" dirty="0">
                <a:solidFill>
                  <a:srgbClr val="28468B"/>
                </a:solidFill>
                <a:latin typeface="Times New Roman" panose="02020603050405020304" pitchFamily="18" charset="0"/>
                <a:cs typeface="Times New Roman" panose="02020603050405020304" pitchFamily="18" charset="0"/>
              </a:rPr>
              <a:t>National projects:</a:t>
            </a:r>
          </a:p>
          <a:p>
            <a:r>
              <a:rPr lang="en-US" sz="1800" b="1" dirty="0">
                <a:solidFill>
                  <a:srgbClr val="28468B"/>
                </a:solidFill>
                <a:latin typeface="Times New Roman" panose="02020603050405020304" pitchFamily="18" charset="0"/>
                <a:cs typeface="Times New Roman" panose="02020603050405020304" pitchFamily="18" charset="0"/>
              </a:rPr>
              <a:t>Sat4envi</a:t>
            </a:r>
            <a:r>
              <a:rPr lang="en-US" sz="1800" dirty="0">
                <a:solidFill>
                  <a:srgbClr val="28468B"/>
                </a:solidFill>
                <a:latin typeface="Times New Roman" panose="02020603050405020304" pitchFamily="18" charset="0"/>
                <a:cs typeface="Times New Roman" panose="02020603050405020304" pitchFamily="18" charset="0"/>
              </a:rPr>
              <a:t> – Operating system for gathering, sharing and promotion of digital satellite information about the environment</a:t>
            </a:r>
          </a:p>
          <a:p>
            <a:r>
              <a:rPr lang="en-US" sz="1800" b="1" dirty="0">
                <a:solidFill>
                  <a:srgbClr val="28468B"/>
                </a:solidFill>
                <a:latin typeface="Times New Roman" panose="02020603050405020304" pitchFamily="18" charset="0"/>
                <a:cs typeface="Times New Roman" panose="02020603050405020304" pitchFamily="18" charset="0"/>
              </a:rPr>
              <a:t>Cosmic hub </a:t>
            </a:r>
            <a:r>
              <a:rPr lang="en-US" sz="1800" dirty="0">
                <a:solidFill>
                  <a:srgbClr val="28468B"/>
                </a:solidFill>
                <a:latin typeface="Times New Roman" panose="02020603050405020304" pitchFamily="18" charset="0"/>
                <a:cs typeface="Times New Roman" panose="02020603050405020304" pitchFamily="18" charset="0"/>
              </a:rPr>
              <a:t>– </a:t>
            </a:r>
            <a:r>
              <a:rPr lang="pl-PL" sz="1800" dirty="0">
                <a:solidFill>
                  <a:srgbClr val="28468B"/>
                </a:solidFill>
                <a:latin typeface="Times New Roman" panose="02020603050405020304" pitchFamily="18" charset="0"/>
                <a:cs typeface="Times New Roman" panose="02020603050405020304" pitchFamily="18" charset="0"/>
              </a:rPr>
              <a:t>C</a:t>
            </a:r>
            <a:r>
              <a:rPr lang="en-US" sz="1800" dirty="0" err="1">
                <a:solidFill>
                  <a:srgbClr val="28468B"/>
                </a:solidFill>
                <a:latin typeface="Times New Roman" panose="02020603050405020304" pitchFamily="18" charset="0"/>
                <a:cs typeface="Times New Roman" panose="02020603050405020304" pitchFamily="18" charset="0"/>
              </a:rPr>
              <a:t>ooperation</a:t>
            </a:r>
            <a:r>
              <a:rPr lang="en-US" sz="1800" dirty="0">
                <a:solidFill>
                  <a:srgbClr val="28468B"/>
                </a:solidFill>
                <a:latin typeface="Times New Roman" panose="02020603050405020304" pitchFamily="18" charset="0"/>
                <a:cs typeface="Times New Roman" panose="02020603050405020304" pitchFamily="18" charset="0"/>
              </a:rPr>
              <a:t> and knowledge</a:t>
            </a:r>
            <a:r>
              <a:rPr lang="pl-PL" sz="1800" dirty="0">
                <a:solidFill>
                  <a:srgbClr val="28468B"/>
                </a:solidFill>
                <a:latin typeface="Times New Roman" panose="02020603050405020304" pitchFamily="18" charset="0"/>
                <a:cs typeface="Times New Roman" panose="02020603050405020304" pitchFamily="18" charset="0"/>
              </a:rPr>
              <a:t>-</a:t>
            </a:r>
            <a:r>
              <a:rPr lang="en-US" sz="1800" dirty="0">
                <a:solidFill>
                  <a:srgbClr val="28468B"/>
                </a:solidFill>
                <a:latin typeface="Times New Roman" panose="02020603050405020304" pitchFamily="18" charset="0"/>
                <a:cs typeface="Times New Roman" panose="02020603050405020304" pitchFamily="18" charset="0"/>
              </a:rPr>
              <a:t>sharing platform for startups, SMEs</a:t>
            </a:r>
            <a:r>
              <a:rPr lang="pl-PL" sz="1800" dirty="0">
                <a:solidFill>
                  <a:srgbClr val="28468B"/>
                </a:solidFill>
                <a:latin typeface="Times New Roman" panose="02020603050405020304" pitchFamily="18" charset="0"/>
                <a:cs typeface="Times New Roman" panose="02020603050405020304" pitchFamily="18" charset="0"/>
              </a:rPr>
              <a:t>,</a:t>
            </a:r>
            <a:r>
              <a:rPr lang="en-US" sz="1800" dirty="0">
                <a:solidFill>
                  <a:srgbClr val="28468B"/>
                </a:solidFill>
                <a:latin typeface="Times New Roman" panose="02020603050405020304" pitchFamily="18" charset="0"/>
                <a:cs typeface="Times New Roman" panose="02020603050405020304" pitchFamily="18" charset="0"/>
              </a:rPr>
              <a:t> and primes</a:t>
            </a:r>
          </a:p>
        </p:txBody>
      </p:sp>
      <p:sp>
        <p:nvSpPr>
          <p:cNvPr id="26" name="Google Shape;26;p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4</a:t>
            </a:fld>
            <a:endParaRPr/>
          </a:p>
        </p:txBody>
      </p:sp>
      <p:sp>
        <p:nvSpPr>
          <p:cNvPr id="27" name="Google Shape;27;p5"/>
          <p:cNvSpPr txBox="1">
            <a:spLocks noGrp="1"/>
          </p:cNvSpPr>
          <p:nvPr>
            <p:ph type="body" idx="2"/>
          </p:nvPr>
        </p:nvSpPr>
        <p:spPr>
          <a:xfrm>
            <a:off x="2057400" y="304800"/>
            <a:ext cx="4953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dirty="0"/>
              <a:t>A Snapshot of POLSA Projects</a:t>
            </a:r>
            <a:endParaRPr dirty="0"/>
          </a:p>
        </p:txBody>
      </p:sp>
    </p:spTree>
    <p:extLst>
      <p:ext uri="{BB962C8B-B14F-4D97-AF65-F5344CB8AC3E}">
        <p14:creationId xmlns:p14="http://schemas.microsoft.com/office/powerpoint/2010/main" val="428316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457200" y="1367161"/>
            <a:ext cx="8153400" cy="495743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The catalogue of Polish Satellites and Poland’s </a:t>
            </a:r>
            <a:r>
              <a:rPr lang="en-US" b="1" kern="1200" dirty="0">
                <a:solidFill>
                  <a:srgbClr val="28468B"/>
                </a:solidFill>
                <a:latin typeface="Times New Roman" panose="02020603050405020304" pitchFamily="18" charset="0"/>
                <a:ea typeface="+mn-ea"/>
                <a:cs typeface="Times New Roman" panose="02020603050405020304" pitchFamily="18" charset="0"/>
              </a:rPr>
              <a:t>International Space Partners </a:t>
            </a:r>
            <a:r>
              <a:rPr kumimoji="0" lang="en-US" sz="20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includes</a:t>
            </a:r>
            <a:r>
              <a:rPr kumimoji="0" lang="pl-PL" sz="20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a:t>
            </a:r>
            <a:endParaRPr kumimoji="0" lang="en-US" sz="20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0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err="1">
                <a:ln>
                  <a:noFill/>
                </a:ln>
                <a:solidFill>
                  <a:srgbClr val="28468B"/>
                </a:solidFill>
                <a:effectLst/>
                <a:uLnTx/>
                <a:uFillTx/>
                <a:latin typeface="Times New Roman" panose="02020603050405020304" pitchFamily="18" charset="0"/>
                <a:ea typeface="+mn-ea"/>
                <a:cs typeface="Times New Roman" panose="02020603050405020304" pitchFamily="18" charset="0"/>
              </a:rPr>
              <a:t>Heweliusz</a:t>
            </a:r>
            <a:r>
              <a:rPr kumimoji="0" lang="en-US" sz="1800" b="0"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 – Space Science; launched 2014</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err="1">
                <a:ln>
                  <a:noFill/>
                </a:ln>
                <a:solidFill>
                  <a:srgbClr val="28468B"/>
                </a:solidFill>
                <a:effectLst/>
                <a:uLnTx/>
                <a:uFillTx/>
                <a:latin typeface="Times New Roman" panose="02020603050405020304" pitchFamily="18" charset="0"/>
                <a:ea typeface="+mn-ea"/>
                <a:cs typeface="Times New Roman" panose="02020603050405020304" pitchFamily="18" charset="0"/>
              </a:rPr>
              <a:t>KRAKSat</a:t>
            </a:r>
            <a:r>
              <a:rPr kumimoji="0" lang="en-US" sz="18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 Scientific/Technology Demonstrator; launched 2019</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err="1">
                <a:ln>
                  <a:noFill/>
                </a:ln>
                <a:solidFill>
                  <a:srgbClr val="28468B"/>
                </a:solidFill>
                <a:effectLst/>
                <a:uLnTx/>
                <a:uFillTx/>
                <a:latin typeface="Times New Roman" panose="02020603050405020304" pitchFamily="18" charset="0"/>
                <a:ea typeface="+mn-ea"/>
                <a:cs typeface="Times New Roman" panose="02020603050405020304" pitchFamily="18" charset="0"/>
              </a:rPr>
              <a:t>Lem</a:t>
            </a:r>
            <a:r>
              <a:rPr kumimoji="0" lang="en-US" sz="1800" b="0"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 – Space Science; launched 2013</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PW</a:t>
            </a:r>
            <a:r>
              <a:rPr kumimoji="0" lang="en-US" sz="1800" b="0"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 – Technology Demonstrator; launched 2014</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PW-2</a:t>
            </a:r>
            <a:r>
              <a:rPr kumimoji="0" lang="en-US" sz="1800" b="0"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 – Technology Demonstrator; launched 2018</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err="1">
                <a:ln>
                  <a:noFill/>
                </a:ln>
                <a:solidFill>
                  <a:srgbClr val="28468B"/>
                </a:solidFill>
                <a:effectLst/>
                <a:uLnTx/>
                <a:uFillTx/>
                <a:latin typeface="Times New Roman" panose="02020603050405020304" pitchFamily="18" charset="0"/>
                <a:ea typeface="+mn-ea"/>
                <a:cs typeface="Times New Roman" panose="02020603050405020304" pitchFamily="18" charset="0"/>
              </a:rPr>
              <a:t>Swiatowid</a:t>
            </a:r>
            <a:r>
              <a:rPr kumimoji="0" lang="en-US" sz="1800" b="0"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 – Earth water/air monitoring spacecraft; launched 2019</a:t>
            </a:r>
          </a:p>
        </p:txBody>
      </p:sp>
      <p:sp>
        <p:nvSpPr>
          <p:cNvPr id="26" name="Google Shape;26;p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5</a:t>
            </a:fld>
            <a:endParaRPr/>
          </a:p>
        </p:txBody>
      </p:sp>
      <p:sp>
        <p:nvSpPr>
          <p:cNvPr id="27" name="Google Shape;27;p5"/>
          <p:cNvSpPr txBox="1">
            <a:spLocks noGrp="1"/>
          </p:cNvSpPr>
          <p:nvPr>
            <p:ph type="body" idx="2"/>
          </p:nvPr>
        </p:nvSpPr>
        <p:spPr>
          <a:xfrm>
            <a:off x="2057400" y="177553"/>
            <a:ext cx="4953000" cy="6606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dirty="0"/>
              <a:t>Polish Satellites and International Cooperation</a:t>
            </a:r>
            <a:endParaRPr dirty="0"/>
          </a:p>
        </p:txBody>
      </p:sp>
      <p:pic>
        <p:nvPicPr>
          <p:cNvPr id="3" name="Picture 2">
            <a:extLst>
              <a:ext uri="{FF2B5EF4-FFF2-40B4-BE49-F238E27FC236}">
                <a16:creationId xmlns:a16="http://schemas.microsoft.com/office/drawing/2014/main" id="{D3D60FF5-25A4-4691-8B9B-A0BB734F238A}"/>
              </a:ext>
            </a:extLst>
          </p:cNvPr>
          <p:cNvPicPr>
            <a:picLocks noChangeAspect="1"/>
          </p:cNvPicPr>
          <p:nvPr/>
        </p:nvPicPr>
        <p:blipFill>
          <a:blip r:embed="rId3"/>
          <a:stretch>
            <a:fillRect/>
          </a:stretch>
        </p:blipFill>
        <p:spPr>
          <a:xfrm>
            <a:off x="533400" y="4323424"/>
            <a:ext cx="1812115" cy="703273"/>
          </a:xfrm>
          <a:prstGeom prst="rect">
            <a:avLst/>
          </a:prstGeom>
        </p:spPr>
      </p:pic>
      <p:pic>
        <p:nvPicPr>
          <p:cNvPr id="5" name="Picture 4">
            <a:extLst>
              <a:ext uri="{FF2B5EF4-FFF2-40B4-BE49-F238E27FC236}">
                <a16:creationId xmlns:a16="http://schemas.microsoft.com/office/drawing/2014/main" id="{A92627C6-BF59-42FF-A55C-87EEB33C0CE7}"/>
              </a:ext>
            </a:extLst>
          </p:cNvPr>
          <p:cNvPicPr>
            <a:picLocks noChangeAspect="1"/>
          </p:cNvPicPr>
          <p:nvPr/>
        </p:nvPicPr>
        <p:blipFill>
          <a:blip r:embed="rId4"/>
          <a:stretch>
            <a:fillRect/>
          </a:stretch>
        </p:blipFill>
        <p:spPr>
          <a:xfrm>
            <a:off x="2627790" y="3947643"/>
            <a:ext cx="2563558" cy="1011931"/>
          </a:xfrm>
          <a:prstGeom prst="rect">
            <a:avLst/>
          </a:prstGeom>
        </p:spPr>
      </p:pic>
      <p:pic>
        <p:nvPicPr>
          <p:cNvPr id="7" name="Picture 6">
            <a:extLst>
              <a:ext uri="{FF2B5EF4-FFF2-40B4-BE49-F238E27FC236}">
                <a16:creationId xmlns:a16="http://schemas.microsoft.com/office/drawing/2014/main" id="{C9E6B91C-1BC3-41CD-988C-3E18B3F4019E}"/>
              </a:ext>
            </a:extLst>
          </p:cNvPr>
          <p:cNvPicPr>
            <a:picLocks noChangeAspect="1"/>
          </p:cNvPicPr>
          <p:nvPr/>
        </p:nvPicPr>
        <p:blipFill>
          <a:blip r:embed="rId5"/>
          <a:stretch>
            <a:fillRect/>
          </a:stretch>
        </p:blipFill>
        <p:spPr>
          <a:xfrm>
            <a:off x="6945731" y="4304884"/>
            <a:ext cx="1591194" cy="1725318"/>
          </a:xfrm>
          <a:prstGeom prst="rect">
            <a:avLst/>
          </a:prstGeom>
        </p:spPr>
      </p:pic>
      <p:pic>
        <p:nvPicPr>
          <p:cNvPr id="9" name="Picture 8">
            <a:extLst>
              <a:ext uri="{FF2B5EF4-FFF2-40B4-BE49-F238E27FC236}">
                <a16:creationId xmlns:a16="http://schemas.microsoft.com/office/drawing/2014/main" id="{346A3A1C-3DE6-4C46-A0E7-69FA0F3981C4}"/>
              </a:ext>
            </a:extLst>
          </p:cNvPr>
          <p:cNvPicPr>
            <a:picLocks noChangeAspect="1"/>
          </p:cNvPicPr>
          <p:nvPr/>
        </p:nvPicPr>
        <p:blipFill>
          <a:blip r:embed="rId6"/>
          <a:stretch>
            <a:fillRect/>
          </a:stretch>
        </p:blipFill>
        <p:spPr>
          <a:xfrm>
            <a:off x="533400" y="5294287"/>
            <a:ext cx="2249619" cy="1030313"/>
          </a:xfrm>
          <a:prstGeom prst="rect">
            <a:avLst/>
          </a:prstGeom>
        </p:spPr>
      </p:pic>
      <p:pic>
        <p:nvPicPr>
          <p:cNvPr id="11" name="Picture 10">
            <a:extLst>
              <a:ext uri="{FF2B5EF4-FFF2-40B4-BE49-F238E27FC236}">
                <a16:creationId xmlns:a16="http://schemas.microsoft.com/office/drawing/2014/main" id="{0A8E5D19-F3F6-4A13-A0F0-6F00FD0E63FD}"/>
              </a:ext>
            </a:extLst>
          </p:cNvPr>
          <p:cNvPicPr>
            <a:picLocks noChangeAspect="1"/>
          </p:cNvPicPr>
          <p:nvPr/>
        </p:nvPicPr>
        <p:blipFill>
          <a:blip r:embed="rId7"/>
          <a:stretch>
            <a:fillRect/>
          </a:stretch>
        </p:blipFill>
        <p:spPr>
          <a:xfrm>
            <a:off x="5311668" y="4445471"/>
            <a:ext cx="1513742" cy="1363972"/>
          </a:xfrm>
          <a:prstGeom prst="rect">
            <a:avLst/>
          </a:prstGeom>
        </p:spPr>
      </p:pic>
      <p:pic>
        <p:nvPicPr>
          <p:cNvPr id="13" name="Picture 12">
            <a:extLst>
              <a:ext uri="{FF2B5EF4-FFF2-40B4-BE49-F238E27FC236}">
                <a16:creationId xmlns:a16="http://schemas.microsoft.com/office/drawing/2014/main" id="{999209F2-DE50-480C-BFD5-C3FE7C269C62}"/>
              </a:ext>
            </a:extLst>
          </p:cNvPr>
          <p:cNvPicPr>
            <a:picLocks noChangeAspect="1"/>
          </p:cNvPicPr>
          <p:nvPr/>
        </p:nvPicPr>
        <p:blipFill>
          <a:blip r:embed="rId8"/>
          <a:stretch>
            <a:fillRect/>
          </a:stretch>
        </p:blipFill>
        <p:spPr>
          <a:xfrm>
            <a:off x="3137921" y="5184170"/>
            <a:ext cx="1953746" cy="1226035"/>
          </a:xfrm>
          <a:prstGeom prst="rect">
            <a:avLst/>
          </a:prstGeom>
        </p:spPr>
      </p:pic>
      <p:pic>
        <p:nvPicPr>
          <p:cNvPr id="15" name="Picture 14">
            <a:extLst>
              <a:ext uri="{FF2B5EF4-FFF2-40B4-BE49-F238E27FC236}">
                <a16:creationId xmlns:a16="http://schemas.microsoft.com/office/drawing/2014/main" id="{1E5D7CDA-9FB2-442C-9FFD-9588995EEBFB}"/>
              </a:ext>
            </a:extLst>
          </p:cNvPr>
          <p:cNvPicPr>
            <a:picLocks noChangeAspect="1"/>
          </p:cNvPicPr>
          <p:nvPr/>
        </p:nvPicPr>
        <p:blipFill>
          <a:blip r:embed="rId9"/>
          <a:stretch>
            <a:fillRect/>
          </a:stretch>
        </p:blipFill>
        <p:spPr>
          <a:xfrm>
            <a:off x="7379075" y="1794079"/>
            <a:ext cx="1536325" cy="1999661"/>
          </a:xfrm>
          <a:prstGeom prst="rect">
            <a:avLst/>
          </a:prstGeom>
        </p:spPr>
      </p:pic>
    </p:spTree>
    <p:extLst>
      <p:ext uri="{BB962C8B-B14F-4D97-AF65-F5344CB8AC3E}">
        <p14:creationId xmlns:p14="http://schemas.microsoft.com/office/powerpoint/2010/main" val="3522325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395056" y="1342748"/>
            <a:ext cx="8367944" cy="4724400"/>
          </a:xfrm>
          <a:prstGeom prst="rect">
            <a:avLst/>
          </a:prstGeom>
          <a:noFill/>
          <a:ln>
            <a:noFill/>
          </a:ln>
        </p:spPr>
        <p:txBody>
          <a:bodyPr spcFirstLastPara="1" wrap="square" lIns="91425" tIns="45700" rIns="91425" bIns="45700" anchor="t" anchorCtr="0">
            <a:noAutofit/>
          </a:bodyPr>
          <a:lstStyle/>
          <a:p>
            <a:pPr marL="0" indent="0">
              <a:buNone/>
            </a:pPr>
            <a:r>
              <a:rPr lang="en-US" sz="1600" b="1" dirty="0">
                <a:solidFill>
                  <a:srgbClr val="28468B"/>
                </a:solidFill>
                <a:latin typeface="Times New Roman" panose="02020603050405020304" pitchFamily="18" charset="0"/>
                <a:cs typeface="Times New Roman" panose="02020603050405020304" pitchFamily="18" charset="0"/>
              </a:rPr>
              <a:t>Sat4Envi:</a:t>
            </a:r>
            <a:r>
              <a:rPr lang="en-US" sz="1400" dirty="0">
                <a:solidFill>
                  <a:srgbClr val="28468B"/>
                </a:solidFill>
                <a:latin typeface="Times New Roman" panose="02020603050405020304" pitchFamily="18" charset="0"/>
                <a:cs typeface="Times New Roman" panose="02020603050405020304" pitchFamily="18" charset="0"/>
              </a:rPr>
              <a:t> An operating system for assembly, sharing, &amp; promotion of digital satellite information about the environment</a:t>
            </a:r>
            <a:br>
              <a:rPr lang="en-US" sz="1400" dirty="0">
                <a:solidFill>
                  <a:srgbClr val="28468B"/>
                </a:solidFill>
                <a:latin typeface="Times New Roman" panose="02020603050405020304" pitchFamily="18" charset="0"/>
                <a:cs typeface="Times New Roman" panose="02020603050405020304" pitchFamily="18" charset="0"/>
              </a:rPr>
            </a:br>
            <a:endParaRPr lang="en-US" sz="1400" dirty="0">
              <a:solidFill>
                <a:srgbClr val="28468B"/>
              </a:solidFill>
              <a:latin typeface="Times New Roman" panose="02020603050405020304" pitchFamily="18" charset="0"/>
              <a:cs typeface="Times New Roman" panose="02020603050405020304" pitchFamily="18" charset="0"/>
            </a:endParaRPr>
          </a:p>
          <a:p>
            <a:pPr marL="0" indent="0">
              <a:buNone/>
            </a:pPr>
            <a:r>
              <a:rPr lang="en-US" sz="1400" b="1" dirty="0">
                <a:solidFill>
                  <a:srgbClr val="28468B"/>
                </a:solidFill>
                <a:latin typeface="Times New Roman" panose="02020603050405020304" pitchFamily="18" charset="0"/>
                <a:cs typeface="Times New Roman" panose="02020603050405020304" pitchFamily="18" charset="0"/>
              </a:rPr>
              <a:t>Objective:</a:t>
            </a:r>
          </a:p>
          <a:p>
            <a:pPr marL="171450" indent="-171450"/>
            <a:r>
              <a:rPr lang="en-US" sz="1200" dirty="0">
                <a:solidFill>
                  <a:srgbClr val="28468B"/>
                </a:solidFill>
                <a:latin typeface="Times New Roman" panose="02020603050405020304" pitchFamily="18" charset="0"/>
                <a:cs typeface="Times New Roman" panose="02020603050405020304" pitchFamily="18" charset="0"/>
              </a:rPr>
              <a:t>The Sat4Envi project works to foster infrastructure for receiving, storing, processing, and distributing data from Sentinel-1, -2, -3 satellites, and related satellite products using existing Institute of Meteorology and Water Management (IMGW) resources.  As a result of its implementation, data from Copernicus and other missions are accessible to Poland’s public administration entities to be applied in their activities related to environmental protection, area development and planning, development of urbanization and transport networks, and to private entities to create commercial services.</a:t>
            </a:r>
          </a:p>
          <a:p>
            <a:pPr marL="285750" indent="-285750">
              <a:buFont typeface="Wingdings" panose="05000000000000000000" pitchFamily="2" charset="2"/>
              <a:buChar char="Ø"/>
            </a:pPr>
            <a:endParaRPr lang="en-US" sz="1400" dirty="0">
              <a:solidFill>
                <a:srgbClr val="28468B"/>
              </a:solidFill>
              <a:latin typeface="Times New Roman" panose="02020603050405020304" pitchFamily="18" charset="0"/>
              <a:cs typeface="Times New Roman" panose="02020603050405020304" pitchFamily="18" charset="0"/>
            </a:endParaRPr>
          </a:p>
          <a:p>
            <a:pPr marL="0" indent="0">
              <a:buNone/>
            </a:pPr>
            <a:r>
              <a:rPr lang="en-US" sz="1400" b="1" dirty="0">
                <a:solidFill>
                  <a:srgbClr val="28468B"/>
                </a:solidFill>
                <a:latin typeface="Times New Roman" panose="02020603050405020304" pitchFamily="18" charset="0"/>
                <a:cs typeface="Times New Roman" panose="02020603050405020304" pitchFamily="18" charset="0"/>
              </a:rPr>
              <a:t>POLSA activities:</a:t>
            </a:r>
          </a:p>
          <a:p>
            <a:pPr marL="171450" indent="-171450"/>
            <a:r>
              <a:rPr lang="en-US" sz="1200" dirty="0">
                <a:solidFill>
                  <a:srgbClr val="28468B"/>
                </a:solidFill>
                <a:latin typeface="Times New Roman" panose="02020603050405020304" pitchFamily="18" charset="0"/>
                <a:cs typeface="Times New Roman" panose="02020603050405020304" pitchFamily="18" charset="0"/>
              </a:rPr>
              <a:t>Creating an on-line e-learning platform;</a:t>
            </a:r>
          </a:p>
          <a:p>
            <a:pPr marL="171450" indent="-171450"/>
            <a:r>
              <a:rPr lang="en-US" sz="1200" dirty="0">
                <a:solidFill>
                  <a:srgbClr val="28468B"/>
                </a:solidFill>
                <a:latin typeface="Times New Roman" panose="02020603050405020304" pitchFamily="18" charset="0"/>
                <a:cs typeface="Times New Roman" panose="02020603050405020304" pitchFamily="18" charset="0"/>
              </a:rPr>
              <a:t>Conducting workshops for public administration and preparing a handbook for satellite imagery usage;</a:t>
            </a:r>
          </a:p>
          <a:p>
            <a:pPr marL="171450" indent="-171450"/>
            <a:r>
              <a:rPr lang="en-US" sz="1200" dirty="0">
                <a:solidFill>
                  <a:srgbClr val="28468B"/>
                </a:solidFill>
                <a:latin typeface="Times New Roman" panose="02020603050405020304" pitchFamily="18" charset="0"/>
                <a:cs typeface="Times New Roman" panose="02020603050405020304" pitchFamily="18" charset="0"/>
              </a:rPr>
              <a:t>Supporting public administration in implementing EO data-driven responses, and inventory of civil user needs;</a:t>
            </a:r>
          </a:p>
          <a:p>
            <a:pPr marL="171450" indent="-171450"/>
            <a:r>
              <a:rPr lang="en-US" sz="1200" dirty="0">
                <a:solidFill>
                  <a:srgbClr val="28468B"/>
                </a:solidFill>
                <a:latin typeface="Times New Roman" panose="02020603050405020304" pitchFamily="18" charset="0"/>
                <a:cs typeface="Times New Roman" panose="02020603050405020304" pitchFamily="18" charset="0"/>
              </a:rPr>
              <a:t>Organizing seminars, workshops, and conferences dedicated to users and technology providers;</a:t>
            </a:r>
          </a:p>
          <a:p>
            <a:pPr marL="171450" indent="-171450"/>
            <a:r>
              <a:rPr lang="en-US" sz="1200" dirty="0">
                <a:solidFill>
                  <a:srgbClr val="28468B"/>
                </a:solidFill>
                <a:latin typeface="Times New Roman" panose="02020603050405020304" pitchFamily="18" charset="0"/>
                <a:cs typeface="Times New Roman" panose="02020603050405020304" pitchFamily="18" charset="0"/>
              </a:rPr>
              <a:t>In 2020, POLSA prepared a pilot program for satellite data application in public administration which, in close collaboration with end-users and technology providers, supports &amp; improves daily operations with space data;</a:t>
            </a:r>
          </a:p>
          <a:p>
            <a:pPr marL="171450" indent="-171450"/>
            <a:r>
              <a:rPr lang="en-US" sz="1200" dirty="0">
                <a:solidFill>
                  <a:srgbClr val="28468B"/>
                </a:solidFill>
                <a:latin typeface="Times New Roman" panose="02020603050405020304" pitchFamily="18" charset="0"/>
                <a:cs typeface="Times New Roman" panose="02020603050405020304" pitchFamily="18" charset="0"/>
              </a:rPr>
              <a:t>Representing Poland in EURISY; and</a:t>
            </a:r>
          </a:p>
          <a:p>
            <a:pPr marL="171450" indent="-171450"/>
            <a:r>
              <a:rPr lang="en-US" sz="1200" dirty="0">
                <a:solidFill>
                  <a:srgbClr val="28468B"/>
                </a:solidFill>
                <a:latin typeface="Times New Roman" panose="02020603050405020304" pitchFamily="18" charset="0"/>
                <a:cs typeface="Times New Roman" panose="02020603050405020304" pitchFamily="18" charset="0"/>
              </a:rPr>
              <a:t>Identifying gaps and barriers for public administration use of EO data.</a:t>
            </a:r>
          </a:p>
        </p:txBody>
      </p:sp>
      <p:sp>
        <p:nvSpPr>
          <p:cNvPr id="26" name="Google Shape;26;p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6</a:t>
            </a:fld>
            <a:endParaRPr/>
          </a:p>
        </p:txBody>
      </p:sp>
      <p:sp>
        <p:nvSpPr>
          <p:cNvPr id="27" name="Google Shape;27;p5"/>
          <p:cNvSpPr txBox="1">
            <a:spLocks noGrp="1"/>
          </p:cNvSpPr>
          <p:nvPr>
            <p:ph type="body" idx="2"/>
          </p:nvPr>
        </p:nvSpPr>
        <p:spPr>
          <a:xfrm>
            <a:off x="2057400" y="304800"/>
            <a:ext cx="4953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dirty="0"/>
              <a:t>Earth Observation Activities</a:t>
            </a:r>
            <a:endParaRPr dirty="0"/>
          </a:p>
        </p:txBody>
      </p:sp>
    </p:spTree>
    <p:extLst>
      <p:ext uri="{BB962C8B-B14F-4D97-AF65-F5344CB8AC3E}">
        <p14:creationId xmlns:p14="http://schemas.microsoft.com/office/powerpoint/2010/main" val="372578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457199" y="1242874"/>
            <a:ext cx="8438225" cy="508172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As the </a:t>
            </a:r>
            <a:r>
              <a:rPr kumimoji="0" lang="en-US" sz="16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N</a:t>
            </a:r>
            <a:r>
              <a:rPr kumimoji="0" lang="pl-PL" sz="16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ational </a:t>
            </a:r>
            <a:r>
              <a:rPr kumimoji="0" lang="en-US" sz="16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S</a:t>
            </a:r>
            <a:r>
              <a:rPr kumimoji="0" lang="pl-PL" sz="16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pace </a:t>
            </a:r>
            <a:r>
              <a:rPr kumimoji="0" lang="en-US" sz="16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A</a:t>
            </a:r>
            <a:r>
              <a:rPr kumimoji="0" lang="pl-PL" sz="16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gency, POLSA can </a:t>
            </a:r>
            <a:r>
              <a:rPr kumimoji="0" lang="en-US" sz="16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support the CEOS Workplan and </a:t>
            </a:r>
            <a:r>
              <a:rPr kumimoji="0" lang="pl-PL" sz="16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t>contribute to CEOS by:</a:t>
            </a:r>
            <a:br>
              <a:rPr kumimoji="0" lang="en-US" sz="8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rPr>
            </a:br>
            <a:endParaRPr kumimoji="0" lang="pl-PL" sz="800" b="1" i="0" u="none" strike="noStrike" kern="1200" cap="none" spc="0" normalizeH="0" baseline="0" noProof="0" dirty="0">
              <a:ln>
                <a:noFill/>
              </a:ln>
              <a:solidFill>
                <a:srgbClr val="28468B"/>
              </a:solidFill>
              <a:effectLst/>
              <a:uLnTx/>
              <a:uFillTx/>
              <a:latin typeface="Times New Roman" panose="02020603050405020304" pitchFamily="18" charset="0"/>
              <a:ea typeface="+mn-ea"/>
              <a:cs typeface="Times New Roman" panose="02020603050405020304" pitchFamily="18" charset="0"/>
            </a:endParaRPr>
          </a:p>
          <a:p>
            <a:pPr marL="285750" indent="-285750">
              <a:spcBef>
                <a:spcPts val="0"/>
              </a:spcBef>
              <a:buClrTx/>
              <a:buSzTx/>
              <a:defRPr/>
            </a:pPr>
            <a:r>
              <a:rPr kumimoji="0" lang="en-US"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Investigating means for increasing data utility and cost-effectiveness for operators and users, including coordination of data acquisition, sampling, and preprocessing methodologies through Polish institutions;</a:t>
            </a:r>
          </a:p>
          <a:p>
            <a:pPr marL="285750" indent="-285750">
              <a:spcBef>
                <a:spcPts val="0"/>
              </a:spcBef>
              <a:buClrTx/>
              <a:buSzTx/>
              <a:defRPr/>
            </a:pPr>
            <a:r>
              <a:rPr kumimoji="0" lang="en-US"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Helping to increase compatibility of data archives and enhancement of access to CEOS Agency databases, information products, and services;</a:t>
            </a:r>
          </a:p>
          <a:p>
            <a:pPr marL="285750" indent="-285750">
              <a:spcBef>
                <a:spcPts val="0"/>
              </a:spcBef>
              <a:buClrTx/>
              <a:buSzTx/>
              <a:defRPr/>
            </a:pPr>
            <a:r>
              <a:rPr kumimoji="0" lang="en-US"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Presenting plans for satellite remote-sensing technologies and programs, and discussing appropriate approaches for the coordination of future systems;</a:t>
            </a:r>
          </a:p>
          <a:p>
            <a:pPr marL="285750" indent="-285750">
              <a:spcBef>
                <a:spcPts val="0"/>
              </a:spcBef>
              <a:buClrTx/>
              <a:buSzTx/>
              <a:defRPr/>
            </a:pPr>
            <a:r>
              <a:rPr kumimoji="0" lang="en-US"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Addressing current developments and opportunities regarding Earth observation from space, including free-flying spacecraft, mission-specific instruments on space transportation systems, &amp; placement of instruments on space platforms;</a:t>
            </a:r>
          </a:p>
          <a:p>
            <a:pPr marL="285750" indent="-285750">
              <a:spcBef>
                <a:spcPts val="0"/>
              </a:spcBef>
              <a:buClrTx/>
              <a:buSzTx/>
              <a:defRPr/>
            </a:pPr>
            <a:r>
              <a:rPr kumimoji="0" lang="en-US"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Seeking to ensure that the user community is made aware of its satellite programs &amp; encouraging discussions between users and relevant satellite system operators, as necessary;</a:t>
            </a:r>
          </a:p>
          <a:p>
            <a:pPr marL="285750" indent="-285750">
              <a:spcBef>
                <a:spcPts val="0"/>
              </a:spcBef>
              <a:buClrTx/>
              <a:buSzTx/>
              <a:defRPr/>
            </a:pPr>
            <a:r>
              <a:rPr kumimoji="0" lang="pl-PL"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Facilitating the participation of technical experts in CEOS working groups;</a:t>
            </a:r>
          </a:p>
          <a:p>
            <a:pPr marL="285750" indent="-285750">
              <a:spcBef>
                <a:spcPts val="0"/>
              </a:spcBef>
              <a:buClrTx/>
              <a:buSzTx/>
              <a:defRPr/>
            </a:pPr>
            <a:r>
              <a:rPr kumimoji="0" lang="pl-PL"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Fostering awareness by CEOS Members of Poland’s EO-related capabilties;</a:t>
            </a:r>
          </a:p>
          <a:p>
            <a:pPr marL="285750" indent="-285750">
              <a:spcBef>
                <a:spcPts val="0"/>
              </a:spcBef>
              <a:buClrTx/>
              <a:buSzTx/>
              <a:defRPr/>
            </a:pPr>
            <a:r>
              <a:rPr kumimoji="0" lang="en-US"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Sharing </a:t>
            </a:r>
            <a:r>
              <a:rPr kumimoji="0" lang="pl-PL"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Poland’s unique methods and experience as a Central European country shifting the approach of the public administration sector to</a:t>
            </a:r>
            <a:r>
              <a:rPr kumimoji="0" lang="en-US"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wards</a:t>
            </a:r>
            <a:r>
              <a:rPr kumimoji="0" lang="pl-PL"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 greater integration of EO resources in daily operations </a:t>
            </a:r>
            <a:r>
              <a:rPr kumimoji="0" lang="en-US"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to</a:t>
            </a:r>
            <a:r>
              <a:rPr kumimoji="0" lang="pl-PL"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 support other nations in similar circumstances, sharing our own best practices and understanding</a:t>
            </a:r>
            <a:r>
              <a:rPr kumimoji="0" lang="en-US"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s</a:t>
            </a:r>
            <a:r>
              <a:rPr kumimoji="0" lang="pl-PL"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a:t>
            </a:r>
          </a:p>
          <a:p>
            <a:pPr marL="285750" indent="-285750">
              <a:spcBef>
                <a:spcPts val="0"/>
              </a:spcBef>
              <a:buClrTx/>
              <a:buSzTx/>
              <a:defRPr/>
            </a:pPr>
            <a:r>
              <a:rPr kumimoji="0" lang="en-US"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Sharing </a:t>
            </a:r>
            <a:r>
              <a:rPr kumimoji="0" lang="pl-PL"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unique </a:t>
            </a:r>
            <a:r>
              <a:rPr kumimoji="0" lang="en-US"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Polish </a:t>
            </a:r>
            <a:r>
              <a:rPr kumimoji="0" lang="pl-PL"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capabilities in cloud computing and creating EO platforms on a European scale;</a:t>
            </a:r>
          </a:p>
          <a:p>
            <a:pPr marL="285750" indent="-285750">
              <a:spcBef>
                <a:spcPts val="0"/>
              </a:spcBef>
              <a:buClrTx/>
              <a:buSzTx/>
              <a:defRPr/>
            </a:pPr>
            <a:r>
              <a:rPr kumimoji="0" lang="pl-PL"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Disseminating useful EO-related information to </a:t>
            </a:r>
            <a:r>
              <a:rPr kumimoji="0" lang="en-US"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relevant </a:t>
            </a:r>
            <a:r>
              <a:rPr kumimoji="0" lang="pl-PL"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space communi</a:t>
            </a:r>
            <a:r>
              <a:rPr kumimoji="0" lang="en-US"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ties</a:t>
            </a:r>
            <a:r>
              <a:rPr kumimoji="0" lang="pl-PL"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 including companies, institutions, and academia;</a:t>
            </a:r>
            <a:r>
              <a:rPr kumimoji="0" lang="en-US"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 and</a:t>
            </a:r>
            <a:endParaRPr kumimoji="0" lang="pl-PL"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endParaRPr>
          </a:p>
          <a:p>
            <a:pPr marL="285750" indent="-285750">
              <a:spcBef>
                <a:spcPts val="0"/>
              </a:spcBef>
              <a:buClrTx/>
              <a:buSzTx/>
              <a:defRPr/>
            </a:pPr>
            <a:r>
              <a:rPr kumimoji="0" lang="en-US"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S</a:t>
            </a:r>
            <a:r>
              <a:rPr kumimoji="0" lang="pl-PL" sz="1400" b="0" i="0" u="none" strike="noStrike" kern="1200" cap="none" spc="0" normalizeH="0" baseline="0" noProof="0" dirty="0">
                <a:ln>
                  <a:noFill/>
                </a:ln>
                <a:solidFill>
                  <a:srgbClr val="2F3786"/>
                </a:solidFill>
                <a:effectLst/>
                <a:uLnTx/>
                <a:uFillTx/>
                <a:latin typeface="Times New Roman" panose="02020603050405020304" pitchFamily="18" charset="0"/>
                <a:ea typeface="+mn-ea"/>
                <a:cs typeface="Times New Roman" panose="02020603050405020304" pitchFamily="18" charset="0"/>
              </a:rPr>
              <a:t>upporting seminars, workshops, and conferences dedicated to EO users and technology providers.</a:t>
            </a:r>
          </a:p>
        </p:txBody>
      </p:sp>
      <p:sp>
        <p:nvSpPr>
          <p:cNvPr id="26" name="Google Shape;26;p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7</a:t>
            </a:fld>
            <a:endParaRPr/>
          </a:p>
        </p:txBody>
      </p:sp>
      <p:sp>
        <p:nvSpPr>
          <p:cNvPr id="27" name="Google Shape;27;p5"/>
          <p:cNvSpPr txBox="1">
            <a:spLocks noGrp="1"/>
          </p:cNvSpPr>
          <p:nvPr>
            <p:ph type="body" idx="2"/>
          </p:nvPr>
        </p:nvSpPr>
        <p:spPr>
          <a:xfrm>
            <a:off x="2057400" y="304800"/>
            <a:ext cx="4953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dirty="0"/>
              <a:t>POLSA Contributions to CEOS</a:t>
            </a:r>
            <a:endParaRPr dirty="0"/>
          </a:p>
        </p:txBody>
      </p:sp>
    </p:spTree>
    <p:extLst>
      <p:ext uri="{BB962C8B-B14F-4D97-AF65-F5344CB8AC3E}">
        <p14:creationId xmlns:p14="http://schemas.microsoft.com/office/powerpoint/2010/main" val="683483103"/>
      </p:ext>
    </p:extLst>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930</Words>
  <Application>Microsoft Office PowerPoint</Application>
  <PresentationFormat>On-screen Show (4:3)</PresentationFormat>
  <Paragraphs>75</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Courier New</vt:lpstr>
      <vt:lpstr>Calibri</vt:lpstr>
      <vt:lpstr>Futura PT Book</vt:lpstr>
      <vt:lpstr>Avenir</vt:lpstr>
      <vt:lpstr>Wingdings</vt:lpstr>
      <vt:lpstr>Helvetica Neue</vt:lpstr>
      <vt:lpstr>Times New Roman</vt:lpstr>
      <vt:lpstr>Noto Sans Symbols</vt:lpstr>
      <vt:lpstr>Arial</vt:lpstr>
      <vt:lpstr>Default</vt:lpstr>
      <vt:lpstr>Polish Space Agency Application for Associate CEOS Membership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Polish Space Agency Application for Associate CEOS Membership</dc:title>
  <dc:creator>John</dc:creator>
  <cp:lastModifiedBy>Jan Babiuch-Hall</cp:lastModifiedBy>
  <cp:revision>11</cp:revision>
  <cp:lastPrinted>2020-10-12T09:19:08Z</cp:lastPrinted>
  <dcterms:modified xsi:type="dcterms:W3CDTF">2020-10-12T12:03:36Z</dcterms:modified>
</cp:coreProperties>
</file>