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82" name="Google Shape;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113" name="Google Shape;11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hyperlink" Target="http://ceos.org/meetings/sit-35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Chair Prospectus</a:t>
            </a:r>
            <a:b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CSIRO &amp; GA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2019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</a:t>
            </a: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0" i="0" lang="en-AU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.3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</a:rPr>
              <a:t>Ha Noi, Viet Nam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 – 16 October 2019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600200" y="4004586"/>
            <a:ext cx="3962401" cy="2286000"/>
            <a:chOff x="1066798" y="2819400"/>
            <a:chExt cx="3962401" cy="2286000"/>
          </a:xfrm>
        </p:grpSpPr>
        <p:pic>
          <p:nvPicPr>
            <p:cNvPr id="85" name="Google Shape;85;p13"/>
            <p:cNvPicPr preferRelativeResize="0"/>
            <p:nvPr/>
          </p:nvPicPr>
          <p:blipFill rotWithShape="1">
            <a:blip r:embed="rId3">
              <a:alphaModFix/>
            </a:blip>
            <a:srcRect b="12666" l="54166" r="2499" t="7332"/>
            <a:stretch/>
          </p:blipFill>
          <p:spPr>
            <a:xfrm>
              <a:off x="1066798" y="2819400"/>
              <a:ext cx="3962401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6" name="Google Shape;86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40687">
              <a:off x="1871659" y="3239011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7" name="Google Shape;8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819600">
              <a:off x="2914298" y="3127266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8" name="Google Shape;8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819600">
              <a:off x="2342315" y="4058322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estion mark"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10479">
              <a:off x="3220982" y="3928204"/>
              <a:ext cx="642257" cy="64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/>
            <p:cNvSpPr/>
            <p:nvPr/>
          </p:nvSpPr>
          <p:spPr>
            <a:xfrm>
              <a:off x="3429000" y="4727605"/>
              <a:ext cx="353786" cy="353786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2569"/>
                </a:solidFill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8856326">
              <a:off x="3793570" y="4490562"/>
              <a:ext cx="516580" cy="237042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FF9A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2569"/>
                </a:solidFill>
              </a:endParaRPr>
            </a:p>
          </p:txBody>
        </p:sp>
      </p:grpSp>
      <p:sp>
        <p:nvSpPr>
          <p:cNvPr id="92" name="Google Shape;92;p1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414637" y="1287823"/>
            <a:ext cx="5474186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SIT-35: </a:t>
            </a:r>
            <a:r>
              <a:rPr b="0" lang="en-AU"/>
              <a:t>25</a:t>
            </a:r>
            <a:r>
              <a:rPr b="0" baseline="30000" lang="en-AU"/>
              <a:t>th</a:t>
            </a:r>
            <a:r>
              <a:rPr b="0" lang="en-AU"/>
              <a:t> and 26</a:t>
            </a:r>
            <a:r>
              <a:rPr b="0" baseline="30000" lang="en-AU"/>
              <a:t>th</a:t>
            </a:r>
            <a:r>
              <a:rPr b="0" lang="en-AU"/>
              <a:t> March 2020 (with side meetings on Tuesday 24</a:t>
            </a:r>
            <a:r>
              <a:rPr b="0" baseline="30000" lang="en-AU"/>
              <a:t>th</a:t>
            </a:r>
            <a:r>
              <a:rPr b="0" lang="en-AU"/>
              <a:t> March)</a:t>
            </a:r>
            <a:endParaRPr b="0"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AU"/>
              <a:t>CSIRO &amp; GA invite you to join us and experience </a:t>
            </a:r>
            <a:r>
              <a:rPr b="1" lang="en-AU"/>
              <a:t>Hobart</a:t>
            </a:r>
            <a:r>
              <a:rPr lang="en-AU"/>
              <a:t>, the capital of the Australian island state of Tasmania 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5"/>
              </a:rPr>
              <a:t>http://ceos.org/meetings/sit-35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SIT-35 in Hobart, Australia</a:t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4971908" y="4294658"/>
            <a:ext cx="3326628" cy="2279719"/>
            <a:chOff x="4519007" y="3613729"/>
            <a:chExt cx="3540578" cy="2597409"/>
          </a:xfrm>
        </p:grpSpPr>
        <p:grpSp>
          <p:nvGrpSpPr>
            <p:cNvPr id="96" name="Google Shape;96;p13"/>
            <p:cNvGrpSpPr/>
            <p:nvPr/>
          </p:nvGrpSpPr>
          <p:grpSpPr>
            <a:xfrm>
              <a:off x="4519007" y="3848938"/>
              <a:ext cx="3540578" cy="2362200"/>
              <a:chOff x="4772450" y="3733800"/>
              <a:chExt cx="3540578" cy="2362200"/>
            </a:xfrm>
          </p:grpSpPr>
          <p:pic>
            <p:nvPicPr>
              <p:cNvPr id="97" name="Google Shape;97;p13"/>
              <p:cNvPicPr preferRelativeResize="0"/>
              <p:nvPr/>
            </p:nvPicPr>
            <p:blipFill rotWithShape="1">
              <a:blip r:embed="rId6">
                <a:alphaModFix/>
              </a:blip>
              <a:srcRect b="10000" l="57113" r="4166" t="7333"/>
              <a:stretch/>
            </p:blipFill>
            <p:spPr>
              <a:xfrm>
                <a:off x="4772450" y="3733800"/>
                <a:ext cx="3540578" cy="2362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rotWithShape="0" algn="tl" dir="2700000" dist="139700">
                  <a:srgbClr val="333333">
                    <a:alpha val="64313"/>
                  </a:srgbClr>
                </a:outerShdw>
              </a:effectLst>
            </p:spPr>
          </p:pic>
          <p:sp>
            <p:nvSpPr>
              <p:cNvPr id="98" name="Google Shape;98;p13"/>
              <p:cNvSpPr/>
              <p:nvPr/>
            </p:nvSpPr>
            <p:spPr>
              <a:xfrm>
                <a:off x="6034765" y="4490563"/>
                <a:ext cx="1447801" cy="848674"/>
              </a:xfrm>
              <a:prstGeom prst="downArrowCallout">
                <a:avLst>
                  <a:gd fmla="val 25000" name="adj1"/>
                  <a:gd fmla="val 25000" name="adj2"/>
                  <a:gd fmla="val 25000" name="adj3"/>
                  <a:gd fmla="val 64977" name="adj4"/>
                </a:avLst>
              </a:prstGeom>
              <a:solidFill>
                <a:srgbClr val="FFFFFF"/>
              </a:solidFill>
              <a:ln cap="flat" cmpd="sng" w="25400">
                <a:solidFill>
                  <a:srgbClr val="FF9A00"/>
                </a:solidFill>
                <a:prstDash val="solid"/>
                <a:bevel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500"/>
                  <a:buFont typeface="Arial"/>
                  <a:buNone/>
                </a:pPr>
                <a:r>
                  <a:rPr b="1" i="0" lang="en-AU" sz="1500" u="none" cap="none" strike="noStrike">
                    <a:solidFill>
                      <a:schemeClr val="dk2"/>
                    </a:solidFill>
                  </a:rPr>
                  <a:t>CEOS SIT-35, Hobart</a:t>
                </a:r>
                <a:endParaRPr b="0" i="0" sz="1800" u="none" cap="none" strike="noStrike">
                  <a:solidFill>
                    <a:srgbClr val="002569"/>
                  </a:solidFill>
                </a:endParaRPr>
              </a:p>
            </p:txBody>
          </p:sp>
        </p:grpSp>
        <p:pic>
          <p:nvPicPr>
            <p:cNvPr descr="Group of people" id="99" name="Google Shape;99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22765" y="361372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2430" y="1325370"/>
            <a:ext cx="2936100" cy="1651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>
            <a:off x="5715000" y="2987840"/>
            <a:ext cx="3429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2569"/>
                </a:solidFill>
              </a:rPr>
              <a:t>A unique Australian place where </a:t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2569"/>
                </a:solidFill>
              </a:rPr>
              <a:t>you can walk through snow* while </a:t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2569"/>
                </a:solidFill>
              </a:rPr>
              <a:t>contemplating at ocean views !</a:t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b="0" i="1" lang="en-AU" sz="1500" u="none" cap="none" strike="noStrike">
                <a:solidFill>
                  <a:srgbClr val="002569"/>
                </a:solidFill>
              </a:rPr>
              <a:t>*won’t be guaranteed in March though</a:t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370125" y="1447800"/>
            <a:ext cx="56919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 sz="1800"/>
              <a:t>We have been scoping out venues….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 sz="1800"/>
              <a:t>For our next SIT meeting,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 sz="1800"/>
              <a:t>and the winner is….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b="1" lang="en-AU" sz="1800">
                <a:solidFill>
                  <a:schemeClr val="accent6"/>
                </a:solidFill>
              </a:rPr>
              <a:t>WREST POINT Hotel</a:t>
            </a:r>
            <a:endParaRPr sz="1800"/>
          </a:p>
          <a:p>
            <a:pPr indent="-3302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Fulfils our meeting’s requirements </a:t>
            </a:r>
            <a:endParaRPr sz="1800"/>
          </a:p>
          <a:p>
            <a:pPr indent="-3302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Conveniently located on waterfront with great mountain and ocean views (only 5-10 min drive from the town centre)</a:t>
            </a:r>
            <a:endParaRPr sz="1800"/>
          </a:p>
          <a:p>
            <a:pPr indent="-3302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Offers various accommodation room options, with a special discounted rate until 31 Jan 2020: more info soon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</a:pPr>
            <a:r>
              <a:rPr lang="en-AU" sz="1800"/>
              <a:t>a number of rooms (with different types) at discounted rates, available for direct booking (a link will be sent shortly after the Plenary)</a:t>
            </a:r>
            <a:endParaRPr sz="1800"/>
          </a:p>
          <a:p>
            <a:pPr indent="-3302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+ several dining options onsite</a:t>
            </a:r>
            <a:endParaRPr sz="1800"/>
          </a:p>
          <a:p>
            <a:pPr indent="-215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14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Main Venue</a:t>
            </a:r>
            <a:endParaRPr/>
          </a:p>
        </p:txBody>
      </p:sp>
      <p:pic>
        <p:nvPicPr>
          <p:cNvPr descr="Image result for hobart wrest point"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109" y="4098165"/>
            <a:ext cx="2856012" cy="1905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1350" y="1447788"/>
            <a:ext cx="2401654" cy="16098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91886" y="1371600"/>
            <a:ext cx="6096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AU"/>
              <a:t>Monday 23 &amp; Friday 27/3: </a:t>
            </a:r>
            <a:r>
              <a:rPr i="1" lang="en-AU"/>
              <a:t>free </a:t>
            </a:r>
            <a:r>
              <a:rPr lang="en-AU"/>
              <a:t>to explore, in or around Hobart such as: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MONA (Museum of Old and New Art) -  a must see!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Mount Wellington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Hastings Caves and thermal hot springs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Mount Field National Park and Russell Falls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Port Arthur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Cascades Brewery co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Salamanca Markets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Vineyards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AU" sz="1800"/>
              <a:t>Bruny Island</a:t>
            </a:r>
            <a:endParaRPr/>
          </a:p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1880050" y="171775"/>
            <a:ext cx="57150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Don’t forget : Tassie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/>
              <a:t>has a lot to offer</a:t>
            </a:r>
            <a:endParaRPr/>
          </a:p>
        </p:txBody>
      </p:sp>
      <p:pic>
        <p:nvPicPr>
          <p:cNvPr descr="Image result for tasmania"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5181609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391874" y="5181600"/>
            <a:ext cx="4810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002569"/>
                </a:solidFill>
              </a:rPr>
              <a:t>Field trips and excursions options are being discussed – we’ll be happy to help you organise something so you make the most of your trip Down Under…. and even stay longer to explore the rest of the island!</a:t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  <p:pic>
        <p:nvPicPr>
          <p:cNvPr descr="Image result for tasmania" id="120" name="Google Shape;1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9289" y="33081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92351" y="1563253"/>
            <a:ext cx="1816098" cy="136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CSIRO and GA will take on Chair of the CEOS Strategic Implementation Team (SIT) at CEOS Plenary for a 2-year term.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</a:t>
            </a:r>
            <a:r>
              <a:rPr b="0" i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“..provides strategic guidance on the direction, progress, and status of implementation activities in relation to the established priorities, commitments, and partnerships of the CEOS organization”.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 to serve as SIT Vice Chair during this term and to take on SIT Chair in late 2021.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Vice Chair Team has been consulting broadly across the organisation to set outcomes and milestones that are significant and reflect societal needs and CEOS agency priorities (and therefore resources).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21050" y="1266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Evoking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original vision for SIT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best use of Principals’ time in SIT meetings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address significant challenges to be addressed by coordination and observing system harmonisation across space agencies.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few priorities – reflecting major thrusts across civil EO programmes and priority needs.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existing important CEOS WP activities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that will benefit from being </a:t>
            </a:r>
            <a:r>
              <a:rPr b="0" i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escalated, elevated and expedited.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general, a focus on outcomes.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use of the different meetings.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SIT: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Significant debate and decision - for Principals.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Teams reporting, interaction, and prep for Plenary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meetings cannot accommodate reporting of all CEOS business.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effective intersection between CEOS management and working teams.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Troika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SIT 2020-2021 Approach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Ready Data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supporting effectiveness of public EO programmes with a broad ARD strategy, with evolution of CARD4L, new thematic areas and exploring industry engagement.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and Biomass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prototype GHG products for the first global stocktake; new relationships with conventions and inventories communities; accelerated policy relevance of new above-ground biomass observing capabilities, incl. with GFOI; support to the GCOS documents update.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organisational clarity, and a few focused demos for good practice, methods; establishing longer-term strategy for CEOS support to SDGs.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SIT 2020-2021 Headlines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CEOS ARD Strategy</a:t>
            </a:r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0" y="3271675"/>
            <a:ext cx="62130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of the CEOS ARD Strategy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Production, promotion, demonstration, uptake of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CARD4L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 with Industry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concept and practice of ARD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on CARD4L foundation and expanding the range of CEOS ARD types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Chair oversight of </a:t>
            </a:r>
            <a:r>
              <a:rPr lang="en-A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and considered work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ensure coherence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efforts, as usual!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tasks already underway or in discussion (LSI-VC, GFOI, WGISS, GEOGLAM, GA, SEO, SIT Chair.</a:t>
            </a: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  <a:r>
              <a:rPr b="0"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403499"/>
            <a:ext cx="9144000" cy="19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3743">
            <a:off x="6625850" y="3621425"/>
            <a:ext cx="2005575" cy="28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Carbon &amp; Biomass</a:t>
            </a:r>
            <a:endParaRPr/>
          </a:p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the GHG Roadmap process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escalating, elevating, and accelerating progress towards major milestones, including for the 2023 Global Stocktake.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prototype flux products.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and more systematic CEOS engagement with convention frameworks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building on IPCC outreach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o"/>
            </a:pP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national inventory communities as our future users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large investment (2018-2024) in Above-Ground Biomass missions and seeking to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accelerate the policy relevance of these new data (GFOI, GEOGLAM…)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uptake of biomass datasets beyond science community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forest monitoring, inventories…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4558"/>
            <a:ext cx="9144000" cy="184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SDGs</a:t>
            </a:r>
            <a:endParaRPr/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0" y="3424068"/>
            <a:ext cx="8991600" cy="265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efficiency in delivering CEOS SDG outcomes, as well as clarity between CEOS &amp; GEO (EO4SDG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specific indicators and deliverables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Practice, Methods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 products (TBD)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stronger CEOS Agency involvement and support to Ad Hoc team traction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longer-term strategy for CEOS support to SDGs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greater clarity around why, and how, CEOS should support the SDGs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85139"/>
            <a:ext cx="9144000" cy="18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Resources</a:t>
            </a:r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b="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to </a:t>
            </a:r>
            <a:r>
              <a:rPr lang="en-AU" sz="24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escalate, elevate and encour</a:t>
            </a:r>
            <a:r>
              <a:rPr lang="en-AU" sz="24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age existing activities and capacities in CEOS</a:t>
            </a:r>
            <a:endParaRPr sz="2400" u="sng">
              <a:solidFill>
                <a:srgbClr val="CC0000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b="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to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inspire new contributions </a:t>
            </a:r>
            <a:r>
              <a:rPr b="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important outcomes</a:t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b="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activities have leadership and plans already</a:t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efforts</a:t>
            </a:r>
            <a:r>
              <a:rPr b="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usual, and without straining CEOS capacity</a:t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b="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Prospectus targets formulated with ‘heavy-lifting investor’ agencies</a:t>
            </a: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AU"/>
              <a:t>Meetings and Processes</a:t>
            </a:r>
            <a:endParaRPr/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meetings: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implementation discussions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 meetings: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and interaction with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teams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prepare Plenary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Proposing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3-4 all-hands calls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each calendar year for CEOS working teams to provide essential reporting and seek feedback/support on obstacles, resourcing, etc.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Teams Day prior to SIT TW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new CEOS Deliverables site to keep current tasks updated – in lieu of an active CEO maintaining the CEOS WP document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plans to directly absorb workload of CEO – CEOS to continue to seek candidates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consult directly with working teams to ensure efficient interaction between CEOS working processes and the Principals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SIT-35: 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Hobart, Tasmania, March 24-26 2020 (</a:t>
            </a:r>
            <a:r>
              <a:rPr lang="en-A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change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SIT-TW 2019: 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Zagreb, Croatia in week of 7</a:t>
            </a:r>
            <a:r>
              <a:rPr b="0" baseline="3000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 2020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