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9" r:id="rId3"/>
    <p:sldId id="261" r:id="rId4"/>
    <p:sldId id="273" r:id="rId5"/>
    <p:sldId id="262" r:id="rId6"/>
    <p:sldId id="263" r:id="rId7"/>
    <p:sldId id="264" r:id="rId8"/>
    <p:sldId id="269" r:id="rId9"/>
    <p:sldId id="270" r:id="rId10"/>
    <p:sldId id="271" r:id="rId11"/>
    <p:sldId id="266" r:id="rId12"/>
    <p:sldId id="265" r:id="rId13"/>
    <p:sldId id="267" r:id="rId14"/>
    <p:sldId id="272" r:id="rId1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58"/>
    <p:restoredTop sz="94688"/>
  </p:normalViewPr>
  <p:slideViewPr>
    <p:cSldViewPr>
      <p:cViewPr varScale="1">
        <p:scale>
          <a:sx n="146" d="100"/>
          <a:sy n="146" d="100"/>
        </p:scale>
        <p:origin x="184" y="15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08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6250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2800" b="1" dirty="0">
                <a:solidFill>
                  <a:srgbClr val="FFFFFF"/>
                </a:solidFill>
                <a:latin typeface="+mj-lt"/>
              </a:rPr>
              <a:t>Report: CEOS Missions, Instruments and Measurements Database </a:t>
            </a:r>
            <a:endParaRPr sz="28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Ivan </a:t>
            </a:r>
            <a:r>
              <a:rPr lang="en-AU" dirty="0" err="1">
                <a:solidFill>
                  <a:schemeClr val="bg1"/>
                </a:solidFill>
                <a:latin typeface="+mj-lt"/>
                <a:ea typeface="Arial Bold"/>
                <a:cs typeface="Arial Bold"/>
                <a:sym typeface="Arial Bold"/>
              </a:rPr>
              <a:t>Petiteville</a:t>
            </a:r>
            <a:r>
              <a:rPr lang="en-AU" dirty="0">
                <a:solidFill>
                  <a:schemeClr val="bg1"/>
                </a:solidFill>
                <a:latin typeface="+mj-lt"/>
                <a:ea typeface="Arial Bold"/>
                <a:cs typeface="Arial Bold"/>
                <a:sym typeface="Arial Bold"/>
              </a:rPr>
              <a:t>, ESA</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CEOS Plenary 2019</a:t>
            </a:r>
          </a:p>
          <a:p>
            <a:pPr lvl="0" defTabSz="914400">
              <a:lnSpc>
                <a:spcPct val="150000"/>
              </a:lnSpc>
              <a:defRPr>
                <a:solidFill>
                  <a:srgbClr val="000000"/>
                </a:solidFill>
              </a:defRPr>
            </a:pPr>
            <a:r>
              <a:rPr dirty="0">
                <a:solidFill>
                  <a:schemeClr val="bg1"/>
                </a:solidFill>
                <a:latin typeface="+mj-lt"/>
                <a:ea typeface="Arial Bold"/>
                <a:cs typeface="Arial Bold"/>
                <a:sym typeface="Arial Bold"/>
              </a:rPr>
              <a:t>Agenda Item #</a:t>
            </a:r>
            <a:r>
              <a:rPr lang="en-AU" dirty="0">
                <a:solidFill>
                  <a:schemeClr val="bg1"/>
                </a:solidFill>
                <a:latin typeface="+mj-lt"/>
                <a:ea typeface="Arial Bold"/>
                <a:cs typeface="Arial Bold"/>
                <a:sym typeface="Arial Bold"/>
              </a:rPr>
              <a:t>6.1</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rPr>
              <a:t>Ha Noi, Viet Nam</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14 – 16 October 2019</a:t>
            </a:r>
            <a:endParaRPr dirty="0">
              <a:solidFill>
                <a:schemeClr val="bg1"/>
              </a:solidFill>
              <a:latin typeface="+mj-lt"/>
              <a:ea typeface="Arial Bold"/>
              <a:cs typeface="Arial Bold"/>
              <a:sym typeface="Arial Bold"/>
            </a:endParaRPr>
          </a:p>
        </p:txBody>
      </p:sp>
      <p:pic>
        <p:nvPicPr>
          <p:cNvPr id="12" name="ceos_logo.png"/>
          <p:cNvPicPr/>
          <p:nvPr/>
        </p:nvPicPr>
        <p:blipFill>
          <a:blip r:embed="rId2"/>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4724400"/>
          </a:xfrm>
        </p:spPr>
        <p:txBody>
          <a:bodyPr/>
          <a:lstStyle/>
          <a:p>
            <a:pPr>
              <a:spcBef>
                <a:spcPts val="600"/>
              </a:spcBef>
              <a:spcAft>
                <a:spcPts val="600"/>
              </a:spcAft>
            </a:pPr>
            <a:r>
              <a:rPr lang="en-US" sz="1800" b="1" dirty="0"/>
              <a:t>Working to direct users to exploitation tools where possible…</a:t>
            </a:r>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a:xfrm>
            <a:off x="8763000" y="7426625"/>
            <a:ext cx="304800" cy="187285"/>
          </a:xfrm>
        </p:spPr>
        <p:txBody>
          <a:bodyPr/>
          <a:lstStyle/>
          <a:p>
            <a:pPr lvl="0"/>
            <a:fld id="{86CB4B4D-7CA3-9044-876B-883B54F8677D}" type="slidenum">
              <a:rPr lang="uk-UA" smtClean="0"/>
              <a:t>10</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lgn="l" rtl="0">
              <a:spcBef>
                <a:spcPts val="0"/>
              </a:spcBef>
              <a:buClr>
                <a:schemeClr val="dk1"/>
              </a:buClr>
              <a:buSzPts val="1100"/>
            </a:pPr>
            <a:r>
              <a:rPr lang="en-US" dirty="0"/>
              <a:t>Links to Exploitation Platforms</a:t>
            </a:r>
            <a:endParaRPr lang="en-US" dirty="0">
              <a:solidFill>
                <a:srgbClr val="FFFFFF"/>
              </a:solidFill>
            </a:endParaRPr>
          </a:p>
        </p:txBody>
      </p:sp>
      <p:sp>
        <p:nvSpPr>
          <p:cNvPr id="5" name="Google Shape;68;p10">
            <a:extLst>
              <a:ext uri="{FF2B5EF4-FFF2-40B4-BE49-F238E27FC236}">
                <a16:creationId xmlns:a16="http://schemas.microsoft.com/office/drawing/2014/main" id="{1B7955A5-1DEB-5549-A9C5-D30CB44A0608}"/>
              </a:ext>
            </a:extLst>
          </p:cNvPr>
          <p:cNvSpPr txBox="1">
            <a:spLocks/>
          </p:cNvSpPr>
          <p:nvPr/>
        </p:nvSpPr>
        <p:spPr>
          <a:xfrm>
            <a:off x="8763000" y="7426625"/>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rtl="0"/>
            <a:fld id="{00000000-1234-1234-1234-123412341234}" type="slidenum">
              <a:rPr lang="en-US" smtClean="0"/>
              <a:pPr algn="ctr" rtl="0"/>
              <a:t>10</a:t>
            </a:fld>
            <a:endParaRPr lang="en-US"/>
          </a:p>
        </p:txBody>
      </p:sp>
      <p:pic>
        <p:nvPicPr>
          <p:cNvPr id="7" name="Google Shape;70;p10">
            <a:extLst>
              <a:ext uri="{FF2B5EF4-FFF2-40B4-BE49-F238E27FC236}">
                <a16:creationId xmlns:a16="http://schemas.microsoft.com/office/drawing/2014/main" id="{BA62D5C2-29B0-6747-B315-3916AF6DCD62}"/>
              </a:ext>
            </a:extLst>
          </p:cNvPr>
          <p:cNvPicPr preferRelativeResize="0"/>
          <p:nvPr/>
        </p:nvPicPr>
        <p:blipFill>
          <a:blip r:embed="rId2">
            <a:alphaModFix/>
          </a:blip>
          <a:stretch>
            <a:fillRect/>
          </a:stretch>
        </p:blipFill>
        <p:spPr>
          <a:xfrm>
            <a:off x="78200" y="1752600"/>
            <a:ext cx="8839199" cy="1873208"/>
          </a:xfrm>
          <a:prstGeom prst="rect">
            <a:avLst/>
          </a:prstGeom>
          <a:noFill/>
          <a:ln>
            <a:noFill/>
          </a:ln>
        </p:spPr>
      </p:pic>
      <p:sp>
        <p:nvSpPr>
          <p:cNvPr id="8" name="Google Shape;71;p10">
            <a:extLst>
              <a:ext uri="{FF2B5EF4-FFF2-40B4-BE49-F238E27FC236}">
                <a16:creationId xmlns:a16="http://schemas.microsoft.com/office/drawing/2014/main" id="{78DB572F-D586-C74D-8FC2-FCFF6141373B}"/>
              </a:ext>
            </a:extLst>
          </p:cNvPr>
          <p:cNvSpPr/>
          <p:nvPr/>
        </p:nvSpPr>
        <p:spPr>
          <a:xfrm>
            <a:off x="1916800" y="3235675"/>
            <a:ext cx="2862000" cy="3900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 name="Google Shape;72;p10">
            <a:extLst>
              <a:ext uri="{FF2B5EF4-FFF2-40B4-BE49-F238E27FC236}">
                <a16:creationId xmlns:a16="http://schemas.microsoft.com/office/drawing/2014/main" id="{ED57C88F-77FC-8643-B670-6F13AEEFEEC4}"/>
              </a:ext>
            </a:extLst>
          </p:cNvPr>
          <p:cNvCxnSpPr/>
          <p:nvPr/>
        </p:nvCxnSpPr>
        <p:spPr>
          <a:xfrm>
            <a:off x="4109800" y="3625675"/>
            <a:ext cx="0" cy="269700"/>
          </a:xfrm>
          <a:prstGeom prst="straightConnector1">
            <a:avLst/>
          </a:prstGeom>
          <a:noFill/>
          <a:ln w="38100" cap="flat" cmpd="sng">
            <a:solidFill>
              <a:schemeClr val="accent6"/>
            </a:solidFill>
            <a:prstDash val="solid"/>
            <a:round/>
            <a:headEnd type="none" w="med" len="med"/>
            <a:tailEnd type="triangle" w="med" len="med"/>
          </a:ln>
        </p:spPr>
      </p:cxnSp>
      <p:pic>
        <p:nvPicPr>
          <p:cNvPr id="10" name="Google Shape;73;p10">
            <a:extLst>
              <a:ext uri="{FF2B5EF4-FFF2-40B4-BE49-F238E27FC236}">
                <a16:creationId xmlns:a16="http://schemas.microsoft.com/office/drawing/2014/main" id="{EB11FD16-155A-2F45-80DC-EABD9B3D851C}"/>
              </a:ext>
            </a:extLst>
          </p:cNvPr>
          <p:cNvPicPr preferRelativeResize="0"/>
          <p:nvPr/>
        </p:nvPicPr>
        <p:blipFill>
          <a:blip r:embed="rId3">
            <a:alphaModFix/>
          </a:blip>
          <a:stretch>
            <a:fillRect/>
          </a:stretch>
        </p:blipFill>
        <p:spPr>
          <a:xfrm>
            <a:off x="154400" y="3903775"/>
            <a:ext cx="8839200" cy="1236848"/>
          </a:xfrm>
          <a:prstGeom prst="rect">
            <a:avLst/>
          </a:prstGeom>
          <a:noFill/>
          <a:ln>
            <a:noFill/>
          </a:ln>
        </p:spPr>
      </p:pic>
      <p:pic>
        <p:nvPicPr>
          <p:cNvPr id="11" name="Google Shape;74;p10">
            <a:extLst>
              <a:ext uri="{FF2B5EF4-FFF2-40B4-BE49-F238E27FC236}">
                <a16:creationId xmlns:a16="http://schemas.microsoft.com/office/drawing/2014/main" id="{32DF52BE-5711-5A49-8681-378E99FE0ECA}"/>
              </a:ext>
            </a:extLst>
          </p:cNvPr>
          <p:cNvPicPr preferRelativeResize="0"/>
          <p:nvPr/>
        </p:nvPicPr>
        <p:blipFill>
          <a:blip r:embed="rId4">
            <a:alphaModFix/>
          </a:blip>
          <a:stretch>
            <a:fillRect/>
          </a:stretch>
        </p:blipFill>
        <p:spPr>
          <a:xfrm>
            <a:off x="1388550" y="5293025"/>
            <a:ext cx="5797483" cy="2320801"/>
          </a:xfrm>
          <a:prstGeom prst="rect">
            <a:avLst/>
          </a:prstGeom>
          <a:noFill/>
          <a:ln>
            <a:noFill/>
          </a:ln>
        </p:spPr>
      </p:pic>
      <p:cxnSp>
        <p:nvCxnSpPr>
          <p:cNvPr id="12" name="Google Shape;75;p10">
            <a:extLst>
              <a:ext uri="{FF2B5EF4-FFF2-40B4-BE49-F238E27FC236}">
                <a16:creationId xmlns:a16="http://schemas.microsoft.com/office/drawing/2014/main" id="{85C692E6-6C75-6F46-90BE-760462B5BA0D}"/>
              </a:ext>
            </a:extLst>
          </p:cNvPr>
          <p:cNvCxnSpPr/>
          <p:nvPr/>
        </p:nvCxnSpPr>
        <p:spPr>
          <a:xfrm>
            <a:off x="4109800" y="5140625"/>
            <a:ext cx="0" cy="269700"/>
          </a:xfrm>
          <a:prstGeom prst="straightConnector1">
            <a:avLst/>
          </a:prstGeom>
          <a:noFill/>
          <a:ln w="38100" cap="flat" cmpd="sng">
            <a:solidFill>
              <a:schemeClr val="accent6"/>
            </a:solidFill>
            <a:prstDash val="solid"/>
            <a:round/>
            <a:headEnd type="none" w="med" len="med"/>
            <a:tailEnd type="triangle" w="med" len="med"/>
          </a:ln>
        </p:spPr>
      </p:cxnSp>
      <p:pic>
        <p:nvPicPr>
          <p:cNvPr id="13" name="Google Shape;76;p10">
            <a:extLst>
              <a:ext uri="{FF2B5EF4-FFF2-40B4-BE49-F238E27FC236}">
                <a16:creationId xmlns:a16="http://schemas.microsoft.com/office/drawing/2014/main" id="{DE3F5438-E8E4-1C4E-B064-075B08AFE201}"/>
              </a:ext>
            </a:extLst>
          </p:cNvPr>
          <p:cNvPicPr preferRelativeResize="0"/>
          <p:nvPr/>
        </p:nvPicPr>
        <p:blipFill>
          <a:blip r:embed="rId5">
            <a:alphaModFix/>
          </a:blip>
          <a:stretch>
            <a:fillRect/>
          </a:stretch>
        </p:blipFill>
        <p:spPr>
          <a:xfrm>
            <a:off x="7340433" y="5562600"/>
            <a:ext cx="1653167" cy="950571"/>
          </a:xfrm>
          <a:prstGeom prst="rect">
            <a:avLst/>
          </a:prstGeom>
          <a:noFill/>
          <a:ln>
            <a:noFill/>
          </a:ln>
        </p:spPr>
      </p:pic>
    </p:spTree>
    <p:extLst>
      <p:ext uri="{BB962C8B-B14F-4D97-AF65-F5344CB8AC3E}">
        <p14:creationId xmlns:p14="http://schemas.microsoft.com/office/powerpoint/2010/main" val="16956624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spcBef>
                <a:spcPts val="600"/>
              </a:spcBef>
              <a:spcAft>
                <a:spcPts val="600"/>
              </a:spcAft>
            </a:pPr>
            <a:r>
              <a:rPr lang="en-US" sz="1800" b="1" dirty="0"/>
              <a:t>Multiple past efforts to coordinate and support OSCAR requirements updates</a:t>
            </a:r>
          </a:p>
          <a:p>
            <a:pPr lvl="1">
              <a:spcBef>
                <a:spcPts val="600"/>
              </a:spcBef>
              <a:spcAft>
                <a:spcPts val="600"/>
              </a:spcAft>
            </a:pPr>
            <a:r>
              <a:rPr lang="en-US" sz="1800" dirty="0"/>
              <a:t>Have sent out OSCAR requirements updated requests with the annual MIM survey several times in the past 10 years</a:t>
            </a:r>
          </a:p>
          <a:p>
            <a:pPr lvl="1">
              <a:spcBef>
                <a:spcPts val="600"/>
              </a:spcBef>
              <a:spcAft>
                <a:spcPts val="600"/>
              </a:spcAft>
            </a:pPr>
            <a:r>
              <a:rPr lang="en-US" sz="1800" dirty="0"/>
              <a:t>Level of detail is much higher than the MIM survey request</a:t>
            </a:r>
          </a:p>
          <a:p>
            <a:pPr>
              <a:spcBef>
                <a:spcPts val="600"/>
              </a:spcBef>
              <a:spcAft>
                <a:spcPts val="600"/>
              </a:spcAft>
            </a:pPr>
            <a:r>
              <a:rPr lang="en-US" sz="1800" b="1" dirty="0"/>
              <a:t>OSCAR requirements level of detail beyond the effort tolerance of CEOS agency MIM contacts and is not sustainable for annual updates</a:t>
            </a:r>
          </a:p>
          <a:p>
            <a:pPr>
              <a:spcBef>
                <a:spcPts val="600"/>
              </a:spcBef>
              <a:spcAft>
                <a:spcPts val="600"/>
              </a:spcAft>
            </a:pPr>
            <a:r>
              <a:rPr lang="en-US" sz="1800" b="1" dirty="0"/>
              <a:t>Ongoing support provided by MIM team to OSCAR and ECV Inventory Team</a:t>
            </a:r>
          </a:p>
          <a:p>
            <a:pPr lvl="1">
              <a:spcBef>
                <a:spcPts val="600"/>
              </a:spcBef>
              <a:spcAft>
                <a:spcPts val="600"/>
              </a:spcAft>
            </a:pPr>
            <a:r>
              <a:rPr lang="en-US" sz="1800" dirty="0"/>
              <a:t>MIM-OSCAR mapping developed by MIM team and shared</a:t>
            </a:r>
          </a:p>
          <a:p>
            <a:pPr lvl="1">
              <a:spcBef>
                <a:spcPts val="600"/>
              </a:spcBef>
              <a:spcAft>
                <a:spcPts val="600"/>
              </a:spcAft>
            </a:pPr>
            <a:r>
              <a:rPr lang="en-US" sz="1800" dirty="0"/>
              <a:t>Annual copies of the full MIM Database shared but CEOS inputs not properly reflected into OSCAR</a:t>
            </a:r>
          </a:p>
          <a:p>
            <a:pPr lvl="1">
              <a:spcBef>
                <a:spcPts val="600"/>
              </a:spcBef>
              <a:spcAft>
                <a:spcPts val="600"/>
              </a:spcAft>
            </a:pPr>
            <a:r>
              <a:rPr lang="en-US" sz="1800" dirty="0"/>
              <a:t>Expect to continue for 2019 and beyond (e.g. API), though generally not reciprocated despite past requests to share back</a:t>
            </a:r>
          </a:p>
          <a:p>
            <a:pPr>
              <a:spcBef>
                <a:spcPts val="600"/>
              </a:spcBef>
              <a:spcAft>
                <a:spcPts val="600"/>
              </a:spcAft>
            </a:pPr>
            <a:r>
              <a:rPr lang="en-US" sz="1800" b="1" dirty="0"/>
              <a:t>Expect to continue with current level of support</a:t>
            </a:r>
            <a:endParaRPr lang="en-US" sz="1800" b="1" dirty="0">
              <a:highlight>
                <a:srgbClr val="FFFF00"/>
              </a:highlight>
            </a:endParaRPr>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11</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Cross Support: OSCAR and ECVI</a:t>
            </a:r>
          </a:p>
        </p:txBody>
      </p:sp>
    </p:spTree>
    <p:extLst>
      <p:ext uri="{BB962C8B-B14F-4D97-AF65-F5344CB8AC3E}">
        <p14:creationId xmlns:p14="http://schemas.microsoft.com/office/powerpoint/2010/main" val="29681235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219200"/>
            <a:ext cx="8153400" cy="4724400"/>
          </a:xfrm>
        </p:spPr>
        <p:txBody>
          <a:bodyPr/>
          <a:lstStyle/>
          <a:p>
            <a:pPr>
              <a:spcBef>
                <a:spcPts val="0"/>
              </a:spcBef>
            </a:pPr>
            <a:r>
              <a:rPr lang="en-US" sz="1800" b="1" dirty="0"/>
              <a:t>API</a:t>
            </a:r>
            <a:endParaRPr lang="en-US" sz="1800" dirty="0"/>
          </a:p>
          <a:p>
            <a:pPr lvl="1">
              <a:spcBef>
                <a:spcPts val="600"/>
              </a:spcBef>
              <a:spcAft>
                <a:spcPts val="600"/>
              </a:spcAft>
            </a:pPr>
            <a:r>
              <a:rPr lang="en-US" sz="1800" dirty="0"/>
              <a:t>Pilot version created 2018 with successful demo products (ex. below)</a:t>
            </a:r>
          </a:p>
          <a:p>
            <a:pPr lvl="1">
              <a:spcBef>
                <a:spcPts val="600"/>
              </a:spcBef>
              <a:spcAft>
                <a:spcPts val="600"/>
              </a:spcAft>
            </a:pPr>
            <a:r>
              <a:rPr lang="en-US" sz="1800" dirty="0"/>
              <a:t>Clear value articulated by several CEOS communities/groups: LSI-VC, CEOS SEO, ECV Inventory, WGISS Services</a:t>
            </a:r>
          </a:p>
          <a:p>
            <a:pPr lvl="1">
              <a:spcBef>
                <a:spcPts val="600"/>
              </a:spcBef>
              <a:spcAft>
                <a:spcPts val="600"/>
              </a:spcAft>
            </a:pPr>
            <a:r>
              <a:rPr lang="en-US" sz="1800" dirty="0"/>
              <a:t>Progress on two fronts:</a:t>
            </a:r>
          </a:p>
          <a:p>
            <a:pPr lvl="2">
              <a:spcBef>
                <a:spcPts val="600"/>
              </a:spcBef>
              <a:spcAft>
                <a:spcPts val="600"/>
              </a:spcAft>
            </a:pPr>
            <a:r>
              <a:rPr lang="en-US" sz="1800" dirty="0"/>
              <a:t>with a prototype offering from Systems Engineering Office</a:t>
            </a:r>
          </a:p>
          <a:p>
            <a:pPr lvl="2">
              <a:spcBef>
                <a:spcPts val="600"/>
              </a:spcBef>
              <a:spcAft>
                <a:spcPts val="600"/>
              </a:spcAft>
            </a:pPr>
            <a:r>
              <a:rPr lang="en-US" sz="1800" dirty="0"/>
              <a:t>with opening a limited beta test program</a:t>
            </a:r>
          </a:p>
        </p:txBody>
      </p:sp>
      <p:sp>
        <p:nvSpPr>
          <p:cNvPr id="3" name="Slide Number Placeholder 2"/>
          <p:cNvSpPr>
            <a:spLocks noGrp="1"/>
          </p:cNvSpPr>
          <p:nvPr>
            <p:ph type="sldNum" sz="quarter" idx="2"/>
          </p:nvPr>
        </p:nvSpPr>
        <p:spPr>
          <a:xfrm>
            <a:off x="8763000" y="6019800"/>
            <a:ext cx="304800" cy="187285"/>
          </a:xfrm>
        </p:spPr>
        <p:txBody>
          <a:bodyPr/>
          <a:lstStyle/>
          <a:p>
            <a:pPr lvl="0"/>
            <a:fld id="{86CB4B4D-7CA3-9044-876B-883B54F8677D}" type="slidenum">
              <a:rPr lang="uk-UA" smtClean="0"/>
              <a:t>12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2019 Work Remaining - API</a:t>
            </a:r>
          </a:p>
        </p:txBody>
      </p:sp>
      <p:pic>
        <p:nvPicPr>
          <p:cNvPr id="5" name="Google Shape;90;p12">
            <a:extLst>
              <a:ext uri="{FF2B5EF4-FFF2-40B4-BE49-F238E27FC236}">
                <a16:creationId xmlns:a16="http://schemas.microsoft.com/office/drawing/2014/main" id="{9A26740F-7813-9444-B259-194575AEEB9E}"/>
              </a:ext>
            </a:extLst>
          </p:cNvPr>
          <p:cNvPicPr preferRelativeResize="0"/>
          <p:nvPr/>
        </p:nvPicPr>
        <p:blipFill>
          <a:blip r:embed="rId2">
            <a:alphaModFix/>
          </a:blip>
          <a:stretch>
            <a:fillRect/>
          </a:stretch>
        </p:blipFill>
        <p:spPr>
          <a:xfrm>
            <a:off x="-324450" y="4114800"/>
            <a:ext cx="4915500" cy="4371750"/>
          </a:xfrm>
          <a:prstGeom prst="rect">
            <a:avLst/>
          </a:prstGeom>
          <a:noFill/>
          <a:ln>
            <a:noFill/>
          </a:ln>
        </p:spPr>
      </p:pic>
      <p:pic>
        <p:nvPicPr>
          <p:cNvPr id="6" name="Google Shape;92;p12">
            <a:extLst>
              <a:ext uri="{FF2B5EF4-FFF2-40B4-BE49-F238E27FC236}">
                <a16:creationId xmlns:a16="http://schemas.microsoft.com/office/drawing/2014/main" id="{A99A84C5-9CF5-E04C-A595-7236FDF9A33E}"/>
              </a:ext>
            </a:extLst>
          </p:cNvPr>
          <p:cNvPicPr preferRelativeResize="0"/>
          <p:nvPr/>
        </p:nvPicPr>
        <p:blipFill>
          <a:blip r:embed="rId3">
            <a:alphaModFix/>
          </a:blip>
          <a:stretch>
            <a:fillRect/>
          </a:stretch>
        </p:blipFill>
        <p:spPr>
          <a:xfrm>
            <a:off x="5839260" y="3886200"/>
            <a:ext cx="3304740" cy="3390949"/>
          </a:xfrm>
          <a:prstGeom prst="rect">
            <a:avLst/>
          </a:prstGeom>
          <a:noFill/>
          <a:ln>
            <a:noFill/>
          </a:ln>
        </p:spPr>
      </p:pic>
      <p:pic>
        <p:nvPicPr>
          <p:cNvPr id="7" name="Google Shape;91;p12">
            <a:extLst>
              <a:ext uri="{FF2B5EF4-FFF2-40B4-BE49-F238E27FC236}">
                <a16:creationId xmlns:a16="http://schemas.microsoft.com/office/drawing/2014/main" id="{E642D3C9-2216-4D49-A59D-FFE9A0960BE8}"/>
              </a:ext>
            </a:extLst>
          </p:cNvPr>
          <p:cNvPicPr preferRelativeResize="0"/>
          <p:nvPr/>
        </p:nvPicPr>
        <p:blipFill>
          <a:blip r:embed="rId4">
            <a:alphaModFix/>
          </a:blip>
          <a:stretch>
            <a:fillRect/>
          </a:stretch>
        </p:blipFill>
        <p:spPr>
          <a:xfrm>
            <a:off x="2469947" y="4724400"/>
            <a:ext cx="6510025" cy="2001975"/>
          </a:xfrm>
          <a:prstGeom prst="rect">
            <a:avLst/>
          </a:prstGeom>
          <a:noFill/>
          <a:ln>
            <a:noFill/>
          </a:ln>
        </p:spPr>
      </p:pic>
    </p:spTree>
    <p:extLst>
      <p:ext uri="{BB962C8B-B14F-4D97-AF65-F5344CB8AC3E}">
        <p14:creationId xmlns:p14="http://schemas.microsoft.com/office/powerpoint/2010/main" val="4507428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219200"/>
            <a:ext cx="8153400" cy="4724400"/>
          </a:xfrm>
        </p:spPr>
        <p:txBody>
          <a:bodyPr/>
          <a:lstStyle/>
          <a:p>
            <a:pPr>
              <a:spcBef>
                <a:spcPts val="600"/>
              </a:spcBef>
              <a:spcAft>
                <a:spcPts val="600"/>
              </a:spcAft>
            </a:pPr>
            <a:r>
              <a:rPr lang="en-US" sz="1800" b="1" dirty="0"/>
              <a:t>Twitter</a:t>
            </a:r>
            <a:r>
              <a:rPr lang="en-US" sz="1800" dirty="0"/>
              <a:t> created new handle @</a:t>
            </a:r>
            <a:r>
              <a:rPr lang="en-US" sz="1800" dirty="0" err="1"/>
              <a:t>EOHandbook</a:t>
            </a:r>
            <a:endParaRPr lang="en-US" sz="1800" dirty="0"/>
          </a:p>
          <a:p>
            <a:pPr lvl="1">
              <a:spcBef>
                <a:spcPts val="0"/>
              </a:spcBef>
            </a:pPr>
            <a:r>
              <a:rPr lang="en-US" sz="1800" dirty="0"/>
              <a:t>Plan to use to add fresh content to the website</a:t>
            </a:r>
          </a:p>
          <a:p>
            <a:pPr lvl="1">
              <a:spcBef>
                <a:spcPts val="0"/>
              </a:spcBef>
            </a:pPr>
            <a:r>
              <a:rPr lang="en-US" sz="1800" dirty="0"/>
              <a:t>Plan to use for promotional purposes – </a:t>
            </a:r>
            <a:r>
              <a:rPr lang="en-US" sz="1800" b="1" i="1" dirty="0"/>
              <a:t>how to engage CEOS and Agency social media teams?</a:t>
            </a:r>
          </a:p>
          <a:p>
            <a:pPr>
              <a:spcBef>
                <a:spcPts val="0"/>
              </a:spcBef>
            </a:pPr>
            <a:endParaRPr lang="en-US" sz="1800" i="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13</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2019 Work Remaining - Social Media</a:t>
            </a:r>
          </a:p>
        </p:txBody>
      </p:sp>
      <p:pic>
        <p:nvPicPr>
          <p:cNvPr id="8" name="Picture 7" descr="A screenshot of a cell phone&#10;&#10;Description automatically generated">
            <a:extLst>
              <a:ext uri="{FF2B5EF4-FFF2-40B4-BE49-F238E27FC236}">
                <a16:creationId xmlns:a16="http://schemas.microsoft.com/office/drawing/2014/main" id="{F1E9298A-43C5-DE47-A371-07997DD40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909822"/>
            <a:ext cx="5562600" cy="2948178"/>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94A3304B-3730-D247-AF15-519919EED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8910"/>
            <a:ext cx="4851400" cy="3399172"/>
          </a:xfrm>
          <a:prstGeom prst="rect">
            <a:avLst/>
          </a:prstGeom>
        </p:spPr>
      </p:pic>
    </p:spTree>
    <p:extLst>
      <p:ext uri="{BB962C8B-B14F-4D97-AF65-F5344CB8AC3E}">
        <p14:creationId xmlns:p14="http://schemas.microsoft.com/office/powerpoint/2010/main" val="21091528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219200"/>
            <a:ext cx="8153400" cy="4724400"/>
          </a:xfrm>
        </p:spPr>
        <p:txBody>
          <a:bodyPr/>
          <a:lstStyle/>
          <a:p>
            <a:pPr marL="0" indent="0">
              <a:spcBef>
                <a:spcPts val="600"/>
              </a:spcBef>
              <a:spcAft>
                <a:spcPts val="600"/>
              </a:spcAft>
              <a:buNone/>
            </a:pPr>
            <a:r>
              <a:rPr lang="en-US" sz="1800" b="1" i="1" dirty="0"/>
              <a:t>Follow us @</a:t>
            </a:r>
            <a:r>
              <a:rPr lang="en-US" sz="1800" b="1" i="1" dirty="0" err="1"/>
              <a:t>EOHandbook</a:t>
            </a:r>
            <a:r>
              <a:rPr lang="en-US" sz="1800" b="1" i="1" dirty="0"/>
              <a:t> !</a:t>
            </a:r>
          </a:p>
          <a:p>
            <a:pPr>
              <a:spcBef>
                <a:spcPts val="0"/>
              </a:spcBef>
            </a:pPr>
            <a:endParaRPr lang="en-US" sz="1800" i="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14</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Questions?</a:t>
            </a:r>
          </a:p>
        </p:txBody>
      </p:sp>
      <p:pic>
        <p:nvPicPr>
          <p:cNvPr id="6" name="Picture 5" descr="A screenshot of a cell phone&#10;&#10;Description automatically generated">
            <a:extLst>
              <a:ext uri="{FF2B5EF4-FFF2-40B4-BE49-F238E27FC236}">
                <a16:creationId xmlns:a16="http://schemas.microsoft.com/office/drawing/2014/main" id="{1819B2C5-CAB3-764C-90A7-2E70532414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99" r="13334"/>
          <a:stretch/>
        </p:blipFill>
        <p:spPr>
          <a:xfrm>
            <a:off x="1605465" y="1676400"/>
            <a:ext cx="5933069" cy="4495800"/>
          </a:xfrm>
          <a:prstGeom prst="rect">
            <a:avLst/>
          </a:prstGeom>
        </p:spPr>
      </p:pic>
    </p:spTree>
    <p:extLst>
      <p:ext uri="{BB962C8B-B14F-4D97-AF65-F5344CB8AC3E}">
        <p14:creationId xmlns:p14="http://schemas.microsoft.com/office/powerpoint/2010/main" val="11974374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724400"/>
          </a:xfrm>
        </p:spPr>
        <p:txBody>
          <a:bodyPr/>
          <a:lstStyle/>
          <a:p>
            <a:pPr>
              <a:spcBef>
                <a:spcPts val="600"/>
              </a:spcBef>
              <a:spcAft>
                <a:spcPts val="600"/>
              </a:spcAft>
            </a:pPr>
            <a:r>
              <a:rPr lang="en-US" sz="1800" b="1" i="1" dirty="0"/>
              <a:t>MIM remains a key ‘connective tissue’ across the CEOS community</a:t>
            </a:r>
          </a:p>
          <a:p>
            <a:pPr>
              <a:spcBef>
                <a:spcPts val="600"/>
              </a:spcBef>
              <a:spcAft>
                <a:spcPts val="600"/>
              </a:spcAft>
            </a:pPr>
            <a:r>
              <a:rPr lang="en-US" sz="1800" b="1" dirty="0"/>
              <a:t>2019 Survey </a:t>
            </a:r>
            <a:r>
              <a:rPr lang="en-US" sz="1800" dirty="0"/>
              <a:t>has been completed – thanks to all agency contacts who responded</a:t>
            </a:r>
          </a:p>
          <a:p>
            <a:pPr>
              <a:spcBef>
                <a:spcPts val="600"/>
              </a:spcBef>
              <a:spcAft>
                <a:spcPts val="600"/>
              </a:spcAft>
            </a:pPr>
            <a:r>
              <a:rPr lang="en-US" sz="1800" b="1" dirty="0"/>
              <a:t>Traffic update</a:t>
            </a:r>
            <a:r>
              <a:rPr lang="en-US" sz="1800" dirty="0"/>
              <a:t> approaching 1,000,000 pageviews since 2009</a:t>
            </a:r>
          </a:p>
          <a:p>
            <a:pPr>
              <a:spcBef>
                <a:spcPts val="600"/>
              </a:spcBef>
              <a:spcAft>
                <a:spcPts val="600"/>
              </a:spcAft>
            </a:pPr>
            <a:r>
              <a:rPr lang="en-US" sz="1800" b="1" dirty="0"/>
              <a:t>New and coming enhancements </a:t>
            </a:r>
            <a:r>
              <a:rPr lang="en-US" sz="1800" dirty="0"/>
              <a:t>to the MIM website:</a:t>
            </a:r>
          </a:p>
          <a:p>
            <a:pPr lvl="1">
              <a:spcBef>
                <a:spcPts val="600"/>
              </a:spcBef>
              <a:spcAft>
                <a:spcPts val="600"/>
              </a:spcAft>
            </a:pPr>
            <a:r>
              <a:rPr lang="en-US" sz="1800" dirty="0"/>
              <a:t>Upstream: launch activity using NORAD and COSPAR tracking info</a:t>
            </a:r>
          </a:p>
          <a:p>
            <a:pPr lvl="1">
              <a:spcBef>
                <a:spcPts val="600"/>
              </a:spcBef>
              <a:spcAft>
                <a:spcPts val="600"/>
              </a:spcAft>
            </a:pPr>
            <a:r>
              <a:rPr lang="en-US" sz="1800" dirty="0"/>
              <a:t>Downstream: links data WGISS OpenSearch and Featured Datasets</a:t>
            </a:r>
          </a:p>
          <a:p>
            <a:pPr lvl="1">
              <a:spcBef>
                <a:spcPts val="600"/>
              </a:spcBef>
              <a:spcAft>
                <a:spcPts val="600"/>
              </a:spcAft>
            </a:pPr>
            <a:r>
              <a:rPr lang="en-US" sz="1800" dirty="0"/>
              <a:t>New Twitter account: @</a:t>
            </a:r>
            <a:r>
              <a:rPr lang="en-US" sz="1800" dirty="0" err="1"/>
              <a:t>EOHandbook</a:t>
            </a:r>
            <a:endParaRPr lang="en-US" sz="1800" dirty="0"/>
          </a:p>
          <a:p>
            <a:pPr lvl="1">
              <a:spcBef>
                <a:spcPts val="600"/>
              </a:spcBef>
              <a:spcAft>
                <a:spcPts val="600"/>
              </a:spcAft>
            </a:pPr>
            <a:r>
              <a:rPr lang="en-US" sz="1800" dirty="0"/>
              <a:t>MIM API remains in work</a:t>
            </a:r>
          </a:p>
          <a:p>
            <a:pPr>
              <a:spcBef>
                <a:spcPts val="600"/>
              </a:spcBef>
              <a:spcAft>
                <a:spcPts val="600"/>
              </a:spcAft>
            </a:pPr>
            <a:r>
              <a:rPr lang="en-US" sz="1800" b="1" dirty="0"/>
              <a:t>Cross support provided to OSCAR </a:t>
            </a:r>
            <a:r>
              <a:rPr lang="en-US" sz="1800" dirty="0"/>
              <a:t>over the past few years continues</a:t>
            </a:r>
          </a:p>
          <a:p>
            <a:pPr lvl="1">
              <a:spcBef>
                <a:spcPts val="600"/>
              </a:spcBef>
              <a:spcAft>
                <a:spcPts val="600"/>
              </a:spcAft>
            </a:pPr>
            <a:r>
              <a:rPr lang="en-US" sz="1800" dirty="0"/>
              <a:t>Provided past DB copies (2019 update copy forthcoming)</a:t>
            </a:r>
          </a:p>
          <a:p>
            <a:pPr lvl="1">
              <a:spcBef>
                <a:spcPts val="600"/>
              </a:spcBef>
              <a:spcAft>
                <a:spcPts val="600"/>
              </a:spcAft>
            </a:pPr>
            <a:r>
              <a:rPr lang="en-US" sz="1800" dirty="0"/>
              <a:t>Shared mapping of MIM to OSCAR for comparison, coordination, and efficiency</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Summary</a:t>
            </a:r>
          </a:p>
        </p:txBody>
      </p:sp>
    </p:spTree>
    <p:extLst>
      <p:ext uri="{BB962C8B-B14F-4D97-AF65-F5344CB8AC3E}">
        <p14:creationId xmlns:p14="http://schemas.microsoft.com/office/powerpoint/2010/main" val="19743237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4724400"/>
          </a:xfrm>
        </p:spPr>
        <p:txBody>
          <a:bodyPr/>
          <a:lstStyle/>
          <a:p>
            <a:pPr>
              <a:spcBef>
                <a:spcPts val="600"/>
              </a:spcBef>
              <a:spcAft>
                <a:spcPts val="600"/>
              </a:spcAft>
            </a:pPr>
            <a:r>
              <a:rPr lang="en-US" sz="1800" b="1" i="1" dirty="0"/>
              <a:t>“The database currently features details of 317 Earth observing satellite missions and 868 instruments (419 distinct instruments, some being repeats), which are currently operating or planned for launch in the next 15 years - funded and operated by around 30 CEOS space agencies worldwide.”</a:t>
            </a:r>
          </a:p>
          <a:p>
            <a:pPr>
              <a:spcBef>
                <a:spcPts val="600"/>
              </a:spcBef>
              <a:spcAft>
                <a:spcPts val="600"/>
              </a:spcAft>
            </a:pPr>
            <a:endParaRPr lang="en-US" sz="1800" b="1" dirty="0">
              <a:highlight>
                <a:srgbClr val="FFFF00"/>
              </a:highlight>
            </a:endParaRPr>
          </a:p>
          <a:p>
            <a:pPr>
              <a:spcBef>
                <a:spcPts val="600"/>
              </a:spcBef>
              <a:spcAft>
                <a:spcPts val="600"/>
              </a:spcAft>
            </a:pPr>
            <a:endParaRPr lang="en-US" sz="1800" b="1" dirty="0">
              <a:highlight>
                <a:srgbClr val="FFFF00"/>
              </a:highlight>
            </a:endParaRPr>
          </a:p>
          <a:p>
            <a:pPr marL="0" indent="0">
              <a:spcBef>
                <a:spcPts val="600"/>
              </a:spcBef>
              <a:spcAft>
                <a:spcPts val="600"/>
              </a:spcAft>
              <a:buNone/>
            </a:pPr>
            <a:endParaRPr lang="en-US" sz="1800" b="1" dirty="0"/>
          </a:p>
          <a:p>
            <a:pPr>
              <a:spcBef>
                <a:spcPts val="600"/>
              </a:spcBef>
              <a:spcAft>
                <a:spcPts val="600"/>
              </a:spcAft>
            </a:pPr>
            <a:r>
              <a:rPr lang="en-US" sz="1800" b="1" dirty="0"/>
              <a:t>28 of 38 agencies surveyed responded</a:t>
            </a:r>
          </a:p>
          <a:p>
            <a:pPr lvl="1">
              <a:spcBef>
                <a:spcPts val="600"/>
              </a:spcBef>
              <a:spcAft>
                <a:spcPts val="600"/>
              </a:spcAft>
            </a:pPr>
            <a:r>
              <a:rPr lang="en-US" sz="1400" i="1" dirty="0"/>
              <a:t>Missing: AEM (Mexico), AGEOS (Gabon), CDTI (Spain), GISTDA (Thailand), NASRDA (Nigeria), NIER (South Korea), NRSCC / CAST / CNSA (China), NSAU (Ukraine), NSMC / CMA (China), UKSA (UK)</a:t>
            </a:r>
          </a:p>
          <a:p>
            <a:pPr>
              <a:spcBef>
                <a:spcPts val="600"/>
              </a:spcBef>
              <a:spcAft>
                <a:spcPts val="600"/>
              </a:spcAft>
            </a:pPr>
            <a:r>
              <a:rPr lang="en-US" sz="1800" b="1" dirty="0"/>
              <a:t>15 new and 181 updated mission records</a:t>
            </a:r>
          </a:p>
          <a:p>
            <a:pPr>
              <a:spcBef>
                <a:spcPts val="600"/>
              </a:spcBef>
              <a:spcAft>
                <a:spcPts val="600"/>
              </a:spcAft>
            </a:pPr>
            <a:r>
              <a:rPr lang="en-US" sz="1800" b="1" dirty="0"/>
              <a:t>38 new and 182 updated instrument records</a:t>
            </a:r>
          </a:p>
          <a:p>
            <a:pPr>
              <a:spcBef>
                <a:spcPts val="600"/>
              </a:spcBef>
              <a:spcAft>
                <a:spcPts val="600"/>
              </a:spcAft>
            </a:pPr>
            <a:r>
              <a:rPr lang="en-US" sz="1800" b="1" dirty="0"/>
              <a:t>40 new instrument-measurement mappings</a:t>
            </a:r>
          </a:p>
          <a:p>
            <a:pPr>
              <a:spcBef>
                <a:spcPts val="600"/>
              </a:spcBef>
              <a:spcAft>
                <a:spcPts val="600"/>
              </a:spcAft>
            </a:pPr>
            <a:endParaRPr lang="en-US" sz="1400" i="1" dirty="0"/>
          </a:p>
          <a:p>
            <a:pPr lvl="1">
              <a:spcBef>
                <a:spcPts val="600"/>
              </a:spcBef>
              <a:spcAft>
                <a:spcPts val="600"/>
              </a:spcAft>
            </a:pPr>
            <a:endParaRPr lang="en-US" sz="1400" i="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MIM Survey 2019 - Results</a:t>
            </a:r>
          </a:p>
        </p:txBody>
      </p:sp>
      <p:pic>
        <p:nvPicPr>
          <p:cNvPr id="7" name="Picture 6" descr="A screenshot of a cell phone&#10;&#10;Description automatically generated">
            <a:extLst>
              <a:ext uri="{FF2B5EF4-FFF2-40B4-BE49-F238E27FC236}">
                <a16:creationId xmlns:a16="http://schemas.microsoft.com/office/drawing/2014/main" id="{82755EE0-9E46-7042-B9E4-6931801D1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700" y="2724150"/>
            <a:ext cx="4978400" cy="1409700"/>
          </a:xfrm>
          <a:prstGeom prst="rect">
            <a:avLst/>
          </a:prstGeom>
        </p:spPr>
      </p:pic>
    </p:spTree>
    <p:extLst>
      <p:ext uri="{BB962C8B-B14F-4D97-AF65-F5344CB8AC3E}">
        <p14:creationId xmlns:p14="http://schemas.microsoft.com/office/powerpoint/2010/main" val="19594728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600200"/>
            <a:ext cx="4648200" cy="4724400"/>
          </a:xfrm>
        </p:spPr>
        <p:txBody>
          <a:bodyPr/>
          <a:lstStyle/>
          <a:p>
            <a:pPr>
              <a:spcBef>
                <a:spcPts val="600"/>
              </a:spcBef>
              <a:spcAft>
                <a:spcPts val="600"/>
              </a:spcAft>
            </a:pPr>
            <a:r>
              <a:rPr lang="en-US" sz="1800" b="1" dirty="0"/>
              <a:t>Survey Team annual FTE effort: ~300 hours or 7.5 weeks</a:t>
            </a:r>
          </a:p>
          <a:p>
            <a:pPr lvl="1">
              <a:spcBef>
                <a:spcPts val="600"/>
              </a:spcBef>
              <a:spcAft>
                <a:spcPts val="600"/>
              </a:spcAft>
            </a:pPr>
            <a:r>
              <a:rPr lang="en-US" sz="1800" dirty="0"/>
              <a:t>Sustained annual effort</a:t>
            </a:r>
          </a:p>
          <a:p>
            <a:pPr lvl="1">
              <a:spcBef>
                <a:spcPts val="600"/>
              </a:spcBef>
              <a:spcAft>
                <a:spcPts val="600"/>
              </a:spcAft>
            </a:pPr>
            <a:r>
              <a:rPr lang="en-US" sz="1800" dirty="0"/>
              <a:t>Builds on 11 years of effort since the first version went online in October 2008</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MIM Survey – Annual Effort</a:t>
            </a:r>
          </a:p>
        </p:txBody>
      </p:sp>
      <p:pic>
        <p:nvPicPr>
          <p:cNvPr id="7" name="Picture 6" descr="A picture containing food, bird&#10;&#10;Description automatically generated">
            <a:extLst>
              <a:ext uri="{FF2B5EF4-FFF2-40B4-BE49-F238E27FC236}">
                <a16:creationId xmlns:a16="http://schemas.microsoft.com/office/drawing/2014/main" id="{3043F6D7-6709-984A-A6D1-5056425FB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410" y="1219200"/>
            <a:ext cx="4152900" cy="2453786"/>
          </a:xfrm>
          <a:prstGeom prst="rect">
            <a:avLst/>
          </a:prstGeom>
          <a:ln w="28575">
            <a:solidFill>
              <a:schemeClr val="tx1"/>
            </a:solidFill>
          </a:ln>
        </p:spPr>
      </p:pic>
      <p:sp>
        <p:nvSpPr>
          <p:cNvPr id="8" name="Content Placeholder 1">
            <a:extLst>
              <a:ext uri="{FF2B5EF4-FFF2-40B4-BE49-F238E27FC236}">
                <a16:creationId xmlns:a16="http://schemas.microsoft.com/office/drawing/2014/main" id="{BCB254D2-647B-6144-90BE-DD2FC7C8A985}"/>
              </a:ext>
            </a:extLst>
          </p:cNvPr>
          <p:cNvSpPr txBox="1">
            <a:spLocks/>
          </p:cNvSpPr>
          <p:nvPr/>
        </p:nvSpPr>
        <p:spPr>
          <a:xfrm>
            <a:off x="304800" y="3749186"/>
            <a:ext cx="8077200" cy="4724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spcBef>
                <a:spcPts val="600"/>
              </a:spcBef>
              <a:spcAft>
                <a:spcPts val="600"/>
              </a:spcAft>
            </a:pPr>
            <a:r>
              <a:rPr lang="en-US" sz="1800" b="1" dirty="0"/>
              <a:t>Approximately 30 agency points of contact putting in a variable amount of effort depending on agency size</a:t>
            </a:r>
          </a:p>
          <a:p>
            <a:pPr lvl="1" defTabSz="914400">
              <a:spcBef>
                <a:spcPts val="600"/>
              </a:spcBef>
              <a:spcAft>
                <a:spcPts val="600"/>
              </a:spcAft>
            </a:pPr>
            <a:r>
              <a:rPr lang="en-US" sz="1800" dirty="0"/>
              <a:t>Some agencies are simple</a:t>
            </a:r>
          </a:p>
          <a:p>
            <a:pPr lvl="1" defTabSz="914400">
              <a:spcBef>
                <a:spcPts val="600"/>
              </a:spcBef>
              <a:spcAft>
                <a:spcPts val="600"/>
              </a:spcAft>
            </a:pPr>
            <a:r>
              <a:rPr lang="en-US" sz="1800" dirty="0"/>
              <a:t>Some agencies require coordination with 10’s of mission contacts to gather technical details</a:t>
            </a:r>
          </a:p>
          <a:p>
            <a:pPr lvl="1" defTabSz="914400">
              <a:spcBef>
                <a:spcPts val="600"/>
              </a:spcBef>
              <a:spcAft>
                <a:spcPts val="600"/>
              </a:spcAft>
            </a:pPr>
            <a:r>
              <a:rPr lang="en-US" sz="1800" dirty="0"/>
              <a:t>Estimate 30 x 4h (average) = ~120 hours or ~3 weeks FTE</a:t>
            </a:r>
          </a:p>
          <a:p>
            <a:pPr defTabSz="914400">
              <a:spcBef>
                <a:spcPts val="600"/>
              </a:spcBef>
              <a:spcAft>
                <a:spcPts val="600"/>
              </a:spcAft>
            </a:pPr>
            <a:r>
              <a:rPr lang="en-US" sz="1800" b="1" i="1" dirty="0"/>
              <a:t>Annual effort of at least 10 weeks FTE</a:t>
            </a:r>
          </a:p>
        </p:txBody>
      </p:sp>
      <p:sp>
        <p:nvSpPr>
          <p:cNvPr id="9" name="Rectangle 8">
            <a:extLst>
              <a:ext uri="{FF2B5EF4-FFF2-40B4-BE49-F238E27FC236}">
                <a16:creationId xmlns:a16="http://schemas.microsoft.com/office/drawing/2014/main" id="{4F74408A-A70D-194A-B643-C914B57AE7E9}"/>
              </a:ext>
            </a:extLst>
          </p:cNvPr>
          <p:cNvSpPr/>
          <p:nvPr/>
        </p:nvSpPr>
        <p:spPr>
          <a:xfrm>
            <a:off x="6400800" y="1250394"/>
            <a:ext cx="1463566"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en-GB"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Circa 2008</a:t>
            </a:r>
          </a:p>
        </p:txBody>
      </p:sp>
    </p:spTree>
    <p:extLst>
      <p:ext uri="{BB962C8B-B14F-4D97-AF65-F5344CB8AC3E}">
        <p14:creationId xmlns:p14="http://schemas.microsoft.com/office/powerpoint/2010/main" val="24359853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371600"/>
            <a:ext cx="8763000" cy="4724400"/>
          </a:xfrm>
        </p:spPr>
        <p:txBody>
          <a:bodyPr/>
          <a:lstStyle/>
          <a:p>
            <a:pPr>
              <a:spcBef>
                <a:spcPts val="600"/>
              </a:spcBef>
              <a:spcAft>
                <a:spcPts val="600"/>
              </a:spcAft>
            </a:pPr>
            <a:r>
              <a:rPr lang="en-US" sz="1800" b="1" dirty="0"/>
              <a:t>Traffic (Since September 2018)</a:t>
            </a:r>
          </a:p>
          <a:p>
            <a:pPr lvl="1">
              <a:spcBef>
                <a:spcPts val="0"/>
              </a:spcBef>
            </a:pPr>
            <a:r>
              <a:rPr lang="en-US" sz="1800" b="1" dirty="0"/>
              <a:t>15,834 visitors </a:t>
            </a:r>
            <a:r>
              <a:rPr lang="en-US" sz="1800" dirty="0"/>
              <a:t>(MIM 59%, EOHB 41%)</a:t>
            </a:r>
          </a:p>
          <a:p>
            <a:pPr lvl="1">
              <a:spcBef>
                <a:spcPts val="0"/>
              </a:spcBef>
            </a:pPr>
            <a:r>
              <a:rPr lang="en-US" sz="1800" b="1" dirty="0"/>
              <a:t>110,079 pageviews</a:t>
            </a:r>
            <a:r>
              <a:rPr lang="en-US" sz="1800" dirty="0"/>
              <a:t> (MIM 85%, EOHB 15%)</a:t>
            </a:r>
          </a:p>
          <a:p>
            <a:pPr>
              <a:spcBef>
                <a:spcPts val="600"/>
              </a:spcBef>
              <a:spcAft>
                <a:spcPts val="600"/>
              </a:spcAft>
            </a:pPr>
            <a:r>
              <a:rPr lang="en-US" sz="1800" b="1" dirty="0"/>
              <a:t>Content Consumption </a:t>
            </a:r>
            <a:r>
              <a:rPr lang="en-US" sz="1800" dirty="0"/>
              <a:t>(approx. breakdown)</a:t>
            </a:r>
          </a:p>
          <a:p>
            <a:pPr lvl="1">
              <a:spcBef>
                <a:spcPts val="0"/>
              </a:spcBef>
            </a:pPr>
            <a:r>
              <a:rPr lang="en-US" sz="1800" dirty="0"/>
              <a:t>Missions: 44%</a:t>
            </a:r>
          </a:p>
          <a:p>
            <a:pPr lvl="1">
              <a:spcBef>
                <a:spcPts val="0"/>
              </a:spcBef>
            </a:pPr>
            <a:r>
              <a:rPr lang="en-US" sz="1800" dirty="0"/>
              <a:t>Instruments: 33%</a:t>
            </a:r>
          </a:p>
          <a:p>
            <a:pPr lvl="1">
              <a:spcBef>
                <a:spcPts val="0"/>
              </a:spcBef>
            </a:pPr>
            <a:r>
              <a:rPr lang="en-US" sz="1800" dirty="0"/>
              <a:t>Measurements: 8%</a:t>
            </a:r>
          </a:p>
          <a:p>
            <a:pPr lvl="1">
              <a:spcBef>
                <a:spcPts val="0"/>
              </a:spcBef>
            </a:pPr>
            <a:r>
              <a:rPr lang="en-US" sz="1800" dirty="0"/>
              <a:t>Timelines: 5%</a:t>
            </a:r>
          </a:p>
          <a:p>
            <a:pPr lvl="1">
              <a:spcBef>
                <a:spcPts val="0"/>
              </a:spcBef>
            </a:pPr>
            <a:r>
              <a:rPr lang="en-US" sz="1800" dirty="0"/>
              <a:t>Other: 10%</a:t>
            </a:r>
          </a:p>
          <a:p>
            <a:pPr>
              <a:spcBef>
                <a:spcPts val="600"/>
              </a:spcBef>
              <a:spcAft>
                <a:spcPts val="600"/>
              </a:spcAft>
            </a:pPr>
            <a:r>
              <a:rPr lang="en-US" sz="1800" b="1" dirty="0"/>
              <a:t>Mobile Device traffic up from 3.5% to 11%</a:t>
            </a:r>
            <a:r>
              <a:rPr lang="en-US" sz="1800" dirty="0"/>
              <a:t> year-on-year</a:t>
            </a:r>
          </a:p>
          <a:p>
            <a:pPr>
              <a:spcBef>
                <a:spcPts val="600"/>
              </a:spcBef>
              <a:spcAft>
                <a:spcPts val="600"/>
              </a:spcAft>
            </a:pPr>
            <a:r>
              <a:rPr lang="en-US" sz="1800" b="1" dirty="0"/>
              <a:t>Approaching 1,000,000 pageviews </a:t>
            </a:r>
            <a:r>
              <a:rPr lang="en-US" sz="1800" dirty="0"/>
              <a:t>at </a:t>
            </a:r>
            <a:r>
              <a:rPr lang="en-US" sz="1800" b="1" dirty="0" err="1"/>
              <a:t>database.eohandbook.com</a:t>
            </a:r>
            <a:r>
              <a:rPr lang="en-US" sz="1800" b="1" dirty="0"/>
              <a:t> </a:t>
            </a:r>
            <a:r>
              <a:rPr lang="en-US" sz="1800" dirty="0"/>
              <a:t>since 2009!</a:t>
            </a:r>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Traffic Update</a:t>
            </a:r>
          </a:p>
        </p:txBody>
      </p:sp>
      <p:pic>
        <p:nvPicPr>
          <p:cNvPr id="8" name="Picture 7" descr="A screenshot of a cell phone&#10;&#10;Description automatically generated">
            <a:extLst>
              <a:ext uri="{FF2B5EF4-FFF2-40B4-BE49-F238E27FC236}">
                <a16:creationId xmlns:a16="http://schemas.microsoft.com/office/drawing/2014/main" id="{E71312E7-5E72-D545-BF35-7FB495EB7D9F}"/>
              </a:ext>
            </a:extLst>
          </p:cNvPr>
          <p:cNvPicPr>
            <a:picLocks noChangeAspect="1"/>
          </p:cNvPicPr>
          <p:nvPr/>
        </p:nvPicPr>
        <p:blipFill rotWithShape="1">
          <a:blip r:embed="rId3">
            <a:extLst>
              <a:ext uri="{28A0092B-C50C-407E-A947-70E740481C1C}">
                <a14:useLocalDpi xmlns:a14="http://schemas.microsoft.com/office/drawing/2010/main" val="0"/>
              </a:ext>
            </a:extLst>
          </a:blip>
          <a:srcRect r="42857"/>
          <a:stretch/>
        </p:blipFill>
        <p:spPr>
          <a:xfrm>
            <a:off x="6629400" y="1182594"/>
            <a:ext cx="1981200" cy="3389406"/>
          </a:xfrm>
          <a:prstGeom prst="rect">
            <a:avLst/>
          </a:prstGeom>
        </p:spPr>
      </p:pic>
      <p:pic>
        <p:nvPicPr>
          <p:cNvPr id="9" name="Picture 8">
            <a:extLst>
              <a:ext uri="{FF2B5EF4-FFF2-40B4-BE49-F238E27FC236}">
                <a16:creationId xmlns:a16="http://schemas.microsoft.com/office/drawing/2014/main" id="{11695AA6-7345-3A47-BECD-6AD3BCB694E4}"/>
              </a:ext>
            </a:extLst>
          </p:cNvPr>
          <p:cNvPicPr>
            <a:picLocks noChangeAspect="1"/>
          </p:cNvPicPr>
          <p:nvPr/>
        </p:nvPicPr>
        <p:blipFill>
          <a:blip r:embed="rId4"/>
          <a:stretch>
            <a:fillRect/>
          </a:stretch>
        </p:blipFill>
        <p:spPr>
          <a:xfrm>
            <a:off x="0" y="4986960"/>
            <a:ext cx="9144000" cy="1947240"/>
          </a:xfrm>
          <a:prstGeom prst="rect">
            <a:avLst/>
          </a:prstGeom>
        </p:spPr>
      </p:pic>
      <p:sp>
        <p:nvSpPr>
          <p:cNvPr id="10" name="TextBox 9">
            <a:extLst>
              <a:ext uri="{FF2B5EF4-FFF2-40B4-BE49-F238E27FC236}">
                <a16:creationId xmlns:a16="http://schemas.microsoft.com/office/drawing/2014/main" id="{C4ED9E79-1E2B-8249-9F5F-D4AA6D851039}"/>
              </a:ext>
            </a:extLst>
          </p:cNvPr>
          <p:cNvSpPr txBox="1"/>
          <p:nvPr/>
        </p:nvSpPr>
        <p:spPr>
          <a:xfrm>
            <a:off x="838200" y="5003886"/>
            <a:ext cx="1524000" cy="2539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50" b="0" i="1" u="none" strike="noStrike" cap="none" spc="0" normalizeH="0" baseline="0" dirty="0">
                <a:ln>
                  <a:noFill/>
                </a:ln>
                <a:solidFill>
                  <a:schemeClr val="tx1"/>
                </a:solidFill>
                <a:effectLst/>
                <a:uFillTx/>
              </a:rPr>
              <a:t> (monthly)</a:t>
            </a:r>
          </a:p>
        </p:txBody>
      </p:sp>
    </p:spTree>
    <p:extLst>
      <p:ext uri="{BB962C8B-B14F-4D97-AF65-F5344CB8AC3E}">
        <p14:creationId xmlns:p14="http://schemas.microsoft.com/office/powerpoint/2010/main" val="8968090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B0A9ACA9-C028-1C40-AAF6-2334BA46D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5650"/>
            <a:ext cx="9144000" cy="4074150"/>
          </a:xfrm>
          <a:prstGeom prst="rect">
            <a:avLst/>
          </a:prstGeom>
        </p:spPr>
      </p:pic>
      <p:sp>
        <p:nvSpPr>
          <p:cNvPr id="2" name="Content Placeholder 1"/>
          <p:cNvSpPr>
            <a:spLocks noGrp="1"/>
          </p:cNvSpPr>
          <p:nvPr>
            <p:ph sz="quarter" idx="10"/>
          </p:nvPr>
        </p:nvSpPr>
        <p:spPr>
          <a:xfrm>
            <a:off x="457200" y="1295400"/>
            <a:ext cx="8153400" cy="4724400"/>
          </a:xfrm>
        </p:spPr>
        <p:txBody>
          <a:bodyPr/>
          <a:lstStyle/>
          <a:p>
            <a:pPr>
              <a:spcBef>
                <a:spcPts val="0"/>
              </a:spcBef>
            </a:pPr>
            <a:r>
              <a:rPr lang="en-US" sz="1800" b="1" dirty="0"/>
              <a:t>Motivated by desire to be comprehensive </a:t>
            </a:r>
            <a:r>
              <a:rPr lang="en-US" sz="1800" dirty="0"/>
              <a:t>(e.g. new EO capabilities)</a:t>
            </a:r>
          </a:p>
          <a:p>
            <a:pPr>
              <a:spcBef>
                <a:spcPts val="0"/>
              </a:spcBef>
            </a:pPr>
            <a:r>
              <a:rPr lang="en-US" sz="1800" dirty="0"/>
              <a:t>Leveraging NORAD, COSPAR and SATCAT tracking information</a:t>
            </a:r>
          </a:p>
          <a:p>
            <a:pPr>
              <a:spcBef>
                <a:spcPts val="600"/>
              </a:spcBef>
              <a:spcAft>
                <a:spcPts val="600"/>
              </a:spcAft>
            </a:pPr>
            <a:endParaRPr lang="en-US" sz="1800" dirty="0"/>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Upstream - Launch Activity</a:t>
            </a:r>
          </a:p>
        </p:txBody>
      </p:sp>
      <p:pic>
        <p:nvPicPr>
          <p:cNvPr id="6" name="Google Shape;35;p6">
            <a:extLst>
              <a:ext uri="{FF2B5EF4-FFF2-40B4-BE49-F238E27FC236}">
                <a16:creationId xmlns:a16="http://schemas.microsoft.com/office/drawing/2014/main" id="{47542778-DBF1-8649-9AD7-904D9E72259F}"/>
              </a:ext>
            </a:extLst>
          </p:cNvPr>
          <p:cNvPicPr preferRelativeResize="0"/>
          <p:nvPr/>
        </p:nvPicPr>
        <p:blipFill>
          <a:blip r:embed="rId4">
            <a:alphaModFix/>
          </a:blip>
          <a:stretch>
            <a:fillRect/>
          </a:stretch>
        </p:blipFill>
        <p:spPr>
          <a:xfrm>
            <a:off x="0" y="4724400"/>
            <a:ext cx="9144000" cy="2054431"/>
          </a:xfrm>
          <a:prstGeom prst="rect">
            <a:avLst/>
          </a:prstGeom>
          <a:noFill/>
          <a:ln>
            <a:noFill/>
          </a:ln>
        </p:spPr>
      </p:pic>
      <p:sp>
        <p:nvSpPr>
          <p:cNvPr id="7" name="Rounded Rectangle 6">
            <a:extLst>
              <a:ext uri="{FF2B5EF4-FFF2-40B4-BE49-F238E27FC236}">
                <a16:creationId xmlns:a16="http://schemas.microsoft.com/office/drawing/2014/main" id="{D894A617-FF13-8F47-8B30-284508C37097}"/>
              </a:ext>
            </a:extLst>
          </p:cNvPr>
          <p:cNvSpPr/>
          <p:nvPr/>
        </p:nvSpPr>
        <p:spPr>
          <a:xfrm>
            <a:off x="5334000" y="6172200"/>
            <a:ext cx="3124200" cy="762000"/>
          </a:xfrm>
          <a:prstGeom prst="roundRect">
            <a:avLst/>
          </a:prstGeom>
          <a:noFill/>
          <a:ln w="5715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16857886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4724400"/>
          </a:xfrm>
        </p:spPr>
        <p:txBody>
          <a:bodyPr/>
          <a:lstStyle/>
          <a:p>
            <a:pPr>
              <a:spcBef>
                <a:spcPts val="600"/>
              </a:spcBef>
              <a:spcAft>
                <a:spcPts val="600"/>
              </a:spcAft>
            </a:pPr>
            <a:r>
              <a:rPr lang="en-US" sz="1800" b="1" dirty="0"/>
              <a:t>Desire to provide MIM users with visibility into datasets created by missions</a:t>
            </a:r>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lgn="l" rtl="0">
              <a:spcBef>
                <a:spcPts val="0"/>
              </a:spcBef>
              <a:buClr>
                <a:schemeClr val="dk1"/>
              </a:buClr>
              <a:buSzPts val="1100"/>
            </a:pPr>
            <a:r>
              <a:rPr lang="en-US" dirty="0"/>
              <a:t>Downstream - Datasets</a:t>
            </a:r>
            <a:endParaRPr lang="en-US" dirty="0">
              <a:solidFill>
                <a:srgbClr val="FFFFFF"/>
              </a:solidFill>
            </a:endParaRPr>
          </a:p>
        </p:txBody>
      </p:sp>
      <p:pic>
        <p:nvPicPr>
          <p:cNvPr id="5" name="Google Shape;43;p7">
            <a:extLst>
              <a:ext uri="{FF2B5EF4-FFF2-40B4-BE49-F238E27FC236}">
                <a16:creationId xmlns:a16="http://schemas.microsoft.com/office/drawing/2014/main" id="{F644C012-FE46-6C40-855A-E60F9F571ECD}"/>
              </a:ext>
            </a:extLst>
          </p:cNvPr>
          <p:cNvPicPr preferRelativeResize="0"/>
          <p:nvPr/>
        </p:nvPicPr>
        <p:blipFill>
          <a:blip r:embed="rId2">
            <a:alphaModFix/>
          </a:blip>
          <a:stretch>
            <a:fillRect/>
          </a:stretch>
        </p:blipFill>
        <p:spPr>
          <a:xfrm>
            <a:off x="228600" y="1968190"/>
            <a:ext cx="8839200" cy="4204010"/>
          </a:xfrm>
          <a:prstGeom prst="rect">
            <a:avLst/>
          </a:prstGeom>
          <a:noFill/>
          <a:ln>
            <a:noFill/>
          </a:ln>
        </p:spPr>
      </p:pic>
    </p:spTree>
    <p:extLst>
      <p:ext uri="{BB962C8B-B14F-4D97-AF65-F5344CB8AC3E}">
        <p14:creationId xmlns:p14="http://schemas.microsoft.com/office/powerpoint/2010/main" val="6138661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WGISS OpenSearch Integration</a:t>
            </a:r>
          </a:p>
          <a:p>
            <a:pPr lvl="0">
              <a:spcBef>
                <a:spcPts val="0"/>
              </a:spcBef>
              <a:buSzTx/>
              <a:defRPr/>
            </a:pPr>
            <a:r>
              <a:rPr lang="en-US" sz="1800" i="1" dirty="0"/>
              <a:t>Leveraging IDN and </a:t>
            </a:r>
            <a:r>
              <a:rPr lang="en-US" sz="1800" i="1" dirty="0" err="1"/>
              <a:t>FedEO</a:t>
            </a:r>
            <a:r>
              <a:rPr lang="en-US" sz="1800" i="1" dirty="0"/>
              <a:t> APIs</a:t>
            </a:r>
          </a:p>
        </p:txBody>
      </p:sp>
      <p:sp>
        <p:nvSpPr>
          <p:cNvPr id="6" name="Content Placeholder 5">
            <a:extLst>
              <a:ext uri="{FF2B5EF4-FFF2-40B4-BE49-F238E27FC236}">
                <a16:creationId xmlns:a16="http://schemas.microsoft.com/office/drawing/2014/main" id="{A0EE992C-A0B7-EB45-B5D3-2AD00F9213BC}"/>
              </a:ext>
            </a:extLst>
          </p:cNvPr>
          <p:cNvSpPr>
            <a:spLocks noGrp="1"/>
          </p:cNvSpPr>
          <p:nvPr>
            <p:ph sz="quarter" idx="10"/>
          </p:nvPr>
        </p:nvSpPr>
        <p:spPr/>
        <p:txBody>
          <a:bodyPr/>
          <a:lstStyle/>
          <a:p>
            <a:endParaRPr lang="en-US"/>
          </a:p>
        </p:txBody>
      </p:sp>
      <p:pic>
        <p:nvPicPr>
          <p:cNvPr id="7" name="Google Shape;50;p8">
            <a:extLst>
              <a:ext uri="{FF2B5EF4-FFF2-40B4-BE49-F238E27FC236}">
                <a16:creationId xmlns:a16="http://schemas.microsoft.com/office/drawing/2014/main" id="{2FC39197-D285-5C48-B8BC-1B11F8768060}"/>
              </a:ext>
            </a:extLst>
          </p:cNvPr>
          <p:cNvPicPr preferRelativeResize="0"/>
          <p:nvPr/>
        </p:nvPicPr>
        <p:blipFill>
          <a:blip r:embed="rId2">
            <a:alphaModFix/>
          </a:blip>
          <a:stretch>
            <a:fillRect/>
          </a:stretch>
        </p:blipFill>
        <p:spPr>
          <a:xfrm>
            <a:off x="533400" y="1295400"/>
            <a:ext cx="8120538" cy="3763913"/>
          </a:xfrm>
          <a:prstGeom prst="rect">
            <a:avLst/>
          </a:prstGeom>
          <a:noFill/>
          <a:ln>
            <a:noFill/>
          </a:ln>
        </p:spPr>
      </p:pic>
      <p:pic>
        <p:nvPicPr>
          <p:cNvPr id="8" name="Google Shape;51;p8">
            <a:extLst>
              <a:ext uri="{FF2B5EF4-FFF2-40B4-BE49-F238E27FC236}">
                <a16:creationId xmlns:a16="http://schemas.microsoft.com/office/drawing/2014/main" id="{10820061-10ED-FA45-9818-DD0A57DA4E8C}"/>
              </a:ext>
            </a:extLst>
          </p:cNvPr>
          <p:cNvPicPr preferRelativeResize="0"/>
          <p:nvPr/>
        </p:nvPicPr>
        <p:blipFill rotWithShape="1">
          <a:blip r:embed="rId3">
            <a:alphaModFix/>
          </a:blip>
          <a:srcRect b="33324"/>
          <a:stretch/>
        </p:blipFill>
        <p:spPr>
          <a:xfrm>
            <a:off x="-8575" y="4313604"/>
            <a:ext cx="9144000" cy="2583350"/>
          </a:xfrm>
          <a:prstGeom prst="rect">
            <a:avLst/>
          </a:prstGeom>
          <a:noFill/>
          <a:ln>
            <a:noFill/>
          </a:ln>
        </p:spPr>
      </p:pic>
      <p:sp>
        <p:nvSpPr>
          <p:cNvPr id="9" name="Rectangle 8">
            <a:extLst>
              <a:ext uri="{FF2B5EF4-FFF2-40B4-BE49-F238E27FC236}">
                <a16:creationId xmlns:a16="http://schemas.microsoft.com/office/drawing/2014/main" id="{BAAE994F-69F2-FC45-BC7F-655D722CFD90}"/>
              </a:ext>
            </a:extLst>
          </p:cNvPr>
          <p:cNvSpPr/>
          <p:nvPr/>
        </p:nvSpPr>
        <p:spPr>
          <a:xfrm>
            <a:off x="76200" y="1953161"/>
            <a:ext cx="1676400"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en-GB"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36,000+ OpenSearch dataset records</a:t>
            </a:r>
          </a:p>
        </p:txBody>
      </p:sp>
    </p:spTree>
    <p:extLst>
      <p:ext uri="{BB962C8B-B14F-4D97-AF65-F5344CB8AC3E}">
        <p14:creationId xmlns:p14="http://schemas.microsoft.com/office/powerpoint/2010/main" val="1322389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spcBef>
                <a:spcPts val="0"/>
              </a:spcBef>
            </a:pPr>
            <a:r>
              <a:rPr lang="en-US" sz="1800" b="1" dirty="0"/>
              <a:t>Agencies encouraged to nominate datasets!</a:t>
            </a:r>
          </a:p>
          <a:p>
            <a:pPr>
              <a:spcBef>
                <a:spcPts val="0"/>
              </a:spcBef>
            </a:pPr>
            <a:r>
              <a:rPr lang="en-US" sz="1800" dirty="0"/>
              <a:t>Intention to add as suggested/nominated datasets arise</a:t>
            </a:r>
          </a:p>
          <a:p>
            <a:pPr>
              <a:spcBef>
                <a:spcPts val="0"/>
              </a:spcBef>
            </a:pPr>
            <a:r>
              <a:rPr lang="en-US" sz="1800" dirty="0"/>
              <a:t>Highlight ARD, datasets nominated by VCs, WGs, AHTs</a:t>
            </a:r>
          </a:p>
          <a:p>
            <a:pPr>
              <a:spcBef>
                <a:spcPts val="0"/>
              </a:spcBef>
            </a:pPr>
            <a:r>
              <a:rPr lang="en-US" sz="1800" dirty="0"/>
              <a:t>Capability may be expanded based on uptake and utility</a:t>
            </a:r>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a:xfrm>
            <a:off x="8763000" y="6670653"/>
            <a:ext cx="237662" cy="146032"/>
          </a:xfrm>
        </p:spPr>
        <p:txBody>
          <a:bodyPr/>
          <a:lstStyle/>
          <a:p>
            <a:pPr lvl="0"/>
            <a:fld id="{86CB4B4D-7CA3-9044-876B-883B54F8677D}" type="slidenum">
              <a:rPr lang="uk-UA" smtClean="0"/>
              <a:t>9</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Featured Datasets</a:t>
            </a:r>
          </a:p>
        </p:txBody>
      </p:sp>
      <p:sp>
        <p:nvSpPr>
          <p:cNvPr id="5" name="Google Shape;56;p9">
            <a:extLst>
              <a:ext uri="{FF2B5EF4-FFF2-40B4-BE49-F238E27FC236}">
                <a16:creationId xmlns:a16="http://schemas.microsoft.com/office/drawing/2014/main" id="{B18291FD-4BC7-204C-BA80-122797299E29}"/>
              </a:ext>
            </a:extLst>
          </p:cNvPr>
          <p:cNvSpPr txBox="1">
            <a:spLocks/>
          </p:cNvSpPr>
          <p:nvPr/>
        </p:nvSpPr>
        <p:spPr>
          <a:xfrm>
            <a:off x="8763000" y="6670634"/>
            <a:ext cx="237662" cy="145966"/>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rtl="0"/>
            <a:fld id="{00000000-1234-1234-1234-123412341234}" type="slidenum">
              <a:rPr lang="en-US" smtClean="0"/>
              <a:pPr algn="ctr" rtl="0"/>
              <a:t>9</a:t>
            </a:fld>
            <a:endParaRPr lang="en-US"/>
          </a:p>
        </p:txBody>
      </p:sp>
      <p:pic>
        <p:nvPicPr>
          <p:cNvPr id="7" name="Google Shape;58;p9">
            <a:extLst>
              <a:ext uri="{FF2B5EF4-FFF2-40B4-BE49-F238E27FC236}">
                <a16:creationId xmlns:a16="http://schemas.microsoft.com/office/drawing/2014/main" id="{CFF965BE-B68B-D345-9F70-7B51BE095DB5}"/>
              </a:ext>
            </a:extLst>
          </p:cNvPr>
          <p:cNvPicPr preferRelativeResize="0"/>
          <p:nvPr/>
        </p:nvPicPr>
        <p:blipFill>
          <a:blip r:embed="rId2">
            <a:alphaModFix/>
          </a:blip>
          <a:stretch>
            <a:fillRect/>
          </a:stretch>
        </p:blipFill>
        <p:spPr>
          <a:xfrm>
            <a:off x="685800" y="2401459"/>
            <a:ext cx="6808922" cy="1240777"/>
          </a:xfrm>
          <a:prstGeom prst="rect">
            <a:avLst/>
          </a:prstGeom>
          <a:noFill/>
          <a:ln>
            <a:noFill/>
          </a:ln>
        </p:spPr>
      </p:pic>
      <p:pic>
        <p:nvPicPr>
          <p:cNvPr id="8" name="Google Shape;59;p9">
            <a:extLst>
              <a:ext uri="{FF2B5EF4-FFF2-40B4-BE49-F238E27FC236}">
                <a16:creationId xmlns:a16="http://schemas.microsoft.com/office/drawing/2014/main" id="{172C28E4-1088-8348-A26F-F1A79A2DE76E}"/>
              </a:ext>
            </a:extLst>
          </p:cNvPr>
          <p:cNvPicPr preferRelativeResize="0"/>
          <p:nvPr/>
        </p:nvPicPr>
        <p:blipFill>
          <a:blip r:embed="rId3">
            <a:alphaModFix/>
          </a:blip>
          <a:stretch>
            <a:fillRect/>
          </a:stretch>
        </p:blipFill>
        <p:spPr>
          <a:xfrm>
            <a:off x="1474922" y="3409256"/>
            <a:ext cx="6400800" cy="2321785"/>
          </a:xfrm>
          <a:prstGeom prst="rect">
            <a:avLst/>
          </a:prstGeom>
          <a:noFill/>
          <a:ln>
            <a:noFill/>
          </a:ln>
        </p:spPr>
      </p:pic>
      <p:pic>
        <p:nvPicPr>
          <p:cNvPr id="9" name="Google Shape;60;p9">
            <a:extLst>
              <a:ext uri="{FF2B5EF4-FFF2-40B4-BE49-F238E27FC236}">
                <a16:creationId xmlns:a16="http://schemas.microsoft.com/office/drawing/2014/main" id="{5C8C8B75-8A1F-D844-AF39-A970448929D8}"/>
              </a:ext>
            </a:extLst>
          </p:cNvPr>
          <p:cNvPicPr preferRelativeResize="0"/>
          <p:nvPr/>
        </p:nvPicPr>
        <p:blipFill>
          <a:blip r:embed="rId4">
            <a:alphaModFix/>
          </a:blip>
          <a:stretch>
            <a:fillRect/>
          </a:stretch>
        </p:blipFill>
        <p:spPr>
          <a:xfrm>
            <a:off x="1752600" y="5684310"/>
            <a:ext cx="6808922" cy="1173690"/>
          </a:xfrm>
          <a:prstGeom prst="rect">
            <a:avLst/>
          </a:prstGeom>
          <a:noFill/>
          <a:ln>
            <a:noFill/>
          </a:ln>
        </p:spPr>
      </p:pic>
    </p:spTree>
    <p:extLst>
      <p:ext uri="{BB962C8B-B14F-4D97-AF65-F5344CB8AC3E}">
        <p14:creationId xmlns:p14="http://schemas.microsoft.com/office/powerpoint/2010/main" val="2892480757"/>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9472</TotalTime>
  <Words>804</Words>
  <Application>Microsoft Macintosh PowerPoint</Application>
  <PresentationFormat>On-screen Show (4:3)</PresentationFormat>
  <Paragraphs>105</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Bold</vt:lpstr>
      <vt:lpstr>Avenir Roman</vt:lpstr>
      <vt:lpstr>Calibri</vt:lpstr>
      <vt:lpstr>Courier New</vt:lpstr>
      <vt:lpstr>Helvetica</vt:lpstr>
      <vt:lpstr>Wingdings</vt:lpstr>
      <vt:lpstr>Default</vt:lpstr>
      <vt:lpstr>Report: CEOS Missions, Instruments and Measurements Database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George Dyke</cp:lastModifiedBy>
  <cp:revision>281</cp:revision>
  <dcterms:modified xsi:type="dcterms:W3CDTF">2019-10-11T05:06:01Z</dcterms:modified>
</cp:coreProperties>
</file>