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handoutMasterIdLst>
    <p:handoutMasterId r:id="rId12"/>
  </p:handoutMasterIdLst>
  <p:sldIdLst>
    <p:sldId id="256" r:id="rId2"/>
    <p:sldId id="265" r:id="rId3"/>
    <p:sldId id="261" r:id="rId4"/>
    <p:sldId id="262" r:id="rId5"/>
    <p:sldId id="266" r:id="rId6"/>
    <p:sldId id="268" r:id="rId7"/>
    <p:sldId id="267" r:id="rId8"/>
    <p:sldId id="263" r:id="rId9"/>
    <p:sldId id="264" r:id="rId10"/>
  </p:sldIdLst>
  <p:sldSz cx="9144000" cy="6858000" type="screen4x3"/>
  <p:notesSz cx="7010400" cy="92964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45"/>
    <p:restoredTop sz="94694"/>
  </p:normalViewPr>
  <p:slideViewPr>
    <p:cSldViewPr>
      <p:cViewPr varScale="1">
        <p:scale>
          <a:sx n="69" d="100"/>
          <a:sy n="69" d="100"/>
        </p:scale>
        <p:origin x="1428"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93F8754-E021-4813-8BAB-1725EE33FCFC}" type="datetimeFigureOut">
              <a:rPr lang="en-US" smtClean="0"/>
              <a:t>10/13/2019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91E4DAA-CA42-4AFE-8C79-54635A76F54E}" type="slidenum">
              <a:rPr lang="en-US" smtClean="0"/>
              <a:t>‹#›</a:t>
            </a:fld>
            <a:endParaRPr lang="en-US"/>
          </a:p>
        </p:txBody>
      </p:sp>
    </p:spTree>
    <p:extLst>
      <p:ext uri="{BB962C8B-B14F-4D97-AF65-F5344CB8AC3E}">
        <p14:creationId xmlns:p14="http://schemas.microsoft.com/office/powerpoint/2010/main" val="41471116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81100" y="696913"/>
            <a:ext cx="4648200" cy="3486150"/>
          </a:xfrm>
          <a:prstGeom prst="rect">
            <a:avLst/>
          </a:prstGeom>
        </p:spPr>
        <p:txBody>
          <a:bodyPr lIns="93177" tIns="46589" rIns="93177" bIns="46589"/>
          <a:lstStyle/>
          <a:p>
            <a:pPr lvl="0"/>
            <a:endParaRPr dirty="0"/>
          </a:p>
        </p:txBody>
      </p:sp>
      <p:sp>
        <p:nvSpPr>
          <p:cNvPr id="8" name="Shape 8"/>
          <p:cNvSpPr>
            <a:spLocks noGrp="1"/>
          </p:cNvSpPr>
          <p:nvPr>
            <p:ph type="body" sz="quarter" idx="1"/>
          </p:nvPr>
        </p:nvSpPr>
        <p:spPr>
          <a:xfrm>
            <a:off x="934720" y="4415790"/>
            <a:ext cx="5140960" cy="4183380"/>
          </a:xfrm>
          <a:prstGeom prst="rect">
            <a:avLst/>
          </a:prstGeom>
        </p:spPr>
        <p:txBody>
          <a:bodyPr lIns="93177" tIns="46589" rIns="93177" bIns="46589"/>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76200" y="1219200"/>
            <a:ext cx="8991600" cy="5257800"/>
          </a:xfrm>
          <a:prstGeom prst="rect">
            <a:avLst/>
          </a:prstGeom>
        </p:spPr>
        <p:txBody>
          <a:bodyPr/>
          <a:lstStyle>
            <a:lvl1pPr>
              <a:defRPr sz="2800">
                <a:latin typeface="+mj-lt"/>
                <a:cs typeface="Arial" panose="020B0604020202020204" pitchFamily="34" charset="0"/>
              </a:defRPr>
            </a:lvl1pPr>
            <a:lvl2pPr marL="768927" indent="-311727">
              <a:buFont typeface="Courier New" panose="02070309020205020404" pitchFamily="49" charset="0"/>
              <a:buChar char="o"/>
              <a:defRPr sz="24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a:solidFill>
                  <a:schemeClr val="tx2"/>
                </a:solidFill>
                <a:latin typeface="+mj-ea"/>
                <a:ea typeface="+mj-ea"/>
                <a:cs typeface="Proxima Nova Regular"/>
                <a:sym typeface="Proxima Nova Regular"/>
              </a:rPr>
              <a:t>CEOS</a:t>
            </a:r>
            <a:r>
              <a:rPr lang="en-AU" sz="1100" i="1" baseline="0" dirty="0">
                <a:solidFill>
                  <a:schemeClr val="tx2"/>
                </a:solidFill>
                <a:latin typeface="+mj-ea"/>
                <a:ea typeface="+mj-ea"/>
                <a:cs typeface="Proxima Nova Regular"/>
                <a:sym typeface="Proxima Nova Regular"/>
              </a:rPr>
              <a:t> Plenary 20</a:t>
            </a:r>
            <a:r>
              <a:rPr lang="en-AU" sz="1100" i="1" dirty="0">
                <a:solidFill>
                  <a:schemeClr val="tx2"/>
                </a:solidFill>
                <a:latin typeface="+mj-ea"/>
                <a:ea typeface="+mj-ea"/>
                <a:cs typeface="Proxima Nova Regular"/>
                <a:sym typeface="Proxima Nova Regular"/>
              </a:rPr>
              <a:t>19, 14-16 October</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1981200" y="152400"/>
            <a:ext cx="5562600" cy="533400"/>
          </a:xfrm>
          <a:prstGeom prst="rect">
            <a:avLst/>
          </a:prstGeom>
        </p:spPr>
        <p:txBody>
          <a:bodyPr/>
          <a:lstStyle>
            <a:lvl1pPr marL="0" indent="0">
              <a:buNone/>
              <a:defRPr sz="2800" b="1">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a:t>Title TBA</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rPr/>
              <a:t>‹#›</a:t>
            </a:fld>
            <a:endParaRP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304800" y="2540805"/>
            <a:ext cx="7225811" cy="1266286"/>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4200" b="1" i="1" dirty="0" smtClean="0">
                <a:solidFill>
                  <a:srgbClr val="FFFFFF"/>
                </a:solidFill>
                <a:latin typeface="+mj-lt"/>
              </a:rPr>
              <a:t>Ad Hoc </a:t>
            </a:r>
            <a:r>
              <a:rPr lang="en-US" sz="4200" b="1" dirty="0" smtClean="0">
                <a:solidFill>
                  <a:srgbClr val="FFFFFF"/>
                </a:solidFill>
                <a:latin typeface="+mj-lt"/>
              </a:rPr>
              <a:t>Team Life Cycle </a:t>
            </a:r>
            <a:br>
              <a:rPr lang="en-US" sz="4200" b="1" dirty="0" smtClean="0">
                <a:solidFill>
                  <a:srgbClr val="FFFFFF"/>
                </a:solidFill>
                <a:latin typeface="+mj-lt"/>
              </a:rPr>
            </a:br>
            <a:r>
              <a:rPr lang="en-US" sz="3600" b="1" dirty="0" smtClean="0">
                <a:solidFill>
                  <a:srgbClr val="92D050"/>
                </a:solidFill>
                <a:latin typeface="+mj-lt"/>
              </a:rPr>
              <a:t>Proposed Language Changes</a:t>
            </a:r>
            <a:endParaRPr sz="3600" b="1" dirty="0">
              <a:solidFill>
                <a:srgbClr val="92D050"/>
              </a:solidFill>
              <a:latin typeface="+mj-lt"/>
            </a:endParaRPr>
          </a:p>
        </p:txBody>
      </p:sp>
      <p:sp>
        <p:nvSpPr>
          <p:cNvPr id="11" name="Shape 11"/>
          <p:cNvSpPr/>
          <p:nvPr/>
        </p:nvSpPr>
        <p:spPr>
          <a:xfrm>
            <a:off x="622789" y="3962400"/>
            <a:ext cx="4810858" cy="2667000"/>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pPr lvl="0" defTabSz="914400">
              <a:lnSpc>
                <a:spcPct val="150000"/>
              </a:lnSpc>
              <a:defRPr>
                <a:solidFill>
                  <a:srgbClr val="000000"/>
                </a:solidFill>
              </a:defRPr>
            </a:pPr>
            <a:r>
              <a:rPr lang="en-US" dirty="0" smtClean="0">
                <a:solidFill>
                  <a:schemeClr val="bg1"/>
                </a:solidFill>
                <a:latin typeface="+mj-lt"/>
                <a:ea typeface="Arial Bold"/>
                <a:cs typeface="Arial Bold"/>
                <a:sym typeface="Arial Bold"/>
              </a:rPr>
              <a:t>Steve Volz, 2018-2019 CEOS SIT Chair</a:t>
            </a:r>
          </a:p>
          <a:p>
            <a:pPr lvl="0" defTabSz="914400">
              <a:lnSpc>
                <a:spcPct val="150000"/>
              </a:lnSpc>
              <a:defRPr>
                <a:solidFill>
                  <a:srgbClr val="000000"/>
                </a:solidFill>
              </a:defRPr>
            </a:pPr>
            <a:r>
              <a:rPr lang="en-US" sz="1400" dirty="0" smtClean="0">
                <a:solidFill>
                  <a:schemeClr val="bg1"/>
                </a:solidFill>
                <a:latin typeface="+mj-lt"/>
                <a:ea typeface="Arial Bold"/>
                <a:cs typeface="Arial Bold"/>
                <a:sym typeface="Arial Bold"/>
              </a:rPr>
              <a:t>National Oceanic and Atmospheric Administration (NOAA)</a:t>
            </a:r>
            <a:endParaRPr sz="1400" dirty="0">
              <a:solidFill>
                <a:schemeClr val="bg1"/>
              </a:solidFill>
              <a:latin typeface="+mj-lt"/>
              <a:ea typeface="Arial Bold"/>
              <a:cs typeface="Arial Bold"/>
              <a:sym typeface="Arial Bold"/>
            </a:endParaRPr>
          </a:p>
          <a:p>
            <a:pPr lvl="0" defTabSz="914400">
              <a:lnSpc>
                <a:spcPct val="150000"/>
              </a:lnSpc>
              <a:defRPr>
                <a:solidFill>
                  <a:srgbClr val="000000"/>
                </a:solidFill>
              </a:defRPr>
            </a:pPr>
            <a:r>
              <a:rPr lang="en-AU" dirty="0">
                <a:solidFill>
                  <a:schemeClr val="bg1"/>
                </a:solidFill>
                <a:latin typeface="+mj-lt"/>
                <a:ea typeface="Arial Bold"/>
                <a:cs typeface="Arial Bold"/>
                <a:sym typeface="Arial Bold"/>
              </a:rPr>
              <a:t>CEOS Plenary 2019</a:t>
            </a:r>
          </a:p>
          <a:p>
            <a:pPr lvl="0" defTabSz="914400">
              <a:lnSpc>
                <a:spcPct val="150000"/>
              </a:lnSpc>
              <a:defRPr>
                <a:solidFill>
                  <a:srgbClr val="000000"/>
                </a:solidFill>
              </a:defRPr>
            </a:pPr>
            <a:r>
              <a:rPr dirty="0">
                <a:solidFill>
                  <a:schemeClr val="bg1"/>
                </a:solidFill>
                <a:latin typeface="+mj-lt"/>
                <a:ea typeface="Arial Bold"/>
                <a:cs typeface="Arial Bold"/>
                <a:sym typeface="Arial Bold"/>
              </a:rPr>
              <a:t>Agenda Item </a:t>
            </a:r>
            <a:r>
              <a:rPr dirty="0" smtClean="0">
                <a:solidFill>
                  <a:schemeClr val="bg1"/>
                </a:solidFill>
                <a:latin typeface="+mj-lt"/>
                <a:ea typeface="Arial Bold"/>
                <a:cs typeface="Arial Bold"/>
                <a:sym typeface="Arial Bold"/>
              </a:rPr>
              <a:t>#</a:t>
            </a:r>
            <a:r>
              <a:rPr lang="en-US" dirty="0" smtClean="0">
                <a:solidFill>
                  <a:schemeClr val="bg1"/>
                </a:solidFill>
                <a:latin typeface="+mj-lt"/>
                <a:ea typeface="Arial Bold"/>
                <a:cs typeface="Arial Bold"/>
                <a:sym typeface="Arial Bold"/>
              </a:rPr>
              <a:t>5.9</a:t>
            </a:r>
            <a:endParaRPr dirty="0">
              <a:solidFill>
                <a:schemeClr val="bg1"/>
              </a:solidFill>
              <a:latin typeface="+mj-lt"/>
              <a:ea typeface="Arial Bold"/>
              <a:cs typeface="Arial Bold"/>
              <a:sym typeface="Arial Bold"/>
            </a:endParaRPr>
          </a:p>
          <a:p>
            <a:pPr lvl="0" defTabSz="914400">
              <a:lnSpc>
                <a:spcPct val="150000"/>
              </a:lnSpc>
              <a:defRPr>
                <a:solidFill>
                  <a:srgbClr val="000000"/>
                </a:solidFill>
              </a:defRPr>
            </a:pPr>
            <a:r>
              <a:rPr lang="en-AU" dirty="0">
                <a:solidFill>
                  <a:schemeClr val="bg1"/>
                </a:solidFill>
              </a:rPr>
              <a:t>Ha Noi, Viet Nam</a:t>
            </a:r>
            <a:endParaRPr dirty="0">
              <a:solidFill>
                <a:schemeClr val="bg1"/>
              </a:solidFill>
              <a:latin typeface="+mj-lt"/>
              <a:ea typeface="Arial Bold"/>
              <a:cs typeface="Arial Bold"/>
              <a:sym typeface="Arial Bold"/>
            </a:endParaRPr>
          </a:p>
          <a:p>
            <a:pPr lvl="0" defTabSz="914400">
              <a:lnSpc>
                <a:spcPct val="150000"/>
              </a:lnSpc>
              <a:defRPr>
                <a:solidFill>
                  <a:srgbClr val="000000"/>
                </a:solidFill>
              </a:defRPr>
            </a:pPr>
            <a:r>
              <a:rPr lang="en-AU" dirty="0">
                <a:solidFill>
                  <a:schemeClr val="bg1"/>
                </a:solidFill>
                <a:latin typeface="+mj-lt"/>
                <a:ea typeface="Arial Bold"/>
                <a:cs typeface="Arial Bold"/>
                <a:sym typeface="Arial Bold"/>
              </a:rPr>
              <a:t>14 – 16 October 2019</a:t>
            </a:r>
            <a:endParaRPr dirty="0">
              <a:solidFill>
                <a:schemeClr val="bg1"/>
              </a:solidFill>
              <a:latin typeface="+mj-lt"/>
              <a:ea typeface="Arial Bold"/>
              <a:cs typeface="Arial Bold"/>
              <a:sym typeface="Arial Bold"/>
            </a:endParaRPr>
          </a:p>
        </p:txBody>
      </p:sp>
      <p:pic>
        <p:nvPicPr>
          <p:cNvPr id="12" name="ceos_logo.png"/>
          <p:cNvPicPr/>
          <p:nvPr/>
        </p:nvPicPr>
        <p:blipFill>
          <a:blip r:embed="rId2"/>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
        <p:nvSpPr>
          <p:cNvPr id="2" name="Rectangle 1"/>
          <p:cNvSpPr/>
          <p:nvPr/>
        </p:nvSpPr>
        <p:spPr>
          <a:xfrm>
            <a:off x="4419600" y="990600"/>
            <a:ext cx="4357283" cy="584775"/>
          </a:xfrm>
          <a:prstGeom prst="rect">
            <a:avLst/>
          </a:prstGeom>
        </p:spPr>
        <p:txBody>
          <a:bodyPr wrap="none">
            <a:spAutoFit/>
          </a:bodyPr>
          <a:lstStyle/>
          <a:p>
            <a:pPr marL="0" indent="0">
              <a:buNone/>
            </a:pPr>
            <a:r>
              <a:rPr lang="en-US" sz="3200" b="1" dirty="0">
                <a:solidFill>
                  <a:srgbClr val="CC0066"/>
                </a:solidFill>
              </a:rPr>
              <a:t>FOR ENDORSEMENT</a:t>
            </a:r>
            <a:endParaRPr lang="en-US" sz="2400" b="1" dirty="0">
              <a:solidFill>
                <a:srgbClr val="CC0066"/>
              </a:solidFill>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a:t>
            </a:fld>
            <a:endParaRPr lang="uk-UA" dirty="0"/>
          </a:p>
        </p:txBody>
      </p:sp>
      <p:sp>
        <p:nvSpPr>
          <p:cNvPr id="3" name="Content Placeholder 2"/>
          <p:cNvSpPr>
            <a:spLocks noGrp="1"/>
          </p:cNvSpPr>
          <p:nvPr>
            <p:ph sz="quarter" idx="10"/>
          </p:nvPr>
        </p:nvSpPr>
        <p:spPr/>
        <p:txBody>
          <a:bodyPr/>
          <a:lstStyle/>
          <a:p>
            <a:pPr marL="0" indent="0">
              <a:lnSpc>
                <a:spcPct val="90000"/>
              </a:lnSpc>
              <a:buNone/>
            </a:pPr>
            <a:r>
              <a:rPr lang="en-US" sz="2400" b="0" dirty="0"/>
              <a:t>Propose a two-year initiation cycle for standing up new AHTs.  The two-year initial cycle will allow for defining the objective, evaluating the merit and value of the objectives, and determining the appropriate path forward for continued support within CEOS. All other aspects of the AHT reporting process will remain, including annual reporting at Plenary.</a:t>
            </a:r>
          </a:p>
          <a:p>
            <a:pPr marL="0" indent="0">
              <a:lnSpc>
                <a:spcPct val="90000"/>
              </a:lnSpc>
              <a:buNone/>
            </a:pPr>
            <a:r>
              <a:rPr lang="en-US" sz="2400" b="0" u="sng" dirty="0"/>
              <a:t>History and Context:</a:t>
            </a:r>
          </a:p>
          <a:p>
            <a:pPr>
              <a:lnSpc>
                <a:spcPct val="90000"/>
              </a:lnSpc>
            </a:pPr>
            <a:r>
              <a:rPr lang="en-US" sz="2000" b="0" dirty="0"/>
              <a:t>The CEOS </a:t>
            </a:r>
            <a:r>
              <a:rPr lang="en-US" sz="2000" b="0" i="1" dirty="0"/>
              <a:t>Ad Hoc </a:t>
            </a:r>
            <a:r>
              <a:rPr lang="en-US" sz="2000" b="0" dirty="0"/>
              <a:t>Team process has been successful and productive.</a:t>
            </a:r>
          </a:p>
          <a:p>
            <a:pPr>
              <a:lnSpc>
                <a:spcPct val="90000"/>
              </a:lnSpc>
            </a:pPr>
            <a:r>
              <a:rPr lang="en-US" sz="2000" b="0" dirty="0"/>
              <a:t>CEOS has used the AHT process, or variations of it, to consider how best to support emerging needs and apply new capabilities where a permanent CEOS mechanism does not exist.</a:t>
            </a:r>
          </a:p>
          <a:p>
            <a:pPr>
              <a:lnSpc>
                <a:spcPct val="90000"/>
              </a:lnSpc>
            </a:pPr>
            <a:r>
              <a:rPr lang="en-US" sz="2000" b="0" dirty="0"/>
              <a:t>To date, CEOS has initiated as many as nine activities since 2008 to consider emerging needs.</a:t>
            </a:r>
          </a:p>
          <a:p>
            <a:pPr>
              <a:lnSpc>
                <a:spcPct val="90000"/>
              </a:lnSpc>
            </a:pPr>
            <a:r>
              <a:rPr lang="en-US" sz="2000" b="0" dirty="0"/>
              <a:t>Of these, at least four have been dispositioned, three into existing CEOS Working Groups, and twice with the creation of new groups, </a:t>
            </a:r>
            <a:r>
              <a:rPr lang="en-US" sz="2000" b="0" dirty="0" err="1"/>
              <a:t>WGClimate</a:t>
            </a:r>
            <a:r>
              <a:rPr lang="en-US" sz="2000" b="0" dirty="0"/>
              <a:t> (2010) and </a:t>
            </a:r>
            <a:r>
              <a:rPr lang="en-US" sz="2000" b="0" dirty="0" err="1"/>
              <a:t>WGDisasters</a:t>
            </a:r>
            <a:r>
              <a:rPr lang="en-US" sz="2000" b="0" dirty="0"/>
              <a:t> (2013).</a:t>
            </a:r>
          </a:p>
          <a:p>
            <a:pPr marL="0" indent="0">
              <a:lnSpc>
                <a:spcPct val="90000"/>
              </a:lnSpc>
              <a:buNone/>
            </a:pPr>
            <a:endParaRPr lang="en-US" sz="1800" dirty="0"/>
          </a:p>
        </p:txBody>
      </p:sp>
      <p:sp>
        <p:nvSpPr>
          <p:cNvPr id="6" name="Content Placeholder 3"/>
          <p:cNvSpPr txBox="1">
            <a:spLocks/>
          </p:cNvSpPr>
          <p:nvPr/>
        </p:nvSpPr>
        <p:spPr>
          <a:xfrm>
            <a:off x="2133600" y="76200"/>
            <a:ext cx="4953000" cy="914400"/>
          </a:xfrm>
          <a:prstGeom prst="rect">
            <a:avLst/>
          </a:prstGeom>
        </p:spPr>
        <p:txBody>
          <a:bodyPr/>
          <a:lstStyle>
            <a:lvl1pPr marL="0" indent="0" algn="ctr">
              <a:spcBef>
                <a:spcPts val="500"/>
              </a:spcBef>
              <a:buSzPct val="100000"/>
              <a:buFont typeface="Arial"/>
              <a:buNone/>
              <a:defRPr sz="2800" b="1">
                <a:solidFill>
                  <a:schemeClr val="bg1"/>
                </a:solidFill>
                <a:latin typeface="+mj-lt"/>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defTabSz="914400"/>
            <a:r>
              <a:rPr lang="en-US" i="1" dirty="0"/>
              <a:t>Ad Hoc </a:t>
            </a:r>
            <a:r>
              <a:rPr lang="en-US" dirty="0"/>
              <a:t>Teams</a:t>
            </a:r>
          </a:p>
          <a:p>
            <a:pPr defTabSz="914400"/>
            <a:r>
              <a:rPr lang="en-US" dirty="0"/>
              <a:t>SIT-34-13</a:t>
            </a:r>
          </a:p>
        </p:txBody>
      </p:sp>
    </p:spTree>
    <p:extLst>
      <p:ext uri="{BB962C8B-B14F-4D97-AF65-F5344CB8AC3E}">
        <p14:creationId xmlns:p14="http://schemas.microsoft.com/office/powerpoint/2010/main" val="357735404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a:t>
            </a:fld>
            <a:endParaRPr lang="uk-UA" dirty="0"/>
          </a:p>
        </p:txBody>
      </p:sp>
      <p:graphicFrame>
        <p:nvGraphicFramePr>
          <p:cNvPr id="9" name="Content Placeholder 8"/>
          <p:cNvGraphicFramePr>
            <a:graphicFrameLocks noGrp="1"/>
          </p:cNvGraphicFramePr>
          <p:nvPr>
            <p:ph sz="quarter" idx="11"/>
            <p:extLst>
              <p:ext uri="{D42A27DB-BD31-4B8C-83A1-F6EECF244321}">
                <p14:modId xmlns:p14="http://schemas.microsoft.com/office/powerpoint/2010/main" val="3412259511"/>
              </p:ext>
            </p:extLst>
          </p:nvPr>
        </p:nvGraphicFramePr>
        <p:xfrm>
          <a:off x="196821" y="4140777"/>
          <a:ext cx="8686800" cy="1097280"/>
        </p:xfrm>
        <a:graphic>
          <a:graphicData uri="http://schemas.openxmlformats.org/drawingml/2006/table">
            <a:tbl>
              <a:tblPr/>
              <a:tblGrid>
                <a:gridCol w="1264920">
                  <a:extLst>
                    <a:ext uri="{9D8B030D-6E8A-4147-A177-3AD203B41FA5}">
                      <a16:colId xmlns:a16="http://schemas.microsoft.com/office/drawing/2014/main" val="1259626262"/>
                    </a:ext>
                  </a:extLst>
                </a:gridCol>
                <a:gridCol w="5974080">
                  <a:extLst>
                    <a:ext uri="{9D8B030D-6E8A-4147-A177-3AD203B41FA5}">
                      <a16:colId xmlns:a16="http://schemas.microsoft.com/office/drawing/2014/main" val="4026696545"/>
                    </a:ext>
                  </a:extLst>
                </a:gridCol>
                <a:gridCol w="1447800">
                  <a:extLst>
                    <a:ext uri="{9D8B030D-6E8A-4147-A177-3AD203B41FA5}">
                      <a16:colId xmlns:a16="http://schemas.microsoft.com/office/drawing/2014/main" val="794788493"/>
                    </a:ext>
                  </a:extLst>
                </a:gridCol>
              </a:tblGrid>
              <a:tr h="1066800">
                <a:tc>
                  <a:txBody>
                    <a:bodyPr/>
                    <a:lstStyle/>
                    <a:p>
                      <a:pPr marL="0" marR="0" algn="ctr">
                        <a:spcBef>
                          <a:spcPts val="300"/>
                        </a:spcBef>
                        <a:spcAft>
                          <a:spcPts val="300"/>
                        </a:spcAft>
                      </a:pPr>
                      <a:r>
                        <a:rPr lang="en-GB" sz="1600" b="1" dirty="0">
                          <a:solidFill>
                            <a:srgbClr val="FF33CC"/>
                          </a:solidFill>
                          <a:effectLst/>
                          <a:latin typeface="Calibri" panose="020F0502020204030204" pitchFamily="34" charset="0"/>
                          <a:ea typeface="Times New Roman" panose="02020603050405020304" pitchFamily="18" charset="0"/>
                        </a:rPr>
                        <a:t>CEOS-32-15</a:t>
                      </a:r>
                      <a:endParaRPr lang="en-US" sz="1800" dirty="0">
                        <a:effectLst/>
                        <a:latin typeface="Times New Roman" panose="02020603050405020304" pitchFamily="18" charset="0"/>
                        <a:ea typeface="Times New Roman" panose="02020603050405020304" pitchFamily="18" charset="0"/>
                      </a:endParaRPr>
                    </a:p>
                  </a:txBody>
                  <a:tcPr marL="61807" marR="618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marL="0" marR="0" algn="l">
                        <a:spcBef>
                          <a:spcPts val="300"/>
                        </a:spcBef>
                        <a:spcAft>
                          <a:spcPts val="300"/>
                        </a:spcAft>
                      </a:pPr>
                      <a:r>
                        <a:rPr lang="en-GB" sz="1800" b="1" dirty="0">
                          <a:effectLst/>
                          <a:highlight>
                            <a:srgbClr val="00FFFF"/>
                          </a:highlight>
                          <a:latin typeface="Calibri" panose="020F0502020204030204" pitchFamily="34" charset="0"/>
                          <a:ea typeface="Times New Roman" panose="02020603050405020304" pitchFamily="18" charset="0"/>
                        </a:rPr>
                        <a:t>SIT Chair</a:t>
                      </a:r>
                      <a:r>
                        <a:rPr lang="en-GB" sz="1800" dirty="0">
                          <a:effectLst/>
                          <a:latin typeface="Calibri" panose="020F0502020204030204" pitchFamily="34" charset="0"/>
                          <a:ea typeface="Times New Roman" panose="02020603050405020304" pitchFamily="18" charset="0"/>
                        </a:rPr>
                        <a:t> to develop agenda items for discussion at SIT-34, proposal at SIT TW, and recommendation(s) for decision at CEOS Plenary 33 on: various CEOS governance, processes, and organizational issues.</a:t>
                      </a:r>
                      <a:endParaRPr lang="en-US" sz="2000" dirty="0">
                        <a:effectLst/>
                        <a:latin typeface="Times New Roman" panose="02020603050405020304" pitchFamily="18" charset="0"/>
                        <a:ea typeface="Times New Roman" panose="02020603050405020304" pitchFamily="18" charset="0"/>
                      </a:endParaRPr>
                    </a:p>
                  </a:txBody>
                  <a:tcPr marL="61807" marR="61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300"/>
                        </a:spcBef>
                        <a:spcAft>
                          <a:spcPts val="300"/>
                        </a:spcAft>
                      </a:pPr>
                      <a:r>
                        <a:rPr lang="en-GB" sz="2000" b="1" dirty="0">
                          <a:effectLst/>
                          <a:highlight>
                            <a:srgbClr val="FF00FF"/>
                          </a:highlight>
                          <a:latin typeface="Calibri" panose="020F0502020204030204" pitchFamily="34" charset="0"/>
                          <a:ea typeface="Times New Roman" panose="02020603050405020304" pitchFamily="18" charset="0"/>
                        </a:rPr>
                        <a:t>CEOS-33</a:t>
                      </a:r>
                      <a:endParaRPr lang="en-US" sz="2400" dirty="0">
                        <a:effectLst/>
                        <a:latin typeface="Times New Roman" panose="02020603050405020304" pitchFamily="18" charset="0"/>
                        <a:ea typeface="Times New Roman" panose="02020603050405020304" pitchFamily="18" charset="0"/>
                      </a:endParaRPr>
                    </a:p>
                  </a:txBody>
                  <a:tcPr marL="61807" marR="618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4082575"/>
                  </a:ext>
                </a:extLst>
              </a:tr>
            </a:tbl>
          </a:graphicData>
        </a:graphic>
      </p:graphicFrame>
      <p:sp>
        <p:nvSpPr>
          <p:cNvPr id="16" name="Content Placeholder 3"/>
          <p:cNvSpPr>
            <a:spLocks noGrp="1"/>
          </p:cNvSpPr>
          <p:nvPr>
            <p:ph sz="quarter" idx="11"/>
          </p:nvPr>
        </p:nvSpPr>
        <p:spPr>
          <a:xfrm>
            <a:off x="1981200" y="76200"/>
            <a:ext cx="5562600" cy="960120"/>
          </a:xfrm>
        </p:spPr>
        <p:txBody>
          <a:bodyPr/>
          <a:lstStyle/>
          <a:p>
            <a:r>
              <a:rPr lang="en-US" sz="3200" dirty="0" smtClean="0"/>
              <a:t>Actions – AHT Life Cycle</a:t>
            </a:r>
            <a:endParaRPr lang="en-US" sz="2000" dirty="0"/>
          </a:p>
        </p:txBody>
      </p:sp>
      <p:graphicFrame>
        <p:nvGraphicFramePr>
          <p:cNvPr id="3" name="Table 2"/>
          <p:cNvGraphicFramePr>
            <a:graphicFrameLocks noGrp="1"/>
          </p:cNvGraphicFramePr>
          <p:nvPr>
            <p:extLst>
              <p:ext uri="{D42A27DB-BD31-4B8C-83A1-F6EECF244321}">
                <p14:modId xmlns:p14="http://schemas.microsoft.com/office/powerpoint/2010/main" val="1232335442"/>
              </p:ext>
            </p:extLst>
          </p:nvPr>
        </p:nvGraphicFramePr>
        <p:xfrm>
          <a:off x="210676" y="1295400"/>
          <a:ext cx="8697349" cy="1569720"/>
        </p:xfrm>
        <a:graphic>
          <a:graphicData uri="http://schemas.openxmlformats.org/drawingml/2006/table">
            <a:tbl>
              <a:tblPr/>
              <a:tblGrid>
                <a:gridCol w="1160924">
                  <a:extLst>
                    <a:ext uri="{9D8B030D-6E8A-4147-A177-3AD203B41FA5}">
                      <a16:colId xmlns:a16="http://schemas.microsoft.com/office/drawing/2014/main" val="659071706"/>
                    </a:ext>
                  </a:extLst>
                </a:gridCol>
                <a:gridCol w="851456">
                  <a:extLst>
                    <a:ext uri="{9D8B030D-6E8A-4147-A177-3AD203B41FA5}">
                      <a16:colId xmlns:a16="http://schemas.microsoft.com/office/drawing/2014/main" val="246318432"/>
                    </a:ext>
                  </a:extLst>
                </a:gridCol>
                <a:gridCol w="5235410">
                  <a:extLst>
                    <a:ext uri="{9D8B030D-6E8A-4147-A177-3AD203B41FA5}">
                      <a16:colId xmlns:a16="http://schemas.microsoft.com/office/drawing/2014/main" val="3494297672"/>
                    </a:ext>
                  </a:extLst>
                </a:gridCol>
                <a:gridCol w="1449559">
                  <a:extLst>
                    <a:ext uri="{9D8B030D-6E8A-4147-A177-3AD203B41FA5}">
                      <a16:colId xmlns:a16="http://schemas.microsoft.com/office/drawing/2014/main" val="3325664311"/>
                    </a:ext>
                  </a:extLst>
                </a:gridCol>
              </a:tblGrid>
              <a:tr h="1164475">
                <a:tc>
                  <a:txBody>
                    <a:bodyPr/>
                    <a:lstStyle/>
                    <a:p>
                      <a:pPr marL="0" marR="0" algn="ctr">
                        <a:spcBef>
                          <a:spcPts val="300"/>
                        </a:spcBef>
                        <a:spcAft>
                          <a:spcPts val="300"/>
                        </a:spcAft>
                      </a:pPr>
                      <a:r>
                        <a:rPr lang="en-GB" sz="1600" b="1" dirty="0">
                          <a:solidFill>
                            <a:srgbClr val="A6A6A6"/>
                          </a:solidFill>
                          <a:effectLst/>
                          <a:latin typeface="Calibri" panose="020F0502020204030204" pitchFamily="34" charset="0"/>
                          <a:ea typeface="Times New Roman" panose="02020603050405020304" pitchFamily="18" charset="0"/>
                        </a:rPr>
                        <a:t>SIT-34-13</a:t>
                      </a:r>
                      <a:endParaRPr lang="en-US"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marL="0" marR="0" algn="l">
                        <a:spcBef>
                          <a:spcPts val="300"/>
                        </a:spcBef>
                        <a:spcAft>
                          <a:spcPts val="300"/>
                        </a:spcAft>
                      </a:pPr>
                      <a:r>
                        <a:rPr lang="en-GB" sz="1400" b="1" dirty="0" smtClean="0">
                          <a:effectLst/>
                          <a:highlight>
                            <a:srgbClr val="00FFFF"/>
                          </a:highlight>
                          <a:latin typeface="Calibri" panose="020F0502020204030204" pitchFamily="34" charset="0"/>
                          <a:ea typeface="Times New Roman" panose="02020603050405020304" pitchFamily="18" charset="0"/>
                        </a:rPr>
                        <a:t>SIT Chair Team</a:t>
                      </a:r>
                      <a:endParaRPr lang="en-US"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l">
                        <a:spcBef>
                          <a:spcPts val="300"/>
                        </a:spcBef>
                        <a:spcAft>
                          <a:spcPts val="300"/>
                        </a:spcAft>
                      </a:pPr>
                      <a:r>
                        <a:rPr lang="en-GB" sz="1400" dirty="0">
                          <a:effectLst/>
                          <a:latin typeface="Calibri" panose="020F0502020204030204" pitchFamily="34" charset="0"/>
                          <a:ea typeface="Times New Roman" panose="02020603050405020304" pitchFamily="18" charset="0"/>
                        </a:rPr>
                        <a:t>Draft and distribute the proposed language for the proposed </a:t>
                      </a:r>
                      <a:r>
                        <a:rPr lang="en-GB" sz="1400" i="1" dirty="0">
                          <a:effectLst/>
                          <a:latin typeface="Calibri" panose="020F0502020204030204" pitchFamily="34" charset="0"/>
                          <a:ea typeface="Times New Roman" panose="02020603050405020304" pitchFamily="18" charset="0"/>
                        </a:rPr>
                        <a:t>ad hoc</a:t>
                      </a:r>
                      <a:r>
                        <a:rPr lang="en-GB" sz="1400" dirty="0">
                          <a:effectLst/>
                          <a:latin typeface="Calibri" panose="020F0502020204030204" pitchFamily="34" charset="0"/>
                          <a:ea typeface="Times New Roman" panose="02020603050405020304" pitchFamily="18" charset="0"/>
                        </a:rPr>
                        <a:t> Team (AHT) initiation cycle for standing up new AHTs. The two-year initial cycle will allow for defining the objective, evaluating the merit and value of the objectives, and determining the appropriate path forward for continued support within CEOS.  Language should include AHT closure process.</a:t>
                      </a:r>
                      <a:endParaRPr lang="en-US"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300"/>
                        </a:spcBef>
                        <a:spcAft>
                          <a:spcPts val="300"/>
                        </a:spcAft>
                      </a:pPr>
                      <a:r>
                        <a:rPr lang="en-GB" sz="1400" dirty="0" smtClean="0">
                          <a:effectLst/>
                          <a:latin typeface="Calibri" panose="020F0502020204030204" pitchFamily="34" charset="0"/>
                          <a:ea typeface="Times New Roman" panose="02020603050405020304" pitchFamily="18" charset="0"/>
                        </a:rPr>
                        <a:t>Circulated:            30 June 2019</a:t>
                      </a:r>
                      <a:endParaRPr lang="en-US" sz="1400" dirty="0" smtClean="0">
                        <a:effectLst/>
                        <a:latin typeface="Times New Roman" panose="02020603050405020304" pitchFamily="18" charset="0"/>
                        <a:ea typeface="Times New Roman" panose="02020603050405020304" pitchFamily="18" charset="0"/>
                      </a:endParaRPr>
                    </a:p>
                    <a:p>
                      <a:pPr marL="0" marR="0" algn="ctr">
                        <a:spcBef>
                          <a:spcPts val="300"/>
                        </a:spcBef>
                        <a:spcAft>
                          <a:spcPts val="300"/>
                        </a:spcAft>
                      </a:pPr>
                      <a:r>
                        <a:rPr lang="en-GB" sz="1400" dirty="0" smtClean="0">
                          <a:effectLst/>
                          <a:latin typeface="Calibri" panose="020F0502020204030204" pitchFamily="34" charset="0"/>
                          <a:ea typeface="Times New Roman" panose="02020603050405020304" pitchFamily="18" charset="0"/>
                        </a:rPr>
                        <a:t>For discussion: 2019 SIT Technical Workshop      </a:t>
                      </a:r>
                      <a:r>
                        <a:rPr lang="en-GB" sz="1400" b="1" dirty="0" smtClean="0">
                          <a:solidFill>
                            <a:srgbClr val="CC0066"/>
                          </a:solidFill>
                          <a:effectLst/>
                          <a:latin typeface="Calibri" panose="020F0502020204030204" pitchFamily="34" charset="0"/>
                          <a:ea typeface="Times New Roman" panose="02020603050405020304" pitchFamily="18" charset="0"/>
                        </a:rPr>
                        <a:t>CLOSED</a:t>
                      </a:r>
                      <a:endParaRPr lang="en-US"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581167321"/>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057957142"/>
              </p:ext>
            </p:extLst>
          </p:nvPr>
        </p:nvGraphicFramePr>
        <p:xfrm>
          <a:off x="196821" y="3092335"/>
          <a:ext cx="8686800" cy="754380"/>
        </p:xfrm>
        <a:graphic>
          <a:graphicData uri="http://schemas.openxmlformats.org/drawingml/2006/table">
            <a:tbl>
              <a:tblPr/>
              <a:tblGrid>
                <a:gridCol w="1295400">
                  <a:extLst>
                    <a:ext uri="{9D8B030D-6E8A-4147-A177-3AD203B41FA5}">
                      <a16:colId xmlns:a16="http://schemas.microsoft.com/office/drawing/2014/main" val="317724288"/>
                    </a:ext>
                  </a:extLst>
                </a:gridCol>
                <a:gridCol w="1033896">
                  <a:extLst>
                    <a:ext uri="{9D8B030D-6E8A-4147-A177-3AD203B41FA5}">
                      <a16:colId xmlns:a16="http://schemas.microsoft.com/office/drawing/2014/main" val="3037917367"/>
                    </a:ext>
                  </a:extLst>
                </a:gridCol>
                <a:gridCol w="4908959">
                  <a:extLst>
                    <a:ext uri="{9D8B030D-6E8A-4147-A177-3AD203B41FA5}">
                      <a16:colId xmlns:a16="http://schemas.microsoft.com/office/drawing/2014/main" val="1697792176"/>
                    </a:ext>
                  </a:extLst>
                </a:gridCol>
                <a:gridCol w="1448545">
                  <a:extLst>
                    <a:ext uri="{9D8B030D-6E8A-4147-A177-3AD203B41FA5}">
                      <a16:colId xmlns:a16="http://schemas.microsoft.com/office/drawing/2014/main" val="417694623"/>
                    </a:ext>
                  </a:extLst>
                </a:gridCol>
              </a:tblGrid>
              <a:tr h="754380">
                <a:tc>
                  <a:txBody>
                    <a:bodyPr/>
                    <a:lstStyle/>
                    <a:p>
                      <a:pPr marL="0" marR="0" algn="ctr">
                        <a:spcBef>
                          <a:spcPts val="300"/>
                        </a:spcBef>
                        <a:spcAft>
                          <a:spcPts val="300"/>
                        </a:spcAft>
                      </a:pPr>
                      <a:r>
                        <a:rPr lang="en-GB" sz="1100" b="1" dirty="0">
                          <a:solidFill>
                            <a:srgbClr val="A6A6A6"/>
                          </a:solidFill>
                          <a:effectLst/>
                          <a:latin typeface="Calibri" panose="020F0502020204030204" pitchFamily="34" charset="0"/>
                          <a:ea typeface="Times New Roman" panose="02020603050405020304" pitchFamily="18" charset="0"/>
                        </a:rPr>
                        <a:t>SIT-TW-2019-13</a:t>
                      </a:r>
                      <a:endParaRPr lang="en-US"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marL="0" marR="0" algn="l">
                        <a:spcBef>
                          <a:spcPts val="300"/>
                        </a:spcBef>
                        <a:spcAft>
                          <a:spcPts val="300"/>
                        </a:spcAft>
                      </a:pPr>
                      <a:r>
                        <a:rPr lang="en-GB" sz="1400" b="1" dirty="0">
                          <a:effectLst/>
                          <a:highlight>
                            <a:srgbClr val="00FFFF"/>
                          </a:highlight>
                          <a:latin typeface="Calibri" panose="020F0502020204030204" pitchFamily="34" charset="0"/>
                          <a:ea typeface="Times New Roman" panose="02020603050405020304" pitchFamily="18" charset="0"/>
                        </a:rPr>
                        <a:t>SIT Chair Team</a:t>
                      </a:r>
                      <a:endParaRPr lang="en-US"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l">
                        <a:spcBef>
                          <a:spcPts val="300"/>
                        </a:spcBef>
                        <a:spcAft>
                          <a:spcPts val="300"/>
                        </a:spcAft>
                      </a:pPr>
                      <a:r>
                        <a:rPr lang="en-GB" sz="1400" dirty="0">
                          <a:effectLst/>
                          <a:latin typeface="Calibri" panose="020F0502020204030204" pitchFamily="34" charset="0"/>
                          <a:ea typeface="Times New Roman" panose="02020603050405020304" pitchFamily="18" charset="0"/>
                        </a:rPr>
                        <a:t>Finalize and circulate the changes to the AHT Life Cycle Text that will be presented for endorsement at the 2019 CEOS Plenary.</a:t>
                      </a:r>
                      <a:endParaRPr lang="en-US"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a:spcBef>
                          <a:spcPts val="300"/>
                        </a:spcBef>
                        <a:spcAft>
                          <a:spcPts val="300"/>
                        </a:spcAft>
                      </a:pPr>
                      <a:r>
                        <a:rPr lang="en-GB" sz="1400" b="1" dirty="0">
                          <a:effectLst/>
                          <a:latin typeface="Calibri" panose="020F0502020204030204" pitchFamily="34" charset="0"/>
                          <a:ea typeface="Times New Roman" panose="02020603050405020304" pitchFamily="18" charset="0"/>
                        </a:rPr>
                        <a:t>30 September 2019  </a:t>
                      </a:r>
                      <a:r>
                        <a:rPr lang="en-GB" sz="1400" b="1" dirty="0">
                          <a:solidFill>
                            <a:srgbClr val="CC0066"/>
                          </a:solidFill>
                          <a:effectLst/>
                          <a:latin typeface="Calibri" panose="020F0502020204030204" pitchFamily="34" charset="0"/>
                          <a:ea typeface="Times New Roman" panose="02020603050405020304" pitchFamily="18" charset="0"/>
                        </a:rPr>
                        <a:t>        CLOSED</a:t>
                      </a:r>
                      <a:endParaRPr lang="en-US"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008934186"/>
                  </a:ext>
                </a:extLst>
              </a:tr>
            </a:tbl>
          </a:graphicData>
        </a:graphic>
      </p:graphicFrame>
    </p:spTree>
    <p:extLst>
      <p:ext uri="{BB962C8B-B14F-4D97-AF65-F5344CB8AC3E}">
        <p14:creationId xmlns:p14="http://schemas.microsoft.com/office/powerpoint/2010/main" val="3556037295"/>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3" name="Content Placeholder 2"/>
          <p:cNvSpPr>
            <a:spLocks noGrp="1"/>
          </p:cNvSpPr>
          <p:nvPr>
            <p:ph sz="quarter" idx="10"/>
          </p:nvPr>
        </p:nvSpPr>
        <p:spPr/>
        <p:txBody>
          <a:bodyPr/>
          <a:lstStyle/>
          <a:p>
            <a:pPr>
              <a:spcBef>
                <a:spcPts val="0"/>
              </a:spcBef>
            </a:pPr>
            <a:r>
              <a:rPr lang="en-US" sz="2000" dirty="0"/>
              <a:t>Two CEOS governing documents require changes per SIT 34 Actions:</a:t>
            </a:r>
          </a:p>
          <a:p>
            <a:pPr lvl="1">
              <a:spcBef>
                <a:spcPts val="0"/>
              </a:spcBef>
            </a:pPr>
            <a:r>
              <a:rPr lang="en-US" sz="2000" dirty="0"/>
              <a:t>The </a:t>
            </a:r>
            <a:r>
              <a:rPr lang="en-US" sz="2000" b="1" i="1" dirty="0"/>
              <a:t>CEOS Governance and Processes</a:t>
            </a:r>
            <a:r>
              <a:rPr lang="en-US" sz="2000" dirty="0"/>
              <a:t> document provides guidelines on the structure, operations, and processes CEOS employs to achieve its goals.</a:t>
            </a:r>
          </a:p>
          <a:p>
            <a:pPr lvl="1">
              <a:spcBef>
                <a:spcPts val="0"/>
              </a:spcBef>
            </a:pPr>
            <a:r>
              <a:rPr lang="en-US" sz="2000" b="1" i="1" dirty="0"/>
              <a:t>Virtual Constellations Process Paper </a:t>
            </a:r>
            <a:r>
              <a:rPr lang="en-US" sz="2000" dirty="0"/>
              <a:t>defines the roles, responsibilities, and plans of the Virtual Constellations</a:t>
            </a:r>
          </a:p>
          <a:p>
            <a:pPr marL="0" indent="0">
              <a:spcBef>
                <a:spcPts val="0"/>
              </a:spcBef>
              <a:buNone/>
            </a:pPr>
            <a:endParaRPr lang="en-US" sz="900" dirty="0"/>
          </a:p>
          <a:p>
            <a:pPr>
              <a:spcBef>
                <a:spcPts val="0"/>
              </a:spcBef>
            </a:pPr>
            <a:r>
              <a:rPr lang="en-US" sz="2000" dirty="0"/>
              <a:t>Changes are not required to </a:t>
            </a:r>
            <a:r>
              <a:rPr lang="en-US" sz="2000" dirty="0" smtClean="0"/>
              <a:t>the:</a:t>
            </a:r>
          </a:p>
          <a:p>
            <a:pPr lvl="1">
              <a:spcBef>
                <a:spcPts val="0"/>
              </a:spcBef>
            </a:pPr>
            <a:r>
              <a:rPr lang="en-US" sz="2000" dirty="0" smtClean="0"/>
              <a:t>The </a:t>
            </a:r>
            <a:r>
              <a:rPr lang="en-US" sz="2000" b="1" i="1" dirty="0"/>
              <a:t>CEOS Terms of Reference</a:t>
            </a:r>
            <a:r>
              <a:rPr lang="en-US" sz="2000" dirty="0"/>
              <a:t> (defines the mission and scope of CEOS activities</a:t>
            </a:r>
            <a:r>
              <a:rPr lang="en-US" sz="2000" dirty="0" smtClean="0"/>
              <a:t>).</a:t>
            </a:r>
          </a:p>
          <a:p>
            <a:pPr lvl="1">
              <a:spcBef>
                <a:spcPts val="0"/>
              </a:spcBef>
            </a:pPr>
            <a:r>
              <a:rPr lang="en-US" sz="2000" dirty="0" smtClean="0"/>
              <a:t>The </a:t>
            </a:r>
            <a:r>
              <a:rPr lang="en-US" sz="2000" b="1" i="1" dirty="0"/>
              <a:t>CEOS Strategic Guidance </a:t>
            </a:r>
            <a:r>
              <a:rPr lang="en-US" sz="2000" dirty="0"/>
              <a:t>document (articulates the overarching long-term [7-10 years] purpose and goals of CEOS</a:t>
            </a:r>
            <a:r>
              <a:rPr lang="en-US" sz="2000" dirty="0" smtClean="0"/>
              <a:t>).</a:t>
            </a:r>
          </a:p>
          <a:p>
            <a:pPr lvl="1">
              <a:spcBef>
                <a:spcPts val="0"/>
              </a:spcBef>
            </a:pPr>
            <a:r>
              <a:rPr lang="en-US" sz="2000" b="1" i="1" dirty="0" smtClean="0"/>
              <a:t>New </a:t>
            </a:r>
            <a:r>
              <a:rPr lang="en-US" sz="2000" b="1" i="1" dirty="0"/>
              <a:t>Initiatives Process Paper</a:t>
            </a:r>
            <a:r>
              <a:rPr lang="en-US" sz="2000" dirty="0"/>
              <a:t> (Ad Hoc Teams are referenced twice in the Process Paper but changes are not required in the </a:t>
            </a:r>
            <a:r>
              <a:rPr lang="en-US" sz="2000" dirty="0" smtClean="0"/>
              <a:t>paper)</a:t>
            </a:r>
          </a:p>
          <a:p>
            <a:pPr lvl="1">
              <a:spcBef>
                <a:spcPts val="0"/>
              </a:spcBef>
            </a:pPr>
            <a:r>
              <a:rPr lang="en-US" sz="2000" dirty="0" smtClean="0"/>
              <a:t>Terms </a:t>
            </a:r>
            <a:r>
              <a:rPr lang="en-US" sz="2000" dirty="0"/>
              <a:t>of Reference – </a:t>
            </a:r>
            <a:r>
              <a:rPr lang="en-US" sz="2000" b="1" i="1" dirty="0"/>
              <a:t>CEOS Chair, Strategic Implementation Team (SIT) Chair, CEOS Executive Officer (CEO), CEOS Secretariat, </a:t>
            </a:r>
            <a:r>
              <a:rPr lang="en-US" sz="2000" dirty="0"/>
              <a:t>and</a:t>
            </a:r>
            <a:r>
              <a:rPr lang="en-US" sz="2000" b="1" i="1" dirty="0"/>
              <a:t> Systems Engineering Office (SEO)</a:t>
            </a:r>
            <a:endParaRPr lang="en-US" sz="2000" dirty="0"/>
          </a:p>
          <a:p>
            <a:pPr marL="0" indent="0">
              <a:spcBef>
                <a:spcPts val="0"/>
              </a:spcBef>
              <a:buNone/>
            </a:pPr>
            <a:endParaRPr lang="en-US" sz="2000" dirty="0"/>
          </a:p>
        </p:txBody>
      </p:sp>
      <p:sp>
        <p:nvSpPr>
          <p:cNvPr id="4" name="Content Placeholder 3"/>
          <p:cNvSpPr>
            <a:spLocks noGrp="1"/>
          </p:cNvSpPr>
          <p:nvPr>
            <p:ph sz="quarter" idx="11"/>
          </p:nvPr>
        </p:nvSpPr>
        <p:spPr>
          <a:xfrm>
            <a:off x="1828800" y="76199"/>
            <a:ext cx="5486400" cy="955715"/>
          </a:xfrm>
        </p:spPr>
        <p:txBody>
          <a:bodyPr/>
          <a:lstStyle/>
          <a:p>
            <a:r>
              <a:rPr lang="en-US" dirty="0" smtClean="0"/>
              <a:t>Proposed Language Changes</a:t>
            </a:r>
            <a:endParaRPr lang="en-US" dirty="0"/>
          </a:p>
        </p:txBody>
      </p:sp>
    </p:spTree>
    <p:extLst>
      <p:ext uri="{BB962C8B-B14F-4D97-AF65-F5344CB8AC3E}">
        <p14:creationId xmlns:p14="http://schemas.microsoft.com/office/powerpoint/2010/main" val="1211708314"/>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5</a:t>
            </a:fld>
            <a:endParaRPr lang="uk-UA" dirty="0"/>
          </a:p>
        </p:txBody>
      </p:sp>
      <p:sp>
        <p:nvSpPr>
          <p:cNvPr id="3" name="Content Placeholder 2"/>
          <p:cNvSpPr>
            <a:spLocks noGrp="1"/>
          </p:cNvSpPr>
          <p:nvPr>
            <p:ph sz="quarter" idx="10"/>
          </p:nvPr>
        </p:nvSpPr>
        <p:spPr/>
        <p:txBody>
          <a:bodyPr/>
          <a:lstStyle/>
          <a:p>
            <a:pPr marL="0" indent="0">
              <a:buNone/>
            </a:pPr>
            <a:r>
              <a:rPr lang="en-US" b="1" i="1" dirty="0"/>
              <a:t>MODIFIED section on Ad Hoc Teams:</a:t>
            </a:r>
            <a:endParaRPr lang="en-US" dirty="0"/>
          </a:p>
          <a:p>
            <a:pPr marL="0" indent="0">
              <a:buNone/>
            </a:pPr>
            <a:r>
              <a:rPr lang="en-US" sz="1600" i="1" dirty="0"/>
              <a:t>In the event that the permanent mechanisms described in the preceding paragraphs are judged to be insufficient for CEOS to undertake a particular activity, the capability exists for the Plenary to create Ad Hoc Teams. The Plenary assigns short-term objectives to each Ad Hoc Team and to ensure adherence to the criteria and steps delineated in the New Initiatives Process Paper.  Within two months of creation, the Ad Hoc Team will prepare defined objectives and appropriate path forward for meeting those objectives to include identifying needed resources.  Each Ad Hoc Team will have an initial two-year term and will be required to report at the Plenary after completion of their first year on progress and expectation to meet objectives by the end of the two-year term.  If the Ad Hoc Team is not able to demonstrate significant progress and agency support to accomplish the objectives within the two-year term, the Plenary may decide to disband the Ad Hoc Team after only one year.  If it is clear that the objective of the Ad Hoc Team will exceed the initial two-year term, the Ad Hoc Team will either:  identify an existing permanent mechanism for the activities of the Ad Hoc Team; recommend Plenary consider the creation of a new permanent mechanism; or request that Plenary grant a one-year extension of the Ad Hoc Team.  It is expected that Ad Hoc Teams will be transitioned or disbanded within three years of creation.  The primary reporting path for an Ad Hoc Team is either to the CEOS Chair or to the SIT Chair, as designated by the Plenary according to the purpose and function of the Ad Hoc Team.</a:t>
            </a:r>
            <a:endParaRPr lang="en-US" sz="1100" i="1" dirty="0" smtClean="0"/>
          </a:p>
        </p:txBody>
      </p:sp>
      <p:sp>
        <p:nvSpPr>
          <p:cNvPr id="4" name="Content Placeholder 3"/>
          <p:cNvSpPr>
            <a:spLocks noGrp="1"/>
          </p:cNvSpPr>
          <p:nvPr>
            <p:ph sz="quarter" idx="11"/>
          </p:nvPr>
        </p:nvSpPr>
        <p:spPr>
          <a:xfrm>
            <a:off x="1828800" y="-1"/>
            <a:ext cx="5715000" cy="1031915"/>
          </a:xfrm>
        </p:spPr>
        <p:txBody>
          <a:bodyPr/>
          <a:lstStyle/>
          <a:p>
            <a:r>
              <a:rPr lang="en-US" sz="2800" i="1" smtClean="0"/>
              <a:t>CEOS Governance and Processes </a:t>
            </a:r>
            <a:r>
              <a:rPr lang="en-US" sz="2800" smtClean="0"/>
              <a:t>Changes</a:t>
            </a:r>
            <a:endParaRPr lang="en-US" sz="2800" dirty="0"/>
          </a:p>
        </p:txBody>
      </p:sp>
    </p:spTree>
    <p:extLst>
      <p:ext uri="{BB962C8B-B14F-4D97-AF65-F5344CB8AC3E}">
        <p14:creationId xmlns:p14="http://schemas.microsoft.com/office/powerpoint/2010/main" val="3236956930"/>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6</a:t>
            </a:fld>
            <a:endParaRPr lang="uk-UA" dirty="0"/>
          </a:p>
        </p:txBody>
      </p:sp>
      <p:sp>
        <p:nvSpPr>
          <p:cNvPr id="3" name="Content Placeholder 2"/>
          <p:cNvSpPr>
            <a:spLocks noGrp="1"/>
          </p:cNvSpPr>
          <p:nvPr>
            <p:ph sz="quarter" idx="10"/>
          </p:nvPr>
        </p:nvSpPr>
        <p:spPr/>
        <p:txBody>
          <a:bodyPr/>
          <a:lstStyle/>
          <a:p>
            <a:pPr marL="0" indent="0">
              <a:spcBef>
                <a:spcPts val="0"/>
              </a:spcBef>
              <a:buNone/>
            </a:pPr>
            <a:r>
              <a:rPr lang="en-US" b="1" i="1" dirty="0" smtClean="0"/>
              <a:t>Ad </a:t>
            </a:r>
            <a:r>
              <a:rPr lang="en-US" b="1" i="1" dirty="0"/>
              <a:t>Hoc </a:t>
            </a:r>
            <a:r>
              <a:rPr lang="en-US" b="1" i="1" dirty="0" smtClean="0"/>
              <a:t>Teams Description – previous:</a:t>
            </a:r>
            <a:endParaRPr lang="en-US" dirty="0"/>
          </a:p>
          <a:p>
            <a:pPr marL="0" indent="0">
              <a:buNone/>
            </a:pPr>
            <a:r>
              <a:rPr lang="en-US" sz="1600" i="1" dirty="0"/>
              <a:t>In the event that the permanent mechanisms described in the preceding paragraphs are judged to be insufficient for CEOS to undertake a particular activity, the capability exists for the Plenary to create Ad Hoc Teams. The Plenary assigns short-term objectives to each Ad Hoc Team and defines the team lifetime when the team is created. The primary reporting path for an Ad Hoc Team is either to the CEOS Chair or to the SIT Chair, as designated by the Plenary according to the purpose and function of the Ad Hoc Team. Annually, the Plenary reviews all Ad Hoc </a:t>
            </a:r>
            <a:r>
              <a:rPr lang="en-US" sz="1600" i="1" dirty="0" smtClean="0"/>
              <a:t>Teams for </a:t>
            </a:r>
            <a:r>
              <a:rPr lang="en-US" sz="1600" i="1" dirty="0"/>
              <a:t>continuation, termination, or transition to a permanent mechanism.</a:t>
            </a:r>
            <a:endParaRPr lang="en-US" sz="1600" i="1" dirty="0" smtClean="0"/>
          </a:p>
        </p:txBody>
      </p:sp>
      <p:sp>
        <p:nvSpPr>
          <p:cNvPr id="6" name="Content Placeholder 3"/>
          <p:cNvSpPr>
            <a:spLocks noGrp="1"/>
          </p:cNvSpPr>
          <p:nvPr>
            <p:ph sz="quarter" idx="11"/>
          </p:nvPr>
        </p:nvSpPr>
        <p:spPr>
          <a:xfrm>
            <a:off x="1828800" y="-1"/>
            <a:ext cx="5867400" cy="1031915"/>
          </a:xfrm>
        </p:spPr>
        <p:txBody>
          <a:bodyPr/>
          <a:lstStyle/>
          <a:p>
            <a:r>
              <a:rPr lang="en-US" sz="2400" i="1" dirty="0" smtClean="0"/>
              <a:t>CEOS Governance and Processes </a:t>
            </a:r>
            <a:r>
              <a:rPr lang="en-US" sz="2400" dirty="0" smtClean="0"/>
              <a:t>Changes </a:t>
            </a:r>
            <a:r>
              <a:rPr lang="en-US" sz="1800" dirty="0" smtClean="0"/>
              <a:t>– Previous Reference to </a:t>
            </a:r>
            <a:r>
              <a:rPr lang="en-US" sz="1800" i="1" dirty="0" smtClean="0"/>
              <a:t>Ad Hoc Teams</a:t>
            </a:r>
            <a:endParaRPr lang="en-US" sz="1800" i="1" dirty="0"/>
          </a:p>
        </p:txBody>
      </p:sp>
    </p:spTree>
    <p:extLst>
      <p:ext uri="{BB962C8B-B14F-4D97-AF65-F5344CB8AC3E}">
        <p14:creationId xmlns:p14="http://schemas.microsoft.com/office/powerpoint/2010/main" val="431109235"/>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7</a:t>
            </a:fld>
            <a:endParaRPr lang="uk-UA" dirty="0"/>
          </a:p>
        </p:txBody>
      </p:sp>
      <p:sp>
        <p:nvSpPr>
          <p:cNvPr id="3" name="Content Placeholder 2"/>
          <p:cNvSpPr>
            <a:spLocks noGrp="1"/>
          </p:cNvSpPr>
          <p:nvPr>
            <p:ph sz="quarter" idx="10"/>
          </p:nvPr>
        </p:nvSpPr>
        <p:spPr/>
        <p:txBody>
          <a:bodyPr/>
          <a:lstStyle/>
          <a:p>
            <a:pPr marL="0" indent="0">
              <a:buNone/>
            </a:pPr>
            <a:r>
              <a:rPr lang="en-US" b="1" i="1" dirty="0" smtClean="0"/>
              <a:t>With Track Changes, in case anyone is interested:</a:t>
            </a:r>
            <a:endParaRPr lang="en-US" dirty="0"/>
          </a:p>
          <a:p>
            <a:pPr marL="0" indent="0">
              <a:buNone/>
            </a:pPr>
            <a:r>
              <a:rPr lang="en-US" sz="1600" i="1" dirty="0"/>
              <a:t>In the event that the permanent mechanisms described in the preceding paragraphs are judged to be insufficient for CEOS to undertake a particular activity, the capability exists for the Plenary to create Ad Hoc Teams. The Plenary assigns short-term objectives to each Ad Hoc Team </a:t>
            </a:r>
            <a:r>
              <a:rPr lang="en-US" sz="1600" i="1" dirty="0">
                <a:solidFill>
                  <a:srgbClr val="C00000"/>
                </a:solidFill>
              </a:rPr>
              <a:t>and ensures that the New Initiatives Process Paper is properly referenced.  Within two months of creation, the Ad Hoc Team will prepare defined objectives and appropriate path forward for meeting those objectives to include identifying needed resources.  Each Ad Hoc Team will have an initial two-year term and will be required to report at the Plenary after completion of their first year on progress and expectation to meet objectives by the end of the two-year term.  If the Ad Hoc Team is not able to demonstrate significant progress and agency support to accomplish the objectives within the two-year term, the Plenary may decide to disband the Ad Hoc Team after only one year.  If it is clear that the objective of the Ad Hoc Team will exceed the initial two-year term, the Ad Hoc Team will either:  identify an existing permanent mechanism for the activities of the Ad Hoc Team; recommend Plenary consider the creation of a new permanent mechanism; or request that Plenary grant a one-year extension of the Ad Hoc Team.  It is expected that Ad Hoc Teams will be transitioned or disbanded within three years of creation. </a:t>
            </a:r>
            <a:r>
              <a:rPr lang="en-US" sz="1600" i="1" strike="sngStrike" dirty="0" smtClean="0">
                <a:solidFill>
                  <a:srgbClr val="C00000"/>
                </a:solidFill>
              </a:rPr>
              <a:t>and defines the team lifetime when the team is created.</a:t>
            </a:r>
            <a:r>
              <a:rPr lang="en-US" sz="1600" i="1" dirty="0" smtClean="0">
                <a:solidFill>
                  <a:srgbClr val="C00000"/>
                </a:solidFill>
              </a:rPr>
              <a:t>  </a:t>
            </a:r>
            <a:r>
              <a:rPr lang="en-US" sz="1600" i="1" dirty="0"/>
              <a:t>The primary reporting path for an Ad Hoc Team is either to the CEOS Chair or to the SIT Chair, as designated by the Plenary according to the purpose and function of the Ad Hoc Team. </a:t>
            </a:r>
            <a:r>
              <a:rPr lang="en-US" sz="1600" i="1" dirty="0" smtClean="0"/>
              <a:t> </a:t>
            </a:r>
            <a:r>
              <a:rPr lang="en-US" sz="1600" i="1" strike="sngStrike" dirty="0" smtClean="0">
                <a:solidFill>
                  <a:srgbClr val="C00000"/>
                </a:solidFill>
              </a:rPr>
              <a:t>Annually, the Plenary reviews all Ad Hoc Teams for continuation, termination, or transition to a permanent mechanism.</a:t>
            </a:r>
            <a:endParaRPr lang="en-US" sz="800" i="1" strike="sngStrike" dirty="0" smtClean="0">
              <a:solidFill>
                <a:srgbClr val="C00000"/>
              </a:solidFill>
            </a:endParaRPr>
          </a:p>
        </p:txBody>
      </p:sp>
      <p:sp>
        <p:nvSpPr>
          <p:cNvPr id="4" name="Content Placeholder 3"/>
          <p:cNvSpPr>
            <a:spLocks noGrp="1"/>
          </p:cNvSpPr>
          <p:nvPr>
            <p:ph sz="quarter" idx="11"/>
          </p:nvPr>
        </p:nvSpPr>
        <p:spPr>
          <a:xfrm>
            <a:off x="1828800" y="-1"/>
            <a:ext cx="5715000" cy="1031915"/>
          </a:xfrm>
        </p:spPr>
        <p:txBody>
          <a:bodyPr/>
          <a:lstStyle/>
          <a:p>
            <a:r>
              <a:rPr lang="en-US" sz="2400" i="1" dirty="0" smtClean="0"/>
              <a:t>CEOS Governance and Processes </a:t>
            </a:r>
            <a:r>
              <a:rPr lang="en-US" sz="2400" dirty="0" smtClean="0"/>
              <a:t>Changes </a:t>
            </a:r>
            <a:r>
              <a:rPr lang="en-US" sz="1800" dirty="0" smtClean="0"/>
              <a:t>– </a:t>
            </a:r>
            <a:r>
              <a:rPr lang="en-US" sz="1800" i="1" dirty="0" smtClean="0"/>
              <a:t>Ad Hoc Section Only</a:t>
            </a:r>
            <a:endParaRPr lang="en-US" sz="1800" i="1" dirty="0"/>
          </a:p>
        </p:txBody>
      </p:sp>
    </p:spTree>
    <p:extLst>
      <p:ext uri="{BB962C8B-B14F-4D97-AF65-F5344CB8AC3E}">
        <p14:creationId xmlns:p14="http://schemas.microsoft.com/office/powerpoint/2010/main" val="4130130009"/>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3" name="Content Placeholder 2"/>
          <p:cNvSpPr>
            <a:spLocks noGrp="1"/>
          </p:cNvSpPr>
          <p:nvPr>
            <p:ph sz="quarter" idx="10"/>
          </p:nvPr>
        </p:nvSpPr>
        <p:spPr>
          <a:xfrm>
            <a:off x="609600" y="1219200"/>
            <a:ext cx="8458200" cy="5257800"/>
          </a:xfrm>
        </p:spPr>
        <p:txBody>
          <a:bodyPr/>
          <a:lstStyle/>
          <a:p>
            <a:pPr marL="0" indent="0" algn="l">
              <a:buNone/>
            </a:pPr>
            <a:endParaRPr lang="en-US" b="1" dirty="0" smtClean="0">
              <a:solidFill>
                <a:srgbClr val="990033"/>
              </a:solidFill>
            </a:endParaRPr>
          </a:p>
          <a:p>
            <a:pPr marL="0" indent="0" algn="l">
              <a:buNone/>
            </a:pPr>
            <a:endParaRPr lang="en-US" b="1" dirty="0">
              <a:solidFill>
                <a:srgbClr val="990033"/>
              </a:solidFill>
            </a:endParaRPr>
          </a:p>
          <a:p>
            <a:pPr marL="0" indent="0" algn="l">
              <a:buNone/>
            </a:pPr>
            <a:r>
              <a:rPr lang="en-US" b="1" dirty="0" smtClean="0">
                <a:solidFill>
                  <a:srgbClr val="990033"/>
                </a:solidFill>
              </a:rPr>
              <a:t>Endorsement</a:t>
            </a:r>
            <a:r>
              <a:rPr lang="en-US" dirty="0" smtClean="0">
                <a:solidFill>
                  <a:srgbClr val="990033"/>
                </a:solidFill>
              </a:rPr>
              <a:t> </a:t>
            </a:r>
            <a:r>
              <a:rPr lang="en-US" dirty="0" smtClean="0"/>
              <a:t>of the </a:t>
            </a:r>
            <a:r>
              <a:rPr lang="en-US" b="1" i="1" dirty="0" smtClean="0"/>
              <a:t>CEOS </a:t>
            </a:r>
            <a:r>
              <a:rPr lang="en-US" b="1" i="1" dirty="0"/>
              <a:t>Governance and Processes_rev1 </a:t>
            </a:r>
            <a:r>
              <a:rPr lang="en-US" b="1" i="1" dirty="0" smtClean="0"/>
              <a:t>2019, </a:t>
            </a:r>
            <a:r>
              <a:rPr lang="en-US" i="1" dirty="0" smtClean="0"/>
              <a:t>which includes language changes discussed previously in 5.7 on Virtual Constellations and AHT Life Cycle language just presented.</a:t>
            </a:r>
            <a:endParaRPr lang="en-US" b="1" i="1" dirty="0" smtClean="0"/>
          </a:p>
          <a:p>
            <a:pPr marL="0" indent="0" algn="l">
              <a:buNone/>
            </a:pPr>
            <a:endParaRPr lang="en-US" dirty="0" smtClean="0"/>
          </a:p>
        </p:txBody>
      </p:sp>
      <p:sp>
        <p:nvSpPr>
          <p:cNvPr id="6" name="Content Placeholder 3"/>
          <p:cNvSpPr>
            <a:spLocks noGrp="1"/>
          </p:cNvSpPr>
          <p:nvPr>
            <p:ph sz="quarter" idx="11"/>
          </p:nvPr>
        </p:nvSpPr>
        <p:spPr>
          <a:xfrm>
            <a:off x="1828800" y="228599"/>
            <a:ext cx="5715000" cy="685801"/>
          </a:xfrm>
        </p:spPr>
        <p:txBody>
          <a:bodyPr/>
          <a:lstStyle/>
          <a:p>
            <a:r>
              <a:rPr lang="en-US" sz="3200" i="1" dirty="0" smtClean="0"/>
              <a:t>Request of Plenary</a:t>
            </a:r>
            <a:endParaRPr lang="en-US" sz="3200" dirty="0"/>
          </a:p>
        </p:txBody>
      </p:sp>
    </p:spTree>
    <p:extLst>
      <p:ext uri="{BB962C8B-B14F-4D97-AF65-F5344CB8AC3E}">
        <p14:creationId xmlns:p14="http://schemas.microsoft.com/office/powerpoint/2010/main" val="4144859030"/>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9</a:t>
            </a:fld>
            <a:endParaRPr lang="uk-UA" dirty="0"/>
          </a:p>
        </p:txBody>
      </p:sp>
      <p:sp>
        <p:nvSpPr>
          <p:cNvPr id="3" name="Content Placeholder 2"/>
          <p:cNvSpPr>
            <a:spLocks noGrp="1"/>
          </p:cNvSpPr>
          <p:nvPr>
            <p:ph sz="quarter" idx="10"/>
          </p:nvPr>
        </p:nvSpPr>
        <p:spPr>
          <a:xfrm>
            <a:off x="65116" y="2286000"/>
            <a:ext cx="8991600" cy="3429000"/>
          </a:xfrm>
        </p:spPr>
        <p:txBody>
          <a:bodyPr/>
          <a:lstStyle/>
          <a:p>
            <a:r>
              <a:rPr lang="en-US" sz="2400" dirty="0" smtClean="0"/>
              <a:t>Expectation is that the SDCG for GFOI and the GEOGLAM AHWG will be subsumed in the LSI-VC and become separate “subgroups”</a:t>
            </a:r>
          </a:p>
          <a:p>
            <a:pPr lvl="1"/>
            <a:r>
              <a:rPr lang="en-US" sz="2000" dirty="0" smtClean="0"/>
              <a:t>The LSI-VC is awaiting confirmation from Plenary for this action (to be discussed in next session)  </a:t>
            </a:r>
          </a:p>
          <a:p>
            <a:pPr lvl="1"/>
            <a:r>
              <a:rPr lang="en-US" sz="2000" dirty="0" smtClean="0"/>
              <a:t>Once received, the LSI-VC has confirmed they will update the LSI-VC Terms </a:t>
            </a:r>
            <a:r>
              <a:rPr lang="en-US" sz="2000" smtClean="0"/>
              <a:t>of </a:t>
            </a:r>
            <a:r>
              <a:rPr lang="en-US" sz="2000" smtClean="0"/>
              <a:t>Reference</a:t>
            </a:r>
            <a:endParaRPr lang="en-US" sz="2000" dirty="0" smtClean="0"/>
          </a:p>
        </p:txBody>
      </p:sp>
      <p:sp>
        <p:nvSpPr>
          <p:cNvPr id="4" name="Content Placeholder 3"/>
          <p:cNvSpPr>
            <a:spLocks noGrp="1"/>
          </p:cNvSpPr>
          <p:nvPr>
            <p:ph sz="quarter" idx="11"/>
          </p:nvPr>
        </p:nvSpPr>
        <p:spPr/>
        <p:txBody>
          <a:bodyPr/>
          <a:lstStyle/>
          <a:p>
            <a:r>
              <a:rPr lang="en-US" dirty="0" smtClean="0"/>
              <a:t>As a Lead-in to the Next Item…</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065313964"/>
              </p:ext>
            </p:extLst>
          </p:nvPr>
        </p:nvGraphicFramePr>
        <p:xfrm>
          <a:off x="217516" y="1371600"/>
          <a:ext cx="8686800" cy="731520"/>
        </p:xfrm>
        <a:graphic>
          <a:graphicData uri="http://schemas.openxmlformats.org/drawingml/2006/table">
            <a:tbl>
              <a:tblPr/>
              <a:tblGrid>
                <a:gridCol w="1264920">
                  <a:extLst>
                    <a:ext uri="{9D8B030D-6E8A-4147-A177-3AD203B41FA5}">
                      <a16:colId xmlns:a16="http://schemas.microsoft.com/office/drawing/2014/main" val="2529693772"/>
                    </a:ext>
                  </a:extLst>
                </a:gridCol>
                <a:gridCol w="5974080">
                  <a:extLst>
                    <a:ext uri="{9D8B030D-6E8A-4147-A177-3AD203B41FA5}">
                      <a16:colId xmlns:a16="http://schemas.microsoft.com/office/drawing/2014/main" val="3063294173"/>
                    </a:ext>
                  </a:extLst>
                </a:gridCol>
                <a:gridCol w="1447800">
                  <a:extLst>
                    <a:ext uri="{9D8B030D-6E8A-4147-A177-3AD203B41FA5}">
                      <a16:colId xmlns:a16="http://schemas.microsoft.com/office/drawing/2014/main" val="1213652637"/>
                    </a:ext>
                  </a:extLst>
                </a:gridCol>
              </a:tblGrid>
              <a:tr h="731520">
                <a:tc>
                  <a:txBody>
                    <a:bodyPr/>
                    <a:lstStyle/>
                    <a:p>
                      <a:pPr marL="0" marR="0" algn="ctr">
                        <a:spcBef>
                          <a:spcPts val="300"/>
                        </a:spcBef>
                        <a:spcAft>
                          <a:spcPts val="300"/>
                        </a:spcAft>
                      </a:pPr>
                      <a:r>
                        <a:rPr lang="en-GB" sz="1400" b="1" dirty="0">
                          <a:solidFill>
                            <a:srgbClr val="FF33CC"/>
                          </a:solidFill>
                          <a:effectLst/>
                          <a:latin typeface="Calibri" panose="020F0502020204030204" pitchFamily="34" charset="0"/>
                          <a:ea typeface="Times New Roman" panose="02020603050405020304" pitchFamily="18" charset="0"/>
                        </a:rPr>
                        <a:t>CEOS-32-13</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marL="0" marR="0" algn="l">
                        <a:spcBef>
                          <a:spcPts val="300"/>
                        </a:spcBef>
                        <a:spcAft>
                          <a:spcPts val="300"/>
                        </a:spcAft>
                      </a:pPr>
                      <a:r>
                        <a:rPr lang="en-GB" sz="1400" dirty="0">
                          <a:effectLst/>
                          <a:latin typeface="Calibri" panose="020F0502020204030204" pitchFamily="34" charset="0"/>
                          <a:ea typeface="Times New Roman" panose="02020603050405020304" pitchFamily="18" charset="0"/>
                        </a:rPr>
                        <a:t>LSI-VC to draft a plan forward for the proposed merger of SDCG for GFOI and the CEOS </a:t>
                      </a:r>
                      <a:r>
                        <a:rPr lang="en-GB" sz="1400" i="1" dirty="0">
                          <a:effectLst/>
                          <a:latin typeface="Calibri" panose="020F0502020204030204" pitchFamily="34" charset="0"/>
                          <a:ea typeface="Times New Roman" panose="02020603050405020304" pitchFamily="18" charset="0"/>
                        </a:rPr>
                        <a:t>Ad Hoc</a:t>
                      </a:r>
                      <a:r>
                        <a:rPr lang="en-GB" sz="1400" dirty="0">
                          <a:effectLst/>
                          <a:latin typeface="Calibri" panose="020F0502020204030204" pitchFamily="34" charset="0"/>
                          <a:ea typeface="Times New Roman" panose="02020603050405020304" pitchFamily="18" charset="0"/>
                        </a:rPr>
                        <a:t> Working Group on </a:t>
                      </a:r>
                      <a:r>
                        <a:rPr lang="en-GB" sz="1400" dirty="0" smtClean="0">
                          <a:effectLst/>
                          <a:latin typeface="Calibri" panose="020F0502020204030204" pitchFamily="34" charset="0"/>
                          <a:ea typeface="Times New Roman" panose="02020603050405020304" pitchFamily="18" charset="0"/>
                        </a:rPr>
                        <a:t>GEOGLAM </a:t>
                      </a:r>
                      <a:r>
                        <a:rPr lang="en-GB" sz="1400" dirty="0">
                          <a:effectLst/>
                          <a:latin typeface="Calibri" panose="020F0502020204030204" pitchFamily="34" charset="0"/>
                          <a:ea typeface="Times New Roman" panose="02020603050405020304" pitchFamily="18" charset="0"/>
                        </a:rPr>
                        <a:t>into LSI-VC. This plan would address the discussions and concerns raised at the CEOS Plenary meeting.</a:t>
                      </a:r>
                      <a:endParaRPr lang="en-US"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300"/>
                        </a:spcBef>
                        <a:spcAft>
                          <a:spcPts val="300"/>
                        </a:spcAft>
                      </a:pPr>
                      <a:r>
                        <a:rPr lang="en-GB" sz="1400" b="1" dirty="0">
                          <a:effectLst/>
                          <a:highlight>
                            <a:srgbClr val="FF00FF"/>
                          </a:highlight>
                          <a:latin typeface="Calibri" panose="020F0502020204030204" pitchFamily="34" charset="0"/>
                          <a:ea typeface="Times New Roman" panose="02020603050405020304" pitchFamily="18" charset="0"/>
                        </a:rPr>
                        <a:t>SIT-34</a:t>
                      </a:r>
                      <a:endParaRPr lang="en-US"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7056486"/>
                  </a:ext>
                </a:extLst>
              </a:tr>
            </a:tbl>
          </a:graphicData>
        </a:graphic>
      </p:graphicFrame>
    </p:spTree>
    <p:extLst>
      <p:ext uri="{BB962C8B-B14F-4D97-AF65-F5344CB8AC3E}">
        <p14:creationId xmlns:p14="http://schemas.microsoft.com/office/powerpoint/2010/main" val="2345486999"/>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9143</TotalTime>
  <Words>1293</Words>
  <Application>Microsoft Office PowerPoint</Application>
  <PresentationFormat>On-screen Show (4:3)</PresentationFormat>
  <Paragraphs>68</Paragraphs>
  <Slides>9</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9</vt:i4>
      </vt:variant>
    </vt:vector>
  </HeadingPairs>
  <TitlesOfParts>
    <vt:vector size="20" baseType="lpstr">
      <vt:lpstr>Arial</vt:lpstr>
      <vt:lpstr>Arial Bold</vt:lpstr>
      <vt:lpstr>Avenir Roman</vt:lpstr>
      <vt:lpstr>Calibri</vt:lpstr>
      <vt:lpstr>Courier New</vt:lpstr>
      <vt:lpstr>Droid Serif</vt:lpstr>
      <vt:lpstr>Helvetica</vt:lpstr>
      <vt:lpstr>Proxima Nova Regular</vt:lpstr>
      <vt:lpstr>Times New Roman</vt:lpstr>
      <vt:lpstr>Wingdings</vt:lpstr>
      <vt:lpstr>Default</vt:lpstr>
      <vt:lpstr>Ad Hoc Team Life Cycle  Proposed Language Changes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Kerry Sawyer</cp:lastModifiedBy>
  <cp:revision>143</cp:revision>
  <cp:lastPrinted>2019-10-08T18:16:17Z</cp:lastPrinted>
  <dcterms:modified xsi:type="dcterms:W3CDTF">2019-10-14T03:54:24Z</dcterms:modified>
</cp:coreProperties>
</file>