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68" r:id="rId3"/>
    <p:sldId id="271" r:id="rId4"/>
    <p:sldId id="261" r:id="rId5"/>
    <p:sldId id="280" r:id="rId6"/>
    <p:sldId id="263" r:id="rId7"/>
    <p:sldId id="266" r:id="rId8"/>
    <p:sldId id="264" r:id="rId9"/>
    <p:sldId id="303" r:id="rId10"/>
    <p:sldId id="270" r:id="rId11"/>
    <p:sldId id="278" r:id="rId12"/>
    <p:sldId id="279" r:id="rId13"/>
    <p:sldId id="272" r:id="rId14"/>
    <p:sldId id="274" r:id="rId15"/>
    <p:sldId id="281" r:id="rId16"/>
    <p:sldId id="282" r:id="rId17"/>
    <p:sldId id="302" r:id="rId18"/>
    <p:sldId id="283" r:id="rId19"/>
    <p:sldId id="284" r:id="rId20"/>
    <p:sldId id="285" r:id="rId21"/>
    <p:sldId id="286" r:id="rId22"/>
    <p:sldId id="301" r:id="rId23"/>
    <p:sldId id="287" r:id="rId24"/>
    <p:sldId id="269" r:id="rId25"/>
    <p:sldId id="275" r:id="rId26"/>
    <p:sldId id="276" r:id="rId27"/>
    <p:sldId id="290" r:id="rId28"/>
    <p:sldId id="291" r:id="rId29"/>
    <p:sldId id="292" r:id="rId30"/>
    <p:sldId id="293" r:id="rId31"/>
    <p:sldId id="294" r:id="rId32"/>
    <p:sldId id="296" r:id="rId33"/>
    <p:sldId id="297" r:id="rId34"/>
    <p:sldId id="300" r:id="rId35"/>
    <p:sldId id="299" r:id="rId3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66003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p:restoredTop sz="94694"/>
  </p:normalViewPr>
  <p:slideViewPr>
    <p:cSldViewPr>
      <p:cViewPr varScale="1">
        <p:scale>
          <a:sx n="69" d="100"/>
          <a:sy n="69" d="100"/>
        </p:scale>
        <p:origin x="14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800">
                <a:latin typeface="+mj-lt"/>
                <a:cs typeface="Arial" panose="020B0604020202020204" pitchFamily="34" charset="0"/>
              </a:defRPr>
            </a:lvl1pPr>
            <a:lvl2pPr marL="768927" indent="-311727">
              <a:buFont typeface="Courier New" panose="02070309020205020404" pitchFamily="49" charset="0"/>
              <a:buChar char="o"/>
              <a:defRPr sz="24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152400"/>
            <a:ext cx="5562600" cy="533400"/>
          </a:xfrm>
          <a:prstGeom prst="rect">
            <a:avLst/>
          </a:prstGeom>
        </p:spPr>
        <p:txBody>
          <a:bodyPr/>
          <a:lstStyle>
            <a:lvl1pPr marL="0" indent="0">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sp>
        <p:nvSpPr>
          <p:cNvPr id="10" name="Google Shape;10;p3"/>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2" name="Google Shape;12;p3"/>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6"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408359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
        <p:nvSpPr>
          <p:cNvPr id="3"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1" y="1752600"/>
            <a:ext cx="8382000" cy="1828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000" b="1" dirty="0" smtClean="0">
                <a:solidFill>
                  <a:srgbClr val="FFFFFF"/>
                </a:solidFill>
                <a:latin typeface="+mj-lt"/>
              </a:rPr>
              <a:t>Working Group and Ocean Virtual Constellation Merger Study Teams </a:t>
            </a:r>
            <a:r>
              <a:rPr lang="en-US" sz="3600" b="1" dirty="0" smtClean="0">
                <a:solidFill>
                  <a:srgbClr val="92D050"/>
                </a:solidFill>
                <a:latin typeface="+mj-lt"/>
              </a:rPr>
              <a:t>Final Assessment Reports</a:t>
            </a:r>
            <a:endParaRPr sz="3600" b="1" dirty="0">
              <a:solidFill>
                <a:srgbClr val="92D050"/>
              </a:solidFill>
              <a:latin typeface="+mj-lt"/>
            </a:endParaRPr>
          </a:p>
        </p:txBody>
      </p:sp>
      <p:sp>
        <p:nvSpPr>
          <p:cNvPr id="11" name="Shape 11"/>
          <p:cNvSpPr/>
          <p:nvPr/>
        </p:nvSpPr>
        <p:spPr>
          <a:xfrm>
            <a:off x="622789" y="3962400"/>
            <a:ext cx="4810858" cy="2667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smtClean="0">
                <a:solidFill>
                  <a:schemeClr val="bg1"/>
                </a:solidFill>
                <a:latin typeface="+mj-lt"/>
                <a:ea typeface="Arial Bold"/>
                <a:cs typeface="Arial Bold"/>
                <a:sym typeface="Arial Bold"/>
              </a:rPr>
              <a:t>Steve Volz, 2018-2019 CEOS SIT Chair</a:t>
            </a:r>
          </a:p>
          <a:p>
            <a:pPr lvl="0" defTabSz="914400">
              <a:lnSpc>
                <a:spcPct val="150000"/>
              </a:lnSpc>
              <a:defRPr>
                <a:solidFill>
                  <a:srgbClr val="000000"/>
                </a:solidFill>
              </a:defRPr>
            </a:pPr>
            <a:r>
              <a:rPr lang="en-US" sz="1400" dirty="0" smtClean="0">
                <a:solidFill>
                  <a:schemeClr val="bg1"/>
                </a:solidFill>
                <a:latin typeface="+mj-lt"/>
                <a:ea typeface="Arial Bold"/>
                <a:cs typeface="Arial Bold"/>
                <a:sym typeface="Arial Bold"/>
              </a:rPr>
              <a:t>National Oceanic and Atmospheric Administration (NOAA)</a:t>
            </a:r>
            <a:endParaRPr sz="1400"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dirty="0" smtClean="0">
                <a:solidFill>
                  <a:schemeClr val="bg1"/>
                </a:solidFill>
                <a:latin typeface="+mj-lt"/>
                <a:ea typeface="Arial Bold"/>
                <a:cs typeface="Arial Bold"/>
                <a:sym typeface="Arial Bold"/>
              </a:rPr>
              <a:t>#</a:t>
            </a:r>
            <a:r>
              <a:rPr lang="en-US" dirty="0" smtClean="0">
                <a:solidFill>
                  <a:schemeClr val="bg1"/>
                </a:solidFill>
                <a:latin typeface="+mj-lt"/>
                <a:ea typeface="Arial Bold"/>
                <a:cs typeface="Arial Bold"/>
                <a:sym typeface="Arial Bold"/>
              </a:rPr>
              <a:t>5.8</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478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Rectangle 5"/>
          <p:cNvSpPr/>
          <p:nvPr/>
        </p:nvSpPr>
        <p:spPr>
          <a:xfrm>
            <a:off x="4419600" y="990600"/>
            <a:ext cx="3148619" cy="584775"/>
          </a:xfrm>
          <a:prstGeom prst="rect">
            <a:avLst/>
          </a:prstGeom>
        </p:spPr>
        <p:txBody>
          <a:bodyPr wrap="none">
            <a:spAutoFit/>
          </a:bodyPr>
          <a:lstStyle/>
          <a:p>
            <a:pPr marL="0" indent="0">
              <a:buNone/>
            </a:pPr>
            <a:r>
              <a:rPr lang="en-US" sz="3200" b="1" dirty="0">
                <a:solidFill>
                  <a:srgbClr val="CC0066"/>
                </a:solidFill>
              </a:rPr>
              <a:t>FOR </a:t>
            </a:r>
            <a:r>
              <a:rPr lang="en-US" sz="3200" b="1" dirty="0" smtClean="0">
                <a:solidFill>
                  <a:srgbClr val="CC0066"/>
                </a:solidFill>
              </a:rPr>
              <a:t>DECISION</a:t>
            </a:r>
            <a:endParaRPr lang="en-US" sz="2400" b="1" dirty="0">
              <a:solidFill>
                <a:srgbClr val="CC0066"/>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a:xfrm>
            <a:off x="1981200" y="152400"/>
            <a:ext cx="5562600" cy="1029392"/>
          </a:xfrm>
        </p:spPr>
        <p:txBody>
          <a:bodyPr/>
          <a:lstStyle/>
          <a:p>
            <a:r>
              <a:rPr lang="en-US" dirty="0" smtClean="0"/>
              <a:t>Actions from SIT-34 and </a:t>
            </a:r>
            <a:r>
              <a:rPr lang="en-US" dirty="0"/>
              <a:t> </a:t>
            </a:r>
            <a:r>
              <a:rPr lang="en-US" dirty="0" smtClean="0"/>
              <a:t>   2019 SIT TW</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57163872"/>
              </p:ext>
            </p:extLst>
          </p:nvPr>
        </p:nvGraphicFramePr>
        <p:xfrm>
          <a:off x="304800" y="1387532"/>
          <a:ext cx="8153400" cy="453044"/>
        </p:xfrm>
        <a:graphic>
          <a:graphicData uri="http://schemas.openxmlformats.org/drawingml/2006/table">
            <a:tbl>
              <a:tblPr/>
              <a:tblGrid>
                <a:gridCol w="905095">
                  <a:extLst>
                    <a:ext uri="{9D8B030D-6E8A-4147-A177-3AD203B41FA5}">
                      <a16:colId xmlns:a16="http://schemas.microsoft.com/office/drawing/2014/main" val="4280585666"/>
                    </a:ext>
                  </a:extLst>
                </a:gridCol>
                <a:gridCol w="981428">
                  <a:extLst>
                    <a:ext uri="{9D8B030D-6E8A-4147-A177-3AD203B41FA5}">
                      <a16:colId xmlns:a16="http://schemas.microsoft.com/office/drawing/2014/main" val="1124270958"/>
                    </a:ext>
                  </a:extLst>
                </a:gridCol>
                <a:gridCol w="4907977">
                  <a:extLst>
                    <a:ext uri="{9D8B030D-6E8A-4147-A177-3AD203B41FA5}">
                      <a16:colId xmlns:a16="http://schemas.microsoft.com/office/drawing/2014/main" val="2677170912"/>
                    </a:ext>
                  </a:extLst>
                </a:gridCol>
                <a:gridCol w="1358900">
                  <a:extLst>
                    <a:ext uri="{9D8B030D-6E8A-4147-A177-3AD203B41FA5}">
                      <a16:colId xmlns:a16="http://schemas.microsoft.com/office/drawing/2014/main" val="3771682665"/>
                    </a:ext>
                  </a:extLst>
                </a:gridCol>
              </a:tblGrid>
              <a:tr h="453044">
                <a:tc>
                  <a:txBody>
                    <a:bodyPr/>
                    <a:lstStyle/>
                    <a:p>
                      <a:pPr marL="0" marR="0" algn="ctr">
                        <a:spcBef>
                          <a:spcPts val="300"/>
                        </a:spcBef>
                        <a:spcAft>
                          <a:spcPts val="300"/>
                        </a:spcAft>
                      </a:pPr>
                      <a:r>
                        <a:rPr lang="en-GB" sz="1400" b="1" dirty="0">
                          <a:solidFill>
                            <a:srgbClr val="BFBFBF"/>
                          </a:solidFill>
                          <a:effectLst/>
                          <a:latin typeface="Calibri" panose="020F0502020204030204" pitchFamily="34" charset="0"/>
                          <a:ea typeface="Times New Roman" panose="02020603050405020304" pitchFamily="18" charset="0"/>
                        </a:rPr>
                        <a:t>SIT-34-14</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Draft a one-page Charter for the proposed new Working Group study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1 May 2019  </a:t>
                      </a:r>
                      <a:r>
                        <a:rPr lang="en-GB" sz="1400" b="1" dirty="0">
                          <a:solidFill>
                            <a:srgbClr val="CC0066"/>
                          </a:solidFill>
                          <a:effectLst/>
                          <a:latin typeface="Calibri" panose="020F0502020204030204" pitchFamily="34" charset="0"/>
                          <a:ea typeface="Times New Roman" panose="02020603050405020304" pitchFamily="18" charset="0"/>
                        </a:rPr>
                        <a:t>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43598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8145814"/>
              </p:ext>
            </p:extLst>
          </p:nvPr>
        </p:nvGraphicFramePr>
        <p:xfrm>
          <a:off x="304800" y="2141220"/>
          <a:ext cx="8153400" cy="853440"/>
        </p:xfrm>
        <a:graphic>
          <a:graphicData uri="http://schemas.openxmlformats.org/drawingml/2006/table">
            <a:tbl>
              <a:tblPr/>
              <a:tblGrid>
                <a:gridCol w="905094">
                  <a:extLst>
                    <a:ext uri="{9D8B030D-6E8A-4147-A177-3AD203B41FA5}">
                      <a16:colId xmlns:a16="http://schemas.microsoft.com/office/drawing/2014/main" val="634638244"/>
                    </a:ext>
                  </a:extLst>
                </a:gridCol>
                <a:gridCol w="981429">
                  <a:extLst>
                    <a:ext uri="{9D8B030D-6E8A-4147-A177-3AD203B41FA5}">
                      <a16:colId xmlns:a16="http://schemas.microsoft.com/office/drawing/2014/main" val="1819174026"/>
                    </a:ext>
                  </a:extLst>
                </a:gridCol>
                <a:gridCol w="4907977">
                  <a:extLst>
                    <a:ext uri="{9D8B030D-6E8A-4147-A177-3AD203B41FA5}">
                      <a16:colId xmlns:a16="http://schemas.microsoft.com/office/drawing/2014/main" val="395038671"/>
                    </a:ext>
                  </a:extLst>
                </a:gridCol>
                <a:gridCol w="1358900">
                  <a:extLst>
                    <a:ext uri="{9D8B030D-6E8A-4147-A177-3AD203B41FA5}">
                      <a16:colId xmlns:a16="http://schemas.microsoft.com/office/drawing/2014/main" val="2077626428"/>
                    </a:ext>
                  </a:extLst>
                </a:gridCol>
              </a:tblGrid>
              <a:tr h="567343">
                <a:tc>
                  <a:txBody>
                    <a:bodyPr/>
                    <a:lstStyle/>
                    <a:p>
                      <a:pPr marL="0" marR="0" algn="ctr">
                        <a:spcBef>
                          <a:spcPts val="300"/>
                        </a:spcBef>
                        <a:spcAft>
                          <a:spcPts val="300"/>
                        </a:spcAft>
                      </a:pPr>
                      <a:r>
                        <a:rPr lang="en-GB" sz="1400" b="1" dirty="0">
                          <a:solidFill>
                            <a:srgbClr val="A6A6A6"/>
                          </a:solidFill>
                          <a:effectLst/>
                          <a:latin typeface="Calibri" panose="020F0502020204030204" pitchFamily="34" charset="0"/>
                          <a:ea typeface="Times New Roman" panose="02020603050405020304" pitchFamily="18" charset="0"/>
                        </a:rPr>
                        <a:t>SIT-34-15</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SIT Chair Team to lead a study team to look at the proposed concept for a new Working Group and draft a recommended way forward.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2019 SIT Technical Workshop </a:t>
                      </a:r>
                      <a:r>
                        <a:rPr lang="en-GB" sz="1400" b="1" dirty="0">
                          <a:solidFill>
                            <a:srgbClr val="CC0066"/>
                          </a:solidFill>
                          <a:effectLst/>
                          <a:latin typeface="Calibri" panose="020F0502020204030204" pitchFamily="34" charset="0"/>
                          <a:ea typeface="Times New Roman" panose="02020603050405020304" pitchFamily="18" charset="0"/>
                        </a:rPr>
                        <a:t>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453051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8128178"/>
              </p:ext>
            </p:extLst>
          </p:nvPr>
        </p:nvGraphicFramePr>
        <p:xfrm>
          <a:off x="304800" y="3200400"/>
          <a:ext cx="8153401" cy="426720"/>
        </p:xfrm>
        <a:graphic>
          <a:graphicData uri="http://schemas.openxmlformats.org/drawingml/2006/table">
            <a:tbl>
              <a:tblPr/>
              <a:tblGrid>
                <a:gridCol w="905095">
                  <a:extLst>
                    <a:ext uri="{9D8B030D-6E8A-4147-A177-3AD203B41FA5}">
                      <a16:colId xmlns:a16="http://schemas.microsoft.com/office/drawing/2014/main" val="3745512218"/>
                    </a:ext>
                  </a:extLst>
                </a:gridCol>
                <a:gridCol w="981428">
                  <a:extLst>
                    <a:ext uri="{9D8B030D-6E8A-4147-A177-3AD203B41FA5}">
                      <a16:colId xmlns:a16="http://schemas.microsoft.com/office/drawing/2014/main" val="1313875607"/>
                    </a:ext>
                  </a:extLst>
                </a:gridCol>
                <a:gridCol w="4907978">
                  <a:extLst>
                    <a:ext uri="{9D8B030D-6E8A-4147-A177-3AD203B41FA5}">
                      <a16:colId xmlns:a16="http://schemas.microsoft.com/office/drawing/2014/main" val="3605873653"/>
                    </a:ext>
                  </a:extLst>
                </a:gridCol>
                <a:gridCol w="1358900">
                  <a:extLst>
                    <a:ext uri="{9D8B030D-6E8A-4147-A177-3AD203B41FA5}">
                      <a16:colId xmlns:a16="http://schemas.microsoft.com/office/drawing/2014/main" val="2304624806"/>
                    </a:ext>
                  </a:extLst>
                </a:gridCol>
              </a:tblGrid>
              <a:tr h="408709">
                <a:tc>
                  <a:txBody>
                    <a:bodyPr/>
                    <a:lstStyle/>
                    <a:p>
                      <a:pPr marL="0" marR="0" algn="ctr">
                        <a:spcBef>
                          <a:spcPts val="300"/>
                        </a:spcBef>
                        <a:spcAft>
                          <a:spcPts val="300"/>
                        </a:spcAft>
                      </a:pPr>
                      <a:r>
                        <a:rPr lang="en-GB" sz="1400" b="1" dirty="0">
                          <a:solidFill>
                            <a:srgbClr val="BFBFBF"/>
                          </a:solidFill>
                          <a:effectLst/>
                          <a:latin typeface="Calibri" panose="020F0502020204030204" pitchFamily="34" charset="0"/>
                          <a:ea typeface="Times New Roman" panose="02020603050405020304" pitchFamily="18" charset="0"/>
                        </a:rPr>
                        <a:t>SIT-34-16</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Draft a Charter for the pilot of oceans VC merger study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1 May 2019  </a:t>
                      </a:r>
                      <a:r>
                        <a:rPr lang="en-GB" sz="1400" b="1" dirty="0">
                          <a:solidFill>
                            <a:srgbClr val="CC0066"/>
                          </a:solidFill>
                          <a:effectLst/>
                          <a:latin typeface="Calibri" panose="020F0502020204030204" pitchFamily="34" charset="0"/>
                          <a:ea typeface="Times New Roman" panose="02020603050405020304" pitchFamily="18" charset="0"/>
                        </a:rPr>
                        <a:t>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4778738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05239804"/>
              </p:ext>
            </p:extLst>
          </p:nvPr>
        </p:nvGraphicFramePr>
        <p:xfrm>
          <a:off x="304800" y="3798224"/>
          <a:ext cx="8153401" cy="853440"/>
        </p:xfrm>
        <a:graphic>
          <a:graphicData uri="http://schemas.openxmlformats.org/drawingml/2006/table">
            <a:tbl>
              <a:tblPr/>
              <a:tblGrid>
                <a:gridCol w="905095">
                  <a:extLst>
                    <a:ext uri="{9D8B030D-6E8A-4147-A177-3AD203B41FA5}">
                      <a16:colId xmlns:a16="http://schemas.microsoft.com/office/drawing/2014/main" val="762026878"/>
                    </a:ext>
                  </a:extLst>
                </a:gridCol>
                <a:gridCol w="981428">
                  <a:extLst>
                    <a:ext uri="{9D8B030D-6E8A-4147-A177-3AD203B41FA5}">
                      <a16:colId xmlns:a16="http://schemas.microsoft.com/office/drawing/2014/main" val="1499536004"/>
                    </a:ext>
                  </a:extLst>
                </a:gridCol>
                <a:gridCol w="4907978">
                  <a:extLst>
                    <a:ext uri="{9D8B030D-6E8A-4147-A177-3AD203B41FA5}">
                      <a16:colId xmlns:a16="http://schemas.microsoft.com/office/drawing/2014/main" val="1127615241"/>
                    </a:ext>
                  </a:extLst>
                </a:gridCol>
                <a:gridCol w="1358900">
                  <a:extLst>
                    <a:ext uri="{9D8B030D-6E8A-4147-A177-3AD203B41FA5}">
                      <a16:colId xmlns:a16="http://schemas.microsoft.com/office/drawing/2014/main" val="2601521414"/>
                    </a:ext>
                  </a:extLst>
                </a:gridCol>
              </a:tblGrid>
              <a:tr h="545176">
                <a:tc>
                  <a:txBody>
                    <a:bodyPr/>
                    <a:lstStyle/>
                    <a:p>
                      <a:pPr marL="0" marR="0" algn="ctr">
                        <a:spcBef>
                          <a:spcPts val="300"/>
                        </a:spcBef>
                        <a:spcAft>
                          <a:spcPts val="300"/>
                        </a:spcAft>
                      </a:pPr>
                      <a:r>
                        <a:rPr lang="en-GB" sz="1400" b="1" dirty="0">
                          <a:solidFill>
                            <a:srgbClr val="A6A6A6"/>
                          </a:solidFill>
                          <a:effectLst/>
                          <a:latin typeface="Calibri" panose="020F0502020204030204" pitchFamily="34" charset="0"/>
                          <a:ea typeface="Times New Roman" panose="02020603050405020304" pitchFamily="18" charset="0"/>
                        </a:rPr>
                        <a:t>SIT-34-17</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SIT Chair Team to lead a study team to look at the proposed pilot of oceans VC merger and draft a recommended way forward for the VC based on the study team Charter.</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2019 SIT Technical Workshop </a:t>
                      </a:r>
                      <a:r>
                        <a:rPr lang="en-GB" sz="1400" b="1" dirty="0">
                          <a:solidFill>
                            <a:srgbClr val="CC0066"/>
                          </a:solidFill>
                          <a:effectLst/>
                          <a:latin typeface="Calibri" panose="020F0502020204030204" pitchFamily="34" charset="0"/>
                          <a:ea typeface="Times New Roman" panose="02020603050405020304" pitchFamily="18" charset="0"/>
                        </a:rPr>
                        <a:t>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64607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14991889"/>
              </p:ext>
            </p:extLst>
          </p:nvPr>
        </p:nvGraphicFramePr>
        <p:xfrm>
          <a:off x="304800" y="4800600"/>
          <a:ext cx="8153399" cy="640080"/>
        </p:xfrm>
        <a:graphic>
          <a:graphicData uri="http://schemas.openxmlformats.org/drawingml/2006/table">
            <a:tbl>
              <a:tblPr/>
              <a:tblGrid>
                <a:gridCol w="1204336">
                  <a:extLst>
                    <a:ext uri="{9D8B030D-6E8A-4147-A177-3AD203B41FA5}">
                      <a16:colId xmlns:a16="http://schemas.microsoft.com/office/drawing/2014/main" val="1451705535"/>
                    </a:ext>
                  </a:extLst>
                </a:gridCol>
                <a:gridCol w="981933">
                  <a:extLst>
                    <a:ext uri="{9D8B030D-6E8A-4147-A177-3AD203B41FA5}">
                      <a16:colId xmlns:a16="http://schemas.microsoft.com/office/drawing/2014/main" val="1888332387"/>
                    </a:ext>
                  </a:extLst>
                </a:gridCol>
                <a:gridCol w="4607531">
                  <a:extLst>
                    <a:ext uri="{9D8B030D-6E8A-4147-A177-3AD203B41FA5}">
                      <a16:colId xmlns:a16="http://schemas.microsoft.com/office/drawing/2014/main" val="308278008"/>
                    </a:ext>
                  </a:extLst>
                </a:gridCol>
                <a:gridCol w="1359599">
                  <a:extLst>
                    <a:ext uri="{9D8B030D-6E8A-4147-A177-3AD203B41FA5}">
                      <a16:colId xmlns:a16="http://schemas.microsoft.com/office/drawing/2014/main" val="1413663579"/>
                    </a:ext>
                  </a:extLst>
                </a:gridCol>
              </a:tblGrid>
              <a:tr h="565265">
                <a:tc>
                  <a:txBody>
                    <a:bodyPr/>
                    <a:lstStyle/>
                    <a:p>
                      <a:pPr marL="0" marR="0" algn="ctr">
                        <a:spcBef>
                          <a:spcPts val="300"/>
                        </a:spcBef>
                        <a:spcAft>
                          <a:spcPts val="300"/>
                        </a:spcAft>
                      </a:pPr>
                      <a:r>
                        <a:rPr lang="en-GB" sz="1200" b="1" dirty="0">
                          <a:solidFill>
                            <a:srgbClr val="BFBFBF"/>
                          </a:solidFill>
                          <a:effectLst/>
                          <a:latin typeface="Calibri" panose="020F0502020204030204" pitchFamily="34" charset="0"/>
                          <a:ea typeface="Times New Roman" panose="02020603050405020304" pitchFamily="18" charset="0"/>
                        </a:rPr>
                        <a:t>SIT-TW-2019-03</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spcBef>
                          <a:spcPts val="300"/>
                        </a:spcBef>
                        <a:spcAft>
                          <a:spcPts val="300"/>
                        </a:spcAft>
                      </a:pPr>
                      <a:r>
                        <a:rPr lang="en-GB" sz="1400" dirty="0">
                          <a:effectLst/>
                          <a:latin typeface="Calibri" panose="020F0502020204030204" pitchFamily="34" charset="0"/>
                          <a:ea typeface="Times New Roman" panose="02020603050405020304" pitchFamily="18" charset="0"/>
                        </a:rPr>
                        <a:t>WGST</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Integrate feedback from SIT TW and finalize the Study Team report for </a:t>
                      </a:r>
                      <a:r>
                        <a:rPr lang="en-GB" sz="1400" b="1" dirty="0">
                          <a:effectLst/>
                          <a:highlight>
                            <a:srgbClr val="00FF00"/>
                          </a:highlight>
                          <a:latin typeface="Calibri" panose="020F0502020204030204" pitchFamily="34" charset="0"/>
                          <a:ea typeface="Times New Roman" panose="02020603050405020304" pitchFamily="18" charset="0"/>
                        </a:rPr>
                        <a:t>SIT Chair presentation</a:t>
                      </a:r>
                      <a:r>
                        <a:rPr lang="en-GB" sz="1400" dirty="0">
                          <a:effectLst/>
                          <a:latin typeface="Calibri" panose="020F0502020204030204" pitchFamily="34" charset="0"/>
                          <a:ea typeface="Times New Roman" panose="02020603050405020304" pitchFamily="18" charset="0"/>
                        </a:rPr>
                        <a:t> to the 2019 CEOS Plenary.</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b="1" dirty="0">
                          <a:effectLst/>
                          <a:latin typeface="Calibri" panose="020F0502020204030204" pitchFamily="34" charset="0"/>
                          <a:ea typeface="Times New Roman" panose="02020603050405020304" pitchFamily="18" charset="0"/>
                        </a:rPr>
                        <a:t>30 September 2019         </a:t>
                      </a:r>
                      <a:r>
                        <a:rPr lang="en-GB" sz="1400" b="1" dirty="0">
                          <a:solidFill>
                            <a:srgbClr val="CC0066"/>
                          </a:solidFill>
                          <a:effectLst/>
                          <a:latin typeface="Calibri" panose="020F0502020204030204" pitchFamily="34" charset="0"/>
                          <a:ea typeface="Times New Roman" panose="02020603050405020304" pitchFamily="18" charset="0"/>
                        </a:rPr>
                        <a:t> 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421573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61897945"/>
              </p:ext>
            </p:extLst>
          </p:nvPr>
        </p:nvGraphicFramePr>
        <p:xfrm>
          <a:off x="325582" y="5595158"/>
          <a:ext cx="8132618" cy="640080"/>
        </p:xfrm>
        <a:graphic>
          <a:graphicData uri="http://schemas.openxmlformats.org/drawingml/2006/table">
            <a:tbl>
              <a:tblPr/>
              <a:tblGrid>
                <a:gridCol w="1201267">
                  <a:extLst>
                    <a:ext uri="{9D8B030D-6E8A-4147-A177-3AD203B41FA5}">
                      <a16:colId xmlns:a16="http://schemas.microsoft.com/office/drawing/2014/main" val="3837458679"/>
                    </a:ext>
                  </a:extLst>
                </a:gridCol>
                <a:gridCol w="979430">
                  <a:extLst>
                    <a:ext uri="{9D8B030D-6E8A-4147-A177-3AD203B41FA5}">
                      <a16:colId xmlns:a16="http://schemas.microsoft.com/office/drawing/2014/main" val="2344716991"/>
                    </a:ext>
                  </a:extLst>
                </a:gridCol>
                <a:gridCol w="4595787">
                  <a:extLst>
                    <a:ext uri="{9D8B030D-6E8A-4147-A177-3AD203B41FA5}">
                      <a16:colId xmlns:a16="http://schemas.microsoft.com/office/drawing/2014/main" val="3673770845"/>
                    </a:ext>
                  </a:extLst>
                </a:gridCol>
                <a:gridCol w="1356134">
                  <a:extLst>
                    <a:ext uri="{9D8B030D-6E8A-4147-A177-3AD203B41FA5}">
                      <a16:colId xmlns:a16="http://schemas.microsoft.com/office/drawing/2014/main" val="1626696497"/>
                    </a:ext>
                  </a:extLst>
                </a:gridCol>
              </a:tblGrid>
              <a:tr h="577042">
                <a:tc>
                  <a:txBody>
                    <a:bodyPr/>
                    <a:lstStyle/>
                    <a:p>
                      <a:pPr marL="0" marR="0" algn="ctr">
                        <a:spcBef>
                          <a:spcPts val="300"/>
                        </a:spcBef>
                        <a:spcAft>
                          <a:spcPts val="300"/>
                        </a:spcAft>
                      </a:pPr>
                      <a:r>
                        <a:rPr lang="en-GB" sz="1200" b="1" dirty="0">
                          <a:solidFill>
                            <a:srgbClr val="A6A6A6"/>
                          </a:solidFill>
                          <a:effectLst/>
                          <a:latin typeface="Calibri" panose="020F0502020204030204" pitchFamily="34" charset="0"/>
                          <a:ea typeface="Times New Roman" panose="02020603050405020304" pitchFamily="18" charset="0"/>
                        </a:rPr>
                        <a:t>SIT-TW-2019-06</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OVCMST</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Integrate feedback from the SIT TW and finalize the Study Team Report for </a:t>
                      </a:r>
                      <a:r>
                        <a:rPr lang="en-GB" sz="1400" b="1" dirty="0">
                          <a:effectLst/>
                          <a:highlight>
                            <a:srgbClr val="00FF00"/>
                          </a:highlight>
                          <a:latin typeface="Calibri" panose="020F0502020204030204" pitchFamily="34" charset="0"/>
                          <a:ea typeface="Times New Roman" panose="02020603050405020304" pitchFamily="18" charset="0"/>
                        </a:rPr>
                        <a:t>SIT Chair presentation</a:t>
                      </a:r>
                      <a:r>
                        <a:rPr lang="en-GB" sz="1400" dirty="0">
                          <a:effectLst/>
                          <a:latin typeface="Calibri" panose="020F0502020204030204" pitchFamily="34" charset="0"/>
                          <a:ea typeface="Times New Roman" panose="02020603050405020304" pitchFamily="18" charset="0"/>
                        </a:rPr>
                        <a:t> to the 2019 CEOS Plenary.</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300"/>
                        </a:spcBef>
                        <a:spcAft>
                          <a:spcPts val="300"/>
                        </a:spcAft>
                      </a:pPr>
                      <a:r>
                        <a:rPr lang="en-GB" sz="1400" b="1" dirty="0">
                          <a:effectLst/>
                          <a:latin typeface="Calibri" panose="020F0502020204030204" pitchFamily="34" charset="0"/>
                          <a:ea typeface="Times New Roman" panose="02020603050405020304" pitchFamily="18" charset="0"/>
                        </a:rPr>
                        <a:t>30 September 2019  </a:t>
                      </a:r>
                      <a:r>
                        <a:rPr lang="en-GB" sz="1400" b="1" dirty="0">
                          <a:solidFill>
                            <a:srgbClr val="CC0066"/>
                          </a:solidFill>
                          <a:effectLst/>
                          <a:latin typeface="Calibri" panose="020F0502020204030204" pitchFamily="34" charset="0"/>
                          <a:ea typeface="Times New Roman" panose="02020603050405020304" pitchFamily="18" charset="0"/>
                        </a:rPr>
                        <a:t>       CLOSED</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6745270"/>
                  </a:ext>
                </a:extLst>
              </a:tr>
            </a:tbl>
          </a:graphicData>
        </a:graphic>
      </p:graphicFrame>
    </p:spTree>
    <p:extLst>
      <p:ext uri="{BB962C8B-B14F-4D97-AF65-F5344CB8AC3E}">
        <p14:creationId xmlns:p14="http://schemas.microsoft.com/office/powerpoint/2010/main" val="417189900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7315200" cy="30162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rgbClr val="92D050"/>
                </a:solidFill>
                <a:effectLst/>
                <a:uFillTx/>
                <a:latin typeface="+mj-lt"/>
              </a:rPr>
              <a:t>Working</a:t>
            </a:r>
            <a:r>
              <a:rPr kumimoji="0" lang="en-US" sz="4000" b="1" i="0" u="none" strike="noStrike" cap="none" spc="0" normalizeH="0" dirty="0" smtClean="0">
                <a:ln>
                  <a:noFill/>
                </a:ln>
                <a:solidFill>
                  <a:srgbClr val="92D050"/>
                </a:solidFill>
                <a:effectLst/>
                <a:uFillTx/>
                <a:latin typeface="+mj-lt"/>
              </a:rPr>
              <a:t> Group Study Team</a:t>
            </a:r>
          </a:p>
          <a:p>
            <a:pPr marL="0" marR="0" indent="0" algn="l" defTabSz="457200" rtl="0" fontAlgn="auto" latinLnBrk="1" hangingPunct="0">
              <a:lnSpc>
                <a:spcPct val="100000"/>
              </a:lnSpc>
              <a:spcBef>
                <a:spcPts val="0"/>
              </a:spcBef>
              <a:spcAft>
                <a:spcPts val="0"/>
              </a:spcAft>
              <a:buClrTx/>
              <a:buSzTx/>
              <a:buFontTx/>
              <a:buNone/>
              <a:tabLst/>
            </a:pPr>
            <a:r>
              <a:rPr lang="en-US" sz="4000" b="1" baseline="0" dirty="0" smtClean="0">
                <a:solidFill>
                  <a:srgbClr val="92D050"/>
                </a:solidFill>
                <a:latin typeface="+mj-lt"/>
              </a:rPr>
              <a:t>(WGST)</a:t>
            </a:r>
          </a:p>
          <a:p>
            <a:pPr marL="0" marR="0" indent="0" algn="l" defTabSz="457200" rtl="0" fontAlgn="auto" latinLnBrk="1" hangingPunct="0">
              <a:lnSpc>
                <a:spcPct val="100000"/>
              </a:lnSpc>
              <a:spcBef>
                <a:spcPts val="0"/>
              </a:spcBef>
              <a:spcAft>
                <a:spcPts val="0"/>
              </a:spcAft>
              <a:buClrTx/>
              <a:buSzTx/>
              <a:buFontTx/>
              <a:buNone/>
              <a:tabLst/>
            </a:pPr>
            <a:r>
              <a:rPr lang="en-US" sz="4000" b="1" baseline="0" dirty="0" smtClean="0">
                <a:solidFill>
                  <a:srgbClr val="92D050"/>
                </a:solidFill>
                <a:latin typeface="+mj-lt"/>
              </a:rPr>
              <a:t>Results</a:t>
            </a:r>
          </a:p>
          <a:p>
            <a:pPr marL="0" indent="0">
              <a:buNone/>
            </a:pPr>
            <a:r>
              <a:rPr lang="en-US" sz="2400" i="1" dirty="0">
                <a:solidFill>
                  <a:srgbClr val="92D050"/>
                </a:solidFill>
                <a:latin typeface="+mj-lt"/>
              </a:rPr>
              <a:t>Refer to </a:t>
            </a:r>
            <a:r>
              <a:rPr lang="en-US" sz="2400" i="1" dirty="0" smtClean="0">
                <a:solidFill>
                  <a:srgbClr val="92D050"/>
                </a:solidFill>
                <a:latin typeface="+mj-lt"/>
              </a:rPr>
              <a:t>WGST_Assessment_Final_Oct_2019</a:t>
            </a:r>
            <a:endParaRPr lang="en-US" sz="2400" i="1" dirty="0">
              <a:solidFill>
                <a:srgbClr val="92D050"/>
              </a:solidFill>
              <a:latin typeface="+mj-lt"/>
            </a:endParaRPr>
          </a:p>
          <a:p>
            <a:pPr marL="0" indent="0">
              <a:buNone/>
            </a:pPr>
            <a:endParaRPr lang="en-US" sz="1000" dirty="0">
              <a:solidFill>
                <a:srgbClr val="92D050"/>
              </a:solidFill>
              <a:latin typeface="+mj-lt"/>
            </a:endParaRPr>
          </a:p>
          <a:p>
            <a:pPr marL="0" indent="0">
              <a:buNone/>
            </a:pPr>
            <a:r>
              <a:rPr lang="en-US" sz="3600" b="1" dirty="0">
                <a:solidFill>
                  <a:srgbClr val="CC0066"/>
                </a:solidFill>
                <a:latin typeface="+mj-lt"/>
              </a:rPr>
              <a:t>FOR DECISION</a:t>
            </a:r>
            <a:endParaRPr lang="en-US" sz="2800" b="1" dirty="0">
              <a:solidFill>
                <a:srgbClr val="CC0066"/>
              </a:solidFill>
              <a:latin typeface="+mj-lt"/>
            </a:endParaRPr>
          </a:p>
        </p:txBody>
      </p:sp>
      <p:pic>
        <p:nvPicPr>
          <p:cNvPr id="2" name="Picture 1"/>
          <p:cNvPicPr>
            <a:picLocks noChangeAspect="1"/>
          </p:cNvPicPr>
          <p:nvPr/>
        </p:nvPicPr>
        <p:blipFill>
          <a:blip r:embed="rId2"/>
          <a:stretch>
            <a:fillRect/>
          </a:stretch>
        </p:blipFill>
        <p:spPr>
          <a:xfrm>
            <a:off x="457200" y="3244808"/>
            <a:ext cx="2731462" cy="3554550"/>
          </a:xfrm>
          <a:prstGeom prst="rect">
            <a:avLst/>
          </a:prstGeom>
        </p:spPr>
      </p:pic>
    </p:spTree>
    <p:extLst>
      <p:ext uri="{BB962C8B-B14F-4D97-AF65-F5344CB8AC3E}">
        <p14:creationId xmlns:p14="http://schemas.microsoft.com/office/powerpoint/2010/main" val="174564815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p:cNvSpPr>
            <a:spLocks noGrp="1"/>
          </p:cNvSpPr>
          <p:nvPr>
            <p:ph sz="quarter" idx="11"/>
          </p:nvPr>
        </p:nvSpPr>
        <p:spPr/>
        <p:txBody>
          <a:bodyPr/>
          <a:lstStyle/>
          <a:p>
            <a:r>
              <a:rPr lang="en-US" sz="3200" dirty="0" smtClean="0"/>
              <a:t>WGST</a:t>
            </a:r>
            <a:r>
              <a:rPr lang="en-US" dirty="0" smtClean="0"/>
              <a:t> Background</a:t>
            </a:r>
            <a:endParaRPr lang="en-US" dirty="0"/>
          </a:p>
        </p:txBody>
      </p:sp>
      <p:sp>
        <p:nvSpPr>
          <p:cNvPr id="5" name="Content Placeholder 3"/>
          <p:cNvSpPr>
            <a:spLocks noGrp="1"/>
          </p:cNvSpPr>
          <p:nvPr>
            <p:ph sz="quarter" idx="10"/>
          </p:nvPr>
        </p:nvSpPr>
        <p:spPr>
          <a:xfrm>
            <a:off x="76200" y="1219200"/>
            <a:ext cx="8991600" cy="2438400"/>
          </a:xfrm>
        </p:spPr>
        <p:txBody>
          <a:bodyPr/>
          <a:lstStyle/>
          <a:p>
            <a:r>
              <a:rPr lang="en-US" sz="1800" dirty="0"/>
              <a:t>At the SIT-34 Meeting (April 2019 in Miami, Florida) the CEOS SIT Chair (NOAA) presented a </a:t>
            </a:r>
            <a:r>
              <a:rPr lang="en-US" sz="1800" i="1" dirty="0" smtClean="0"/>
              <a:t>Concept Paper </a:t>
            </a:r>
            <a:r>
              <a:rPr lang="en-US" sz="1800" dirty="0"/>
              <a:t>that proposed a new CEOS Working Group to </a:t>
            </a:r>
            <a:r>
              <a:rPr lang="en-US" sz="1800" b="1" dirty="0"/>
              <a:t>address multiple interests from external stakeholders in accessing CEOS Agency data</a:t>
            </a:r>
            <a:r>
              <a:rPr lang="en-US" sz="1800" dirty="0"/>
              <a:t>. </a:t>
            </a:r>
          </a:p>
          <a:p>
            <a:r>
              <a:rPr lang="en-US" sz="1800" dirty="0"/>
              <a:t>A </a:t>
            </a:r>
            <a:r>
              <a:rPr lang="en-US" sz="1800" b="1" dirty="0"/>
              <a:t>Working Group Study Team (WGST) </a:t>
            </a:r>
            <a:r>
              <a:rPr lang="en-US" sz="1800" dirty="0"/>
              <a:t>was convened. The group has had several telecons since the SIT meeting and its findings are presented here.</a:t>
            </a:r>
            <a:br>
              <a:rPr lang="en-US" sz="1800" dirty="0"/>
            </a:br>
            <a:endParaRPr lang="en-US" sz="1800" dirty="0"/>
          </a:p>
          <a:p>
            <a:r>
              <a:rPr lang="en-US" sz="1800" b="1" dirty="0"/>
              <a:t>Members of the WGST </a:t>
            </a:r>
            <a:r>
              <a:rPr lang="en-US" sz="1800" dirty="0"/>
              <a:t>include 19 people: </a:t>
            </a:r>
          </a:p>
        </p:txBody>
      </p:sp>
      <p:sp>
        <p:nvSpPr>
          <p:cNvPr id="6" name="TextBox 5">
            <a:extLst>
              <a:ext uri="{FF2B5EF4-FFF2-40B4-BE49-F238E27FC236}">
                <a16:creationId xmlns:a16="http://schemas.microsoft.com/office/drawing/2014/main" id="{36D02673-1685-DA4B-AF4A-89F0F8FE1793}"/>
              </a:ext>
            </a:extLst>
          </p:cNvPr>
          <p:cNvSpPr txBox="1"/>
          <p:nvPr/>
        </p:nvSpPr>
        <p:spPr>
          <a:xfrm>
            <a:off x="488179" y="3699164"/>
            <a:ext cx="3779021" cy="1846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solidFill>
                  <a:schemeClr val="tx2">
                    <a:lumMod val="75000"/>
                  </a:schemeClr>
                </a:solidFill>
                <a:latin typeface="Helvetica" pitchFamily="2" charset="0"/>
              </a:rPr>
              <a:t>CEO – Steven Hosford</a:t>
            </a:r>
          </a:p>
          <a:p>
            <a:r>
              <a:rPr lang="en-US" sz="1600" dirty="0">
                <a:solidFill>
                  <a:schemeClr val="tx2">
                    <a:lumMod val="75000"/>
                  </a:schemeClr>
                </a:solidFill>
                <a:latin typeface="Helvetica" pitchFamily="2" charset="0"/>
              </a:rPr>
              <a:t>SIT Chair Team/NOAA – Kerry Sawyer</a:t>
            </a:r>
          </a:p>
          <a:p>
            <a:r>
              <a:rPr lang="en-US" sz="1600" dirty="0">
                <a:solidFill>
                  <a:schemeClr val="tx2">
                    <a:lumMod val="75000"/>
                  </a:schemeClr>
                </a:solidFill>
                <a:latin typeface="Helvetica" pitchFamily="2" charset="0"/>
              </a:rPr>
              <a:t>SDG AHT/ESA – Marc Paganini</a:t>
            </a:r>
          </a:p>
          <a:p>
            <a:r>
              <a:rPr lang="en-US" sz="1600" dirty="0">
                <a:solidFill>
                  <a:schemeClr val="tx2">
                    <a:lumMod val="75000"/>
                  </a:schemeClr>
                </a:solidFill>
                <a:latin typeface="Helvetica" pitchFamily="2" charset="0"/>
              </a:rPr>
              <a:t>WGISS/ESA – Mirko Albani</a:t>
            </a:r>
          </a:p>
          <a:p>
            <a:r>
              <a:rPr lang="en-US" sz="1600" dirty="0">
                <a:solidFill>
                  <a:schemeClr val="tx2">
                    <a:lumMod val="75000"/>
                  </a:schemeClr>
                </a:solidFill>
                <a:latin typeface="Helvetica" pitchFamily="2" charset="0"/>
              </a:rPr>
              <a:t>CAST – Yufu Cui</a:t>
            </a:r>
          </a:p>
          <a:p>
            <a:r>
              <a:rPr lang="en-US" sz="1600" dirty="0">
                <a:solidFill>
                  <a:schemeClr val="tx2">
                    <a:lumMod val="75000"/>
                  </a:schemeClr>
                </a:solidFill>
                <a:latin typeface="Helvetica" pitchFamily="2" charset="0"/>
              </a:rPr>
              <a:t>CONAE – Laura Frulla, Homero Lozza</a:t>
            </a:r>
          </a:p>
          <a:p>
            <a:r>
              <a:rPr lang="en-US" sz="1600" dirty="0">
                <a:solidFill>
                  <a:schemeClr val="tx2">
                    <a:lumMod val="75000"/>
                  </a:schemeClr>
                </a:solidFill>
                <a:latin typeface="Helvetica" pitchFamily="2" charset="0"/>
              </a:rPr>
              <a:t>CSIRO – Flora Kerblat, Jono Ross</a:t>
            </a:r>
          </a:p>
        </p:txBody>
      </p:sp>
      <p:sp>
        <p:nvSpPr>
          <p:cNvPr id="7" name="TextBox 6">
            <a:extLst>
              <a:ext uri="{FF2B5EF4-FFF2-40B4-BE49-F238E27FC236}">
                <a16:creationId xmlns:a16="http://schemas.microsoft.com/office/drawing/2014/main" id="{E494AA08-A2AB-F440-A951-A5E5D9052C46}"/>
              </a:ext>
            </a:extLst>
          </p:cNvPr>
          <p:cNvSpPr txBox="1"/>
          <p:nvPr/>
        </p:nvSpPr>
        <p:spPr>
          <a:xfrm>
            <a:off x="4312421" y="3699164"/>
            <a:ext cx="4450579" cy="1846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solidFill>
                  <a:schemeClr val="tx2">
                    <a:lumMod val="75000"/>
                  </a:schemeClr>
                </a:solidFill>
                <a:latin typeface="+mj-lt"/>
              </a:rPr>
              <a:t>EC – Mark Dowell</a:t>
            </a:r>
          </a:p>
          <a:p>
            <a:r>
              <a:rPr lang="en-US" sz="1600" dirty="0">
                <a:solidFill>
                  <a:schemeClr val="tx2">
                    <a:lumMod val="75000"/>
                  </a:schemeClr>
                </a:solidFill>
                <a:latin typeface="+mj-lt"/>
              </a:rPr>
              <a:t>ESA – Ivan Petiteville</a:t>
            </a:r>
          </a:p>
          <a:p>
            <a:r>
              <a:rPr lang="en-US" sz="1600" dirty="0">
                <a:solidFill>
                  <a:schemeClr val="tx2">
                    <a:lumMod val="75000"/>
                  </a:schemeClr>
                </a:solidFill>
                <a:latin typeface="+mj-lt"/>
              </a:rPr>
              <a:t>JAXA – Osamu Ochiai</a:t>
            </a:r>
          </a:p>
          <a:p>
            <a:r>
              <a:rPr lang="en-US" sz="1600" dirty="0">
                <a:solidFill>
                  <a:schemeClr val="tx2">
                    <a:lumMod val="75000"/>
                  </a:schemeClr>
                </a:solidFill>
                <a:latin typeface="+mj-lt"/>
              </a:rPr>
              <a:t>NASA – Brian Killough, Christine Bognar, </a:t>
            </a:r>
            <a:br>
              <a:rPr lang="en-US" sz="1600" dirty="0">
                <a:solidFill>
                  <a:schemeClr val="tx2">
                    <a:lumMod val="75000"/>
                  </a:schemeClr>
                </a:solidFill>
                <a:latin typeface="+mj-lt"/>
              </a:rPr>
            </a:br>
            <a:r>
              <a:rPr lang="en-US" sz="1600" dirty="0">
                <a:solidFill>
                  <a:schemeClr val="tx2">
                    <a:lumMod val="75000"/>
                  </a:schemeClr>
                </a:solidFill>
                <a:latin typeface="+mj-lt"/>
              </a:rPr>
              <a:t>Paula Bontempi, Brad Doorn, Lawrence Friedl, </a:t>
            </a:r>
            <a:r>
              <a:rPr lang="en-US" sz="1600" dirty="0" smtClean="0">
                <a:solidFill>
                  <a:schemeClr val="tx2">
                    <a:lumMod val="75000"/>
                  </a:schemeClr>
                </a:solidFill>
                <a:latin typeface="+mj-lt"/>
              </a:rPr>
              <a:t>  Argie </a:t>
            </a:r>
            <a:r>
              <a:rPr lang="en-US" sz="1600" dirty="0">
                <a:solidFill>
                  <a:schemeClr val="tx2">
                    <a:lumMod val="75000"/>
                  </a:schemeClr>
                </a:solidFill>
                <a:latin typeface="+mj-lt"/>
              </a:rPr>
              <a:t>Kavvada</a:t>
            </a:r>
          </a:p>
          <a:p>
            <a:r>
              <a:rPr lang="en-US" sz="1600" dirty="0">
                <a:solidFill>
                  <a:schemeClr val="tx2">
                    <a:lumMod val="75000"/>
                  </a:schemeClr>
                </a:solidFill>
                <a:latin typeface="+mj-lt"/>
              </a:rPr>
              <a:t>USGS – Jenn Lacey</a:t>
            </a:r>
          </a:p>
        </p:txBody>
      </p:sp>
    </p:spTree>
    <p:extLst>
      <p:ext uri="{BB962C8B-B14F-4D97-AF65-F5344CB8AC3E}">
        <p14:creationId xmlns:p14="http://schemas.microsoft.com/office/powerpoint/2010/main" val="31744087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a:p>
        </p:txBody>
      </p:sp>
      <p:sp>
        <p:nvSpPr>
          <p:cNvPr id="4" name="Content Placeholder 3"/>
          <p:cNvSpPr>
            <a:spLocks noGrp="1"/>
          </p:cNvSpPr>
          <p:nvPr>
            <p:ph sz="quarter" idx="11"/>
          </p:nvPr>
        </p:nvSpPr>
        <p:spPr>
          <a:xfrm>
            <a:off x="2057400" y="228600"/>
            <a:ext cx="5410200" cy="685800"/>
          </a:xfrm>
        </p:spPr>
        <p:txBody>
          <a:bodyPr/>
          <a:lstStyle/>
          <a:p>
            <a:pPr lvl="0">
              <a:spcBef>
                <a:spcPts val="0"/>
              </a:spcBef>
              <a:buSzTx/>
              <a:defRPr/>
            </a:pPr>
            <a:r>
              <a:rPr lang="en-US" sz="3200" dirty="0" smtClean="0"/>
              <a:t>WGST Charter</a:t>
            </a:r>
            <a:endParaRPr lang="en-US" sz="3200" dirty="0"/>
          </a:p>
        </p:txBody>
      </p:sp>
      <p:sp>
        <p:nvSpPr>
          <p:cNvPr id="2" name="Content Placeholder 1"/>
          <p:cNvSpPr>
            <a:spLocks noGrp="1"/>
          </p:cNvSpPr>
          <p:nvPr>
            <p:ph sz="quarter" idx="10"/>
          </p:nvPr>
        </p:nvSpPr>
        <p:spPr/>
        <p:txBody>
          <a:bodyPr/>
          <a:lstStyle/>
          <a:p>
            <a:r>
              <a:rPr lang="en-US" sz="1800" dirty="0" smtClean="0"/>
              <a:t>Working </a:t>
            </a:r>
            <a:r>
              <a:rPr lang="en-US" sz="1800" dirty="0"/>
              <a:t>Group Study Team (WGST</a:t>
            </a:r>
            <a:r>
              <a:rPr lang="en-US" sz="1800" dirty="0" smtClean="0"/>
              <a:t>) objective:</a:t>
            </a:r>
          </a:p>
          <a:p>
            <a:pPr lvl="1"/>
            <a:r>
              <a:rPr lang="en-US" sz="1600" i="1" dirty="0" smtClean="0"/>
              <a:t>to </a:t>
            </a:r>
            <a:r>
              <a:rPr lang="en-US" sz="1600" i="1" dirty="0"/>
              <a:t>assess the interest and feasibility of CEOS Agencies in the creation of a new Working Group to address multiple interests from external stakeholders in accessing CEOS Agency data.  </a:t>
            </a:r>
            <a:endParaRPr lang="en-US" sz="1600" i="1" dirty="0" smtClean="0"/>
          </a:p>
          <a:p>
            <a:r>
              <a:rPr lang="en-US" sz="1800" dirty="0" smtClean="0"/>
              <a:t>As </a:t>
            </a:r>
            <a:r>
              <a:rPr lang="en-US" sz="1800" dirty="0"/>
              <a:t>awareness of the value of Earth Observation (EO) information has grown, CEOS has received increasing requests from different user communities for data and information products to address their specific mission needs.  </a:t>
            </a:r>
            <a:endParaRPr lang="en-US" sz="1800" dirty="0" smtClean="0"/>
          </a:p>
          <a:p>
            <a:r>
              <a:rPr lang="en-US" sz="1800" dirty="0" smtClean="0"/>
              <a:t>While </a:t>
            </a:r>
            <a:r>
              <a:rPr lang="en-US" sz="1800" dirty="0"/>
              <a:t>the output information products vary by the user community, the requests share common expectations on CEOS and its agencies to provide these information products efficiently, drawing on the best sources of EO data.  </a:t>
            </a:r>
            <a:endParaRPr lang="en-US" sz="1800" dirty="0" smtClean="0"/>
          </a:p>
          <a:p>
            <a:r>
              <a:rPr lang="en-US" sz="1800" dirty="0" smtClean="0"/>
              <a:t>The </a:t>
            </a:r>
            <a:r>
              <a:rPr lang="en-US" sz="1800" dirty="0"/>
              <a:t>proposed new Working Group </a:t>
            </a:r>
            <a:r>
              <a:rPr lang="en-US" sz="1800" dirty="0" smtClean="0"/>
              <a:t>would:</a:t>
            </a:r>
          </a:p>
          <a:p>
            <a:pPr lvl="1"/>
            <a:r>
              <a:rPr lang="en-US" sz="1600" dirty="0" smtClean="0"/>
              <a:t>Work </a:t>
            </a:r>
            <a:r>
              <a:rPr lang="en-US" sz="1600" dirty="0"/>
              <a:t>closely with GEO to perform the common discipline of user engagement and needs assessment, requirements development, and the filtering, definition, and data product sub-setting by working with the user communities to understand their needs and by pulling appropriate data to support the communities</a:t>
            </a:r>
            <a:r>
              <a:rPr lang="en-US" sz="1600" dirty="0" smtClean="0"/>
              <a:t>.</a:t>
            </a:r>
          </a:p>
          <a:p>
            <a:pPr lvl="1"/>
            <a:r>
              <a:rPr lang="en-US" sz="1600" dirty="0" smtClean="0"/>
              <a:t>In </a:t>
            </a:r>
            <a:r>
              <a:rPr lang="en-US" sz="1600" dirty="0"/>
              <a:t>its execution, the proposed new Working Group could be the interface for </a:t>
            </a:r>
            <a:r>
              <a:rPr lang="en-US" sz="1600" dirty="0" smtClean="0"/>
              <a:t>interpretation </a:t>
            </a:r>
            <a:r>
              <a:rPr lang="en-US" sz="1600" dirty="0"/>
              <a:t>of emerging user needs for satellite observations to CEOS external partners.  </a:t>
            </a:r>
          </a:p>
          <a:p>
            <a:pPr lvl="1"/>
            <a:endParaRPr lang="en-US" sz="1600" dirty="0"/>
          </a:p>
        </p:txBody>
      </p:sp>
    </p:spTree>
    <p:extLst>
      <p:ext uri="{BB962C8B-B14F-4D97-AF65-F5344CB8AC3E}">
        <p14:creationId xmlns:p14="http://schemas.microsoft.com/office/powerpoint/2010/main" val="67560318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a:xfrm>
            <a:off x="76200" y="1219199"/>
            <a:ext cx="8991600" cy="5597485"/>
          </a:xfrm>
        </p:spPr>
        <p:txBody>
          <a:bodyPr/>
          <a:lstStyle/>
          <a:p>
            <a:pPr lvl="0">
              <a:spcBef>
                <a:spcPts val="0"/>
              </a:spcBef>
            </a:pPr>
            <a:r>
              <a:rPr lang="en-US" sz="2000" dirty="0" smtClean="0"/>
              <a:t>Compare </a:t>
            </a:r>
            <a:r>
              <a:rPr lang="en-US" sz="2000" dirty="0"/>
              <a:t>the CEOS status quo engagement approach with external users with the proposed new Working Group.  The suggested evaluation criteria </a:t>
            </a:r>
            <a:r>
              <a:rPr lang="en-US" sz="2000" dirty="0" smtClean="0"/>
              <a:t>focused on four primary features:</a:t>
            </a:r>
            <a:endParaRPr lang="en-US" sz="2000" dirty="0"/>
          </a:p>
          <a:p>
            <a:pPr lvl="1">
              <a:spcBef>
                <a:spcPts val="0"/>
              </a:spcBef>
            </a:pPr>
            <a:r>
              <a:rPr lang="en-US" sz="1800" dirty="0" smtClean="0"/>
              <a:t>Responsivity</a:t>
            </a:r>
            <a:endParaRPr lang="en-US" sz="1800" dirty="0"/>
          </a:p>
          <a:p>
            <a:pPr lvl="1">
              <a:spcBef>
                <a:spcPts val="0"/>
              </a:spcBef>
            </a:pPr>
            <a:r>
              <a:rPr lang="en-US" sz="1800" dirty="0" smtClean="0"/>
              <a:t>Productivity</a:t>
            </a:r>
          </a:p>
          <a:p>
            <a:pPr lvl="1">
              <a:spcBef>
                <a:spcPts val="0"/>
              </a:spcBef>
            </a:pPr>
            <a:r>
              <a:rPr lang="en-US" sz="1800" dirty="0" smtClean="0"/>
              <a:t>Feasibility</a:t>
            </a:r>
            <a:endParaRPr lang="en-US" sz="1800" dirty="0"/>
          </a:p>
          <a:p>
            <a:pPr lvl="1">
              <a:spcBef>
                <a:spcPts val="0"/>
              </a:spcBef>
            </a:pPr>
            <a:r>
              <a:rPr lang="en-US" sz="1800" dirty="0" smtClean="0"/>
              <a:t>Agency Satisfaction</a:t>
            </a:r>
          </a:p>
          <a:p>
            <a:pPr marL="457200" lvl="1" indent="0">
              <a:spcBef>
                <a:spcPts val="0"/>
              </a:spcBef>
              <a:buNone/>
            </a:pPr>
            <a:endParaRPr lang="en-US" sz="1800" dirty="0"/>
          </a:p>
          <a:p>
            <a:pPr lvl="0">
              <a:spcBef>
                <a:spcPts val="0"/>
              </a:spcBef>
            </a:pPr>
            <a:r>
              <a:rPr lang="en-US" sz="2000" dirty="0"/>
              <a:t>Prepare a report on the results of the evaluation, including:</a:t>
            </a:r>
          </a:p>
          <a:p>
            <a:pPr lvl="1">
              <a:spcBef>
                <a:spcPts val="0"/>
              </a:spcBef>
            </a:pPr>
            <a:r>
              <a:rPr lang="en-US" sz="1800" dirty="0"/>
              <a:t>Assessment of how the new organization would affect (if at all) the currently chartered activities of the existing </a:t>
            </a:r>
            <a:r>
              <a:rPr lang="en-US" sz="1800" i="1" dirty="0"/>
              <a:t>ad hoc</a:t>
            </a:r>
            <a:r>
              <a:rPr lang="en-US" sz="1800" dirty="0"/>
              <a:t> entities.</a:t>
            </a:r>
          </a:p>
          <a:p>
            <a:pPr lvl="1">
              <a:spcBef>
                <a:spcPts val="0"/>
              </a:spcBef>
            </a:pPr>
            <a:r>
              <a:rPr lang="en-US" sz="1800" dirty="0"/>
              <a:t>Results of the assessment of the scope and scale of user community requests for CEOS support for potential future areas and for known expansion of existing engagement areas.</a:t>
            </a:r>
          </a:p>
          <a:p>
            <a:pPr lvl="1">
              <a:spcBef>
                <a:spcPts val="0"/>
              </a:spcBef>
            </a:pPr>
            <a:r>
              <a:rPr lang="en-US" sz="1800" dirty="0"/>
              <a:t>Identification of possible options for restructuring CEOS entities, and the benefits and drawbacks of each.</a:t>
            </a:r>
          </a:p>
          <a:p>
            <a:pPr lvl="1">
              <a:spcBef>
                <a:spcPts val="0"/>
              </a:spcBef>
            </a:pPr>
            <a:r>
              <a:rPr lang="en-US" sz="1800" b="1" dirty="0"/>
              <a:t>Conclusion and recommendations for consideration and discussion at the SIT TW</a:t>
            </a:r>
            <a:r>
              <a:rPr lang="en-US" sz="1800" b="1" dirty="0" smtClean="0"/>
              <a:t>.</a:t>
            </a:r>
            <a:endParaRPr lang="en-US" sz="1800" b="1" dirty="0"/>
          </a:p>
        </p:txBody>
      </p:sp>
      <p:sp>
        <p:nvSpPr>
          <p:cNvPr id="4" name="Content Placeholder 3"/>
          <p:cNvSpPr>
            <a:spLocks noGrp="1"/>
          </p:cNvSpPr>
          <p:nvPr>
            <p:ph sz="quarter" idx="11"/>
          </p:nvPr>
        </p:nvSpPr>
        <p:spPr/>
        <p:txBody>
          <a:bodyPr/>
          <a:lstStyle/>
          <a:p>
            <a:r>
              <a:rPr lang="en-US" sz="3200" dirty="0" smtClean="0"/>
              <a:t>WGST Expectations</a:t>
            </a:r>
            <a:endParaRPr lang="en-US" sz="3200" dirty="0"/>
          </a:p>
        </p:txBody>
      </p:sp>
    </p:spTree>
    <p:extLst>
      <p:ext uri="{BB962C8B-B14F-4D97-AF65-F5344CB8AC3E}">
        <p14:creationId xmlns:p14="http://schemas.microsoft.com/office/powerpoint/2010/main" val="232638313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52400" y="1219200"/>
            <a:ext cx="8884227" cy="4572000"/>
          </a:xfrm>
        </p:spPr>
        <p:txBody>
          <a:bodyPr/>
          <a:lstStyle/>
          <a:p>
            <a:r>
              <a:rPr lang="en-US" sz="1800" dirty="0"/>
              <a:t>Users are bringing increasing numbers of requests to CEOS for data and information products to address their specific project needs. </a:t>
            </a:r>
          </a:p>
          <a:p>
            <a:r>
              <a:rPr lang="en-US" sz="1800" dirty="0"/>
              <a:t>This represents positive growth and new opportunities for CEOS, yet adds challenges our work priorities as a “best efforts”” organization.</a:t>
            </a:r>
          </a:p>
          <a:p>
            <a:r>
              <a:rPr lang="en-US" sz="1800" dirty="0"/>
              <a:t>The WGST evaluated the types of external requests to assess their volume and frequency.</a:t>
            </a:r>
          </a:p>
          <a:p>
            <a:r>
              <a:rPr lang="en-US" sz="1800" dirty="0"/>
              <a:t>It was determined there are </a:t>
            </a:r>
            <a:r>
              <a:rPr lang="en-US" sz="1800" b="1" dirty="0"/>
              <a:t>3 basic categories of external requests</a:t>
            </a:r>
            <a:r>
              <a:rPr lang="en-US" sz="1800" dirty="0"/>
              <a:t>:</a:t>
            </a:r>
          </a:p>
          <a:p>
            <a:pPr lvl="1"/>
            <a:r>
              <a:rPr lang="en-US" sz="1800" dirty="0"/>
              <a:t>GEO Work Programme (Flagships, Initiatives, Community Activities)</a:t>
            </a:r>
          </a:p>
          <a:p>
            <a:pPr lvl="1"/>
            <a:r>
              <a:rPr lang="en-US" sz="1800" dirty="0"/>
              <a:t>Global Policy Frameworks – climate (UNFCCC/SBSTA/GCOS) and disasters (Sendai Framework)</a:t>
            </a:r>
          </a:p>
          <a:p>
            <a:pPr lvl="1"/>
            <a:r>
              <a:rPr lang="en-US" sz="1800" dirty="0"/>
              <a:t>Global Development Groups – finance (World Bank, ADB) and capacity building (GPSDD)</a:t>
            </a:r>
          </a:p>
          <a:p>
            <a:r>
              <a:rPr lang="en-US" sz="1800" dirty="0"/>
              <a:t>The WGST document included a section on “Requirements Definition” that suggests the process is iterative and can often take many years to refine details</a:t>
            </a:r>
          </a:p>
          <a:p>
            <a:endParaRPr lang="en-US" sz="1800" dirty="0"/>
          </a:p>
        </p:txBody>
      </p:sp>
      <p:sp>
        <p:nvSpPr>
          <p:cNvPr id="5" name="Content Placeholder 4"/>
          <p:cNvSpPr>
            <a:spLocks noGrp="1"/>
          </p:cNvSpPr>
          <p:nvPr>
            <p:ph sz="quarter" idx="11"/>
          </p:nvPr>
        </p:nvSpPr>
        <p:spPr>
          <a:xfrm>
            <a:off x="1828800" y="76200"/>
            <a:ext cx="6005012" cy="1143000"/>
          </a:xfrm>
        </p:spPr>
        <p:txBody>
          <a:bodyPr/>
          <a:lstStyle/>
          <a:p>
            <a:r>
              <a:rPr lang="en-US" sz="3200" dirty="0" smtClean="0"/>
              <a:t>WGST Output: User Community Requests</a:t>
            </a:r>
            <a:endParaRPr lang="en-US" sz="3200" dirty="0"/>
          </a:p>
        </p:txBody>
      </p:sp>
    </p:spTree>
    <p:extLst>
      <p:ext uri="{BB962C8B-B14F-4D97-AF65-F5344CB8AC3E}">
        <p14:creationId xmlns:p14="http://schemas.microsoft.com/office/powerpoint/2010/main" val="212265953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US" sz="1950" dirty="0"/>
              <a:t>Many GEO initiatives and activities are already addressed or have synergies with activities in CEOS entities (e.g. Working Groups, Virtual Constellations, Ad Hoc Teams). For example ...</a:t>
            </a:r>
          </a:p>
          <a:p>
            <a:pPr lvl="1"/>
            <a:r>
              <a:rPr lang="en-US" sz="1950" dirty="0"/>
              <a:t>GEOGLAM, </a:t>
            </a:r>
            <a:r>
              <a:rPr lang="en-US" sz="1950" dirty="0" smtClean="0"/>
              <a:t>GFOI</a:t>
            </a:r>
            <a:r>
              <a:rPr lang="en-US" sz="1950" dirty="0" smtClean="0">
                <a:sym typeface="Wingdings" panose="05000000000000000000" pitchFamily="2" charset="2"/>
              </a:rPr>
              <a:t>  AHT, AHWG, LSI-VC</a:t>
            </a:r>
            <a:endParaRPr lang="en-US" sz="1950" dirty="0" smtClean="0"/>
          </a:p>
          <a:p>
            <a:pPr lvl="1"/>
            <a:r>
              <a:rPr lang="en-US" sz="1950" dirty="0" smtClean="0"/>
              <a:t>GEO-DARMA</a:t>
            </a:r>
            <a:r>
              <a:rPr lang="en-US" sz="1950" dirty="0"/>
              <a:t>, </a:t>
            </a:r>
            <a:r>
              <a:rPr lang="en-US" sz="1950" dirty="0" smtClean="0"/>
              <a:t>EO4SENDAI, Global </a:t>
            </a:r>
            <a:r>
              <a:rPr lang="en-US" sz="1950" dirty="0"/>
              <a:t>Flood </a:t>
            </a:r>
            <a:r>
              <a:rPr lang="en-US" sz="1950" dirty="0" smtClean="0"/>
              <a:t>Risk </a:t>
            </a:r>
            <a:r>
              <a:rPr lang="en-US" sz="1950" dirty="0">
                <a:sym typeface="Wingdings" panose="05000000000000000000" pitchFamily="2" charset="2"/>
              </a:rPr>
              <a:t> </a:t>
            </a:r>
            <a:r>
              <a:rPr lang="en-US" sz="1950" dirty="0" err="1" smtClean="0">
                <a:sym typeface="Wingdings" panose="05000000000000000000" pitchFamily="2" charset="2"/>
              </a:rPr>
              <a:t>WGDisasters</a:t>
            </a:r>
            <a:endParaRPr lang="en-US" sz="1950" dirty="0" smtClean="0">
              <a:sym typeface="Wingdings" panose="05000000000000000000" pitchFamily="2" charset="2"/>
            </a:endParaRPr>
          </a:p>
          <a:p>
            <a:pPr lvl="1"/>
            <a:r>
              <a:rPr lang="en-US" sz="1950" dirty="0">
                <a:sym typeface="Wingdings" panose="05000000000000000000" pitchFamily="2" charset="2"/>
              </a:rPr>
              <a:t>EO4SDG </a:t>
            </a:r>
            <a:r>
              <a:rPr lang="en-US" sz="1950" dirty="0" smtClean="0">
                <a:sym typeface="Wingdings" panose="05000000000000000000" pitchFamily="2" charset="2"/>
              </a:rPr>
              <a:t> SDG AHT</a:t>
            </a:r>
          </a:p>
          <a:p>
            <a:pPr lvl="1"/>
            <a:r>
              <a:rPr lang="en-US" sz="1950" dirty="0">
                <a:sym typeface="Wingdings" panose="05000000000000000000" pitchFamily="2" charset="2"/>
              </a:rPr>
              <a:t>SBSTA, </a:t>
            </a:r>
            <a:r>
              <a:rPr lang="en-US" sz="1950" dirty="0" smtClean="0">
                <a:sym typeface="Wingdings" panose="05000000000000000000" pitchFamily="2" charset="2"/>
              </a:rPr>
              <a:t>GCOS  </a:t>
            </a:r>
            <a:r>
              <a:rPr lang="en-US" sz="1950" dirty="0" err="1" smtClean="0">
                <a:sym typeface="Wingdings" panose="05000000000000000000" pitchFamily="2" charset="2"/>
              </a:rPr>
              <a:t>WGClimate</a:t>
            </a:r>
            <a:endParaRPr lang="en-US" sz="1950" dirty="0"/>
          </a:p>
          <a:p>
            <a:r>
              <a:rPr lang="en-US" sz="1950" dirty="0"/>
              <a:t>There are also several initiatives and activities that may become future requests of CEOS </a:t>
            </a:r>
            <a:r>
              <a:rPr lang="en-US" sz="1950" dirty="0" smtClean="0"/>
              <a:t>but which currently do not have formal links</a:t>
            </a:r>
            <a:endParaRPr lang="en-US" sz="1950" dirty="0"/>
          </a:p>
          <a:p>
            <a:pPr lvl="1"/>
            <a:r>
              <a:rPr lang="en-US" sz="1950" dirty="0"/>
              <a:t>Aquawatch, GEO BON, GEO-EV, GEOGLOWS, GEO Wetlands, GWIS, Arctic GEOSS, Global Land Cover, GLOBAL MANGROVE</a:t>
            </a:r>
          </a:p>
          <a:p>
            <a:pPr lvl="1"/>
            <a:r>
              <a:rPr lang="en-US" sz="1950" dirty="0"/>
              <a:t>Half of these fall in the category of "</a:t>
            </a:r>
            <a:r>
              <a:rPr lang="en-US" sz="1950" b="1" dirty="0"/>
              <a:t>water</a:t>
            </a:r>
            <a:r>
              <a:rPr lang="en-US" sz="1950" dirty="0"/>
              <a:t>" which is not currently accommodated by a direct CEOS group, but has been actively discussed in past CEOS meetings.</a:t>
            </a:r>
          </a:p>
          <a:p>
            <a:pPr lvl="1"/>
            <a:endParaRPr lang="en-US" sz="1950" dirty="0"/>
          </a:p>
          <a:p>
            <a:pPr lvl="1"/>
            <a:endParaRPr lang="en-US" sz="1950" dirty="0"/>
          </a:p>
        </p:txBody>
      </p:sp>
      <p:sp>
        <p:nvSpPr>
          <p:cNvPr id="5" name="Content Placeholder 4"/>
          <p:cNvSpPr>
            <a:spLocks noGrp="1"/>
          </p:cNvSpPr>
          <p:nvPr>
            <p:ph sz="quarter" idx="11"/>
          </p:nvPr>
        </p:nvSpPr>
        <p:spPr>
          <a:xfrm>
            <a:off x="1905000" y="152400"/>
            <a:ext cx="5842280" cy="617220"/>
          </a:xfrm>
        </p:spPr>
        <p:txBody>
          <a:bodyPr/>
          <a:lstStyle/>
          <a:p>
            <a:r>
              <a:rPr lang="en-US" sz="3200" dirty="0" smtClean="0"/>
              <a:t>External Requests</a:t>
            </a:r>
            <a:endParaRPr lang="en-US" sz="3200" dirty="0"/>
          </a:p>
        </p:txBody>
      </p:sp>
    </p:spTree>
    <p:extLst>
      <p:ext uri="{BB962C8B-B14F-4D97-AF65-F5344CB8AC3E}">
        <p14:creationId xmlns:p14="http://schemas.microsoft.com/office/powerpoint/2010/main" val="3315459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CC57CB8-F90D-684E-9ADE-8F2C9D284194}"/>
              </a:ext>
            </a:extLst>
          </p:cNvPr>
          <p:cNvPicPr>
            <a:picLocks noChangeAspect="1"/>
          </p:cNvPicPr>
          <p:nvPr/>
        </p:nvPicPr>
        <p:blipFill rotWithShape="1">
          <a:blip r:embed="rId2"/>
          <a:srcRect t="21224" b="7158"/>
          <a:stretch/>
        </p:blipFill>
        <p:spPr>
          <a:xfrm>
            <a:off x="609600" y="2093406"/>
            <a:ext cx="8315159" cy="2859593"/>
          </a:xfrm>
          <a:prstGeom prst="rect">
            <a:avLst/>
          </a:prstGeom>
        </p:spPr>
      </p:pic>
      <p:sp>
        <p:nvSpPr>
          <p:cNvPr id="2" name="Shape 11"/>
          <p:cNvSpPr/>
          <p:nvPr/>
        </p:nvSpPr>
        <p:spPr>
          <a:xfrm>
            <a:off x="1897680" y="73559"/>
            <a:ext cx="5989275" cy="8999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400" b="1" dirty="0">
                <a:solidFill>
                  <a:srgbClr val="FFFFFF"/>
                </a:solidFill>
                <a:latin typeface="+mj-lt"/>
                <a:ea typeface="Arial Bold"/>
                <a:cs typeface="Arial Bold"/>
                <a:sym typeface="Arial Bold"/>
              </a:rPr>
              <a:t>CEOS Entities Engage at Many Places in the Earth Observations </a:t>
            </a:r>
            <a:r>
              <a:rPr lang="en-AU" sz="2400" b="1" dirty="0" smtClean="0">
                <a:solidFill>
                  <a:srgbClr val="FFFFFF"/>
                </a:solidFill>
                <a:latin typeface="+mj-lt"/>
                <a:ea typeface="Arial Bold"/>
                <a:cs typeface="Arial Bold"/>
                <a:sym typeface="Arial Bold"/>
              </a:rPr>
              <a:t>Value </a:t>
            </a:r>
            <a:r>
              <a:rPr lang="en-AU" sz="2400" b="1" dirty="0">
                <a:solidFill>
                  <a:srgbClr val="FFFFFF"/>
                </a:solidFill>
                <a:latin typeface="+mj-lt"/>
                <a:ea typeface="Arial Bold"/>
                <a:cs typeface="Arial Bold"/>
                <a:sym typeface="Arial Bold"/>
              </a:rPr>
              <a:t>Chain</a:t>
            </a:r>
          </a:p>
        </p:txBody>
      </p:sp>
      <p:sp>
        <p:nvSpPr>
          <p:cNvPr id="5" name="ZoneTexte 4"/>
          <p:cNvSpPr txBox="1"/>
          <p:nvPr/>
        </p:nvSpPr>
        <p:spPr>
          <a:xfrm>
            <a:off x="7580741" y="1893351"/>
            <a:ext cx="1502974"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2000" b="1" i="0" u="none" strike="noStrike" cap="none" spc="0" normalizeH="0" baseline="0" dirty="0" smtClean="0">
                <a:ln>
                  <a:noFill/>
                </a:ln>
                <a:solidFill>
                  <a:srgbClr val="00B050"/>
                </a:solidFill>
                <a:effectLst/>
                <a:uFillTx/>
                <a:latin typeface="+mj-lt"/>
              </a:rPr>
              <a:t>User-facing</a:t>
            </a:r>
            <a:endParaRPr kumimoji="0" lang="fr-FR" sz="2000" b="1" i="0" u="none" strike="noStrike" cap="none" spc="0" normalizeH="0" baseline="0" dirty="0">
              <a:ln>
                <a:noFill/>
              </a:ln>
              <a:solidFill>
                <a:srgbClr val="00B050"/>
              </a:solidFill>
              <a:effectLst/>
              <a:uFillTx/>
              <a:latin typeface="+mj-lt"/>
            </a:endParaRPr>
          </a:p>
        </p:txBody>
      </p:sp>
      <p:sp>
        <p:nvSpPr>
          <p:cNvPr id="7" name="ZoneTexte 6"/>
          <p:cNvSpPr txBox="1"/>
          <p:nvPr/>
        </p:nvSpPr>
        <p:spPr>
          <a:xfrm>
            <a:off x="167081" y="1592159"/>
            <a:ext cx="173060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FF0000"/>
                </a:solidFill>
                <a:effectLst/>
                <a:uFillTx/>
                <a:latin typeface="+mj-lt"/>
              </a:rPr>
              <a:t>Observations</a:t>
            </a:r>
          </a:p>
        </p:txBody>
      </p:sp>
      <p:sp>
        <p:nvSpPr>
          <p:cNvPr id="8" name="Ellipse 7"/>
          <p:cNvSpPr/>
          <p:nvPr/>
        </p:nvSpPr>
        <p:spPr>
          <a:xfrm>
            <a:off x="2826689" y="2005109"/>
            <a:ext cx="3876074" cy="2012220"/>
          </a:xfrm>
          <a:prstGeom prst="ellipse">
            <a:avLst/>
          </a:prstGeom>
          <a:noFill/>
          <a:ln w="381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2569"/>
              </a:solidFill>
              <a:effectLst/>
              <a:uFillTx/>
              <a:latin typeface="Candara" panose="020E0502030303020204" pitchFamily="34" charset="0"/>
            </a:endParaRPr>
          </a:p>
        </p:txBody>
      </p:sp>
      <p:sp>
        <p:nvSpPr>
          <p:cNvPr id="9" name="ZoneTexte 8"/>
          <p:cNvSpPr txBox="1"/>
          <p:nvPr/>
        </p:nvSpPr>
        <p:spPr>
          <a:xfrm>
            <a:off x="3422223" y="1657292"/>
            <a:ext cx="3157273"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IE" sz="2000" b="1" dirty="0">
                <a:solidFill>
                  <a:srgbClr val="0070C0"/>
                </a:solidFill>
                <a:latin typeface="+mj-lt"/>
              </a:rPr>
              <a:t>Data Value Enhancement</a:t>
            </a:r>
            <a:endParaRPr kumimoji="0" lang="en-IE" sz="2000" b="1" i="0" u="none" strike="noStrike" cap="none" spc="0" normalizeH="0" baseline="0" dirty="0">
              <a:ln>
                <a:noFill/>
              </a:ln>
              <a:solidFill>
                <a:srgbClr val="0070C0"/>
              </a:solidFill>
              <a:effectLst/>
              <a:uFillTx/>
              <a:latin typeface="+mj-lt"/>
            </a:endParaRPr>
          </a:p>
        </p:txBody>
      </p:sp>
      <p:sp>
        <p:nvSpPr>
          <p:cNvPr id="16" name="Slide Number Placeholder 15">
            <a:extLst>
              <a:ext uri="{FF2B5EF4-FFF2-40B4-BE49-F238E27FC236}">
                <a16:creationId xmlns:a16="http://schemas.microsoft.com/office/drawing/2014/main" id="{2A962125-D226-CD49-8CA2-8F660298B543}"/>
              </a:ext>
            </a:extLst>
          </p:cNvPr>
          <p:cNvSpPr>
            <a:spLocks noGrp="1"/>
          </p:cNvSpPr>
          <p:nvPr>
            <p:ph type="sldNum" idx="12"/>
          </p:nvPr>
        </p:nvSpPr>
        <p:spPr/>
        <p:txBody>
          <a:bodyPr/>
          <a:lstStyle/>
          <a:p>
            <a:pPr lvl="0"/>
            <a:fld id="{86CB4B4D-7CA3-9044-876B-883B54F8677D}" type="slidenum">
              <a:rPr lang="en-US" smtClean="0">
                <a:latin typeface="Candara" panose="020E0502030303020204" pitchFamily="34" charset="0"/>
              </a:rPr>
              <a:t>17</a:t>
            </a:fld>
            <a:endParaRPr lang="en-US" dirty="0">
              <a:latin typeface="Candara" panose="020E0502030303020204" pitchFamily="34" charset="0"/>
            </a:endParaRPr>
          </a:p>
        </p:txBody>
      </p:sp>
      <p:sp>
        <p:nvSpPr>
          <p:cNvPr id="14" name="Oval 13">
            <a:extLst>
              <a:ext uri="{FF2B5EF4-FFF2-40B4-BE49-F238E27FC236}">
                <a16:creationId xmlns:a16="http://schemas.microsoft.com/office/drawing/2014/main" id="{63CB9448-9534-0248-BF79-88E258D1FD2A}"/>
              </a:ext>
            </a:extLst>
          </p:cNvPr>
          <p:cNvSpPr/>
          <p:nvPr/>
        </p:nvSpPr>
        <p:spPr>
          <a:xfrm>
            <a:off x="604693" y="2002591"/>
            <a:ext cx="3205306" cy="2525362"/>
          </a:xfrm>
          <a:prstGeom prst="ellipse">
            <a:avLst/>
          </a:prstGeom>
          <a:noFill/>
          <a:ln w="381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7" name="Oval 16">
            <a:extLst>
              <a:ext uri="{FF2B5EF4-FFF2-40B4-BE49-F238E27FC236}">
                <a16:creationId xmlns:a16="http://schemas.microsoft.com/office/drawing/2014/main" id="{2F828054-25CF-1A40-A019-349D163EFEF9}"/>
              </a:ext>
            </a:extLst>
          </p:cNvPr>
          <p:cNvSpPr/>
          <p:nvPr/>
        </p:nvSpPr>
        <p:spPr>
          <a:xfrm>
            <a:off x="5468760" y="2391742"/>
            <a:ext cx="3451092" cy="2408858"/>
          </a:xfrm>
          <a:prstGeom prst="ellipse">
            <a:avLst/>
          </a:prstGeom>
          <a:noFill/>
          <a:ln w="38100" cap="flat">
            <a:solidFill>
              <a:srgbClr val="00B05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8" name="ZoneTexte 6">
            <a:extLst>
              <a:ext uri="{FF2B5EF4-FFF2-40B4-BE49-F238E27FC236}">
                <a16:creationId xmlns:a16="http://schemas.microsoft.com/office/drawing/2014/main" id="{0C2A2588-190D-3245-8F57-96F0B32664BF}"/>
              </a:ext>
            </a:extLst>
          </p:cNvPr>
          <p:cNvSpPr txBox="1"/>
          <p:nvPr/>
        </p:nvSpPr>
        <p:spPr>
          <a:xfrm>
            <a:off x="189082" y="4629092"/>
            <a:ext cx="2464776" cy="20867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90000"/>
              </a:lnSpc>
              <a:spcBef>
                <a:spcPts val="0"/>
              </a:spcBef>
              <a:spcAft>
                <a:spcPts val="0"/>
              </a:spcAft>
              <a:buClrTx/>
              <a:buSzTx/>
              <a:buFontTx/>
              <a:buNone/>
              <a:tabLst/>
            </a:pPr>
            <a:r>
              <a:rPr kumimoji="0" lang="fr-FR" b="1" i="0" u="none" strike="noStrike" cap="none" spc="0" normalizeH="0" baseline="0" dirty="0">
                <a:ln>
                  <a:noFill/>
                </a:ln>
                <a:solidFill>
                  <a:srgbClr val="FF0000"/>
                </a:solidFill>
                <a:effectLst/>
                <a:uFillTx/>
                <a:latin typeface="+mj-lt"/>
              </a:rPr>
              <a:t>Virtual Constellations</a:t>
            </a:r>
          </a:p>
          <a:p>
            <a:pPr marL="0" marR="0" indent="0" algn="ctr" defTabSz="457200" rtl="0" fontAlgn="auto" latinLnBrk="1" hangingPunct="0">
              <a:lnSpc>
                <a:spcPct val="90000"/>
              </a:lnSpc>
              <a:spcBef>
                <a:spcPts val="0"/>
              </a:spcBef>
              <a:spcAft>
                <a:spcPts val="0"/>
              </a:spcAft>
              <a:buClrTx/>
              <a:buSzTx/>
              <a:buFontTx/>
              <a:buNone/>
              <a:tabLst/>
            </a:pPr>
            <a:r>
              <a:rPr lang="fr-FR" b="1" dirty="0">
                <a:solidFill>
                  <a:srgbClr val="FF0000"/>
                </a:solidFill>
                <a:latin typeface="+mj-lt"/>
              </a:rPr>
              <a:t>LSI-VC</a:t>
            </a:r>
          </a:p>
          <a:p>
            <a:pPr marL="0" marR="0" indent="0" algn="ctr" defTabSz="457200" rtl="0" fontAlgn="auto" latinLnBrk="1" hangingPunct="0">
              <a:lnSpc>
                <a:spcPct val="90000"/>
              </a:lnSpc>
              <a:spcBef>
                <a:spcPts val="0"/>
              </a:spcBef>
              <a:spcAft>
                <a:spcPts val="0"/>
              </a:spcAft>
              <a:buClrTx/>
              <a:buSzTx/>
              <a:buFontTx/>
              <a:buNone/>
              <a:tabLst/>
            </a:pPr>
            <a:r>
              <a:rPr kumimoji="0" lang="fr-FR" b="1" i="0" u="none" strike="noStrike" cap="none" spc="0" normalizeH="0" baseline="0" dirty="0">
                <a:ln>
                  <a:noFill/>
                </a:ln>
                <a:solidFill>
                  <a:srgbClr val="FF0000"/>
                </a:solidFill>
                <a:effectLst/>
                <a:uFillTx/>
                <a:latin typeface="+mj-lt"/>
              </a:rPr>
              <a:t>AC-VC</a:t>
            </a:r>
          </a:p>
          <a:p>
            <a:pPr marL="0" marR="0" indent="0" algn="ctr" defTabSz="457200" rtl="0" fontAlgn="auto" latinLnBrk="1" hangingPunct="0">
              <a:lnSpc>
                <a:spcPct val="90000"/>
              </a:lnSpc>
              <a:spcBef>
                <a:spcPts val="0"/>
              </a:spcBef>
              <a:spcAft>
                <a:spcPts val="0"/>
              </a:spcAft>
              <a:buClrTx/>
              <a:buSzTx/>
              <a:buFontTx/>
              <a:buNone/>
              <a:tabLst/>
            </a:pPr>
            <a:r>
              <a:rPr lang="fr-FR" b="1" dirty="0">
                <a:solidFill>
                  <a:srgbClr val="FF0000"/>
                </a:solidFill>
                <a:latin typeface="+mj-lt"/>
              </a:rPr>
              <a:t>P-VC</a:t>
            </a:r>
          </a:p>
          <a:p>
            <a:pPr marL="0" marR="0" indent="0" algn="ctr" defTabSz="457200" rtl="0" fontAlgn="auto" latinLnBrk="1" hangingPunct="0">
              <a:lnSpc>
                <a:spcPct val="90000"/>
              </a:lnSpc>
              <a:spcBef>
                <a:spcPts val="0"/>
              </a:spcBef>
              <a:spcAft>
                <a:spcPts val="0"/>
              </a:spcAft>
              <a:buClrTx/>
              <a:buSzTx/>
              <a:buFontTx/>
              <a:buNone/>
              <a:tabLst/>
            </a:pPr>
            <a:r>
              <a:rPr kumimoji="0" lang="fr-FR" b="1" i="0" u="none" strike="noStrike" cap="none" spc="0" normalizeH="0" baseline="0" dirty="0">
                <a:ln>
                  <a:noFill/>
                </a:ln>
                <a:solidFill>
                  <a:srgbClr val="FF0000"/>
                </a:solidFill>
                <a:effectLst/>
                <a:uFillTx/>
                <a:latin typeface="+mj-lt"/>
              </a:rPr>
              <a:t>OSVW-VC</a:t>
            </a:r>
          </a:p>
          <a:p>
            <a:pPr marL="0" marR="0" indent="0" algn="ctr" defTabSz="457200" rtl="0" fontAlgn="auto" latinLnBrk="1" hangingPunct="0">
              <a:lnSpc>
                <a:spcPct val="90000"/>
              </a:lnSpc>
              <a:spcBef>
                <a:spcPts val="0"/>
              </a:spcBef>
              <a:spcAft>
                <a:spcPts val="0"/>
              </a:spcAft>
              <a:buClrTx/>
              <a:buSzTx/>
              <a:buFontTx/>
              <a:buNone/>
              <a:tabLst/>
            </a:pPr>
            <a:r>
              <a:rPr lang="fr-FR" b="1" dirty="0">
                <a:solidFill>
                  <a:srgbClr val="FF0000"/>
                </a:solidFill>
                <a:latin typeface="+mj-lt"/>
                <a:ea typeface="Arial"/>
                <a:cs typeface="Arial"/>
                <a:sym typeface="Arial"/>
              </a:rPr>
              <a:t>OCR-VC</a:t>
            </a:r>
          </a:p>
          <a:p>
            <a:pPr marL="0" marR="0" indent="0" algn="ctr" defTabSz="457200" rtl="0" fontAlgn="auto" latinLnBrk="1" hangingPunct="0">
              <a:lnSpc>
                <a:spcPct val="90000"/>
              </a:lnSpc>
              <a:spcBef>
                <a:spcPts val="0"/>
              </a:spcBef>
              <a:spcAft>
                <a:spcPts val="0"/>
              </a:spcAft>
              <a:buClrTx/>
              <a:buSzTx/>
              <a:buFontTx/>
              <a:buNone/>
              <a:tabLst/>
            </a:pPr>
            <a:r>
              <a:rPr lang="fr-FR" b="1" dirty="0">
                <a:solidFill>
                  <a:srgbClr val="FF0000"/>
                </a:solidFill>
                <a:latin typeface="+mj-lt"/>
                <a:ea typeface="Arial"/>
                <a:cs typeface="Arial"/>
                <a:sym typeface="Arial"/>
              </a:rPr>
              <a:t>OST-VC</a:t>
            </a:r>
          </a:p>
          <a:p>
            <a:pPr marL="0" marR="0" indent="0" algn="ctr" defTabSz="457200" rtl="0" fontAlgn="auto" latinLnBrk="1" hangingPunct="0">
              <a:lnSpc>
                <a:spcPct val="90000"/>
              </a:lnSpc>
              <a:spcBef>
                <a:spcPts val="0"/>
              </a:spcBef>
              <a:spcAft>
                <a:spcPts val="0"/>
              </a:spcAft>
              <a:buClrTx/>
              <a:buSzTx/>
              <a:buFontTx/>
              <a:buNone/>
              <a:tabLst/>
            </a:pPr>
            <a:r>
              <a:rPr lang="fr-FR" b="1" dirty="0">
                <a:solidFill>
                  <a:srgbClr val="FF0000"/>
                </a:solidFill>
                <a:latin typeface="+mj-lt"/>
                <a:ea typeface="Arial"/>
                <a:cs typeface="Arial"/>
                <a:sym typeface="Arial"/>
              </a:rPr>
              <a:t>SST-VC</a:t>
            </a:r>
            <a:endParaRPr lang="en-AU" b="1" dirty="0">
              <a:solidFill>
                <a:srgbClr val="002060"/>
              </a:solidFill>
              <a:latin typeface="+mj-lt"/>
              <a:ea typeface="Arial"/>
              <a:cs typeface="Arial"/>
              <a:sym typeface="Arial"/>
            </a:endParaRPr>
          </a:p>
        </p:txBody>
      </p:sp>
      <p:sp>
        <p:nvSpPr>
          <p:cNvPr id="19" name="TextBox 18">
            <a:extLst>
              <a:ext uri="{FF2B5EF4-FFF2-40B4-BE49-F238E27FC236}">
                <a16:creationId xmlns:a16="http://schemas.microsoft.com/office/drawing/2014/main" id="{E0C81867-20F4-E040-8023-0BE30AC02D9C}"/>
              </a:ext>
            </a:extLst>
          </p:cNvPr>
          <p:cNvSpPr txBox="1"/>
          <p:nvPr/>
        </p:nvSpPr>
        <p:spPr>
          <a:xfrm>
            <a:off x="6568866" y="4676003"/>
            <a:ext cx="2407067"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2569"/>
                </a:solidFill>
                <a:effectLst/>
                <a:uFillTx/>
              </a:rPr>
              <a:t>Credit: Open Data Watch; Data2X</a:t>
            </a:r>
          </a:p>
        </p:txBody>
      </p:sp>
      <p:sp>
        <p:nvSpPr>
          <p:cNvPr id="20" name="ZoneTexte 8">
            <a:extLst>
              <a:ext uri="{FF2B5EF4-FFF2-40B4-BE49-F238E27FC236}">
                <a16:creationId xmlns:a16="http://schemas.microsoft.com/office/drawing/2014/main" id="{BC62829E-8CD7-F646-B281-77385B734207}"/>
              </a:ext>
            </a:extLst>
          </p:cNvPr>
          <p:cNvSpPr txBox="1"/>
          <p:nvPr/>
        </p:nvSpPr>
        <p:spPr>
          <a:xfrm>
            <a:off x="4174517" y="5029200"/>
            <a:ext cx="145808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90000"/>
              </a:lnSpc>
              <a:spcBef>
                <a:spcPts val="0"/>
              </a:spcBef>
              <a:spcAft>
                <a:spcPts val="0"/>
              </a:spcAft>
              <a:buClrTx/>
              <a:buSzTx/>
              <a:buFontTx/>
              <a:buNone/>
              <a:tabLst/>
            </a:pPr>
            <a:r>
              <a:rPr kumimoji="0" lang="en-IE" sz="2000" b="1" i="0" u="none" strike="noStrike" cap="none" spc="0" normalizeH="0" baseline="0" dirty="0">
                <a:ln>
                  <a:noFill/>
                </a:ln>
                <a:solidFill>
                  <a:srgbClr val="0070C0"/>
                </a:solidFill>
                <a:effectLst/>
                <a:uFillTx/>
                <a:latin typeface="+mj-lt"/>
              </a:rPr>
              <a:t>WG Cal/</a:t>
            </a:r>
            <a:r>
              <a:rPr lang="en-IE" sz="2000" b="1" dirty="0">
                <a:solidFill>
                  <a:srgbClr val="0070C0"/>
                </a:solidFill>
                <a:latin typeface="+mj-lt"/>
              </a:rPr>
              <a:t>Val</a:t>
            </a:r>
          </a:p>
          <a:p>
            <a:pPr marL="0" marR="0" indent="0" algn="ctr" defTabSz="457200" rtl="0" fontAlgn="auto" latinLnBrk="1" hangingPunct="0">
              <a:lnSpc>
                <a:spcPct val="90000"/>
              </a:lnSpc>
              <a:spcBef>
                <a:spcPts val="0"/>
              </a:spcBef>
              <a:spcAft>
                <a:spcPts val="0"/>
              </a:spcAft>
              <a:buClrTx/>
              <a:buSzTx/>
              <a:buFontTx/>
              <a:buNone/>
              <a:tabLst/>
            </a:pPr>
            <a:r>
              <a:rPr kumimoji="0" lang="en-IE" sz="2000" b="1" i="0" u="none" strike="noStrike" cap="none" spc="0" normalizeH="0" baseline="0" dirty="0">
                <a:ln>
                  <a:noFill/>
                </a:ln>
                <a:solidFill>
                  <a:srgbClr val="0070C0"/>
                </a:solidFill>
                <a:effectLst/>
                <a:uFillTx/>
                <a:latin typeface="+mj-lt"/>
              </a:rPr>
              <a:t>WGISS</a:t>
            </a:r>
          </a:p>
          <a:p>
            <a:pPr marL="0" marR="0" indent="0" algn="ctr" defTabSz="457200" rtl="0" fontAlgn="auto" latinLnBrk="1" hangingPunct="0">
              <a:lnSpc>
                <a:spcPct val="90000"/>
              </a:lnSpc>
              <a:spcBef>
                <a:spcPts val="0"/>
              </a:spcBef>
              <a:spcAft>
                <a:spcPts val="0"/>
              </a:spcAft>
              <a:buClrTx/>
              <a:buSzTx/>
              <a:buFontTx/>
              <a:buNone/>
              <a:tabLst/>
            </a:pPr>
            <a:r>
              <a:rPr lang="en-IE" sz="2000" b="1" dirty="0">
                <a:solidFill>
                  <a:srgbClr val="0070C0"/>
                </a:solidFill>
                <a:latin typeface="+mj-lt"/>
              </a:rPr>
              <a:t>WGCapD</a:t>
            </a:r>
            <a:endParaRPr kumimoji="0" lang="en-IE" sz="2000" b="1" i="0" u="none" strike="noStrike" cap="none" spc="0" normalizeH="0" baseline="0" dirty="0">
              <a:ln>
                <a:noFill/>
              </a:ln>
              <a:solidFill>
                <a:srgbClr val="0070C0"/>
              </a:solidFill>
              <a:effectLst/>
              <a:uFillTx/>
              <a:latin typeface="+mj-lt"/>
            </a:endParaRPr>
          </a:p>
        </p:txBody>
      </p:sp>
      <p:sp>
        <p:nvSpPr>
          <p:cNvPr id="21" name="ZoneTexte 4">
            <a:extLst>
              <a:ext uri="{FF2B5EF4-FFF2-40B4-BE49-F238E27FC236}">
                <a16:creationId xmlns:a16="http://schemas.microsoft.com/office/drawing/2014/main" id="{0C9E7465-9053-8D49-8C9A-0D37DD3326C1}"/>
              </a:ext>
            </a:extLst>
          </p:cNvPr>
          <p:cNvSpPr txBox="1"/>
          <p:nvPr/>
        </p:nvSpPr>
        <p:spPr>
          <a:xfrm>
            <a:off x="6615116" y="4989005"/>
            <a:ext cx="2370199"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90000"/>
              </a:lnSpc>
              <a:spcBef>
                <a:spcPts val="0"/>
              </a:spcBef>
              <a:spcAft>
                <a:spcPts val="0"/>
              </a:spcAft>
              <a:buClrTx/>
              <a:buSzTx/>
              <a:buFontTx/>
              <a:buNone/>
              <a:tabLst/>
            </a:pPr>
            <a:r>
              <a:rPr kumimoji="0" lang="fr-FR" sz="2000" b="1" i="0" u="none" strike="noStrike" cap="none" spc="0" normalizeH="0" baseline="0" dirty="0" smtClean="0">
                <a:ln>
                  <a:noFill/>
                </a:ln>
                <a:solidFill>
                  <a:srgbClr val="00B050"/>
                </a:solidFill>
                <a:effectLst/>
                <a:uFillTx/>
                <a:latin typeface="+mj-lt"/>
              </a:rPr>
              <a:t>WGClimate</a:t>
            </a:r>
            <a:endParaRPr kumimoji="0" lang="fr-FR" sz="2000" b="1" i="0" u="none" strike="noStrike" cap="none" spc="0" normalizeH="0" baseline="0" dirty="0">
              <a:ln>
                <a:noFill/>
              </a:ln>
              <a:solidFill>
                <a:srgbClr val="00B050"/>
              </a:solidFill>
              <a:effectLst/>
              <a:uFillTx/>
              <a:latin typeface="+mj-lt"/>
            </a:endParaRPr>
          </a:p>
          <a:p>
            <a:pPr marL="0" marR="0" indent="0" algn="ctr" defTabSz="457200" rtl="0" fontAlgn="auto" latinLnBrk="1" hangingPunct="0">
              <a:lnSpc>
                <a:spcPct val="90000"/>
              </a:lnSpc>
              <a:spcBef>
                <a:spcPts val="0"/>
              </a:spcBef>
              <a:spcAft>
                <a:spcPts val="0"/>
              </a:spcAft>
              <a:buClrTx/>
              <a:buSzTx/>
              <a:buFontTx/>
              <a:buNone/>
              <a:tabLst/>
            </a:pPr>
            <a:r>
              <a:rPr lang="fr-FR" sz="2000" b="1" dirty="0" smtClean="0">
                <a:solidFill>
                  <a:srgbClr val="00B050"/>
                </a:solidFill>
                <a:latin typeface="+mj-lt"/>
              </a:rPr>
              <a:t>WGDisasters</a:t>
            </a:r>
            <a:endParaRPr lang="fr-FR" sz="2000" b="1" dirty="0">
              <a:solidFill>
                <a:srgbClr val="00B050"/>
              </a:solidFill>
              <a:latin typeface="+mj-lt"/>
            </a:endParaRPr>
          </a:p>
          <a:p>
            <a:pPr marL="0" marR="0" indent="0" algn="ctr" defTabSz="457200" rtl="0" fontAlgn="auto" latinLnBrk="1" hangingPunct="0">
              <a:lnSpc>
                <a:spcPct val="90000"/>
              </a:lnSpc>
              <a:spcBef>
                <a:spcPts val="0"/>
              </a:spcBef>
              <a:spcAft>
                <a:spcPts val="0"/>
              </a:spcAft>
              <a:buClrTx/>
              <a:buSzTx/>
              <a:buFontTx/>
              <a:buNone/>
              <a:tabLst/>
            </a:pPr>
            <a:r>
              <a:rPr kumimoji="0" lang="fr-FR" sz="2000" b="1" i="0" u="none" strike="noStrike" cap="none" spc="0" normalizeH="0" baseline="0" dirty="0" smtClean="0">
                <a:ln>
                  <a:noFill/>
                </a:ln>
                <a:solidFill>
                  <a:srgbClr val="00B050"/>
                </a:solidFill>
                <a:effectLst/>
                <a:uFillTx/>
                <a:latin typeface="+mj-lt"/>
              </a:rPr>
              <a:t>GEOGLAM AHWG </a:t>
            </a:r>
            <a:endParaRPr kumimoji="0" lang="fr-FR" sz="2000" b="1" i="0" u="none" strike="noStrike" cap="none" spc="0" normalizeH="0" baseline="0" dirty="0">
              <a:ln>
                <a:noFill/>
              </a:ln>
              <a:solidFill>
                <a:srgbClr val="00B050"/>
              </a:solidFill>
              <a:effectLst/>
              <a:uFillTx/>
              <a:latin typeface="+mj-lt"/>
            </a:endParaRPr>
          </a:p>
          <a:p>
            <a:pPr marL="0" marR="0" indent="0" algn="ctr" defTabSz="457200" rtl="0" fontAlgn="auto" latinLnBrk="1" hangingPunct="0">
              <a:lnSpc>
                <a:spcPct val="90000"/>
              </a:lnSpc>
              <a:spcBef>
                <a:spcPts val="0"/>
              </a:spcBef>
              <a:spcAft>
                <a:spcPts val="0"/>
              </a:spcAft>
              <a:buClrTx/>
              <a:buSzTx/>
              <a:buFontTx/>
              <a:buNone/>
              <a:tabLst/>
            </a:pPr>
            <a:r>
              <a:rPr lang="fr-FR" sz="2000" b="1" dirty="0">
                <a:solidFill>
                  <a:srgbClr val="00B050"/>
                </a:solidFill>
                <a:latin typeface="+mj-lt"/>
              </a:rPr>
              <a:t>SDCG for GFOI</a:t>
            </a:r>
          </a:p>
          <a:p>
            <a:pPr marL="0" marR="0" indent="0" algn="ctr" defTabSz="457200" rtl="0" fontAlgn="auto" latinLnBrk="1" hangingPunct="0">
              <a:lnSpc>
                <a:spcPct val="90000"/>
              </a:lnSpc>
              <a:spcBef>
                <a:spcPts val="0"/>
              </a:spcBef>
              <a:spcAft>
                <a:spcPts val="0"/>
              </a:spcAft>
              <a:buClrTx/>
              <a:buSzTx/>
              <a:buFontTx/>
              <a:buNone/>
              <a:tabLst/>
            </a:pPr>
            <a:r>
              <a:rPr kumimoji="0" lang="fr-FR" sz="2000" b="1" i="0" u="none" strike="noStrike" cap="none" spc="0" normalizeH="0" baseline="0" dirty="0" smtClean="0">
                <a:ln>
                  <a:noFill/>
                </a:ln>
                <a:solidFill>
                  <a:srgbClr val="00B050"/>
                </a:solidFill>
                <a:effectLst/>
                <a:uFillTx/>
                <a:latin typeface="+mj-lt"/>
              </a:rPr>
              <a:t>SDG AHT</a:t>
            </a:r>
            <a:endParaRPr kumimoji="0" lang="fr-FR" sz="2000" b="1" i="0" u="none" strike="noStrike" cap="none" spc="0" normalizeH="0" baseline="0" dirty="0">
              <a:ln>
                <a:noFill/>
              </a:ln>
              <a:solidFill>
                <a:srgbClr val="00B050"/>
              </a:solidFill>
              <a:effectLst/>
              <a:uFillTx/>
              <a:latin typeface="+mj-lt"/>
            </a:endParaRPr>
          </a:p>
        </p:txBody>
      </p:sp>
    </p:spTree>
    <p:extLst>
      <p:ext uri="{BB962C8B-B14F-4D97-AF65-F5344CB8AC3E}">
        <p14:creationId xmlns:p14="http://schemas.microsoft.com/office/powerpoint/2010/main" val="2871677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p:bldP spid="14" grpId="0" animBg="1"/>
      <p:bldP spid="17" grpId="0" animBg="1"/>
      <p:bldP spid="18"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4636" y="1143000"/>
            <a:ext cx="8991600" cy="5257800"/>
          </a:xfrm>
        </p:spPr>
        <p:txBody>
          <a:bodyPr/>
          <a:lstStyle/>
          <a:p>
            <a:r>
              <a:rPr lang="en-US" sz="2000" dirty="0"/>
              <a:t>CEOS will need to address future requests from external groups for data and information products, though the </a:t>
            </a:r>
            <a:r>
              <a:rPr lang="en-US" sz="2000" b="1" dirty="0"/>
              <a:t>exact number, timing and extent of those requests is unknown</a:t>
            </a:r>
            <a:r>
              <a:rPr lang="en-US" sz="2000" dirty="0"/>
              <a:t>. </a:t>
            </a:r>
          </a:p>
          <a:p>
            <a:r>
              <a:rPr lang="en-US" sz="2000" dirty="0"/>
              <a:t>These requests </a:t>
            </a:r>
            <a:r>
              <a:rPr lang="en-US" sz="2000" b="1" dirty="0"/>
              <a:t>will require dedicated resources from CEOS </a:t>
            </a:r>
            <a:r>
              <a:rPr lang="en-US" sz="2000" dirty="0"/>
              <a:t>to understand and assess the user requirements and develop a plan of action for response. </a:t>
            </a:r>
          </a:p>
          <a:p>
            <a:r>
              <a:rPr lang="en-US" sz="2000" dirty="0"/>
              <a:t>To date, these requests have been addressed in an "ad hoc" manner through CEOS Agencies, existing CEOS groups, and the establishment of temporary Ad Hoc Teams. </a:t>
            </a:r>
          </a:p>
          <a:p>
            <a:r>
              <a:rPr lang="en-US" sz="2000" b="1" dirty="0"/>
              <a:t>Support from GEO has been limited to the development of the work plan </a:t>
            </a:r>
            <a:r>
              <a:rPr lang="en-US" sz="2000" dirty="0"/>
              <a:t>but we can proactively improve the GEO support thru ... the annual CEOS Statement to the GEO Plenary and meetings with the GEO Secretariat Director.  </a:t>
            </a:r>
          </a:p>
          <a:p>
            <a:r>
              <a:rPr lang="en-US" sz="2000" dirty="0"/>
              <a:t>To remain responsive to Earth observation users’ needs globally, the CEOS organization must proactively develop plans for handling the growing number of external requests.</a:t>
            </a:r>
          </a:p>
        </p:txBody>
      </p:sp>
      <p:sp>
        <p:nvSpPr>
          <p:cNvPr id="5" name="Content Placeholder 4"/>
          <p:cNvSpPr>
            <a:spLocks noGrp="1"/>
          </p:cNvSpPr>
          <p:nvPr>
            <p:ph sz="quarter" idx="11"/>
          </p:nvPr>
        </p:nvSpPr>
        <p:spPr>
          <a:xfrm>
            <a:off x="1828800" y="228600"/>
            <a:ext cx="5970141" cy="762000"/>
          </a:xfrm>
        </p:spPr>
        <p:txBody>
          <a:bodyPr/>
          <a:lstStyle/>
          <a:p>
            <a:r>
              <a:rPr lang="en-US" sz="3200" dirty="0" smtClean="0"/>
              <a:t>Observations from WGST</a:t>
            </a:r>
            <a:endParaRPr lang="en-US" sz="3200" dirty="0"/>
          </a:p>
        </p:txBody>
      </p:sp>
    </p:spTree>
    <p:extLst>
      <p:ext uri="{BB962C8B-B14F-4D97-AF65-F5344CB8AC3E}">
        <p14:creationId xmlns:p14="http://schemas.microsoft.com/office/powerpoint/2010/main" val="162137010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709" y="1143000"/>
            <a:ext cx="9040091" cy="5562600"/>
          </a:xfrm>
        </p:spPr>
        <p:txBody>
          <a:bodyPr/>
          <a:lstStyle/>
          <a:p>
            <a:pPr marL="0" indent="0">
              <a:buNone/>
            </a:pPr>
            <a:r>
              <a:rPr lang="en-US" sz="1800" b="1" dirty="0"/>
              <a:t>Option #1: Create a new Working Group</a:t>
            </a:r>
          </a:p>
          <a:p>
            <a:r>
              <a:rPr lang="en-US" sz="1400" dirty="0" smtClean="0"/>
              <a:t>Resources – Requires four-year </a:t>
            </a:r>
            <a:r>
              <a:rPr lang="en-US" sz="1400" dirty="0"/>
              <a:t>agency commitments to leadership and sustained CEOS Agency support.</a:t>
            </a:r>
          </a:p>
          <a:p>
            <a:r>
              <a:rPr lang="en-US" sz="1400" dirty="0" smtClean="0"/>
              <a:t>Advantages – Provides </a:t>
            </a:r>
            <a:r>
              <a:rPr lang="en-US" sz="1400" dirty="0"/>
              <a:t>a single, identifiable CEOS entity to address new external requests. Such focus would provide external groups a clear path for discussion and resolution.  </a:t>
            </a:r>
          </a:p>
          <a:p>
            <a:r>
              <a:rPr lang="en-US" sz="1400" dirty="0"/>
              <a:t>Disadvantages – There may be insufficient work for a new Working Group if the number of external requests is low. This may not justify the need for long-term leadership and dedicated financial support. In addition, such a group may require broad representation of competencies within CEOS (</a:t>
            </a:r>
            <a:r>
              <a:rPr lang="en-US" sz="1400" i="1" dirty="0"/>
              <a:t>e.g</a:t>
            </a:r>
            <a:r>
              <a:rPr lang="en-US" sz="1400" i="1" dirty="0" smtClean="0"/>
              <a:t>., </a:t>
            </a:r>
            <a:r>
              <a:rPr lang="en-US" sz="1400" dirty="0"/>
              <a:t>SEO, VC, WG). Participation may be limited as many people are already committed to other CEOS entities on an ongoing basis and through leadership rotations, especially in the case of the CEOS working groups.</a:t>
            </a:r>
            <a:r>
              <a:rPr lang="en-US" sz="1400" dirty="0" smtClean="0"/>
              <a:t> </a:t>
            </a:r>
            <a:endParaRPr lang="en-US" sz="1400" dirty="0"/>
          </a:p>
          <a:p>
            <a:pPr marL="0" indent="0">
              <a:buNone/>
            </a:pPr>
            <a:endParaRPr lang="en-US" sz="900" b="1" dirty="0" smtClean="0"/>
          </a:p>
          <a:p>
            <a:pPr marL="0" indent="0">
              <a:buNone/>
            </a:pPr>
            <a:r>
              <a:rPr lang="en-US" sz="1800" b="1" dirty="0" smtClean="0"/>
              <a:t>Option </a:t>
            </a:r>
            <a:r>
              <a:rPr lang="en-US" sz="1800" b="1" dirty="0"/>
              <a:t>#2: Use existing CEOS leadership and </a:t>
            </a:r>
            <a:r>
              <a:rPr lang="en-US" sz="1800" b="1" dirty="0" smtClean="0"/>
              <a:t>technical group channels</a:t>
            </a:r>
            <a:r>
              <a:rPr lang="en-US" sz="1800" dirty="0" smtClean="0"/>
              <a:t> </a:t>
            </a:r>
            <a:r>
              <a:rPr lang="en-US" sz="1800" dirty="0"/>
              <a:t>(</a:t>
            </a:r>
            <a:r>
              <a:rPr lang="en-US" sz="1800" i="1" dirty="0"/>
              <a:t>e.g</a:t>
            </a:r>
            <a:r>
              <a:rPr lang="en-US" sz="1800" i="1" dirty="0" smtClean="0"/>
              <a:t>., </a:t>
            </a:r>
            <a:r>
              <a:rPr lang="en-US" sz="1800" dirty="0"/>
              <a:t>CEOS Chair, SIT Chair, SEC, CEO, SEO, VC, WG) </a:t>
            </a:r>
            <a:r>
              <a:rPr lang="en-US" sz="1800" dirty="0" smtClean="0"/>
              <a:t>to address new external requests.</a:t>
            </a:r>
            <a:endParaRPr lang="en-US" sz="1800" dirty="0"/>
          </a:p>
          <a:p>
            <a:r>
              <a:rPr lang="en-US" sz="1400" dirty="0"/>
              <a:t>Resources – Existing levels plus some additional </a:t>
            </a:r>
            <a:r>
              <a:rPr lang="en-US" sz="1400" dirty="0" smtClean="0"/>
              <a:t>effort, depending on the scope of the request</a:t>
            </a:r>
            <a:endParaRPr lang="en-US" sz="1400" dirty="0"/>
          </a:p>
          <a:p>
            <a:r>
              <a:rPr lang="en-US" sz="1400" dirty="0"/>
              <a:t>Advantages – There is no need for additional CEOS infrastructure as existing entities would bear the burden to assess external requests. If selected, CEOS should consider formalizing, and possibly codifying, the process to streamline and improve the CEOS response to such external requests</a:t>
            </a:r>
            <a:r>
              <a:rPr lang="en-US" sz="1400" dirty="0" smtClean="0"/>
              <a:t>.</a:t>
            </a:r>
          </a:p>
          <a:p>
            <a:r>
              <a:rPr lang="en-US" sz="1400" dirty="0" smtClean="0"/>
              <a:t>Disadvantages </a:t>
            </a:r>
            <a:r>
              <a:rPr lang="en-US" sz="1400" dirty="0"/>
              <a:t>– Assuming an increase in the number of external requests, there may not be sufficient resources (people, time, funding) to adequately respond. In addition, external organizations would not have a single focal point for interaction, as they might contact CEOS Agencies, SEC, CEO, SIT Chair or CEOS Chair leaders</a:t>
            </a:r>
            <a:r>
              <a:rPr lang="en-US" sz="1400" dirty="0" smtClean="0"/>
              <a:t>.</a:t>
            </a:r>
          </a:p>
          <a:p>
            <a:endParaRPr lang="en-US" sz="1400" dirty="0"/>
          </a:p>
          <a:p>
            <a:pPr marL="0" indent="0" algn="ctr">
              <a:buNone/>
            </a:pPr>
            <a:r>
              <a:rPr lang="en-US" sz="1400" b="1" i="1" dirty="0" smtClean="0"/>
              <a:t>Verbatim from the WGST Final Report</a:t>
            </a:r>
            <a:endParaRPr lang="en-US" sz="1400" b="1" i="1" dirty="0"/>
          </a:p>
        </p:txBody>
      </p:sp>
      <p:sp>
        <p:nvSpPr>
          <p:cNvPr id="5" name="Content Placeholder 4"/>
          <p:cNvSpPr>
            <a:spLocks noGrp="1"/>
          </p:cNvSpPr>
          <p:nvPr>
            <p:ph sz="quarter" idx="11"/>
          </p:nvPr>
        </p:nvSpPr>
        <p:spPr>
          <a:xfrm>
            <a:off x="1942069" y="228600"/>
            <a:ext cx="5272717" cy="762000"/>
          </a:xfrm>
        </p:spPr>
        <p:txBody>
          <a:bodyPr/>
          <a:lstStyle/>
          <a:p>
            <a:r>
              <a:rPr lang="en-US" sz="3200" dirty="0"/>
              <a:t>What are the </a:t>
            </a:r>
            <a:r>
              <a:rPr lang="en-US" sz="3200" dirty="0" smtClean="0"/>
              <a:t>Options?</a:t>
            </a:r>
            <a:endParaRPr lang="en-US" sz="3200" dirty="0"/>
          </a:p>
        </p:txBody>
      </p:sp>
    </p:spTree>
    <p:extLst>
      <p:ext uri="{BB962C8B-B14F-4D97-AF65-F5344CB8AC3E}">
        <p14:creationId xmlns:p14="http://schemas.microsoft.com/office/powerpoint/2010/main" val="139342290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2362200"/>
            <a:ext cx="4800600"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chemeClr val="bg1"/>
                </a:solidFill>
                <a:effectLst/>
                <a:uFillTx/>
                <a:latin typeface="+mj-lt"/>
              </a:rPr>
              <a:t>SIT-34 Proposals</a:t>
            </a:r>
            <a:endParaRPr kumimoji="0" lang="en-US" sz="4000" b="1" i="0" u="none" strike="noStrike" cap="none" spc="0" normalizeH="0" baseline="0" dirty="0">
              <a:ln>
                <a:noFill/>
              </a:ln>
              <a:solidFill>
                <a:schemeClr val="bg1"/>
              </a:solidFill>
              <a:effectLst/>
              <a:uFillTx/>
              <a:latin typeface="+mj-lt"/>
            </a:endParaRPr>
          </a:p>
        </p:txBody>
      </p:sp>
    </p:spTree>
    <p:extLst>
      <p:ext uri="{BB962C8B-B14F-4D97-AF65-F5344CB8AC3E}">
        <p14:creationId xmlns:p14="http://schemas.microsoft.com/office/powerpoint/2010/main" val="37985047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1" y="1219200"/>
            <a:ext cx="8229600" cy="4648200"/>
          </a:xfrm>
        </p:spPr>
        <p:txBody>
          <a:bodyPr/>
          <a:lstStyle/>
          <a:p>
            <a:pPr marL="0" indent="0">
              <a:buNone/>
            </a:pPr>
            <a:r>
              <a:rPr lang="en-US" sz="2400" dirty="0"/>
              <a:t>After several telecons and group discussions, the </a:t>
            </a:r>
            <a:r>
              <a:rPr lang="en-US" sz="2400" b="1" dirty="0"/>
              <a:t>WGST selected Option #2. </a:t>
            </a:r>
            <a:r>
              <a:rPr lang="en-US" sz="2400" dirty="0"/>
              <a:t>The WGST believes that </a:t>
            </a:r>
            <a:r>
              <a:rPr lang="en-US" sz="2400" b="1" dirty="0"/>
              <a:t>existing CEOS leadership and technical groups</a:t>
            </a:r>
            <a:r>
              <a:rPr lang="en-US" sz="2400" dirty="0"/>
              <a:t> can adequately respond to future external requests. </a:t>
            </a:r>
            <a:endParaRPr lang="en-US" sz="2400" dirty="0" smtClean="0"/>
          </a:p>
          <a:p>
            <a:r>
              <a:rPr lang="en-US" sz="2400" dirty="0" smtClean="0">
                <a:solidFill>
                  <a:srgbClr val="990033"/>
                </a:solidFill>
              </a:rPr>
              <a:t>If </a:t>
            </a:r>
            <a:r>
              <a:rPr lang="en-US" sz="2400" dirty="0">
                <a:solidFill>
                  <a:srgbClr val="990033"/>
                </a:solidFill>
              </a:rPr>
              <a:t>approved by CEOS leadership at the 2019 CEOS Plenary, it is recommended that the CEOS organization formalize the process to streamline and improve the CEOS response to such external </a:t>
            </a:r>
            <a:r>
              <a:rPr lang="en-US" sz="2400" dirty="0" smtClean="0">
                <a:solidFill>
                  <a:srgbClr val="990033"/>
                </a:solidFill>
              </a:rPr>
              <a:t>requests.</a:t>
            </a:r>
            <a:endParaRPr lang="en-US" sz="2400" b="1" dirty="0">
              <a:solidFill>
                <a:srgbClr val="990033"/>
              </a:solidFill>
            </a:endParaRPr>
          </a:p>
        </p:txBody>
      </p:sp>
      <p:sp>
        <p:nvSpPr>
          <p:cNvPr id="5" name="Content Placeholder 4"/>
          <p:cNvSpPr>
            <a:spLocks noGrp="1"/>
          </p:cNvSpPr>
          <p:nvPr>
            <p:ph sz="quarter" idx="11"/>
          </p:nvPr>
        </p:nvSpPr>
        <p:spPr>
          <a:xfrm>
            <a:off x="1828800" y="228600"/>
            <a:ext cx="5900399" cy="617220"/>
          </a:xfrm>
        </p:spPr>
        <p:txBody>
          <a:bodyPr/>
          <a:lstStyle/>
          <a:p>
            <a:r>
              <a:rPr lang="en-US" sz="3200" dirty="0"/>
              <a:t>WGST </a:t>
            </a:r>
            <a:r>
              <a:rPr lang="en-US" sz="3200" dirty="0" smtClean="0"/>
              <a:t>Recommendation</a:t>
            </a:r>
            <a:endParaRPr lang="en-US" sz="3200" dirty="0"/>
          </a:p>
        </p:txBody>
      </p:sp>
    </p:spTree>
    <p:extLst>
      <p:ext uri="{BB962C8B-B14F-4D97-AF65-F5344CB8AC3E}">
        <p14:creationId xmlns:p14="http://schemas.microsoft.com/office/powerpoint/2010/main" val="330539043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1865" y="1219200"/>
            <a:ext cx="8884227" cy="3581400"/>
          </a:xfrm>
        </p:spPr>
        <p:txBody>
          <a:bodyPr/>
          <a:lstStyle/>
          <a:p>
            <a:pPr>
              <a:spcBef>
                <a:spcPts val="0"/>
              </a:spcBef>
            </a:pPr>
            <a:r>
              <a:rPr lang="en-US" sz="2000" dirty="0" smtClean="0"/>
              <a:t>The </a:t>
            </a:r>
            <a:r>
              <a:rPr lang="en-US" sz="2000" dirty="0"/>
              <a:t>WGST shall terminate its work with the delivery of </a:t>
            </a:r>
            <a:r>
              <a:rPr lang="en-US" sz="2000" dirty="0" smtClean="0"/>
              <a:t>the </a:t>
            </a:r>
            <a:r>
              <a:rPr lang="en-US" sz="2000" dirty="0"/>
              <a:t>report to the 2019 CEOS </a:t>
            </a:r>
            <a:r>
              <a:rPr lang="en-US" sz="2000" dirty="0" smtClean="0"/>
              <a:t>Plenary</a:t>
            </a:r>
          </a:p>
          <a:p>
            <a:pPr>
              <a:spcBef>
                <a:spcPts val="0"/>
              </a:spcBef>
            </a:pPr>
            <a:r>
              <a:rPr lang="en-US" sz="2000" dirty="0" smtClean="0"/>
              <a:t>Propose </a:t>
            </a:r>
            <a:r>
              <a:rPr lang="en-US" sz="2000" dirty="0"/>
              <a:t>that a new task be added to the CEOS 2020-2022 Work Plan (led by the SEO) to establish a Task Team to develop an "External Request Process Paper</a:t>
            </a:r>
            <a:r>
              <a:rPr lang="en-US" sz="2000" dirty="0" smtClean="0"/>
              <a:t>"</a:t>
            </a:r>
          </a:p>
          <a:p>
            <a:pPr lvl="1">
              <a:spcBef>
                <a:spcPts val="0"/>
              </a:spcBef>
            </a:pPr>
            <a:r>
              <a:rPr lang="en-US" sz="1800" dirty="0"/>
              <a:t>F</a:t>
            </a:r>
            <a:r>
              <a:rPr lang="en-US" sz="1800" dirty="0" smtClean="0"/>
              <a:t>irst </a:t>
            </a:r>
            <a:r>
              <a:rPr lang="en-US" sz="1800" dirty="0"/>
              <a:t>draft will be released by the CEOS SIT-35 meeting in April </a:t>
            </a:r>
            <a:r>
              <a:rPr lang="en-US" sz="1800" dirty="0" smtClean="0"/>
              <a:t>2020</a:t>
            </a:r>
          </a:p>
          <a:p>
            <a:pPr lvl="1">
              <a:spcBef>
                <a:spcPts val="0"/>
              </a:spcBef>
            </a:pPr>
            <a:r>
              <a:rPr lang="en-US" sz="1800" dirty="0"/>
              <a:t>S</a:t>
            </a:r>
            <a:r>
              <a:rPr lang="en-US" sz="1800" dirty="0" smtClean="0"/>
              <a:t>econd </a:t>
            </a:r>
            <a:r>
              <a:rPr lang="en-US" sz="1800" dirty="0"/>
              <a:t>draft at CEOS SIT Technical Workshop in September </a:t>
            </a:r>
            <a:r>
              <a:rPr lang="en-US" sz="1800" dirty="0" smtClean="0"/>
              <a:t>2020</a:t>
            </a:r>
          </a:p>
          <a:p>
            <a:pPr lvl="1">
              <a:spcBef>
                <a:spcPts val="0"/>
              </a:spcBef>
            </a:pPr>
            <a:r>
              <a:rPr lang="en-US" sz="1800" dirty="0"/>
              <a:t>F</a:t>
            </a:r>
            <a:r>
              <a:rPr lang="en-US" sz="1800" dirty="0" smtClean="0"/>
              <a:t>inal </a:t>
            </a:r>
            <a:r>
              <a:rPr lang="en-US" sz="1800" dirty="0"/>
              <a:t>version (for endorsement) at the 2020 CEOS Plenary in October </a:t>
            </a:r>
            <a:r>
              <a:rPr lang="en-US" sz="1800" dirty="0" smtClean="0"/>
              <a:t>2020 </a:t>
            </a:r>
          </a:p>
          <a:p>
            <a:pPr lvl="1">
              <a:spcBef>
                <a:spcPts val="0"/>
              </a:spcBef>
            </a:pPr>
            <a:r>
              <a:rPr lang="en-US" sz="1800" dirty="0" smtClean="0"/>
              <a:t>Recommended </a:t>
            </a:r>
            <a:r>
              <a:rPr lang="en-US" sz="1800" dirty="0"/>
              <a:t>Task Team </a:t>
            </a:r>
            <a:r>
              <a:rPr lang="en-US" sz="1800" dirty="0" smtClean="0"/>
              <a:t>members </a:t>
            </a:r>
            <a:r>
              <a:rPr lang="en-US" sz="1800" dirty="0"/>
              <a:t>from the SEO (Brian Killough), </a:t>
            </a:r>
            <a:r>
              <a:rPr lang="en-US" sz="1800" dirty="0" smtClean="0"/>
              <a:t>CEO, </a:t>
            </a:r>
            <a:r>
              <a:rPr lang="en-US" sz="1800" dirty="0"/>
              <a:t>SIT Chair Team (CSIRO/GA - Jonathan Ross), SIT Vice Chair Team (ESA - Ivan Petiteville), EC (Mark Dowell), and a representative of the 2020 CEOS Chair Team (ISRO - TBD</a:t>
            </a:r>
            <a:r>
              <a:rPr lang="en-US" sz="1800" dirty="0" smtClean="0"/>
              <a:t>)</a:t>
            </a:r>
          </a:p>
        </p:txBody>
      </p:sp>
      <p:sp>
        <p:nvSpPr>
          <p:cNvPr id="6" name="Content Placeholder 4"/>
          <p:cNvSpPr>
            <a:spLocks noGrp="1"/>
          </p:cNvSpPr>
          <p:nvPr>
            <p:ph sz="quarter" idx="11"/>
          </p:nvPr>
        </p:nvSpPr>
        <p:spPr>
          <a:xfrm>
            <a:off x="1828800" y="228600"/>
            <a:ext cx="5900399" cy="617220"/>
          </a:xfrm>
        </p:spPr>
        <p:txBody>
          <a:bodyPr/>
          <a:lstStyle/>
          <a:p>
            <a:r>
              <a:rPr lang="en-US" sz="3200" dirty="0" smtClean="0"/>
              <a:t>Next Steps</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089090707"/>
              </p:ext>
            </p:extLst>
          </p:nvPr>
        </p:nvGraphicFramePr>
        <p:xfrm>
          <a:off x="228600" y="5029200"/>
          <a:ext cx="8381999" cy="838200"/>
        </p:xfrm>
        <a:graphic>
          <a:graphicData uri="http://schemas.openxmlformats.org/drawingml/2006/table">
            <a:tbl>
              <a:tblPr/>
              <a:tblGrid>
                <a:gridCol w="1238103">
                  <a:extLst>
                    <a:ext uri="{9D8B030D-6E8A-4147-A177-3AD203B41FA5}">
                      <a16:colId xmlns:a16="http://schemas.microsoft.com/office/drawing/2014/main" val="4284016435"/>
                    </a:ext>
                  </a:extLst>
                </a:gridCol>
                <a:gridCol w="1009464">
                  <a:extLst>
                    <a:ext uri="{9D8B030D-6E8A-4147-A177-3AD203B41FA5}">
                      <a16:colId xmlns:a16="http://schemas.microsoft.com/office/drawing/2014/main" val="3869783105"/>
                    </a:ext>
                  </a:extLst>
                </a:gridCol>
                <a:gridCol w="4736714">
                  <a:extLst>
                    <a:ext uri="{9D8B030D-6E8A-4147-A177-3AD203B41FA5}">
                      <a16:colId xmlns:a16="http://schemas.microsoft.com/office/drawing/2014/main" val="1301228387"/>
                    </a:ext>
                  </a:extLst>
                </a:gridCol>
                <a:gridCol w="1397718">
                  <a:extLst>
                    <a:ext uri="{9D8B030D-6E8A-4147-A177-3AD203B41FA5}">
                      <a16:colId xmlns:a16="http://schemas.microsoft.com/office/drawing/2014/main" val="2780115907"/>
                    </a:ext>
                  </a:extLst>
                </a:gridCol>
              </a:tblGrid>
              <a:tr h="279400">
                <a:tc rowSpan="2">
                  <a:txBody>
                    <a:bodyPr/>
                    <a:lstStyle/>
                    <a:p>
                      <a:pPr marL="0" marR="0" algn="ctr">
                        <a:spcBef>
                          <a:spcPts val="300"/>
                        </a:spcBef>
                        <a:spcAft>
                          <a:spcPts val="300"/>
                        </a:spcAft>
                      </a:pPr>
                      <a:r>
                        <a:rPr lang="en-GB" sz="1600" b="1" dirty="0">
                          <a:solidFill>
                            <a:srgbClr val="DBE5F1"/>
                          </a:solidFill>
                          <a:effectLst/>
                          <a:latin typeface="Calibri" panose="020F0502020204030204" pitchFamily="34" charset="0"/>
                          <a:ea typeface="Times New Roman" panose="02020603050405020304" pitchFamily="18" charset="0"/>
                        </a:rPr>
                        <a:t>SIT-TW-2019-04</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600" dirty="0">
                          <a:effectLst/>
                          <a:latin typeface="Calibri" panose="020F0502020204030204" pitchFamily="34" charset="0"/>
                          <a:ea typeface="Times New Roman" panose="02020603050405020304" pitchFamily="18" charset="0"/>
                        </a:rPr>
                        <a:t>SEO</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300"/>
                        </a:spcBef>
                        <a:spcAft>
                          <a:spcPts val="300"/>
                        </a:spcAft>
                      </a:pPr>
                      <a:r>
                        <a:rPr lang="en-GB" sz="1600" dirty="0">
                          <a:effectLst/>
                          <a:latin typeface="Calibri" panose="020F0502020204030204" pitchFamily="34" charset="0"/>
                          <a:ea typeface="Times New Roman" panose="02020603050405020304" pitchFamily="18" charset="0"/>
                        </a:rPr>
                        <a:t>Develop a “CEOS External Request Process Paper.”</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300"/>
                        </a:spcBef>
                        <a:spcAft>
                          <a:spcPts val="300"/>
                        </a:spcAft>
                      </a:pPr>
                      <a:r>
                        <a:rPr lang="en-GB" sz="1600" b="1" dirty="0">
                          <a:effectLst/>
                          <a:latin typeface="Calibri" panose="020F0502020204030204" pitchFamily="34" charset="0"/>
                          <a:ea typeface="Times New Roman" panose="02020603050405020304" pitchFamily="18" charset="0"/>
                        </a:rPr>
                        <a:t>SIT-35</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348279"/>
                  </a:ext>
                </a:extLst>
              </a:tr>
              <a:tr h="558800">
                <a:tc vMerge="1">
                  <a:txBody>
                    <a:bodyPr/>
                    <a:lstStyle/>
                    <a:p>
                      <a:endParaRPr lang="en-US"/>
                    </a:p>
                  </a:txBody>
                  <a:tcPr/>
                </a:tc>
                <a:tc gridSpan="3">
                  <a:txBody>
                    <a:bodyPr/>
                    <a:lstStyle/>
                    <a:p>
                      <a:pPr marL="0" marR="0" algn="l">
                        <a:spcBef>
                          <a:spcPts val="300"/>
                        </a:spcBef>
                        <a:spcAft>
                          <a:spcPts val="300"/>
                        </a:spcAft>
                      </a:pPr>
                      <a:r>
                        <a:rPr lang="en-GB" sz="1600" i="1" dirty="0">
                          <a:effectLst/>
                          <a:latin typeface="Calibri" panose="020F0502020204030204" pitchFamily="34" charset="0"/>
                          <a:ea typeface="Times New Roman" panose="02020603050405020304" pitchFamily="18" charset="0"/>
                        </a:rPr>
                        <a:t>Rationale: The External Request Process Paper is expected to streamline and guide requests from external partners.</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084133"/>
                  </a:ext>
                </a:extLst>
              </a:tr>
            </a:tbl>
          </a:graphicData>
        </a:graphic>
      </p:graphicFrame>
    </p:spTree>
    <p:extLst>
      <p:ext uri="{BB962C8B-B14F-4D97-AF65-F5344CB8AC3E}">
        <p14:creationId xmlns:p14="http://schemas.microsoft.com/office/powerpoint/2010/main" val="381154538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1865" y="1143000"/>
            <a:ext cx="8884227" cy="2514600"/>
          </a:xfrm>
        </p:spPr>
        <p:txBody>
          <a:bodyPr/>
          <a:lstStyle/>
          <a:p>
            <a:pPr>
              <a:spcBef>
                <a:spcPts val="0"/>
              </a:spcBef>
            </a:pPr>
            <a:r>
              <a:rPr lang="en-US" sz="2000" dirty="0" smtClean="0"/>
              <a:t>Propose the creation of a separate </a:t>
            </a:r>
            <a:r>
              <a:rPr lang="en-US" sz="2000" dirty="0"/>
              <a:t>Task Team </a:t>
            </a:r>
            <a:r>
              <a:rPr lang="en-US" sz="2000" dirty="0" smtClean="0"/>
              <a:t>for </a:t>
            </a:r>
            <a:r>
              <a:rPr lang="en-US" sz="2000" dirty="0"/>
              <a:t>consideration </a:t>
            </a:r>
            <a:r>
              <a:rPr lang="en-US" sz="2000" dirty="0" smtClean="0"/>
              <a:t>by </a:t>
            </a:r>
            <a:r>
              <a:rPr lang="en-US" sz="2000" dirty="0"/>
              <a:t>2019 CEOS Plenary to conduct an assessment of the potential user community needs and external demand for CEOS observations to help CEOS understand the potential workload to CEOS from these external </a:t>
            </a:r>
            <a:r>
              <a:rPr lang="en-US" sz="2000" dirty="0" smtClean="0"/>
              <a:t>requests (a “market analysis”)</a:t>
            </a:r>
          </a:p>
          <a:p>
            <a:pPr lvl="1">
              <a:spcBef>
                <a:spcPts val="0"/>
              </a:spcBef>
            </a:pPr>
            <a:r>
              <a:rPr lang="en-US" sz="1800" dirty="0" smtClean="0"/>
              <a:t>NOAA and ESA have already indicated interest in participating in this Task Team, if decided to proceed</a:t>
            </a:r>
          </a:p>
          <a:p>
            <a:pPr lvl="1">
              <a:spcBef>
                <a:spcPts val="0"/>
              </a:spcBef>
            </a:pPr>
            <a:r>
              <a:rPr lang="en-US" sz="1800" dirty="0" smtClean="0"/>
              <a:t>Identify other interested Agencies</a:t>
            </a:r>
            <a:endParaRPr lang="en-US" sz="1800" dirty="0"/>
          </a:p>
        </p:txBody>
      </p:sp>
      <p:sp>
        <p:nvSpPr>
          <p:cNvPr id="6" name="Content Placeholder 4"/>
          <p:cNvSpPr>
            <a:spLocks noGrp="1"/>
          </p:cNvSpPr>
          <p:nvPr>
            <p:ph sz="quarter" idx="11"/>
          </p:nvPr>
        </p:nvSpPr>
        <p:spPr>
          <a:xfrm>
            <a:off x="1828800" y="228600"/>
            <a:ext cx="5900399" cy="617220"/>
          </a:xfrm>
        </p:spPr>
        <p:txBody>
          <a:bodyPr/>
          <a:lstStyle/>
          <a:p>
            <a:r>
              <a:rPr lang="en-US" sz="3200" dirty="0" smtClean="0"/>
              <a:t>Next Steps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289205307"/>
              </p:ext>
            </p:extLst>
          </p:nvPr>
        </p:nvGraphicFramePr>
        <p:xfrm>
          <a:off x="152400" y="4191000"/>
          <a:ext cx="8382000" cy="1706880"/>
        </p:xfrm>
        <a:graphic>
          <a:graphicData uri="http://schemas.openxmlformats.org/drawingml/2006/table">
            <a:tbl>
              <a:tblPr/>
              <a:tblGrid>
                <a:gridCol w="1238103">
                  <a:extLst>
                    <a:ext uri="{9D8B030D-6E8A-4147-A177-3AD203B41FA5}">
                      <a16:colId xmlns:a16="http://schemas.microsoft.com/office/drawing/2014/main" val="227570148"/>
                    </a:ext>
                  </a:extLst>
                </a:gridCol>
                <a:gridCol w="1009464">
                  <a:extLst>
                    <a:ext uri="{9D8B030D-6E8A-4147-A177-3AD203B41FA5}">
                      <a16:colId xmlns:a16="http://schemas.microsoft.com/office/drawing/2014/main" val="3996537756"/>
                    </a:ext>
                  </a:extLst>
                </a:gridCol>
                <a:gridCol w="4736714">
                  <a:extLst>
                    <a:ext uri="{9D8B030D-6E8A-4147-A177-3AD203B41FA5}">
                      <a16:colId xmlns:a16="http://schemas.microsoft.com/office/drawing/2014/main" val="2396923127"/>
                    </a:ext>
                  </a:extLst>
                </a:gridCol>
                <a:gridCol w="1397719">
                  <a:extLst>
                    <a:ext uri="{9D8B030D-6E8A-4147-A177-3AD203B41FA5}">
                      <a16:colId xmlns:a16="http://schemas.microsoft.com/office/drawing/2014/main" val="3103092180"/>
                    </a:ext>
                  </a:extLst>
                </a:gridCol>
              </a:tblGrid>
              <a:tr h="609600">
                <a:tc rowSpan="2">
                  <a:txBody>
                    <a:bodyPr/>
                    <a:lstStyle/>
                    <a:p>
                      <a:pPr marL="0" marR="0" algn="ctr">
                        <a:spcBef>
                          <a:spcPts val="300"/>
                        </a:spcBef>
                        <a:spcAft>
                          <a:spcPts val="300"/>
                        </a:spcAft>
                      </a:pPr>
                      <a:r>
                        <a:rPr lang="en-GB" sz="1600" b="1" dirty="0">
                          <a:solidFill>
                            <a:srgbClr val="FF33CC"/>
                          </a:solidFill>
                          <a:effectLst/>
                          <a:latin typeface="Calibri" panose="020F0502020204030204" pitchFamily="34" charset="0"/>
                          <a:ea typeface="Times New Roman" panose="02020603050405020304" pitchFamily="18" charset="0"/>
                        </a:rPr>
                        <a:t>SIT-TW-2019-05</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600" b="1" dirty="0">
                          <a:effectLst/>
                          <a:highlight>
                            <a:srgbClr val="00FFFF"/>
                          </a:highlight>
                          <a:latin typeface="Calibri" panose="020F0502020204030204" pitchFamily="34" charset="0"/>
                          <a:ea typeface="Times New Roman" panose="02020603050405020304" pitchFamily="18" charset="0"/>
                        </a:rPr>
                        <a:t>SIT Chair Team</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300"/>
                        </a:spcBef>
                        <a:spcAft>
                          <a:spcPts val="300"/>
                        </a:spcAft>
                      </a:pPr>
                      <a:r>
                        <a:rPr lang="en-GB" sz="1600" dirty="0">
                          <a:effectLst/>
                          <a:latin typeface="Calibri" panose="020F0502020204030204" pitchFamily="34" charset="0"/>
                          <a:ea typeface="Times New Roman" panose="02020603050405020304" pitchFamily="18" charset="0"/>
                        </a:rPr>
                        <a:t>Propose the creation of a Task Team to conduct an assessment of the potential user community needs and external demand for CEOS observations (a “market analysis”).  NOAA and ESA have already indicated interest.</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300"/>
                        </a:spcBef>
                        <a:spcAft>
                          <a:spcPts val="300"/>
                        </a:spcAft>
                      </a:pPr>
                      <a:r>
                        <a:rPr lang="en-GB" sz="1600" b="1" dirty="0">
                          <a:effectLst/>
                          <a:highlight>
                            <a:srgbClr val="FF00FF"/>
                          </a:highlight>
                          <a:latin typeface="Calibri" panose="020F0502020204030204" pitchFamily="34" charset="0"/>
                          <a:ea typeface="Times New Roman" panose="02020603050405020304" pitchFamily="18" charset="0"/>
                        </a:rPr>
                        <a:t>For CEOS Plenary</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0514632"/>
                  </a:ext>
                </a:extLst>
              </a:tr>
              <a:tr h="304800">
                <a:tc vMerge="1">
                  <a:txBody>
                    <a:bodyPr/>
                    <a:lstStyle/>
                    <a:p>
                      <a:endParaRPr lang="en-US"/>
                    </a:p>
                  </a:txBody>
                  <a:tcPr/>
                </a:tc>
                <a:tc gridSpan="3">
                  <a:txBody>
                    <a:bodyPr/>
                    <a:lstStyle/>
                    <a:p>
                      <a:pPr marL="0" marR="0" algn="l">
                        <a:spcBef>
                          <a:spcPts val="300"/>
                        </a:spcBef>
                        <a:spcAft>
                          <a:spcPts val="300"/>
                        </a:spcAft>
                      </a:pPr>
                      <a:r>
                        <a:rPr lang="en-GB" sz="1600" i="1" dirty="0">
                          <a:effectLst/>
                          <a:latin typeface="Calibri" panose="020F0502020204030204" pitchFamily="34" charset="0"/>
                          <a:ea typeface="Times New Roman" panose="02020603050405020304" pitchFamily="18" charset="0"/>
                        </a:rPr>
                        <a:t>Rationale: The market analysis will help CEOS understand the potential workload. SEO to support the Task Team in these analyses.</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8454119"/>
                  </a:ext>
                </a:extLst>
              </a:tr>
            </a:tbl>
          </a:graphicData>
        </a:graphic>
      </p:graphicFrame>
    </p:spTree>
    <p:extLst>
      <p:ext uri="{BB962C8B-B14F-4D97-AF65-F5344CB8AC3E}">
        <p14:creationId xmlns:p14="http://schemas.microsoft.com/office/powerpoint/2010/main" val="2035705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p:txBody>
          <a:bodyPr/>
          <a:lstStyle/>
          <a:p>
            <a:pPr marL="514350" indent="-514350" algn="l" rtl="0">
              <a:buFont typeface="+mj-lt"/>
              <a:buAutoNum type="arabicPeriod"/>
            </a:pPr>
            <a:r>
              <a:rPr lang="en-US" b="1" dirty="0" smtClean="0">
                <a:solidFill>
                  <a:srgbClr val="990033"/>
                </a:solidFill>
              </a:rPr>
              <a:t>Decision by Plenary </a:t>
            </a:r>
            <a:r>
              <a:rPr lang="en-US" dirty="0" smtClean="0">
                <a:solidFill>
                  <a:srgbClr val="002060"/>
                </a:solidFill>
              </a:rPr>
              <a:t>on Results of the </a:t>
            </a:r>
            <a:r>
              <a:rPr lang="en-US" i="1" dirty="0" smtClean="0">
                <a:solidFill>
                  <a:srgbClr val="002060"/>
                </a:solidFill>
              </a:rPr>
              <a:t>WGST Assessment Report</a:t>
            </a:r>
            <a:r>
              <a:rPr lang="en-US" dirty="0" smtClean="0">
                <a:solidFill>
                  <a:srgbClr val="002060"/>
                </a:solidFill>
              </a:rPr>
              <a:t>, particularly to proceed with Option 2 as recommended by WGST</a:t>
            </a:r>
          </a:p>
          <a:p>
            <a:pPr marL="514350" indent="-514350" algn="l" rtl="0">
              <a:buFont typeface="+mj-lt"/>
              <a:buAutoNum type="arabicPeriod"/>
            </a:pPr>
            <a:r>
              <a:rPr lang="en-US" b="1" dirty="0" smtClean="0">
                <a:solidFill>
                  <a:srgbClr val="990033"/>
                </a:solidFill>
              </a:rPr>
              <a:t>Decision by Plenary </a:t>
            </a:r>
            <a:r>
              <a:rPr lang="en-US" dirty="0" smtClean="0">
                <a:solidFill>
                  <a:srgbClr val="002060"/>
                </a:solidFill>
              </a:rPr>
              <a:t>to </a:t>
            </a:r>
            <a:r>
              <a:rPr lang="en-US" dirty="0">
                <a:solidFill>
                  <a:srgbClr val="002060"/>
                </a:solidFill>
              </a:rPr>
              <a:t>p</a:t>
            </a:r>
            <a:r>
              <a:rPr lang="en-US" dirty="0" smtClean="0">
                <a:solidFill>
                  <a:srgbClr val="002060"/>
                </a:solidFill>
              </a:rPr>
              <a:t>roceed </a:t>
            </a:r>
            <a:r>
              <a:rPr lang="en-US" dirty="0">
                <a:solidFill>
                  <a:srgbClr val="002060"/>
                </a:solidFill>
              </a:rPr>
              <a:t>with Task Team, led by SEO, to develop </a:t>
            </a:r>
            <a:r>
              <a:rPr lang="en-US" dirty="0" smtClean="0">
                <a:solidFill>
                  <a:srgbClr val="002060"/>
                </a:solidFill>
              </a:rPr>
              <a:t>CEOS </a:t>
            </a:r>
            <a:r>
              <a:rPr lang="en-US" dirty="0">
                <a:solidFill>
                  <a:srgbClr val="002060"/>
                </a:solidFill>
              </a:rPr>
              <a:t>External Request Process </a:t>
            </a:r>
            <a:r>
              <a:rPr lang="en-US" dirty="0" smtClean="0">
                <a:solidFill>
                  <a:srgbClr val="002060"/>
                </a:solidFill>
              </a:rPr>
              <a:t>Paper</a:t>
            </a:r>
          </a:p>
          <a:p>
            <a:pPr marL="514350" indent="-514350" algn="l" rtl="0">
              <a:buFont typeface="+mj-lt"/>
              <a:buAutoNum type="arabicPeriod"/>
            </a:pPr>
            <a:r>
              <a:rPr lang="en-US" b="1" dirty="0" smtClean="0">
                <a:solidFill>
                  <a:srgbClr val="990033"/>
                </a:solidFill>
              </a:rPr>
              <a:t>Decision by Plenary </a:t>
            </a:r>
            <a:r>
              <a:rPr lang="en-US" dirty="0" smtClean="0">
                <a:solidFill>
                  <a:srgbClr val="002060"/>
                </a:solidFill>
              </a:rPr>
              <a:t>for the creation of a Task Team to conduct a “market analysis” assessment and identify other participants</a:t>
            </a:r>
          </a:p>
        </p:txBody>
      </p:sp>
      <p:sp>
        <p:nvSpPr>
          <p:cNvPr id="4" name="Content Placeholder 3"/>
          <p:cNvSpPr>
            <a:spLocks noGrp="1"/>
          </p:cNvSpPr>
          <p:nvPr>
            <p:ph sz="quarter" idx="11"/>
          </p:nvPr>
        </p:nvSpPr>
        <p:spPr/>
        <p:txBody>
          <a:bodyPr/>
          <a:lstStyle/>
          <a:p>
            <a:r>
              <a:rPr lang="en-US" sz="3200" dirty="0" smtClean="0"/>
              <a:t>Requests of Plenary</a:t>
            </a:r>
            <a:endParaRPr lang="en-US" sz="3200" dirty="0"/>
          </a:p>
        </p:txBody>
      </p:sp>
    </p:spTree>
    <p:extLst>
      <p:ext uri="{BB962C8B-B14F-4D97-AF65-F5344CB8AC3E}">
        <p14:creationId xmlns:p14="http://schemas.microsoft.com/office/powerpoint/2010/main" val="115561303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
            <a:ext cx="8763000" cy="30777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rgbClr val="92D050"/>
                </a:solidFill>
                <a:effectLst/>
                <a:uFillTx/>
                <a:latin typeface="+mj-lt"/>
              </a:rPr>
              <a:t>Ocean</a:t>
            </a:r>
            <a:r>
              <a:rPr kumimoji="0" lang="en-US" sz="4000" b="1" i="0" u="none" strike="noStrike" cap="none" spc="0" normalizeH="0" dirty="0" smtClean="0">
                <a:ln>
                  <a:noFill/>
                </a:ln>
                <a:solidFill>
                  <a:srgbClr val="92D050"/>
                </a:solidFill>
                <a:effectLst/>
                <a:uFillTx/>
                <a:latin typeface="+mj-lt"/>
              </a:rPr>
              <a:t> Virtual Constellation Merger Study Team </a:t>
            </a:r>
            <a:r>
              <a:rPr lang="en-US" sz="4000" b="1" baseline="0" dirty="0" smtClean="0">
                <a:solidFill>
                  <a:srgbClr val="92D050"/>
                </a:solidFill>
                <a:latin typeface="+mj-lt"/>
              </a:rPr>
              <a:t>(OVCMST)</a:t>
            </a:r>
          </a:p>
          <a:p>
            <a:pPr marL="0" marR="0" indent="0" algn="l"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rgbClr val="92D050"/>
                </a:solidFill>
                <a:effectLst/>
                <a:uFillTx/>
                <a:latin typeface="+mj-lt"/>
              </a:rPr>
              <a:t>Results</a:t>
            </a:r>
          </a:p>
          <a:p>
            <a:pPr marL="0" indent="0">
              <a:buNone/>
            </a:pPr>
            <a:r>
              <a:rPr lang="en-US" sz="2400" i="1" dirty="0">
                <a:solidFill>
                  <a:srgbClr val="92D050"/>
                </a:solidFill>
                <a:latin typeface="+mj-lt"/>
              </a:rPr>
              <a:t>Refer to </a:t>
            </a:r>
            <a:r>
              <a:rPr lang="en-US" sz="2400" i="1" dirty="0" smtClean="0">
                <a:solidFill>
                  <a:srgbClr val="92D050"/>
                </a:solidFill>
                <a:latin typeface="+mj-lt"/>
              </a:rPr>
              <a:t>OVCMST_Assessment_Final_10.1.19</a:t>
            </a:r>
            <a:endParaRPr lang="en-US" sz="2400" i="1" dirty="0">
              <a:solidFill>
                <a:srgbClr val="92D050"/>
              </a:solidFill>
              <a:latin typeface="+mj-lt"/>
            </a:endParaRPr>
          </a:p>
          <a:p>
            <a:pPr marL="0" indent="0">
              <a:buNone/>
            </a:pPr>
            <a:endParaRPr lang="en-US" sz="1400" dirty="0">
              <a:solidFill>
                <a:srgbClr val="92D050"/>
              </a:solidFill>
              <a:latin typeface="+mj-lt"/>
            </a:endParaRPr>
          </a:p>
          <a:p>
            <a:pPr marL="0" indent="0">
              <a:buNone/>
            </a:pPr>
            <a:r>
              <a:rPr lang="en-US" sz="3600" b="1" dirty="0">
                <a:solidFill>
                  <a:srgbClr val="CC0066"/>
                </a:solidFill>
                <a:latin typeface="+mj-lt"/>
              </a:rPr>
              <a:t>FOR </a:t>
            </a:r>
            <a:r>
              <a:rPr lang="en-US" sz="3600" b="1" dirty="0" smtClean="0">
                <a:solidFill>
                  <a:srgbClr val="CC0066"/>
                </a:solidFill>
                <a:latin typeface="+mj-lt"/>
              </a:rPr>
              <a:t>DECISION</a:t>
            </a:r>
            <a:endParaRPr lang="en-US" sz="2800" b="1" dirty="0">
              <a:solidFill>
                <a:srgbClr val="CC0066"/>
              </a:solidFill>
              <a:latin typeface="+mj-lt"/>
            </a:endParaRPr>
          </a:p>
        </p:txBody>
      </p:sp>
      <p:pic>
        <p:nvPicPr>
          <p:cNvPr id="2" name="Picture 1"/>
          <p:cNvPicPr>
            <a:picLocks noChangeAspect="1"/>
          </p:cNvPicPr>
          <p:nvPr/>
        </p:nvPicPr>
        <p:blipFill>
          <a:blip r:embed="rId2"/>
          <a:stretch>
            <a:fillRect/>
          </a:stretch>
        </p:blipFill>
        <p:spPr>
          <a:xfrm>
            <a:off x="1143000" y="3120713"/>
            <a:ext cx="2738254" cy="3563389"/>
          </a:xfrm>
          <a:prstGeom prst="rect">
            <a:avLst/>
          </a:prstGeom>
        </p:spPr>
      </p:pic>
    </p:spTree>
    <p:extLst>
      <p:ext uri="{BB962C8B-B14F-4D97-AF65-F5344CB8AC3E}">
        <p14:creationId xmlns:p14="http://schemas.microsoft.com/office/powerpoint/2010/main" val="415073956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25</a:t>
            </a:fld>
            <a:endParaRPr lang="uk-UA"/>
          </a:p>
        </p:txBody>
      </p:sp>
      <p:sp>
        <p:nvSpPr>
          <p:cNvPr id="4" name="Content Placeholder 3"/>
          <p:cNvSpPr>
            <a:spLocks noGrp="1"/>
          </p:cNvSpPr>
          <p:nvPr>
            <p:ph sz="quarter" idx="11"/>
          </p:nvPr>
        </p:nvSpPr>
        <p:spPr>
          <a:xfrm>
            <a:off x="1828800" y="76200"/>
            <a:ext cx="5867400" cy="1066800"/>
          </a:xfrm>
        </p:spPr>
        <p:txBody>
          <a:bodyPr/>
          <a:lstStyle/>
          <a:p>
            <a:pPr lvl="0">
              <a:spcBef>
                <a:spcPts val="0"/>
              </a:spcBef>
              <a:buSzTx/>
              <a:defRPr/>
            </a:pPr>
            <a:r>
              <a:rPr lang="en-US" sz="2400" dirty="0" smtClean="0"/>
              <a:t>Ocean Virtual Constellation Merger Study Team (OVCMST) Charter</a:t>
            </a:r>
            <a:endParaRPr lang="en-US" sz="2400" dirty="0"/>
          </a:p>
        </p:txBody>
      </p:sp>
      <p:sp>
        <p:nvSpPr>
          <p:cNvPr id="5" name="Content Placeholder 4"/>
          <p:cNvSpPr>
            <a:spLocks noGrp="1"/>
          </p:cNvSpPr>
          <p:nvPr>
            <p:ph sz="quarter" idx="10"/>
          </p:nvPr>
        </p:nvSpPr>
        <p:spPr/>
        <p:txBody>
          <a:bodyPr/>
          <a:lstStyle/>
          <a:p>
            <a:r>
              <a:rPr lang="en-US" sz="2000" dirty="0" smtClean="0"/>
              <a:t>The </a:t>
            </a:r>
            <a:r>
              <a:rPr lang="en-US" sz="2000" dirty="0"/>
              <a:t>coordination and collaboration between agencies operating satellites flying similar sensors has become routine “best practices.”  </a:t>
            </a:r>
            <a:endParaRPr lang="en-US" sz="2000" dirty="0" smtClean="0"/>
          </a:p>
          <a:p>
            <a:r>
              <a:rPr lang="en-US" sz="2000" dirty="0" smtClean="0"/>
              <a:t>In </a:t>
            </a:r>
            <a:r>
              <a:rPr lang="en-US" sz="2000" dirty="0"/>
              <a:t>addition, </a:t>
            </a:r>
            <a:r>
              <a:rPr lang="en-US" sz="2000" dirty="0" smtClean="0"/>
              <a:t>the ocean VCs coordinate closely </a:t>
            </a:r>
            <a:r>
              <a:rPr lang="en-US" sz="2000" dirty="0"/>
              <a:t>with </a:t>
            </a:r>
            <a:r>
              <a:rPr lang="en-US" sz="2000" dirty="0" smtClean="0"/>
              <a:t>their </a:t>
            </a:r>
            <a:r>
              <a:rPr lang="en-US" sz="2000" dirty="0"/>
              <a:t>international science </a:t>
            </a:r>
            <a:r>
              <a:rPr lang="en-US" sz="2000" dirty="0" smtClean="0"/>
              <a:t>teams.  </a:t>
            </a:r>
            <a:r>
              <a:rPr lang="en-US" sz="2000" dirty="0"/>
              <a:t>However, our sponsors and our community have become increasingly interested in a holistic understanding of environmental phenomena, integrating the process understanding provided by individual observation types. </a:t>
            </a:r>
            <a:endParaRPr lang="en-US" sz="2000" dirty="0" smtClean="0"/>
          </a:p>
          <a:p>
            <a:r>
              <a:rPr lang="en-US" sz="2000" dirty="0" smtClean="0"/>
              <a:t>For </a:t>
            </a:r>
            <a:r>
              <a:rPr lang="en-US" sz="2000" dirty="0"/>
              <a:t>the oceans, such a perspective indicates the great value of a more integrated approach for the suite of satellite ocean observations</a:t>
            </a:r>
            <a:r>
              <a:rPr lang="en-US" sz="2000" dirty="0" smtClean="0"/>
              <a:t>.</a:t>
            </a:r>
          </a:p>
          <a:p>
            <a:r>
              <a:rPr lang="en-US" sz="2000" dirty="0"/>
              <a:t>Ocean Virtual Constellation Merger Study Team (OVCMST) objective:</a:t>
            </a:r>
          </a:p>
          <a:p>
            <a:pPr lvl="1"/>
            <a:r>
              <a:rPr lang="en-US" sz="1800" i="1" dirty="0"/>
              <a:t>to assess the feasibility in merging the current four oceans Virtual Constellations – Ocean </a:t>
            </a:r>
            <a:r>
              <a:rPr lang="en-US" sz="1800" i="1" dirty="0" err="1"/>
              <a:t>Colour</a:t>
            </a:r>
            <a:r>
              <a:rPr lang="en-US" sz="1800" i="1" dirty="0"/>
              <a:t> Radiometry (OCR-VC), Ocean Surface Topography (OST-VC), Ocean Surface Vector Wind (OSVW-VC), and Sea Surface Temperature (SST-VC) – into one Ocean Virtual Constellation and to identify any issues and opportunities that may arise from the merger</a:t>
            </a:r>
            <a:r>
              <a:rPr lang="en-US" sz="1800" i="1" dirty="0" smtClean="0"/>
              <a:t>.</a:t>
            </a:r>
            <a:endParaRPr lang="en-US" sz="2000" dirty="0"/>
          </a:p>
          <a:p>
            <a:endParaRPr lang="en-US" sz="2000" dirty="0"/>
          </a:p>
        </p:txBody>
      </p:sp>
    </p:spTree>
    <p:extLst>
      <p:ext uri="{BB962C8B-B14F-4D97-AF65-F5344CB8AC3E}">
        <p14:creationId xmlns:p14="http://schemas.microsoft.com/office/powerpoint/2010/main" val="426861747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26</a:t>
            </a:fld>
            <a:endParaRPr lang="uk-UA" dirty="0"/>
          </a:p>
        </p:txBody>
      </p:sp>
      <p:sp>
        <p:nvSpPr>
          <p:cNvPr id="3" name="Content Placeholder 2"/>
          <p:cNvSpPr>
            <a:spLocks noGrp="1"/>
          </p:cNvSpPr>
          <p:nvPr>
            <p:ph sz="quarter" idx="10"/>
          </p:nvPr>
        </p:nvSpPr>
        <p:spPr/>
        <p:txBody>
          <a:bodyPr/>
          <a:lstStyle/>
          <a:p>
            <a:pPr lvl="0"/>
            <a:r>
              <a:rPr lang="en-US" sz="1600" dirty="0"/>
              <a:t>Review the SIT-34 discussion points, presentations, and </a:t>
            </a:r>
            <a:r>
              <a:rPr lang="en-US" sz="1600" i="1" dirty="0"/>
              <a:t>Concept Paper for Restructuring CEOS Virtual Constellations and Creation of New Working Group</a:t>
            </a:r>
            <a:r>
              <a:rPr lang="en-US" sz="1600" dirty="0"/>
              <a:t>.</a:t>
            </a:r>
          </a:p>
          <a:p>
            <a:pPr lvl="0"/>
            <a:r>
              <a:rPr lang="en-US" sz="1600" dirty="0"/>
              <a:t>Determine what user communities would best be served with a new Ocean VC, considering as well how such a reorganization would maintain the important connections between CEOS and the observation-based international science teams.</a:t>
            </a:r>
          </a:p>
          <a:p>
            <a:pPr lvl="0"/>
            <a:r>
              <a:rPr lang="en-US" sz="1600" dirty="0"/>
              <a:t>Determine if the VCs are currently addressing their CEOS charter – do the VCs provide the opportunity to convene and address problems that individually agencies cannot address?</a:t>
            </a:r>
          </a:p>
          <a:p>
            <a:pPr lvl="0"/>
            <a:r>
              <a:rPr lang="en-US" sz="1600" dirty="0"/>
              <a:t>Assess what CEOS Agencies are looking to achieve, in the current context, from their cooperation on coordinated ocean observations from space.</a:t>
            </a:r>
          </a:p>
          <a:p>
            <a:pPr lvl="0"/>
            <a:r>
              <a:rPr lang="en-US" sz="1600" dirty="0"/>
              <a:t>Identify how CEOS existing Ocean VCs and proposed merged Ocean VC could provide a coordinated response to the Global Ocean Observing System (GOOS) Essential Ocean Variables (EOVs).</a:t>
            </a:r>
          </a:p>
          <a:p>
            <a:pPr lvl="0"/>
            <a:r>
              <a:rPr lang="en-US" sz="1600" dirty="0"/>
              <a:t>Identify appropriate governance model(s) for the proposed merged ocean Virtual Constellation, along with any issues associated with it, including resourcing feasibility.</a:t>
            </a:r>
          </a:p>
          <a:p>
            <a:pPr lvl="0"/>
            <a:r>
              <a:rPr lang="en-US" sz="1600" b="1" dirty="0"/>
              <a:t>Prepare a report comparing the expected performance of the proposed merged Ocean VC with the status quo including conclusion and recommendations first for consideration and discussion at the SIT TW</a:t>
            </a:r>
            <a:r>
              <a:rPr lang="en-US" sz="1600" b="1" dirty="0" smtClean="0"/>
              <a:t>.</a:t>
            </a:r>
            <a:endParaRPr lang="en-US" sz="1600" b="1" dirty="0"/>
          </a:p>
        </p:txBody>
      </p:sp>
      <p:sp>
        <p:nvSpPr>
          <p:cNvPr id="4" name="Content Placeholder 3"/>
          <p:cNvSpPr>
            <a:spLocks noGrp="1"/>
          </p:cNvSpPr>
          <p:nvPr>
            <p:ph sz="quarter" idx="11"/>
          </p:nvPr>
        </p:nvSpPr>
        <p:spPr/>
        <p:txBody>
          <a:bodyPr/>
          <a:lstStyle/>
          <a:p>
            <a:r>
              <a:rPr lang="en-US" dirty="0" smtClean="0"/>
              <a:t>OVCMST Expectations</a:t>
            </a:r>
            <a:endParaRPr lang="en-US" dirty="0"/>
          </a:p>
        </p:txBody>
      </p:sp>
    </p:spTree>
    <p:extLst>
      <p:ext uri="{BB962C8B-B14F-4D97-AF65-F5344CB8AC3E}">
        <p14:creationId xmlns:p14="http://schemas.microsoft.com/office/powerpoint/2010/main" val="204059235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27</a:t>
            </a:fld>
            <a:endParaRPr lang="en-US" dirty="0">
              <a:solidFill>
                <a:srgbClr val="1F497D"/>
              </a:solidFill>
            </a:endParaRPr>
          </a:p>
        </p:txBody>
      </p:sp>
      <p:sp>
        <p:nvSpPr>
          <p:cNvPr id="3"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171796" y="1219201"/>
            <a:ext cx="8714509" cy="3124200"/>
          </a:xfrm>
        </p:spPr>
        <p:txBody>
          <a:bodyPr/>
          <a:lstStyle/>
          <a:p>
            <a:pPr marL="0" indent="0">
              <a:spcBef>
                <a:spcPts val="0"/>
              </a:spcBef>
              <a:buNone/>
            </a:pPr>
            <a:r>
              <a:rPr lang="en-US" sz="1800" dirty="0"/>
              <a:t>The following individuals and agencies participated in the OVCMST, with the SIT Chair Team leading the OVCMST and taking care of all logistics:</a:t>
            </a:r>
          </a:p>
          <a:p>
            <a:pPr marL="0" indent="0">
              <a:spcBef>
                <a:spcPts val="0"/>
              </a:spcBef>
              <a:buNone/>
            </a:pPr>
            <a:endParaRPr lang="en-US" sz="800" dirty="0"/>
          </a:p>
          <a:p>
            <a:pPr lvl="0">
              <a:spcBef>
                <a:spcPts val="0"/>
              </a:spcBef>
            </a:pPr>
            <a:r>
              <a:rPr lang="en-US" sz="1600" dirty="0"/>
              <a:t>NOAA – Kenneth Casey, Paul DiGiacomo</a:t>
            </a:r>
          </a:p>
          <a:p>
            <a:pPr lvl="0">
              <a:spcBef>
                <a:spcPts val="0"/>
              </a:spcBef>
            </a:pPr>
            <a:r>
              <a:rPr lang="en-US" sz="1600" dirty="0"/>
              <a:t>EUMETSAT – Robert Husband</a:t>
            </a:r>
          </a:p>
          <a:p>
            <a:pPr lvl="0">
              <a:spcBef>
                <a:spcPts val="0"/>
              </a:spcBef>
            </a:pPr>
            <a:r>
              <a:rPr lang="en-US" sz="1600" dirty="0"/>
              <a:t>JAXA – Misako Kachi</a:t>
            </a:r>
          </a:p>
          <a:p>
            <a:pPr lvl="0">
              <a:spcBef>
                <a:spcPts val="0"/>
              </a:spcBef>
            </a:pPr>
            <a:r>
              <a:rPr lang="en-US" sz="1600" dirty="0"/>
              <a:t>CEO – Steven Hosford</a:t>
            </a:r>
          </a:p>
          <a:p>
            <a:pPr lvl="0">
              <a:spcBef>
                <a:spcPts val="0"/>
              </a:spcBef>
            </a:pPr>
            <a:r>
              <a:rPr lang="en-US" sz="1600" dirty="0"/>
              <a:t>SIT Chair Team/NOAA – Kerry Sawyer</a:t>
            </a:r>
          </a:p>
          <a:p>
            <a:pPr lvl="0">
              <a:spcBef>
                <a:spcPts val="0"/>
              </a:spcBef>
            </a:pPr>
            <a:r>
              <a:rPr lang="en-US" sz="1600" dirty="0"/>
              <a:t>WMO/IOC – David Halpern</a:t>
            </a:r>
          </a:p>
          <a:p>
            <a:pPr lvl="0">
              <a:spcBef>
                <a:spcPts val="0"/>
              </a:spcBef>
            </a:pPr>
            <a:r>
              <a:rPr lang="en-US" sz="1600" dirty="0"/>
              <a:t>CONAE – Carolina Tauro, Mario Camuyrano</a:t>
            </a:r>
          </a:p>
          <a:p>
            <a:pPr>
              <a:spcBef>
                <a:spcPts val="0"/>
              </a:spcBef>
            </a:pPr>
            <a:r>
              <a:rPr lang="en-US" sz="1600" dirty="0"/>
              <a:t>NASA – Paula Bontempi, Eric Lindstrom, Christine Bognar</a:t>
            </a:r>
          </a:p>
          <a:p>
            <a:pPr lvl="0">
              <a:spcBef>
                <a:spcPts val="0"/>
              </a:spcBef>
            </a:pPr>
            <a:r>
              <a:rPr lang="en-US" sz="1600" i="1" dirty="0"/>
              <a:t>Commission – Mark Dowell (observer)</a:t>
            </a:r>
            <a:endParaRPr lang="en-US" sz="1600" dirty="0"/>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p:txBody>
          <a:bodyPr/>
          <a:lstStyle/>
          <a:p>
            <a:pPr algn="ctr" rtl="0"/>
            <a:r>
              <a:rPr lang="en-US" dirty="0"/>
              <a:t>The Work of the OVCMST</a:t>
            </a:r>
          </a:p>
        </p:txBody>
      </p:sp>
      <p:sp>
        <p:nvSpPr>
          <p:cNvPr id="5" name="TextBox 4">
            <a:extLst>
              <a:ext uri="{FF2B5EF4-FFF2-40B4-BE49-F238E27FC236}">
                <a16:creationId xmlns:a16="http://schemas.microsoft.com/office/drawing/2014/main" id="{083D4BF4-447F-CC4D-B703-A08C5E70F35B}"/>
              </a:ext>
            </a:extLst>
          </p:cNvPr>
          <p:cNvSpPr txBox="1"/>
          <p:nvPr/>
        </p:nvSpPr>
        <p:spPr>
          <a:xfrm>
            <a:off x="154131" y="4876802"/>
            <a:ext cx="8643505" cy="10541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hangingPunct="0"/>
            <a:r>
              <a:rPr lang="en-US" sz="1600" dirty="0">
                <a:latin typeface="+mj-lt"/>
              </a:rPr>
              <a:t>The OVCMST approached its tasking through a series of telecons, taking place between June and August, 2019.  Four telecons were held, each featuring discussions and exchange of ideas among the participants on the identified topics.  The results of the discussions and analyses are summarized in this report. </a:t>
            </a:r>
          </a:p>
        </p:txBody>
      </p:sp>
    </p:spTree>
    <p:extLst>
      <p:ext uri="{BB962C8B-B14F-4D97-AF65-F5344CB8AC3E}">
        <p14:creationId xmlns:p14="http://schemas.microsoft.com/office/powerpoint/2010/main" val="275264888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28</a:t>
            </a:fld>
            <a:endParaRPr lang="en-US" dirty="0">
              <a:solidFill>
                <a:srgbClr val="1F497D"/>
              </a:solidFill>
            </a:endParaRPr>
          </a:p>
        </p:txBody>
      </p:sp>
      <p:sp>
        <p:nvSpPr>
          <p:cNvPr id="3"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169026" y="1219199"/>
            <a:ext cx="8714509" cy="5597485"/>
          </a:xfrm>
        </p:spPr>
        <p:txBody>
          <a:bodyPr/>
          <a:lstStyle/>
          <a:p>
            <a:pPr>
              <a:spcBef>
                <a:spcPts val="0"/>
              </a:spcBef>
              <a:buAutoNum type="arabicPeriod"/>
            </a:pPr>
            <a:r>
              <a:rPr lang="en-US" sz="2000" dirty="0" smtClean="0"/>
              <a:t>Assessment of proposed Ocean VC </a:t>
            </a:r>
            <a:r>
              <a:rPr lang="en-US" sz="2000" dirty="0" smtClean="0"/>
              <a:t>merger (next pages)</a:t>
            </a:r>
            <a:endParaRPr lang="en-US" sz="2000" dirty="0" smtClean="0"/>
          </a:p>
          <a:p>
            <a:pPr>
              <a:spcBef>
                <a:spcPts val="0"/>
              </a:spcBef>
              <a:buAutoNum type="arabicPeriod"/>
            </a:pPr>
            <a:r>
              <a:rPr lang="en-US" sz="2000" dirty="0" smtClean="0"/>
              <a:t>Comments on Oceans VCs connectivity to CEOS</a:t>
            </a:r>
            <a:endParaRPr lang="en-US" sz="2000" dirty="0"/>
          </a:p>
          <a:p>
            <a:pPr lvl="1">
              <a:spcBef>
                <a:spcPts val="0"/>
              </a:spcBef>
            </a:pPr>
            <a:r>
              <a:rPr lang="en-US" sz="1800" dirty="0"/>
              <a:t>(Primary) Need to increase the sense of engagement through a more active tasking and structured dialogue with CEOS leadership, including Principals (and other parts of CEOS)</a:t>
            </a:r>
          </a:p>
          <a:p>
            <a:pPr lvl="2">
              <a:spcBef>
                <a:spcPts val="0"/>
              </a:spcBef>
            </a:pPr>
            <a:r>
              <a:rPr lang="en-US" sz="1600" dirty="0" smtClean="0"/>
              <a:t>Lack of top-down </a:t>
            </a:r>
            <a:r>
              <a:rPr lang="en-US" sz="1600" dirty="0"/>
              <a:t>direction from CEOS leadership </a:t>
            </a:r>
          </a:p>
          <a:p>
            <a:pPr lvl="2">
              <a:spcBef>
                <a:spcPts val="0"/>
              </a:spcBef>
            </a:pPr>
            <a:r>
              <a:rPr lang="en-US" sz="1600" dirty="0"/>
              <a:t>Need for </a:t>
            </a:r>
            <a:r>
              <a:rPr lang="en-US" sz="1600" dirty="0" smtClean="0"/>
              <a:t>better two-way </a:t>
            </a:r>
            <a:r>
              <a:rPr lang="en-US" sz="1600" dirty="0"/>
              <a:t>communication between CEOS leadership and VC Co-Leads and more </a:t>
            </a:r>
            <a:r>
              <a:rPr lang="en-US" sz="1600" dirty="0" smtClean="0"/>
              <a:t>rigorous tasking interactions, including better representation of the oceans VCs at the two SIT meetings each year. </a:t>
            </a:r>
            <a:endParaRPr lang="en-US" sz="1600" dirty="0"/>
          </a:p>
          <a:p>
            <a:pPr lvl="2">
              <a:spcBef>
                <a:spcPts val="0"/>
              </a:spcBef>
            </a:pPr>
            <a:r>
              <a:rPr lang="en-US" sz="1600" dirty="0"/>
              <a:t>Simple, one-way, upwards reporting alone is insufficient to fully engage and leverage the capabilities of the Ocean VCs and their constituent communities.  </a:t>
            </a:r>
          </a:p>
          <a:p>
            <a:pPr lvl="1">
              <a:spcBef>
                <a:spcPts val="0"/>
              </a:spcBef>
            </a:pPr>
            <a:r>
              <a:rPr lang="en-US" sz="1800" dirty="0"/>
              <a:t>(Secondary) Lack of opportunities for consistent reporting to CEOS leadership  </a:t>
            </a:r>
          </a:p>
          <a:p>
            <a:pPr lvl="2">
              <a:spcBef>
                <a:spcPts val="0"/>
              </a:spcBef>
            </a:pPr>
            <a:r>
              <a:rPr lang="en-US" sz="1600" dirty="0"/>
              <a:t>This concern has been raised in the past and likely contributes to the lack of engagement of the VCs in </a:t>
            </a:r>
            <a:r>
              <a:rPr lang="en-US" sz="1600" dirty="0" smtClean="0"/>
              <a:t>CEOS. </a:t>
            </a:r>
            <a:endParaRPr lang="en-US" sz="1600" dirty="0"/>
          </a:p>
          <a:p>
            <a:pPr lvl="2">
              <a:spcBef>
                <a:spcPts val="0"/>
              </a:spcBef>
            </a:pPr>
            <a:r>
              <a:rPr lang="en-US" sz="1600" dirty="0"/>
              <a:t>While the SIT Chair does provides a report of VC activities to CEOS Agency Principals, the perception is that this level of reporting is insufficient and can result in substantial community efforts being condensed down to essentially a single bullet point in a broader </a:t>
            </a:r>
            <a:r>
              <a:rPr lang="en-US" sz="1600" dirty="0" smtClean="0"/>
              <a:t>report.</a:t>
            </a:r>
            <a:endParaRPr lang="en-US" sz="1600" dirty="0"/>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p:txBody>
          <a:bodyPr/>
          <a:lstStyle/>
          <a:p>
            <a:pPr algn="ctr" rtl="0"/>
            <a:r>
              <a:rPr lang="en-US" dirty="0" smtClean="0"/>
              <a:t>Two Outcomes from OVCMST</a:t>
            </a:r>
            <a:endParaRPr lang="en-US" dirty="0"/>
          </a:p>
        </p:txBody>
      </p:sp>
    </p:spTree>
    <p:extLst>
      <p:ext uri="{BB962C8B-B14F-4D97-AF65-F5344CB8AC3E}">
        <p14:creationId xmlns:p14="http://schemas.microsoft.com/office/powerpoint/2010/main" val="45307974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29</a:t>
            </a:fld>
            <a:endParaRPr lang="en-US" dirty="0">
              <a:solidFill>
                <a:srgbClr val="1F497D"/>
              </a:solidFill>
            </a:endParaRPr>
          </a:p>
        </p:txBody>
      </p:sp>
      <p:sp>
        <p:nvSpPr>
          <p:cNvPr id="3"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48491" y="1219200"/>
            <a:ext cx="8714509" cy="5334000"/>
          </a:xfrm>
        </p:spPr>
        <p:txBody>
          <a:bodyPr/>
          <a:lstStyle/>
          <a:p>
            <a:pPr lvl="0"/>
            <a:r>
              <a:rPr lang="en-US" sz="2000" dirty="0"/>
              <a:t>Merging the Ocean VCs could result in a reduction in the workforce to be supplied by each Agency to staff four Ocean VCs.  A merged VC might make it possible for an Agency to provide fewer than four representatives, perhaps limiting the need to one or two persons with broad expertise in all areas. However, that person would still have to coordinate with internal Agency experts in other oceans disciplines.</a:t>
            </a:r>
          </a:p>
          <a:p>
            <a:pPr lvl="0"/>
            <a:r>
              <a:rPr lang="en-US" sz="2000" dirty="0"/>
              <a:t>A merged Ocean VC could possibly provide a mechanism to facilitate the harmonization of multivariate observations into consolidated products.</a:t>
            </a:r>
          </a:p>
          <a:p>
            <a:pPr lvl="0"/>
            <a:r>
              <a:rPr lang="en-US" sz="2000" dirty="0"/>
              <a:t>Blending the Ocean VCs into one could reduce the administrative burden for CEOS by eliminating the need for eight to ten Co-Leads down to no more than three Co-Leads.</a:t>
            </a:r>
          </a:p>
          <a:p>
            <a:pPr lvl="0"/>
            <a:r>
              <a:rPr lang="en-US" sz="2000" dirty="0"/>
              <a:t>A merged Ocean VC could facilitate progress toward cross-domain harmonized data management practices and support integrated product development.</a:t>
            </a:r>
          </a:p>
          <a:p>
            <a:pPr marL="0" indent="0">
              <a:buNone/>
            </a:pPr>
            <a:endParaRPr lang="en-US" sz="2000" dirty="0"/>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p:txBody>
          <a:bodyPr/>
          <a:lstStyle/>
          <a:p>
            <a:pPr algn="ctr" rtl="0"/>
            <a:r>
              <a:rPr lang="en-US" dirty="0"/>
              <a:t>Results: </a:t>
            </a:r>
            <a:r>
              <a:rPr lang="en-US" dirty="0" smtClean="0"/>
              <a:t>Benefits of a Merged Constellation</a:t>
            </a:r>
            <a:endParaRPr lang="en-US" dirty="0"/>
          </a:p>
        </p:txBody>
      </p:sp>
    </p:spTree>
    <p:extLst>
      <p:ext uri="{BB962C8B-B14F-4D97-AF65-F5344CB8AC3E}">
        <p14:creationId xmlns:p14="http://schemas.microsoft.com/office/powerpoint/2010/main" val="365634144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76200" y="1219199"/>
            <a:ext cx="8991600" cy="5597485"/>
          </a:xfrm>
        </p:spPr>
        <p:txBody>
          <a:bodyPr/>
          <a:lstStyle/>
          <a:p>
            <a:pPr marL="457200" indent="-457200">
              <a:lnSpc>
                <a:spcPct val="90000"/>
              </a:lnSpc>
              <a:spcBef>
                <a:spcPts val="300"/>
              </a:spcBef>
              <a:buFont typeface="+mj-lt"/>
              <a:buAutoNum type="arabicPeriod"/>
            </a:pPr>
            <a:r>
              <a:rPr lang="en-US" sz="2000" b="1" i="1" dirty="0" smtClean="0">
                <a:solidFill>
                  <a:srgbClr val="990033"/>
                </a:solidFill>
              </a:rPr>
              <a:t>Propose for discussion and consideration:   </a:t>
            </a:r>
            <a:r>
              <a:rPr lang="en-US" sz="2000" b="1" dirty="0" smtClean="0">
                <a:solidFill>
                  <a:srgbClr val="990033"/>
                </a:solidFill>
              </a:rPr>
              <a:t>a restructure of the CEOS Virtual Constellations:</a:t>
            </a:r>
            <a:endParaRPr lang="en-US" sz="2000" b="1" dirty="0">
              <a:solidFill>
                <a:srgbClr val="990033"/>
              </a:solidFill>
            </a:endParaRPr>
          </a:p>
          <a:p>
            <a:pPr lvl="1">
              <a:lnSpc>
                <a:spcPct val="90000"/>
              </a:lnSpc>
              <a:spcBef>
                <a:spcPts val="300"/>
              </a:spcBef>
              <a:buFont typeface="Wingdings" pitchFamily="2" charset="2"/>
              <a:buChar char="§"/>
            </a:pPr>
            <a:r>
              <a:rPr lang="en-US" sz="1400" dirty="0">
                <a:solidFill>
                  <a:srgbClr val="990033"/>
                </a:solidFill>
              </a:rPr>
              <a:t>Merge the four current ocean-related VCs into a single Ocean VC focused on creating an integrated and coordinated multi-variable picture of oceans.</a:t>
            </a:r>
          </a:p>
          <a:p>
            <a:pPr lvl="1">
              <a:lnSpc>
                <a:spcPct val="90000"/>
              </a:lnSpc>
              <a:spcBef>
                <a:spcPts val="300"/>
              </a:spcBef>
              <a:buFont typeface="Wingdings" pitchFamily="2" charset="2"/>
              <a:buChar char="§"/>
            </a:pPr>
            <a:r>
              <a:rPr lang="en-US" sz="1400" dirty="0">
                <a:solidFill>
                  <a:srgbClr val="990033"/>
                </a:solidFill>
              </a:rPr>
              <a:t>Merge AC-VC and P-VC into an Atmosphere VC.</a:t>
            </a:r>
          </a:p>
          <a:p>
            <a:pPr lvl="1">
              <a:lnSpc>
                <a:spcPct val="90000"/>
              </a:lnSpc>
              <a:spcBef>
                <a:spcPts val="300"/>
              </a:spcBef>
              <a:buFont typeface="Wingdings" pitchFamily="2" charset="2"/>
              <a:buChar char="§"/>
            </a:pPr>
            <a:r>
              <a:rPr lang="en-US" sz="1400" dirty="0">
                <a:solidFill>
                  <a:srgbClr val="990033"/>
                </a:solidFill>
              </a:rPr>
              <a:t>LSI-VC already follows this model, looking at a “family” of variables for integrated picture of the land, and is </a:t>
            </a:r>
            <a:r>
              <a:rPr lang="en-US" sz="1400" dirty="0" smtClean="0">
                <a:solidFill>
                  <a:srgbClr val="990033"/>
                </a:solidFill>
              </a:rPr>
              <a:t>proposed </a:t>
            </a:r>
            <a:r>
              <a:rPr lang="en-US" sz="1400" dirty="0">
                <a:solidFill>
                  <a:srgbClr val="990033"/>
                </a:solidFill>
              </a:rPr>
              <a:t>to become the Land VC</a:t>
            </a:r>
            <a:r>
              <a:rPr lang="en-US" sz="1400" dirty="0" smtClean="0">
                <a:solidFill>
                  <a:srgbClr val="990033"/>
                </a:solidFill>
              </a:rPr>
              <a:t>.</a:t>
            </a:r>
          </a:p>
          <a:p>
            <a:pPr marL="0" indent="0">
              <a:lnSpc>
                <a:spcPct val="90000"/>
              </a:lnSpc>
              <a:spcBef>
                <a:spcPts val="300"/>
              </a:spcBef>
              <a:buNone/>
            </a:pPr>
            <a:endParaRPr lang="en-US" sz="800" dirty="0"/>
          </a:p>
          <a:p>
            <a:pPr marL="457200" indent="-457200">
              <a:lnSpc>
                <a:spcPct val="90000"/>
              </a:lnSpc>
              <a:spcBef>
                <a:spcPts val="300"/>
              </a:spcBef>
              <a:buAutoNum type="arabicPeriod" startAt="2"/>
            </a:pPr>
            <a:r>
              <a:rPr lang="en-US" sz="2000" b="1" i="1" dirty="0" smtClean="0">
                <a:solidFill>
                  <a:schemeClr val="tx1">
                    <a:lumMod val="65000"/>
                    <a:lumOff val="35000"/>
                  </a:schemeClr>
                </a:solidFill>
              </a:rPr>
              <a:t>Propose</a:t>
            </a:r>
            <a:r>
              <a:rPr lang="en-US" sz="2000" b="1" dirty="0" smtClean="0">
                <a:solidFill>
                  <a:schemeClr val="tx1">
                    <a:lumMod val="65000"/>
                    <a:lumOff val="35000"/>
                  </a:schemeClr>
                </a:solidFill>
              </a:rPr>
              <a:t> a VC leadership rotation cycle.</a:t>
            </a:r>
          </a:p>
          <a:p>
            <a:pPr marL="0" indent="0">
              <a:lnSpc>
                <a:spcPct val="90000"/>
              </a:lnSpc>
              <a:spcBef>
                <a:spcPts val="300"/>
              </a:spcBef>
              <a:buNone/>
            </a:pPr>
            <a:endParaRPr lang="en-US" sz="800" dirty="0" smtClean="0"/>
          </a:p>
          <a:p>
            <a:pPr marL="457200" indent="-457200">
              <a:lnSpc>
                <a:spcPct val="90000"/>
              </a:lnSpc>
              <a:spcBef>
                <a:spcPts val="300"/>
              </a:spcBef>
              <a:buFont typeface="+mj-lt"/>
              <a:buAutoNum type="arabicPeriod" startAt="3"/>
            </a:pPr>
            <a:r>
              <a:rPr lang="en-US" sz="2000" b="1" i="1" dirty="0" smtClean="0">
                <a:solidFill>
                  <a:schemeClr val="tx1">
                    <a:lumMod val="65000"/>
                    <a:lumOff val="35000"/>
                  </a:schemeClr>
                </a:solidFill>
              </a:rPr>
              <a:t>Propose</a:t>
            </a:r>
            <a:r>
              <a:rPr lang="en-US" sz="2000" dirty="0" smtClean="0">
                <a:solidFill>
                  <a:schemeClr val="tx1">
                    <a:lumMod val="65000"/>
                    <a:lumOff val="35000"/>
                  </a:schemeClr>
                </a:solidFill>
              </a:rPr>
              <a:t> </a:t>
            </a:r>
            <a:r>
              <a:rPr lang="en-US" sz="2000" dirty="0">
                <a:solidFill>
                  <a:schemeClr val="tx1">
                    <a:lumMod val="65000"/>
                    <a:lumOff val="35000"/>
                  </a:schemeClr>
                </a:solidFill>
              </a:rPr>
              <a:t>a two-year initiation cycle for standing up new AHTs.  The two-year initial cycle will allow for defining the objective, evaluating the merit and value of the objectives, and determining the appropriate path forward for continued support within CEOS. All other aspects of the AHT reporting process will remain, including annual reporting at </a:t>
            </a:r>
            <a:r>
              <a:rPr lang="en-US" sz="2000" dirty="0" smtClean="0">
                <a:solidFill>
                  <a:schemeClr val="tx1">
                    <a:lumMod val="65000"/>
                    <a:lumOff val="35000"/>
                  </a:schemeClr>
                </a:solidFill>
              </a:rPr>
              <a:t>Plenary.</a:t>
            </a:r>
          </a:p>
          <a:p>
            <a:pPr marL="0" indent="0">
              <a:lnSpc>
                <a:spcPct val="90000"/>
              </a:lnSpc>
              <a:spcBef>
                <a:spcPts val="300"/>
              </a:spcBef>
              <a:buNone/>
            </a:pPr>
            <a:endParaRPr lang="en-US" sz="800" dirty="0" smtClean="0">
              <a:solidFill>
                <a:schemeClr val="tx1">
                  <a:lumMod val="65000"/>
                  <a:lumOff val="35000"/>
                </a:schemeClr>
              </a:solidFill>
            </a:endParaRPr>
          </a:p>
          <a:p>
            <a:pPr marL="457200" indent="-457200">
              <a:lnSpc>
                <a:spcPct val="90000"/>
              </a:lnSpc>
              <a:spcBef>
                <a:spcPts val="300"/>
              </a:spcBef>
              <a:buFont typeface="+mj-lt"/>
              <a:buAutoNum type="arabicPeriod" startAt="4"/>
            </a:pPr>
            <a:r>
              <a:rPr lang="en-US" sz="2000" b="1" i="1" dirty="0" smtClean="0">
                <a:solidFill>
                  <a:srgbClr val="990033"/>
                </a:solidFill>
              </a:rPr>
              <a:t>Propose</a:t>
            </a:r>
            <a:r>
              <a:rPr lang="en-US" sz="2000" i="1" dirty="0" smtClean="0">
                <a:solidFill>
                  <a:srgbClr val="990033"/>
                </a:solidFill>
              </a:rPr>
              <a:t> for discussion and consideration</a:t>
            </a:r>
            <a:r>
              <a:rPr lang="en-US" sz="2000" dirty="0" smtClean="0">
                <a:solidFill>
                  <a:srgbClr val="990033"/>
                </a:solidFill>
              </a:rPr>
              <a:t>:  Establish </a:t>
            </a:r>
            <a:r>
              <a:rPr lang="en-US" sz="2000" dirty="0">
                <a:solidFill>
                  <a:srgbClr val="990033"/>
                </a:solidFill>
              </a:rPr>
              <a:t>a new Working Group focused on </a:t>
            </a:r>
            <a:r>
              <a:rPr lang="en-US" sz="2000" i="1" dirty="0">
                <a:solidFill>
                  <a:srgbClr val="990033"/>
                </a:solidFill>
              </a:rPr>
              <a:t>Information Provision</a:t>
            </a:r>
            <a:r>
              <a:rPr lang="en-US" sz="2000" dirty="0">
                <a:solidFill>
                  <a:srgbClr val="990033"/>
                </a:solidFill>
              </a:rPr>
              <a:t>, to coordinate all activities related to user outreach and applications (</a:t>
            </a:r>
            <a:r>
              <a:rPr lang="en-US" sz="2000" i="1" dirty="0">
                <a:solidFill>
                  <a:srgbClr val="990033"/>
                </a:solidFill>
              </a:rPr>
              <a:t>e.g.,</a:t>
            </a:r>
            <a:r>
              <a:rPr lang="en-US" sz="2000" dirty="0">
                <a:solidFill>
                  <a:srgbClr val="990033"/>
                </a:solidFill>
              </a:rPr>
              <a:t> forests, agriculture, freshwater, land degradation, urban, biodiversity, and more in the future</a:t>
            </a:r>
            <a:r>
              <a:rPr lang="en-US" sz="2000" dirty="0" smtClean="0">
                <a:solidFill>
                  <a:srgbClr val="990033"/>
                </a:solidFill>
              </a:rPr>
              <a:t>).</a:t>
            </a:r>
            <a:endParaRPr lang="en-US" sz="2000" dirty="0">
              <a:solidFill>
                <a:srgbClr val="990033"/>
              </a:solidFill>
            </a:endParaRPr>
          </a:p>
          <a:p>
            <a:pPr marL="0" indent="0">
              <a:lnSpc>
                <a:spcPct val="90000"/>
              </a:lnSpc>
              <a:spcBef>
                <a:spcPts val="300"/>
              </a:spcBef>
              <a:buNone/>
            </a:pPr>
            <a:endParaRPr lang="en-US" sz="2000" dirty="0"/>
          </a:p>
          <a:p>
            <a:pPr>
              <a:lnSpc>
                <a:spcPct val="90000"/>
              </a:lnSpc>
              <a:spcBef>
                <a:spcPts val="300"/>
              </a:spcBef>
              <a:buFont typeface="Wingdings" pitchFamily="2" charset="2"/>
              <a:buChar char="§"/>
            </a:pPr>
            <a:endParaRPr lang="en-US" sz="2000" dirty="0"/>
          </a:p>
        </p:txBody>
      </p:sp>
      <p:sp>
        <p:nvSpPr>
          <p:cNvPr id="4" name="Content Placeholder 3"/>
          <p:cNvSpPr>
            <a:spLocks noGrp="1"/>
          </p:cNvSpPr>
          <p:nvPr>
            <p:ph sz="quarter" idx="11"/>
          </p:nvPr>
        </p:nvSpPr>
        <p:spPr>
          <a:xfrm>
            <a:off x="1828800" y="76200"/>
            <a:ext cx="5791200" cy="1143000"/>
          </a:xfrm>
        </p:spPr>
        <p:txBody>
          <a:bodyPr/>
          <a:lstStyle/>
          <a:p>
            <a:r>
              <a:rPr lang="en-US" sz="2000" i="1" dirty="0" smtClean="0"/>
              <a:t>Concept Paper for Restructuring CEOS Virtual Constellations and Creation of New Working Group – March 2019</a:t>
            </a:r>
            <a:endParaRPr lang="en-US" sz="2000" i="1" dirty="0"/>
          </a:p>
        </p:txBody>
      </p:sp>
      <p:sp>
        <p:nvSpPr>
          <p:cNvPr id="7" name="TextBox 6"/>
          <p:cNvSpPr txBox="1"/>
          <p:nvPr/>
        </p:nvSpPr>
        <p:spPr>
          <a:xfrm>
            <a:off x="3238500" y="4154730"/>
            <a:ext cx="2667000" cy="381000"/>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CCFF66"/>
                </a:solidFill>
                <a:effectLst/>
                <a:uFillTx/>
              </a:rPr>
              <a:t>To be discussed in 5.9</a:t>
            </a:r>
            <a:endParaRPr kumimoji="0" lang="en-US" sz="1800" b="1" i="0" u="none" strike="noStrike" cap="none" spc="0" normalizeH="0" baseline="0" dirty="0">
              <a:ln>
                <a:noFill/>
              </a:ln>
              <a:solidFill>
                <a:srgbClr val="CCFF66"/>
              </a:solidFill>
              <a:effectLst/>
              <a:uFillTx/>
            </a:endParaRPr>
          </a:p>
        </p:txBody>
      </p:sp>
      <p:sp>
        <p:nvSpPr>
          <p:cNvPr id="9" name="TextBox 8"/>
          <p:cNvSpPr txBox="1"/>
          <p:nvPr/>
        </p:nvSpPr>
        <p:spPr>
          <a:xfrm>
            <a:off x="5410200" y="3048000"/>
            <a:ext cx="2667000" cy="381000"/>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CCFF66"/>
                </a:solidFill>
                <a:effectLst/>
                <a:uFillTx/>
              </a:rPr>
              <a:t>Discussed in 5.7</a:t>
            </a:r>
            <a:endParaRPr kumimoji="0" lang="en-US" sz="1800" b="1" i="0" u="none" strike="noStrike" cap="none" spc="0" normalizeH="0" baseline="0" dirty="0">
              <a:ln>
                <a:noFill/>
              </a:ln>
              <a:solidFill>
                <a:srgbClr val="CCFF66"/>
              </a:solidFill>
              <a:effectLst/>
              <a:uFillTx/>
            </a:endParaRPr>
          </a:p>
        </p:txBody>
      </p:sp>
    </p:spTree>
    <p:extLst>
      <p:ext uri="{BB962C8B-B14F-4D97-AF65-F5344CB8AC3E}">
        <p14:creationId xmlns:p14="http://schemas.microsoft.com/office/powerpoint/2010/main" val="32335868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30</a:t>
            </a:fld>
            <a:endParaRPr lang="en-US" dirty="0">
              <a:solidFill>
                <a:srgbClr val="1F497D"/>
              </a:solidFill>
            </a:endParaRPr>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p:txBody>
          <a:bodyPr/>
          <a:lstStyle/>
          <a:p>
            <a:pPr algn="ctr" rtl="0"/>
            <a:r>
              <a:rPr lang="en-US" dirty="0"/>
              <a:t>Results: </a:t>
            </a:r>
            <a:r>
              <a:rPr lang="en-US" dirty="0" smtClean="0"/>
              <a:t>Concerns with Merged Constellation (1 of 2)</a:t>
            </a:r>
            <a:endParaRPr lang="en-US" dirty="0"/>
          </a:p>
        </p:txBody>
      </p:sp>
      <p:sp>
        <p:nvSpPr>
          <p:cNvPr id="5" name="Content Placeholder 4"/>
          <p:cNvSpPr>
            <a:spLocks noGrp="1"/>
          </p:cNvSpPr>
          <p:nvPr>
            <p:ph sz="quarter" idx="10"/>
          </p:nvPr>
        </p:nvSpPr>
        <p:spPr>
          <a:xfrm>
            <a:off x="76200" y="1143000"/>
            <a:ext cx="8991600" cy="5257800"/>
          </a:xfrm>
        </p:spPr>
        <p:txBody>
          <a:bodyPr/>
          <a:lstStyle/>
          <a:p>
            <a:pPr lvl="0"/>
            <a:r>
              <a:rPr lang="en-US" sz="1800" dirty="0"/>
              <a:t>If Ocean VCs are merged, the feedback received was that some Agencies </a:t>
            </a:r>
            <a:r>
              <a:rPr lang="en-US" sz="1800" dirty="0" smtClean="0"/>
              <a:t>would send fewer reps to meetings, who would not represent full subject matter expertise.</a:t>
            </a:r>
            <a:endParaRPr lang="en-US" sz="1800" dirty="0"/>
          </a:p>
          <a:p>
            <a:pPr lvl="0"/>
            <a:r>
              <a:rPr lang="en-US" sz="1800" dirty="0"/>
              <a:t>A blended, singular Ocean VC could </a:t>
            </a:r>
            <a:r>
              <a:rPr lang="en-US" sz="1800" dirty="0" smtClean="0"/>
              <a:t>disrupt current strong connections between VCs and their international science teams.  </a:t>
            </a:r>
            <a:r>
              <a:rPr lang="en-US" sz="1800" dirty="0"/>
              <a:t>Each Ocean VC has close connections to its </a:t>
            </a:r>
            <a:r>
              <a:rPr lang="en-US" sz="1800" dirty="0" smtClean="0"/>
              <a:t>external science team (IOCCG</a:t>
            </a:r>
            <a:r>
              <a:rPr lang="en-US" sz="1800" dirty="0"/>
              <a:t>, OSTST, IOVWST, and GHRSST) that </a:t>
            </a:r>
            <a:r>
              <a:rPr lang="en-US" sz="1800" dirty="0" smtClean="0"/>
              <a:t>provide </a:t>
            </a:r>
            <a:r>
              <a:rPr lang="en-US" sz="1800" dirty="0"/>
              <a:t>expertise and </a:t>
            </a:r>
            <a:r>
              <a:rPr lang="en-US" sz="1800" dirty="0" smtClean="0"/>
              <a:t>feedback </a:t>
            </a:r>
            <a:r>
              <a:rPr lang="en-US" sz="1800" dirty="0"/>
              <a:t>to support VC activities in specific area.  The concentration of expertise in the forum that a specialized VC offers was considered a strength that would be greatly diminished if the four CEOS Ocean VCs were merged into one VC.</a:t>
            </a:r>
          </a:p>
          <a:p>
            <a:r>
              <a:rPr lang="en-US" sz="1800" dirty="0"/>
              <a:t>A merged Ocean VC could possibly risk weakening the different ocean community voices in CEOS while each community is pertinent to many CEOS Work Plan priorities, like Carbon, Water Quality, Climate, etc</a:t>
            </a:r>
            <a:r>
              <a:rPr lang="en-US" sz="1800" dirty="0" smtClean="0"/>
              <a:t>.</a:t>
            </a:r>
          </a:p>
          <a:p>
            <a:r>
              <a:rPr lang="en-US" sz="1800" dirty="0"/>
              <a:t>The current, domain-oriented separate VCs have achieved several important successes over the years, on topics like system vicarious calibration and passive microwave radiometer continuity.  There is concern that such achievements, gained through the current CEOS coordination mechanisms, could be more difficult under a merged Ocean VC</a:t>
            </a:r>
            <a:r>
              <a:rPr lang="en-US" sz="1800" dirty="0" smtClean="0"/>
              <a:t>.</a:t>
            </a:r>
            <a:endParaRPr lang="en-US" sz="1800" dirty="0"/>
          </a:p>
        </p:txBody>
      </p:sp>
    </p:spTree>
    <p:extLst>
      <p:ext uri="{BB962C8B-B14F-4D97-AF65-F5344CB8AC3E}">
        <p14:creationId xmlns:p14="http://schemas.microsoft.com/office/powerpoint/2010/main" val="65528334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31</a:t>
            </a:fld>
            <a:endParaRPr lang="en-US" dirty="0">
              <a:solidFill>
                <a:srgbClr val="1F497D"/>
              </a:solidFill>
            </a:endParaRPr>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p:txBody>
          <a:bodyPr/>
          <a:lstStyle/>
          <a:p>
            <a:pPr algn="ctr" rtl="0"/>
            <a:r>
              <a:rPr lang="en-US" dirty="0"/>
              <a:t>Results: Concerns with Merged Constellation </a:t>
            </a:r>
            <a:r>
              <a:rPr lang="en-US" dirty="0" smtClean="0"/>
              <a:t>(2 </a:t>
            </a:r>
            <a:r>
              <a:rPr lang="en-US" dirty="0"/>
              <a:t>of 2)</a:t>
            </a:r>
            <a:endParaRPr lang="en-US" dirty="0"/>
          </a:p>
        </p:txBody>
      </p:sp>
      <p:sp>
        <p:nvSpPr>
          <p:cNvPr id="5" name="Content Placeholder 4"/>
          <p:cNvSpPr>
            <a:spLocks noGrp="1"/>
          </p:cNvSpPr>
          <p:nvPr>
            <p:ph sz="quarter" idx="10"/>
          </p:nvPr>
        </p:nvSpPr>
        <p:spPr/>
        <p:txBody>
          <a:bodyPr/>
          <a:lstStyle/>
          <a:p>
            <a:pPr lvl="0"/>
            <a:r>
              <a:rPr lang="en-US" sz="2000" dirty="0" smtClean="0"/>
              <a:t>Some </a:t>
            </a:r>
            <a:r>
              <a:rPr lang="en-US" sz="2000" dirty="0"/>
              <a:t>issues still require dedicated, domain-specific CEOS level exposure to support proper coordination and advancement.  For example, remote sensing of ocean color (OC) is evolving, with a range of passive radiometric approaches across the VC, and new approaches like polarimetry and lidar</a:t>
            </a:r>
            <a:r>
              <a:rPr lang="en-US" sz="2000" dirty="0" smtClean="0"/>
              <a:t>. </a:t>
            </a:r>
            <a:r>
              <a:rPr lang="en-US" sz="2000" dirty="0"/>
              <a:t> Topics such as this would be challenging to represent well in a more general, merged Ocean VC.</a:t>
            </a:r>
          </a:p>
          <a:p>
            <a:r>
              <a:rPr lang="en-US" sz="2000" dirty="0"/>
              <a:t>Similarly, from a user engagement perspective, some Ocean VCs like SST-VC and OCR-VC have broad and diverse ranges of data users and applications that requires specific OC expertise that would be diffused in a merged constellation</a:t>
            </a:r>
            <a:r>
              <a:rPr lang="en-US" sz="2000" dirty="0" smtClean="0"/>
              <a:t>.</a:t>
            </a:r>
          </a:p>
          <a:p>
            <a:pPr lvl="0" fontAlgn="base"/>
            <a:r>
              <a:rPr lang="en-US" sz="2000" dirty="0"/>
              <a:t>The effort of maintaining a merged Ocean VC is seen as a potential burden on the already-active SST community and VC.  Energy spent trying to raise up the activity level and coordinate across the other ocean domains could result in less energy being available to focus on critical SST issues</a:t>
            </a:r>
            <a:r>
              <a:rPr lang="en-US" sz="2000" dirty="0" smtClean="0"/>
              <a:t>.</a:t>
            </a:r>
            <a:endParaRPr lang="en-US" sz="2000" dirty="0"/>
          </a:p>
        </p:txBody>
      </p:sp>
    </p:spTree>
    <p:extLst>
      <p:ext uri="{BB962C8B-B14F-4D97-AF65-F5344CB8AC3E}">
        <p14:creationId xmlns:p14="http://schemas.microsoft.com/office/powerpoint/2010/main" val="276096219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32</a:t>
            </a:fld>
            <a:endParaRPr lang="en-US" dirty="0">
              <a:solidFill>
                <a:srgbClr val="1F497D"/>
              </a:solidFill>
            </a:endParaRPr>
          </a:p>
        </p:txBody>
      </p:sp>
      <p:sp>
        <p:nvSpPr>
          <p:cNvPr id="3"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48491" y="1143000"/>
            <a:ext cx="8714509" cy="5257800"/>
          </a:xfrm>
        </p:spPr>
        <p:txBody>
          <a:bodyPr/>
          <a:lstStyle/>
          <a:p>
            <a:pPr marL="0" indent="0">
              <a:buNone/>
            </a:pPr>
            <a:r>
              <a:rPr lang="en-US" sz="1800" dirty="0"/>
              <a:t>Alternative ideas to address the concerns of engagement/integrated ocean products were discussed: </a:t>
            </a:r>
          </a:p>
          <a:p>
            <a:r>
              <a:rPr lang="en-US" sz="1800" dirty="0"/>
              <a:t>Since linkage between VCs and CEOS Working Groups, which engage with stakeholders to respond to their requests, is currently not strong and visible, efforts to strengthen interactions between them is highly recommended. </a:t>
            </a:r>
          </a:p>
          <a:p>
            <a:r>
              <a:rPr lang="en-US" sz="1800" dirty="0"/>
              <a:t>Study team discussions focused on the idea of a new “Working Group on Observations” or a distinct role or objective in the proposed new Working Group on Information Provision (WGIP).  </a:t>
            </a:r>
          </a:p>
          <a:p>
            <a:pPr lvl="1"/>
            <a:r>
              <a:rPr lang="en-US" sz="1600" dirty="0"/>
              <a:t>That new group could foster the collaboration of experts that do work on integrating EO data products to address the need for cross-domain, secondary user products.  </a:t>
            </a:r>
          </a:p>
          <a:p>
            <a:pPr lvl="1"/>
            <a:r>
              <a:rPr lang="en-US" sz="1600" dirty="0"/>
              <a:t>Experts from each of the ocean domain could be brought together by a WGIP to help CEOS respond to requests for specific integrated products/applications</a:t>
            </a:r>
          </a:p>
          <a:p>
            <a:pPr lvl="1"/>
            <a:r>
              <a:rPr lang="en-US" sz="1600" dirty="0"/>
              <a:t>A functioning WGIP could create a manageable flow of requests to the Ocean VCs for specific integrated products, helping to address one of the root causes for the lack of participation currently being exhibited by some Ocean VCs</a:t>
            </a:r>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a:xfrm>
            <a:off x="1981200" y="152400"/>
            <a:ext cx="5562600" cy="914400"/>
          </a:xfrm>
        </p:spPr>
        <p:txBody>
          <a:bodyPr/>
          <a:lstStyle/>
          <a:p>
            <a:pPr algn="ctr" rtl="0"/>
            <a:r>
              <a:rPr lang="en-US" dirty="0"/>
              <a:t>Potential Alternative Approaches</a:t>
            </a:r>
          </a:p>
        </p:txBody>
      </p:sp>
    </p:spTree>
    <p:extLst>
      <p:ext uri="{BB962C8B-B14F-4D97-AF65-F5344CB8AC3E}">
        <p14:creationId xmlns:p14="http://schemas.microsoft.com/office/powerpoint/2010/main" val="78547108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C6966-39FA-3143-B180-D89BAA902F24}"/>
              </a:ext>
            </a:extLst>
          </p:cNvPr>
          <p:cNvSpPr>
            <a:spLocks noGrp="1"/>
          </p:cNvSpPr>
          <p:nvPr>
            <p:ph type="sldNum" sz="quarter" idx="2"/>
          </p:nvPr>
        </p:nvSpPr>
        <p:spPr/>
        <p:txBody>
          <a:bodyPr/>
          <a:lstStyle/>
          <a:p>
            <a:pPr defTabSz="685800"/>
            <a:fld id="{86CB4B4D-7CA3-9044-876B-883B54F8677D}" type="slidenum">
              <a:rPr lang="en-US" smtClean="0">
                <a:solidFill>
                  <a:srgbClr val="1F497D"/>
                </a:solidFill>
              </a:rPr>
              <a:pPr defTabSz="685800"/>
              <a:t>33</a:t>
            </a:fld>
            <a:endParaRPr lang="en-US" dirty="0">
              <a:solidFill>
                <a:srgbClr val="1F497D"/>
              </a:solidFill>
            </a:endParaRPr>
          </a:p>
        </p:txBody>
      </p:sp>
      <p:sp>
        <p:nvSpPr>
          <p:cNvPr id="3"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270164" y="1371600"/>
            <a:ext cx="8492836" cy="5257800"/>
          </a:xfrm>
        </p:spPr>
        <p:txBody>
          <a:bodyPr/>
          <a:lstStyle/>
          <a:p>
            <a:pPr marL="0" indent="0" rtl="0">
              <a:spcBef>
                <a:spcPts val="0"/>
              </a:spcBef>
              <a:buNone/>
            </a:pPr>
            <a:r>
              <a:rPr lang="en-US" dirty="0"/>
              <a:t>T</a:t>
            </a:r>
            <a:r>
              <a:rPr lang="en-US" dirty="0" smtClean="0"/>
              <a:t>he </a:t>
            </a:r>
            <a:r>
              <a:rPr lang="en-US" dirty="0"/>
              <a:t>OVCMST did not </a:t>
            </a:r>
            <a:r>
              <a:rPr lang="en-US" dirty="0" smtClean="0"/>
              <a:t>recommend the merger of </a:t>
            </a:r>
            <a:r>
              <a:rPr lang="en-US" dirty="0"/>
              <a:t>the four CEOS Ocean VCs into one Ocean VC.  </a:t>
            </a:r>
          </a:p>
          <a:p>
            <a:pPr rtl="0">
              <a:spcBef>
                <a:spcPts val="0"/>
              </a:spcBef>
            </a:pPr>
            <a:r>
              <a:rPr lang="en-US" sz="2400" dirty="0"/>
              <a:t>In the end, the team believed the potential negatives outweighed the potential positives</a:t>
            </a:r>
          </a:p>
          <a:p>
            <a:pPr rtl="0">
              <a:spcBef>
                <a:spcPts val="0"/>
              </a:spcBef>
            </a:pPr>
            <a:r>
              <a:rPr lang="en-US" sz="2400" dirty="0"/>
              <a:t>The proposed merger did not appear to directly address the fundamental concern of lack of engagement or improve on the delivery of cross-domain, integrated products.  </a:t>
            </a:r>
          </a:p>
        </p:txBody>
      </p:sp>
      <p:sp>
        <p:nvSpPr>
          <p:cNvPr id="4" name="Content Placeholder 3">
            <a:extLst>
              <a:ext uri="{FF2B5EF4-FFF2-40B4-BE49-F238E27FC236}">
                <a16:creationId xmlns:a16="http://schemas.microsoft.com/office/drawing/2014/main" id="{FE1912CD-710D-8241-B972-9A22BB4C24E5}"/>
              </a:ext>
            </a:extLst>
          </p:cNvPr>
          <p:cNvSpPr>
            <a:spLocks noGrp="1"/>
          </p:cNvSpPr>
          <p:nvPr>
            <p:ph sz="quarter" idx="11"/>
          </p:nvPr>
        </p:nvSpPr>
        <p:spPr>
          <a:xfrm>
            <a:off x="1981200" y="152400"/>
            <a:ext cx="5562600" cy="914400"/>
          </a:xfrm>
        </p:spPr>
        <p:txBody>
          <a:bodyPr/>
          <a:lstStyle/>
          <a:p>
            <a:pPr algn="ctr" rtl="0"/>
            <a:r>
              <a:rPr lang="en-US" dirty="0" smtClean="0"/>
              <a:t>OVCMST Recommendations</a:t>
            </a:r>
            <a:endParaRPr lang="en-US" dirty="0"/>
          </a:p>
        </p:txBody>
      </p:sp>
    </p:spTree>
    <p:extLst>
      <p:ext uri="{BB962C8B-B14F-4D97-AF65-F5344CB8AC3E}">
        <p14:creationId xmlns:p14="http://schemas.microsoft.com/office/powerpoint/2010/main" val="392969919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34</a:t>
            </a:fld>
            <a:endParaRPr lang="uk-UA" dirty="0"/>
          </a:p>
        </p:txBody>
      </p:sp>
      <p:sp>
        <p:nvSpPr>
          <p:cNvPr id="4" name="Content Placeholder 3"/>
          <p:cNvSpPr>
            <a:spLocks noGrp="1"/>
          </p:cNvSpPr>
          <p:nvPr>
            <p:ph sz="quarter" idx="11"/>
          </p:nvPr>
        </p:nvSpPr>
        <p:spPr>
          <a:xfrm>
            <a:off x="1828800" y="76199"/>
            <a:ext cx="5638800" cy="986195"/>
          </a:xfrm>
        </p:spPr>
        <p:txBody>
          <a:bodyPr/>
          <a:lstStyle/>
          <a:p>
            <a:r>
              <a:rPr lang="en-US" sz="2000" dirty="0" smtClean="0"/>
              <a:t>Reinforce and Reinvigorate VC Collaborations with CEOS Entities and Leadership </a:t>
            </a:r>
            <a:endParaRPr lang="en-US" sz="2000" dirty="0"/>
          </a:p>
        </p:txBody>
      </p:sp>
      <p:graphicFrame>
        <p:nvGraphicFramePr>
          <p:cNvPr id="12" name="Table 11"/>
          <p:cNvGraphicFramePr>
            <a:graphicFrameLocks noGrp="1"/>
          </p:cNvGraphicFramePr>
          <p:nvPr>
            <p:extLst>
              <p:ext uri="{D42A27DB-BD31-4B8C-83A1-F6EECF244321}">
                <p14:modId xmlns:p14="http://schemas.microsoft.com/office/powerpoint/2010/main" val="1765617698"/>
              </p:ext>
            </p:extLst>
          </p:nvPr>
        </p:nvGraphicFramePr>
        <p:xfrm>
          <a:off x="228600" y="1249680"/>
          <a:ext cx="8381999" cy="1409700"/>
        </p:xfrm>
        <a:graphic>
          <a:graphicData uri="http://schemas.openxmlformats.org/drawingml/2006/table">
            <a:tbl>
              <a:tblPr/>
              <a:tblGrid>
                <a:gridCol w="1238103">
                  <a:extLst>
                    <a:ext uri="{9D8B030D-6E8A-4147-A177-3AD203B41FA5}">
                      <a16:colId xmlns:a16="http://schemas.microsoft.com/office/drawing/2014/main" val="3620953802"/>
                    </a:ext>
                  </a:extLst>
                </a:gridCol>
                <a:gridCol w="1009464">
                  <a:extLst>
                    <a:ext uri="{9D8B030D-6E8A-4147-A177-3AD203B41FA5}">
                      <a16:colId xmlns:a16="http://schemas.microsoft.com/office/drawing/2014/main" val="117169708"/>
                    </a:ext>
                  </a:extLst>
                </a:gridCol>
                <a:gridCol w="4736714">
                  <a:extLst>
                    <a:ext uri="{9D8B030D-6E8A-4147-A177-3AD203B41FA5}">
                      <a16:colId xmlns:a16="http://schemas.microsoft.com/office/drawing/2014/main" val="2448542556"/>
                    </a:ext>
                  </a:extLst>
                </a:gridCol>
                <a:gridCol w="1397718">
                  <a:extLst>
                    <a:ext uri="{9D8B030D-6E8A-4147-A177-3AD203B41FA5}">
                      <a16:colId xmlns:a16="http://schemas.microsoft.com/office/drawing/2014/main" val="3184663758"/>
                    </a:ext>
                  </a:extLst>
                </a:gridCol>
              </a:tblGrid>
              <a:tr h="982980">
                <a:tc rowSpan="2">
                  <a:txBody>
                    <a:bodyPr/>
                    <a:lstStyle/>
                    <a:p>
                      <a:pPr marL="0" marR="0" algn="ctr">
                        <a:spcBef>
                          <a:spcPts val="300"/>
                        </a:spcBef>
                        <a:spcAft>
                          <a:spcPts val="300"/>
                        </a:spcAft>
                      </a:pPr>
                      <a:r>
                        <a:rPr lang="en-GB" sz="1400" b="1" dirty="0">
                          <a:solidFill>
                            <a:srgbClr val="FF33CC"/>
                          </a:solidFill>
                          <a:effectLst/>
                          <a:latin typeface="Calibri" panose="020F0502020204030204" pitchFamily="34" charset="0"/>
                          <a:ea typeface="Times New Roman" panose="02020603050405020304" pitchFamily="18" charset="0"/>
                        </a:rPr>
                        <a:t>SIT-TW-2019-07</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l">
                        <a:spcBef>
                          <a:spcPts val="300"/>
                        </a:spcBef>
                        <a:spcAft>
                          <a:spcPts val="300"/>
                        </a:spcAft>
                      </a:pPr>
                      <a:r>
                        <a:rPr lang="en-GB" sz="1400" b="1" dirty="0">
                          <a:effectLst/>
                          <a:highlight>
                            <a:srgbClr val="00FFFF"/>
                          </a:highlight>
                          <a:latin typeface="Calibri" panose="020F0502020204030204" pitchFamily="34" charset="0"/>
                          <a:ea typeface="Times New Roman" panose="02020603050405020304" pitchFamily="18" charset="0"/>
                        </a:rPr>
                        <a:t>SIT Chair Team</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300"/>
                        </a:spcBef>
                        <a:spcAft>
                          <a:spcPts val="300"/>
                        </a:spcAft>
                      </a:pPr>
                      <a:r>
                        <a:rPr lang="en-GB" sz="1400" dirty="0">
                          <a:effectLst/>
                          <a:latin typeface="Calibri" panose="020F0502020204030204" pitchFamily="34" charset="0"/>
                          <a:ea typeface="Times New Roman" panose="02020603050405020304" pitchFamily="18" charset="0"/>
                        </a:rPr>
                        <a:t>Develop a set of recommendations and observations regarding communication and engagement by Virtual Constellations with CEOS leadership and other elements. To be presented at Plenary.</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300"/>
                        </a:spcBef>
                        <a:spcAft>
                          <a:spcPts val="300"/>
                        </a:spcAft>
                      </a:pPr>
                      <a:r>
                        <a:rPr lang="en-GB" sz="1400" b="1" dirty="0">
                          <a:effectLst/>
                          <a:highlight>
                            <a:srgbClr val="FF00FF"/>
                          </a:highlight>
                          <a:latin typeface="Calibri" panose="020F0502020204030204" pitchFamily="34" charset="0"/>
                          <a:ea typeface="Times New Roman" panose="02020603050405020304" pitchFamily="18" charset="0"/>
                        </a:rPr>
                        <a:t>For CEOS Plenary</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575001"/>
                  </a:ext>
                </a:extLst>
              </a:tr>
              <a:tr h="271272">
                <a:tc vMerge="1">
                  <a:txBody>
                    <a:bodyPr/>
                    <a:lstStyle/>
                    <a:p>
                      <a:endParaRPr lang="en-US"/>
                    </a:p>
                  </a:txBody>
                  <a:tcPr/>
                </a:tc>
                <a:tc gridSpan="3">
                  <a:txBody>
                    <a:bodyPr/>
                    <a:lstStyle/>
                    <a:p>
                      <a:pPr marL="0" marR="0" algn="l">
                        <a:spcBef>
                          <a:spcPts val="300"/>
                        </a:spcBef>
                        <a:spcAft>
                          <a:spcPts val="300"/>
                        </a:spcAft>
                      </a:pPr>
                      <a:r>
                        <a:rPr lang="en-GB" sz="1400" i="1" dirty="0">
                          <a:effectLst/>
                          <a:latin typeface="Calibri" panose="020F0502020204030204" pitchFamily="34" charset="0"/>
                          <a:ea typeface="Times New Roman" panose="02020603050405020304" pitchFamily="18" charset="0"/>
                        </a:rPr>
                        <a:t>Rationale: Poor interactions between some VCs and other elements of CEOS was identified as a recurring theme at the SIT TW.</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4610329"/>
                  </a:ext>
                </a:extLst>
              </a:tr>
            </a:tbl>
          </a:graphicData>
        </a:graphic>
      </p:graphicFrame>
      <p:sp>
        <p:nvSpPr>
          <p:cNvPr id="5" name="Content Placeholder 2">
            <a:extLst>
              <a:ext uri="{FF2B5EF4-FFF2-40B4-BE49-F238E27FC236}">
                <a16:creationId xmlns:a16="http://schemas.microsoft.com/office/drawing/2014/main" id="{74B5514B-0340-5D44-B668-A0EFB5146DEE}"/>
              </a:ext>
            </a:extLst>
          </p:cNvPr>
          <p:cNvSpPr>
            <a:spLocks noGrp="1"/>
          </p:cNvSpPr>
          <p:nvPr>
            <p:ph sz="quarter" idx="10"/>
          </p:nvPr>
        </p:nvSpPr>
        <p:spPr>
          <a:xfrm>
            <a:off x="151015" y="2743200"/>
            <a:ext cx="8714509" cy="3886200"/>
          </a:xfrm>
        </p:spPr>
        <p:txBody>
          <a:bodyPr/>
          <a:lstStyle/>
          <a:p>
            <a:pPr>
              <a:buFont typeface="+mj-lt"/>
              <a:buAutoNum type="arabicPeriod"/>
            </a:pPr>
            <a:r>
              <a:rPr lang="en-US" sz="2000" dirty="0" smtClean="0"/>
              <a:t>Cross-VC Collaboration</a:t>
            </a:r>
          </a:p>
          <a:p>
            <a:pPr lvl="1"/>
            <a:r>
              <a:rPr lang="en-US" sz="1600" dirty="0" smtClean="0"/>
              <a:t>Plan </a:t>
            </a:r>
            <a:r>
              <a:rPr lang="en-US" sz="1600" dirty="0" smtClean="0"/>
              <a:t>joint Oceans </a:t>
            </a:r>
            <a:r>
              <a:rPr lang="en-US" sz="1600" dirty="0" smtClean="0"/>
              <a:t>Meetings (separate from external science team meetings)</a:t>
            </a:r>
          </a:p>
          <a:p>
            <a:pPr lvl="1"/>
            <a:r>
              <a:rPr lang="en-US" sz="1600" dirty="0" smtClean="0"/>
              <a:t>Engage in cross-cutting activities (</a:t>
            </a:r>
            <a:r>
              <a:rPr lang="en-US" sz="1600" i="1" dirty="0" smtClean="0"/>
              <a:t>e.g.,</a:t>
            </a:r>
            <a:r>
              <a:rPr lang="en-US" sz="1600" dirty="0" smtClean="0"/>
              <a:t> coastal focus)</a:t>
            </a:r>
            <a:endParaRPr lang="en-US" sz="1400" dirty="0" smtClean="0"/>
          </a:p>
          <a:p>
            <a:pPr>
              <a:buFont typeface="+mj-lt"/>
              <a:buAutoNum type="arabicPeriod"/>
            </a:pPr>
            <a:r>
              <a:rPr lang="en-US" sz="2000" dirty="0" smtClean="0"/>
              <a:t>VC + WG Coordination</a:t>
            </a:r>
          </a:p>
          <a:p>
            <a:pPr lvl="1"/>
            <a:r>
              <a:rPr lang="en-US" sz="1600" dirty="0" smtClean="0"/>
              <a:t>Hold joint VC/WG meetings periodically</a:t>
            </a:r>
          </a:p>
          <a:p>
            <a:pPr lvl="1"/>
            <a:r>
              <a:rPr lang="en-US" sz="1600" dirty="0" smtClean="0"/>
              <a:t>Add WG subject matter to annual VC/ST meetings (</a:t>
            </a:r>
            <a:r>
              <a:rPr lang="en-US" sz="1600" i="1" dirty="0" smtClean="0"/>
              <a:t>e.g.,</a:t>
            </a:r>
            <a:r>
              <a:rPr lang="en-US" sz="1600" dirty="0" smtClean="0"/>
              <a:t> cross-cutting validation, WGISS data systems)</a:t>
            </a:r>
          </a:p>
          <a:p>
            <a:pPr>
              <a:buFont typeface="+mj-lt"/>
              <a:buAutoNum type="arabicPeriod"/>
            </a:pPr>
            <a:r>
              <a:rPr lang="en-US" sz="2000" dirty="0" smtClean="0"/>
              <a:t>Ocean VC Communication with CEOS Overall</a:t>
            </a:r>
          </a:p>
          <a:p>
            <a:pPr lvl="1"/>
            <a:r>
              <a:rPr lang="en-US" sz="1600" dirty="0"/>
              <a:t>VC Co-Lead representation in-person at each SIT Meeting and Technical Workshop to encourage cross-flow of information and identify opportunities to </a:t>
            </a:r>
            <a:r>
              <a:rPr lang="en-US" sz="1600" dirty="0" smtClean="0"/>
              <a:t>interact</a:t>
            </a:r>
          </a:p>
          <a:p>
            <a:pPr lvl="1"/>
            <a:r>
              <a:rPr lang="en-US" sz="1600" dirty="0"/>
              <a:t>Recommend VC reporting at every third SEC Meeting (2 VCs report at each SEC with a reporting rotation</a:t>
            </a:r>
            <a:r>
              <a:rPr lang="en-US" sz="1600" dirty="0" smtClean="0"/>
              <a:t>)</a:t>
            </a:r>
            <a:endParaRPr lang="en-US" sz="1600" dirty="0"/>
          </a:p>
        </p:txBody>
      </p:sp>
    </p:spTree>
    <p:extLst>
      <p:ext uri="{BB962C8B-B14F-4D97-AF65-F5344CB8AC3E}">
        <p14:creationId xmlns:p14="http://schemas.microsoft.com/office/powerpoint/2010/main" val="423432659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35</a:t>
            </a:fld>
            <a:endParaRPr lang="uk-UA" dirty="0"/>
          </a:p>
        </p:txBody>
      </p:sp>
      <p:sp>
        <p:nvSpPr>
          <p:cNvPr id="4" name="Content Placeholder 3"/>
          <p:cNvSpPr>
            <a:spLocks noGrp="1"/>
          </p:cNvSpPr>
          <p:nvPr>
            <p:ph sz="quarter" idx="11"/>
          </p:nvPr>
        </p:nvSpPr>
        <p:spPr/>
        <p:txBody>
          <a:bodyPr/>
          <a:lstStyle/>
          <a:p>
            <a:r>
              <a:rPr lang="en-US" dirty="0" smtClean="0"/>
              <a:t>Requests of Plenary</a:t>
            </a:r>
            <a:endParaRPr lang="en-US" dirty="0"/>
          </a:p>
        </p:txBody>
      </p:sp>
      <p:sp>
        <p:nvSpPr>
          <p:cNvPr id="5" name="Content Placeholder 2"/>
          <p:cNvSpPr>
            <a:spLocks noGrp="1"/>
          </p:cNvSpPr>
          <p:nvPr>
            <p:ph sz="quarter" idx="10"/>
          </p:nvPr>
        </p:nvSpPr>
        <p:spPr>
          <a:xfrm>
            <a:off x="76200" y="1219200"/>
            <a:ext cx="8991600" cy="5257800"/>
          </a:xfrm>
        </p:spPr>
        <p:txBody>
          <a:bodyPr/>
          <a:lstStyle/>
          <a:p>
            <a:pPr marL="514350" indent="-514350" algn="l" rtl="0">
              <a:buFont typeface="+mj-lt"/>
              <a:buAutoNum type="arabicPeriod"/>
            </a:pPr>
            <a:r>
              <a:rPr lang="en-US" b="1" dirty="0" smtClean="0">
                <a:solidFill>
                  <a:srgbClr val="990033"/>
                </a:solidFill>
              </a:rPr>
              <a:t>Decision by Plenary </a:t>
            </a:r>
            <a:r>
              <a:rPr lang="en-US" dirty="0" smtClean="0">
                <a:solidFill>
                  <a:srgbClr val="002060"/>
                </a:solidFill>
              </a:rPr>
              <a:t>on Results of the </a:t>
            </a:r>
            <a:r>
              <a:rPr lang="en-US" i="1" dirty="0" smtClean="0">
                <a:solidFill>
                  <a:srgbClr val="002060"/>
                </a:solidFill>
              </a:rPr>
              <a:t>OVCMST Assessment Report</a:t>
            </a:r>
            <a:r>
              <a:rPr lang="en-US" dirty="0" smtClean="0">
                <a:solidFill>
                  <a:srgbClr val="002060"/>
                </a:solidFill>
              </a:rPr>
              <a:t>, </a:t>
            </a:r>
            <a:r>
              <a:rPr lang="en-US" dirty="0" smtClean="0">
                <a:solidFill>
                  <a:srgbClr val="002060"/>
                </a:solidFill>
              </a:rPr>
              <a:t>specifically </a:t>
            </a:r>
            <a:r>
              <a:rPr lang="en-US" dirty="0" smtClean="0">
                <a:solidFill>
                  <a:srgbClr val="002060"/>
                </a:solidFill>
              </a:rPr>
              <a:t>the recommendation to not merge the four Oceans VCs into one Ocean VC</a:t>
            </a:r>
            <a:r>
              <a:rPr lang="en-US" dirty="0" smtClean="0">
                <a:solidFill>
                  <a:srgbClr val="002060"/>
                </a:solidFill>
              </a:rPr>
              <a:t>.</a:t>
            </a:r>
          </a:p>
          <a:p>
            <a:pPr marL="514350" indent="-514350" algn="l" rtl="0">
              <a:buFont typeface="+mj-lt"/>
              <a:buAutoNum type="arabicPeriod"/>
            </a:pPr>
            <a:r>
              <a:rPr lang="en-US" b="1" dirty="0" smtClean="0">
                <a:solidFill>
                  <a:srgbClr val="990033"/>
                </a:solidFill>
              </a:rPr>
              <a:t>Decision by Plenary</a:t>
            </a:r>
            <a:r>
              <a:rPr lang="en-US" dirty="0" smtClean="0">
                <a:solidFill>
                  <a:srgbClr val="990033"/>
                </a:solidFill>
              </a:rPr>
              <a:t> </a:t>
            </a:r>
            <a:r>
              <a:rPr lang="en-US" dirty="0" smtClean="0">
                <a:solidFill>
                  <a:srgbClr val="002060"/>
                </a:solidFill>
              </a:rPr>
              <a:t>to consider three recommendations to reinforce and reinvigorate VC activity within CEOS.</a:t>
            </a:r>
            <a:endParaRPr lang="en-US" b="1" dirty="0">
              <a:solidFill>
                <a:srgbClr val="002060"/>
              </a:solidFill>
            </a:endParaRPr>
          </a:p>
        </p:txBody>
      </p:sp>
    </p:spTree>
    <p:extLst>
      <p:ext uri="{BB962C8B-B14F-4D97-AF65-F5344CB8AC3E}">
        <p14:creationId xmlns:p14="http://schemas.microsoft.com/office/powerpoint/2010/main" val="177820455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pPr marL="0" indent="0">
              <a:buNone/>
            </a:pPr>
            <a:r>
              <a:rPr lang="en-US" sz="2400" b="0" dirty="0"/>
              <a:t>Establish a new Working Group focused on </a:t>
            </a:r>
            <a:r>
              <a:rPr lang="en-US" sz="2400" b="0" i="1" dirty="0"/>
              <a:t>Information Provision</a:t>
            </a:r>
            <a:r>
              <a:rPr lang="en-US" sz="2400" b="0" dirty="0"/>
              <a:t>, to coordinate all activities related to user outreach and applications (</a:t>
            </a:r>
            <a:r>
              <a:rPr lang="en-US" sz="2400" b="0" i="1" dirty="0"/>
              <a:t>e.g.,</a:t>
            </a:r>
            <a:r>
              <a:rPr lang="en-US" sz="2400" b="0" dirty="0"/>
              <a:t> forests, agriculture, freshwater, land degradation, urban, biodiversity, and more in the future).  </a:t>
            </a:r>
          </a:p>
          <a:p>
            <a:pPr marL="0" indent="0">
              <a:buNone/>
            </a:pPr>
            <a:r>
              <a:rPr lang="en-US" sz="2400" b="0" u="sng" dirty="0"/>
              <a:t>Context:</a:t>
            </a:r>
          </a:p>
          <a:p>
            <a:r>
              <a:rPr lang="en-US" sz="2000" b="0" dirty="0"/>
              <a:t>All three existing AHTs focus on external user information and service delivery, in a class with the existing Working Groups on Disasters and Climate.</a:t>
            </a:r>
          </a:p>
          <a:p>
            <a:r>
              <a:rPr lang="en-US" sz="2000" b="0" dirty="0"/>
              <a:t>Expansion of such focused groups reflects the growing demand by the global community for specific, refined information products from CEOS and CEOS Agencies for operational decision-making.</a:t>
            </a:r>
          </a:p>
          <a:p>
            <a:r>
              <a:rPr lang="en-US" sz="2000" b="0" dirty="0"/>
              <a:t>The SDCG for GFOI and GEOGLAM activities are mature, externally focused activities relying on sustained delivery of CEOS data and information to meet user needs</a:t>
            </a:r>
            <a:r>
              <a:rPr lang="en-US" sz="2000" b="0" dirty="0" smtClean="0"/>
              <a:t>.</a:t>
            </a:r>
            <a:endParaRPr lang="en-US" sz="2000" b="0" dirty="0"/>
          </a:p>
        </p:txBody>
      </p:sp>
      <p:sp>
        <p:nvSpPr>
          <p:cNvPr id="6" name="Content Placeholder 3"/>
          <p:cNvSpPr txBox="1">
            <a:spLocks/>
          </p:cNvSpPr>
          <p:nvPr/>
        </p:nvSpPr>
        <p:spPr>
          <a:xfrm>
            <a:off x="2133600" y="76200"/>
            <a:ext cx="4953000" cy="914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New Working Group</a:t>
            </a:r>
          </a:p>
          <a:p>
            <a:pPr defTabSz="914400"/>
            <a:r>
              <a:rPr lang="en-US" dirty="0"/>
              <a:t>A </a:t>
            </a:r>
            <a:r>
              <a:rPr lang="en-US" dirty="0" smtClean="0"/>
              <a:t>Proposal – SIT-34</a:t>
            </a:r>
            <a:endParaRPr lang="en-US" dirty="0"/>
          </a:p>
        </p:txBody>
      </p:sp>
      <p:sp>
        <p:nvSpPr>
          <p:cNvPr id="5" name="TextBox 4"/>
          <p:cNvSpPr txBox="1"/>
          <p:nvPr/>
        </p:nvSpPr>
        <p:spPr>
          <a:xfrm rot="19097076">
            <a:off x="1499552" y="3243123"/>
            <a:ext cx="4659287" cy="830995"/>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800" dirty="0" smtClean="0">
                <a:solidFill>
                  <a:srgbClr val="92D050"/>
                </a:solidFill>
                <a:latin typeface="Aharoni" panose="02010803020104030203" pitchFamily="2" charset="-79"/>
                <a:cs typeface="Aharoni" panose="02010803020104030203" pitchFamily="2" charset="-79"/>
              </a:rPr>
              <a:t>Presented at SIT-34</a:t>
            </a:r>
            <a:endParaRPr kumimoji="0" lang="en-US" sz="48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047443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6200" y="1295400"/>
            <a:ext cx="8884227" cy="3826451"/>
          </a:xfrm>
        </p:spPr>
        <p:txBody>
          <a:bodyPr/>
          <a:lstStyle/>
          <a:p>
            <a:r>
              <a:rPr lang="en-US" sz="2100" dirty="0"/>
              <a:t>Proposed a new CEOS</a:t>
            </a:r>
            <a:r>
              <a:rPr lang="en-US" sz="2100" b="1" dirty="0"/>
              <a:t> Working Group on “Information Provision” </a:t>
            </a:r>
            <a:r>
              <a:rPr lang="en-US" sz="2100" dirty="0"/>
              <a:t>to coordinate all activities related to user outreach and applications</a:t>
            </a:r>
          </a:p>
          <a:p>
            <a:r>
              <a:rPr lang="en-US" sz="2100" dirty="0"/>
              <a:t>This new WG would provide a “filtering” function by work closely with user communities to understand requirements and assessing how CEOS can provide the needed data and support.</a:t>
            </a:r>
          </a:p>
          <a:p>
            <a:r>
              <a:rPr lang="en-US" sz="2100" dirty="0"/>
              <a:t>The “revised” concept presented at the end of SIT-34 suggested separation of GFOI and GEOGLAM </a:t>
            </a:r>
            <a:r>
              <a:rPr lang="en-US" sz="2100" i="1" dirty="0"/>
              <a:t>Ad Hoc </a:t>
            </a:r>
            <a:r>
              <a:rPr lang="en-US" sz="2100" dirty="0"/>
              <a:t>teams ... they are expected to join LSI-VC as “subgroups” due to their shared focus on land surface imaging and related data requirements. Also, the existing SDG </a:t>
            </a:r>
            <a:r>
              <a:rPr lang="en-US" sz="2100" i="1" dirty="0"/>
              <a:t>Ad Hoc </a:t>
            </a:r>
            <a:r>
              <a:rPr lang="en-US" sz="2100" dirty="0"/>
              <a:t>team was proposed as a part of the new Working Group.</a:t>
            </a:r>
          </a:p>
        </p:txBody>
      </p:sp>
      <p:sp>
        <p:nvSpPr>
          <p:cNvPr id="5" name="Content Placeholder 4"/>
          <p:cNvSpPr>
            <a:spLocks noGrp="1"/>
          </p:cNvSpPr>
          <p:nvPr>
            <p:ph sz="quarter" idx="11"/>
          </p:nvPr>
        </p:nvSpPr>
        <p:spPr>
          <a:xfrm>
            <a:off x="1828800" y="152400"/>
            <a:ext cx="5900399" cy="617220"/>
          </a:xfrm>
        </p:spPr>
        <p:txBody>
          <a:bodyPr/>
          <a:lstStyle/>
          <a:p>
            <a:r>
              <a:rPr lang="en-US" dirty="0" smtClean="0"/>
              <a:t>SIT-34 </a:t>
            </a:r>
            <a:r>
              <a:rPr lang="en-US" i="1" dirty="0" smtClean="0"/>
              <a:t>Concept Paper </a:t>
            </a:r>
            <a:r>
              <a:rPr lang="en-US" dirty="0" smtClean="0"/>
              <a:t>Discussion</a:t>
            </a:r>
            <a:endParaRPr lang="en-US" dirty="0"/>
          </a:p>
          <a:p>
            <a:endParaRPr lang="en-US" dirty="0"/>
          </a:p>
        </p:txBody>
      </p:sp>
      <p:sp>
        <p:nvSpPr>
          <p:cNvPr id="6" name="TextBox 5"/>
          <p:cNvSpPr txBox="1"/>
          <p:nvPr/>
        </p:nvSpPr>
        <p:spPr>
          <a:xfrm rot="19097076">
            <a:off x="1499553" y="3243123"/>
            <a:ext cx="4659287" cy="830995"/>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800" dirty="0" smtClean="0">
                <a:solidFill>
                  <a:srgbClr val="92D050"/>
                </a:solidFill>
                <a:latin typeface="Aharoni" panose="02010803020104030203" pitchFamily="2" charset="-79"/>
                <a:cs typeface="Aharoni" panose="02010803020104030203" pitchFamily="2" charset="-79"/>
              </a:rPr>
              <a:t>Presented at SIT-34</a:t>
            </a:r>
          </a:p>
        </p:txBody>
      </p:sp>
    </p:spTree>
    <p:extLst>
      <p:ext uri="{BB962C8B-B14F-4D97-AF65-F5344CB8AC3E}">
        <p14:creationId xmlns:p14="http://schemas.microsoft.com/office/powerpoint/2010/main" val="2914464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1981200" y="152400"/>
            <a:ext cx="5562600" cy="914400"/>
          </a:xfrm>
        </p:spPr>
        <p:txBody>
          <a:bodyPr/>
          <a:lstStyle/>
          <a:p>
            <a:r>
              <a:rPr lang="en-US" dirty="0" smtClean="0"/>
              <a:t>WG Concept Presented to </a:t>
            </a:r>
          </a:p>
          <a:p>
            <a:r>
              <a:rPr lang="en-US" dirty="0" smtClean="0"/>
              <a:t>SIT-34</a:t>
            </a:r>
            <a:endParaRPr lang="en-US" dirty="0"/>
          </a:p>
        </p:txBody>
      </p:sp>
      <p:grpSp>
        <p:nvGrpSpPr>
          <p:cNvPr id="5" name="Group 4">
            <a:extLst>
              <a:ext uri="{FF2B5EF4-FFF2-40B4-BE49-F238E27FC236}">
                <a16:creationId xmlns:a16="http://schemas.microsoft.com/office/drawing/2014/main" id="{E2D0057E-A0DA-B748-858B-085E93472A82}"/>
              </a:ext>
            </a:extLst>
          </p:cNvPr>
          <p:cNvGrpSpPr/>
          <p:nvPr/>
        </p:nvGrpSpPr>
        <p:grpSpPr>
          <a:xfrm>
            <a:off x="609600" y="1375915"/>
            <a:ext cx="7254760" cy="3717316"/>
            <a:chOff x="886772" y="1069172"/>
            <a:chExt cx="7254760" cy="3717316"/>
          </a:xfrm>
        </p:grpSpPr>
        <p:grpSp>
          <p:nvGrpSpPr>
            <p:cNvPr id="6" name="Group 5">
              <a:extLst>
                <a:ext uri="{FF2B5EF4-FFF2-40B4-BE49-F238E27FC236}">
                  <a16:creationId xmlns:a16="http://schemas.microsoft.com/office/drawing/2014/main" id="{E084B3DE-762A-0B49-81C8-F9E5D772A20A}"/>
                </a:ext>
              </a:extLst>
            </p:cNvPr>
            <p:cNvGrpSpPr/>
            <p:nvPr/>
          </p:nvGrpSpPr>
          <p:grpSpPr>
            <a:xfrm>
              <a:off x="886772" y="1069172"/>
              <a:ext cx="7254760" cy="1575011"/>
              <a:chOff x="2960" y="295040"/>
              <a:chExt cx="7254760" cy="1575011"/>
            </a:xfrm>
          </p:grpSpPr>
          <p:sp>
            <p:nvSpPr>
              <p:cNvPr id="28" name="Rounded Rectangle 27">
                <a:extLst>
                  <a:ext uri="{FF2B5EF4-FFF2-40B4-BE49-F238E27FC236}">
                    <a16:creationId xmlns:a16="http://schemas.microsoft.com/office/drawing/2014/main" id="{A75D08D5-950A-3A4B-A49F-EE3E97761A95}"/>
                  </a:ext>
                </a:extLst>
              </p:cNvPr>
              <p:cNvSpPr/>
              <p:nvPr/>
            </p:nvSpPr>
            <p:spPr>
              <a:xfrm>
                <a:off x="2960" y="295040"/>
                <a:ext cx="7254760" cy="1575011"/>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Rounded Rectangle 4">
                <a:extLst>
                  <a:ext uri="{FF2B5EF4-FFF2-40B4-BE49-F238E27FC236}">
                    <a16:creationId xmlns:a16="http://schemas.microsoft.com/office/drawing/2014/main" id="{B76B4055-E432-244B-9ED2-2039A6384DB9}"/>
                  </a:ext>
                </a:extLst>
              </p:cNvPr>
              <p:cNvSpPr txBox="1"/>
              <p:nvPr/>
            </p:nvSpPr>
            <p:spPr>
              <a:xfrm>
                <a:off x="49090" y="341170"/>
                <a:ext cx="7181674" cy="1482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50000"/>
                      </a:schemeClr>
                    </a:solidFill>
                    <a:latin typeface="Candara" panose="020E0502030303020204" pitchFamily="34" charset="0"/>
                  </a:rPr>
                  <a:t>Working Group on Information Provision (TBC)</a:t>
                </a: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Chair and Vice Chair – 2 yrs</a:t>
                </a: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Secretariat</a:t>
                </a:r>
                <a:endParaRPr lang="en-US" sz="1400" kern="1200" dirty="0">
                  <a:solidFill>
                    <a:schemeClr val="accent1">
                      <a:lumMod val="50000"/>
                    </a:schemeClr>
                  </a:solidFill>
                  <a:latin typeface="Candara" panose="020E0502030303020204" pitchFamily="34" charset="0"/>
                </a:endParaRPr>
              </a:p>
            </p:txBody>
          </p:sp>
        </p:grpSp>
        <p:grpSp>
          <p:nvGrpSpPr>
            <p:cNvPr id="7" name="Group 6">
              <a:extLst>
                <a:ext uri="{FF2B5EF4-FFF2-40B4-BE49-F238E27FC236}">
                  <a16:creationId xmlns:a16="http://schemas.microsoft.com/office/drawing/2014/main" id="{3342F2C8-EBCB-2845-B476-C4613AF1F775}"/>
                </a:ext>
              </a:extLst>
            </p:cNvPr>
            <p:cNvGrpSpPr/>
            <p:nvPr/>
          </p:nvGrpSpPr>
          <p:grpSpPr>
            <a:xfrm>
              <a:off x="2381382" y="2784803"/>
              <a:ext cx="1381270" cy="920335"/>
              <a:chOff x="2960" y="2049409"/>
              <a:chExt cx="1381270" cy="920335"/>
            </a:xfrm>
          </p:grpSpPr>
          <p:sp>
            <p:nvSpPr>
              <p:cNvPr id="26" name="Rounded Rectangle 25">
                <a:extLst>
                  <a:ext uri="{FF2B5EF4-FFF2-40B4-BE49-F238E27FC236}">
                    <a16:creationId xmlns:a16="http://schemas.microsoft.com/office/drawing/2014/main" id="{DDD44214-9E3D-484A-B7C8-8C1F1B2E9D5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Rounded Rectangle 4">
                <a:extLst>
                  <a:ext uri="{FF2B5EF4-FFF2-40B4-BE49-F238E27FC236}">
                    <a16:creationId xmlns:a16="http://schemas.microsoft.com/office/drawing/2014/main" id="{D50A5B9B-0BD0-464D-AABA-C647FFD63F91}"/>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GEOS4M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8" name="Group 7">
              <a:extLst>
                <a:ext uri="{FF2B5EF4-FFF2-40B4-BE49-F238E27FC236}">
                  <a16:creationId xmlns:a16="http://schemas.microsoft.com/office/drawing/2014/main" id="{DA618EB6-2564-9148-9172-CE0B8A579A68}"/>
                </a:ext>
              </a:extLst>
            </p:cNvPr>
            <p:cNvGrpSpPr/>
            <p:nvPr/>
          </p:nvGrpSpPr>
          <p:grpSpPr>
            <a:xfrm>
              <a:off x="913728" y="2784803"/>
              <a:ext cx="1381270" cy="920335"/>
              <a:chOff x="2960" y="2049409"/>
              <a:chExt cx="1381270" cy="920335"/>
            </a:xfrm>
          </p:grpSpPr>
          <p:sp>
            <p:nvSpPr>
              <p:cNvPr id="24" name="Rounded Rectangle 23">
                <a:extLst>
                  <a:ext uri="{FF2B5EF4-FFF2-40B4-BE49-F238E27FC236}">
                    <a16:creationId xmlns:a16="http://schemas.microsoft.com/office/drawing/2014/main" id="{88039477-3F79-664E-892C-D84BFB3D488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8FB7937F-EB87-7E49-8355-89ACAD1FECE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GEO Wetlands</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9" name="Group 8">
              <a:extLst>
                <a:ext uri="{FF2B5EF4-FFF2-40B4-BE49-F238E27FC236}">
                  <a16:creationId xmlns:a16="http://schemas.microsoft.com/office/drawing/2014/main" id="{9097C92F-DDBA-4745-9FDE-3CB03930C7D5}"/>
                </a:ext>
              </a:extLst>
            </p:cNvPr>
            <p:cNvGrpSpPr/>
            <p:nvPr/>
          </p:nvGrpSpPr>
          <p:grpSpPr>
            <a:xfrm>
              <a:off x="3830296" y="2784803"/>
              <a:ext cx="1381270" cy="920335"/>
              <a:chOff x="2960" y="2049409"/>
              <a:chExt cx="1381270" cy="920335"/>
            </a:xfrm>
          </p:grpSpPr>
          <p:sp>
            <p:nvSpPr>
              <p:cNvPr id="22" name="Rounded Rectangle 21">
                <a:extLst>
                  <a:ext uri="{FF2B5EF4-FFF2-40B4-BE49-F238E27FC236}">
                    <a16:creationId xmlns:a16="http://schemas.microsoft.com/office/drawing/2014/main" id="{9D754BFD-98D7-6244-BC75-86B39593169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E6095025-4313-174C-8C7B-C4C8F47E3268}"/>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Biodiversity</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0" name="Group 9">
              <a:extLst>
                <a:ext uri="{FF2B5EF4-FFF2-40B4-BE49-F238E27FC236}">
                  <a16:creationId xmlns:a16="http://schemas.microsoft.com/office/drawing/2014/main" id="{74102430-A33C-5F49-BB10-EA3580B3F11C}"/>
                </a:ext>
              </a:extLst>
            </p:cNvPr>
            <p:cNvGrpSpPr/>
            <p:nvPr/>
          </p:nvGrpSpPr>
          <p:grpSpPr>
            <a:xfrm>
              <a:off x="5266987" y="2784803"/>
              <a:ext cx="1381270" cy="920335"/>
              <a:chOff x="2960" y="2049409"/>
              <a:chExt cx="1381270" cy="920335"/>
            </a:xfrm>
          </p:grpSpPr>
          <p:sp>
            <p:nvSpPr>
              <p:cNvPr id="20" name="Rounded Rectangle 19">
                <a:extLst>
                  <a:ext uri="{FF2B5EF4-FFF2-40B4-BE49-F238E27FC236}">
                    <a16:creationId xmlns:a16="http://schemas.microsoft.com/office/drawing/2014/main" id="{481811E3-0C02-454F-8916-71D3EEBE06C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F76F45A6-11CD-C94C-BE85-9044C6E69EDF}"/>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 Indicator 1</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1" name="Group 10">
              <a:extLst>
                <a:ext uri="{FF2B5EF4-FFF2-40B4-BE49-F238E27FC236}">
                  <a16:creationId xmlns:a16="http://schemas.microsoft.com/office/drawing/2014/main" id="{5BE012EF-8DA8-6344-8CBF-50683A682010}"/>
                </a:ext>
              </a:extLst>
            </p:cNvPr>
            <p:cNvGrpSpPr/>
            <p:nvPr/>
          </p:nvGrpSpPr>
          <p:grpSpPr>
            <a:xfrm>
              <a:off x="895638" y="3859590"/>
              <a:ext cx="1381270" cy="920335"/>
              <a:chOff x="-8191" y="2049409"/>
              <a:chExt cx="1381270" cy="920335"/>
            </a:xfrm>
          </p:grpSpPr>
          <p:sp>
            <p:nvSpPr>
              <p:cNvPr id="18" name="Rounded Rectangle 17">
                <a:extLst>
                  <a:ext uri="{FF2B5EF4-FFF2-40B4-BE49-F238E27FC236}">
                    <a16:creationId xmlns:a16="http://schemas.microsoft.com/office/drawing/2014/main" id="{73D3387D-67AF-AB4D-9738-CEC1C67CF4D5}"/>
                  </a:ext>
                </a:extLst>
              </p:cNvPr>
              <p:cNvSpPr/>
              <p:nvPr/>
            </p:nvSpPr>
            <p:spPr>
              <a:xfrm>
                <a:off x="-8191"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05EB5FBB-F451-D74A-9AC7-F2BAFA0BE17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 Indicator 3</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2" name="Group 11">
              <a:extLst>
                <a:ext uri="{FF2B5EF4-FFF2-40B4-BE49-F238E27FC236}">
                  <a16:creationId xmlns:a16="http://schemas.microsoft.com/office/drawing/2014/main" id="{AEE85C40-5974-764F-AE28-83206E8CE030}"/>
                </a:ext>
              </a:extLst>
            </p:cNvPr>
            <p:cNvGrpSpPr/>
            <p:nvPr/>
          </p:nvGrpSpPr>
          <p:grpSpPr>
            <a:xfrm>
              <a:off x="6760262" y="2784803"/>
              <a:ext cx="1381270" cy="920335"/>
              <a:chOff x="2960" y="2049409"/>
              <a:chExt cx="1381270" cy="920335"/>
            </a:xfrm>
          </p:grpSpPr>
          <p:sp>
            <p:nvSpPr>
              <p:cNvPr id="16" name="Rounded Rectangle 15">
                <a:extLst>
                  <a:ext uri="{FF2B5EF4-FFF2-40B4-BE49-F238E27FC236}">
                    <a16:creationId xmlns:a16="http://schemas.microsoft.com/office/drawing/2014/main" id="{3FC74709-1B0A-BC4C-ABA6-EF088BE80869}"/>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B9B5B6BE-BB0C-194F-9302-C4E18D310CFD}"/>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 Indicator 2</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3" name="Group 12">
              <a:extLst>
                <a:ext uri="{FF2B5EF4-FFF2-40B4-BE49-F238E27FC236}">
                  <a16:creationId xmlns:a16="http://schemas.microsoft.com/office/drawing/2014/main" id="{FB3C857F-808D-474F-AAE2-0351DA7E40B3}"/>
                </a:ext>
              </a:extLst>
            </p:cNvPr>
            <p:cNvGrpSpPr/>
            <p:nvPr/>
          </p:nvGrpSpPr>
          <p:grpSpPr>
            <a:xfrm>
              <a:off x="2381382" y="3866153"/>
              <a:ext cx="1381270" cy="920335"/>
              <a:chOff x="-8191" y="2049409"/>
              <a:chExt cx="1381270" cy="920335"/>
            </a:xfrm>
            <a:solidFill>
              <a:schemeClr val="accent1">
                <a:lumMod val="40000"/>
                <a:lumOff val="60000"/>
              </a:schemeClr>
            </a:solidFill>
          </p:grpSpPr>
          <p:sp>
            <p:nvSpPr>
              <p:cNvPr id="14" name="Rounded Rectangle 13">
                <a:extLst>
                  <a:ext uri="{FF2B5EF4-FFF2-40B4-BE49-F238E27FC236}">
                    <a16:creationId xmlns:a16="http://schemas.microsoft.com/office/drawing/2014/main" id="{3436AAB5-E90C-D543-942E-391A38FB3B04}"/>
                  </a:ext>
                </a:extLst>
              </p:cNvPr>
              <p:cNvSpPr/>
              <p:nvPr/>
            </p:nvSpPr>
            <p:spPr>
              <a:xfrm>
                <a:off x="-8191"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6BB6B458-2635-A24D-A11F-5DFCF41B9E3A}"/>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accent1">
                        <a:lumMod val="50000"/>
                      </a:schemeClr>
                    </a:solidFill>
                    <a:latin typeface="Candara" panose="020E0502030303020204" pitchFamily="34" charset="0"/>
                  </a:rPr>
                  <a:t>…</a:t>
                </a:r>
              </a:p>
            </p:txBody>
          </p:sp>
        </p:grpSp>
      </p:grpSp>
      <p:grpSp>
        <p:nvGrpSpPr>
          <p:cNvPr id="30" name="Group 29">
            <a:extLst>
              <a:ext uri="{FF2B5EF4-FFF2-40B4-BE49-F238E27FC236}">
                <a16:creationId xmlns:a16="http://schemas.microsoft.com/office/drawing/2014/main" id="{AEDC7182-C240-C64A-A670-49A0D10955FB}"/>
              </a:ext>
            </a:extLst>
          </p:cNvPr>
          <p:cNvGrpSpPr/>
          <p:nvPr/>
        </p:nvGrpSpPr>
        <p:grpSpPr>
          <a:xfrm>
            <a:off x="609600" y="5555168"/>
            <a:ext cx="1381270" cy="920335"/>
            <a:chOff x="2960" y="2049409"/>
            <a:chExt cx="1381270" cy="920335"/>
          </a:xfrm>
          <a:solidFill>
            <a:srgbClr val="ABF8B1"/>
          </a:solidFill>
        </p:grpSpPr>
        <p:sp>
          <p:nvSpPr>
            <p:cNvPr id="31" name="Rounded Rectangle 30">
              <a:extLst>
                <a:ext uri="{FF2B5EF4-FFF2-40B4-BE49-F238E27FC236}">
                  <a16:creationId xmlns:a16="http://schemas.microsoft.com/office/drawing/2014/main" id="{6594F6D5-D61C-FA49-89C3-03C5B473C2CC}"/>
                </a:ext>
              </a:extLst>
            </p:cNvPr>
            <p:cNvSpPr/>
            <p:nvPr/>
          </p:nvSpPr>
          <p:spPr>
            <a:xfrm>
              <a:off x="2960"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Rounded Rectangle 4">
              <a:extLst>
                <a:ext uri="{FF2B5EF4-FFF2-40B4-BE49-F238E27FC236}">
                  <a16:creationId xmlns:a16="http://schemas.microsoft.com/office/drawing/2014/main" id="{AFA4C2D3-62B1-BF48-8240-C6F8835ED440}"/>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Forests (GFOI)</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696AC93C-77E6-0A4E-9354-0C22C6890949}"/>
              </a:ext>
            </a:extLst>
          </p:cNvPr>
          <p:cNvGrpSpPr/>
          <p:nvPr/>
        </p:nvGrpSpPr>
        <p:grpSpPr>
          <a:xfrm>
            <a:off x="2088141" y="5555168"/>
            <a:ext cx="1381270" cy="920335"/>
            <a:chOff x="2960" y="2049409"/>
            <a:chExt cx="1381270" cy="920335"/>
          </a:xfrm>
          <a:solidFill>
            <a:srgbClr val="ABF8B1"/>
          </a:solidFill>
        </p:grpSpPr>
        <p:sp>
          <p:nvSpPr>
            <p:cNvPr id="34" name="Rounded Rectangle 33">
              <a:extLst>
                <a:ext uri="{FF2B5EF4-FFF2-40B4-BE49-F238E27FC236}">
                  <a16:creationId xmlns:a16="http://schemas.microsoft.com/office/drawing/2014/main" id="{6D9F490A-557C-6248-923A-17DE7929493B}"/>
                </a:ext>
              </a:extLst>
            </p:cNvPr>
            <p:cNvSpPr/>
            <p:nvPr/>
          </p:nvSpPr>
          <p:spPr>
            <a:xfrm>
              <a:off x="2960"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5" name="Rounded Rectangle 4">
              <a:extLst>
                <a:ext uri="{FF2B5EF4-FFF2-40B4-BE49-F238E27FC236}">
                  <a16:creationId xmlns:a16="http://schemas.microsoft.com/office/drawing/2014/main" id="{3039767F-561E-4448-855A-F2CA52FC90D4}"/>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Agriculture (GEOGLAM)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CC645472-C3FA-D543-A0B9-B51A6F37AA57}"/>
              </a:ext>
            </a:extLst>
          </p:cNvPr>
          <p:cNvSpPr txBox="1"/>
          <p:nvPr/>
        </p:nvSpPr>
        <p:spPr>
          <a:xfrm>
            <a:off x="3750771" y="5553670"/>
            <a:ext cx="3934028" cy="1200329"/>
          </a:xfrm>
          <a:prstGeom prst="rect">
            <a:avLst/>
          </a:prstGeom>
          <a:noFill/>
        </p:spPr>
        <p:txBody>
          <a:bodyPr wrap="square" rtlCol="0">
            <a:spAutoFit/>
          </a:bodyPr>
          <a:lstStyle/>
          <a:p>
            <a:r>
              <a:rPr lang="en-US" dirty="0">
                <a:latin typeface="+mj-lt"/>
              </a:rPr>
              <a:t>“Mature Activities,” enjoying continuing support from CEOS through established data partnerships</a:t>
            </a:r>
          </a:p>
        </p:txBody>
      </p:sp>
      <p:sp>
        <p:nvSpPr>
          <p:cNvPr id="37" name="TextBox 36"/>
          <p:cNvSpPr txBox="1"/>
          <p:nvPr/>
        </p:nvSpPr>
        <p:spPr>
          <a:xfrm rot="19097076">
            <a:off x="1499552" y="3243123"/>
            <a:ext cx="4659287" cy="830995"/>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800" dirty="0" smtClean="0">
                <a:solidFill>
                  <a:srgbClr val="92D050"/>
                </a:solidFill>
                <a:latin typeface="Aharoni" panose="02010803020104030203" pitchFamily="2" charset="-79"/>
                <a:cs typeface="Aharoni" panose="02010803020104030203" pitchFamily="2" charset="-79"/>
              </a:rPr>
              <a:t>Presented at SIT-34</a:t>
            </a:r>
            <a:endParaRPr kumimoji="0" lang="en-US" sz="48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5000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7"/>
                                        </p:tgtEl>
                                        <p:attrNameLst>
                                          <p:attrName>ppt_x</p:attrName>
                                        </p:attrNameLst>
                                      </p:cBhvr>
                                      <p:tavLst>
                                        <p:tav tm="0">
                                          <p:val>
                                            <p:strVal val="ppt_x"/>
                                          </p:val>
                                        </p:tav>
                                        <p:tav tm="100000">
                                          <p:val>
                                            <p:strVal val="ppt_x"/>
                                          </p:val>
                                        </p:tav>
                                      </p:tavLst>
                                    </p:anim>
                                    <p:anim calcmode="lin" valueType="num">
                                      <p:cBhvr additive="base">
                                        <p:cTn id="7" dur="500"/>
                                        <p:tgtEl>
                                          <p:spTgt spid="37"/>
                                        </p:tgtEl>
                                        <p:attrNameLst>
                                          <p:attrName>ppt_y</p:attrName>
                                        </p:attrNameLst>
                                      </p:cBhvr>
                                      <p:tavLst>
                                        <p:tav tm="0">
                                          <p:val>
                                            <p:strVal val="ppt_y"/>
                                          </p:val>
                                        </p:tav>
                                        <p:tav tm="100000">
                                          <p:val>
                                            <p:strVal val="1+ppt_h/2"/>
                                          </p:val>
                                        </p:tav>
                                      </p:tavLst>
                                    </p:anim>
                                    <p:set>
                                      <p:cBhvr>
                                        <p:cTn id="8"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indent="0">
              <a:lnSpc>
                <a:spcPct val="90000"/>
              </a:lnSpc>
              <a:spcBef>
                <a:spcPts val="300"/>
              </a:spcBef>
              <a:buNone/>
            </a:pPr>
            <a:r>
              <a:rPr lang="en-US" sz="2400" i="1" dirty="0"/>
              <a:t>Propose for discussion and consideration </a:t>
            </a:r>
            <a:r>
              <a:rPr lang="en-US" sz="2400" b="0" dirty="0"/>
              <a:t>a restructure of the CEOS Virtual Constellations:</a:t>
            </a:r>
          </a:p>
          <a:p>
            <a:pPr>
              <a:lnSpc>
                <a:spcPct val="90000"/>
              </a:lnSpc>
              <a:spcBef>
                <a:spcPts val="300"/>
              </a:spcBef>
              <a:buFont typeface="Wingdings" pitchFamily="2" charset="2"/>
              <a:buChar char="§"/>
            </a:pPr>
            <a:r>
              <a:rPr lang="en-US" sz="1800" b="0" dirty="0"/>
              <a:t>Merge the four current ocean-related VCs into a single </a:t>
            </a:r>
            <a:r>
              <a:rPr lang="en-US" sz="1800" dirty="0"/>
              <a:t>Ocean VC </a:t>
            </a:r>
            <a:r>
              <a:rPr lang="en-US" sz="1800" b="0" dirty="0"/>
              <a:t>focused on creating an integrated and coordinated multi-variable picture of oceans.</a:t>
            </a:r>
          </a:p>
          <a:p>
            <a:pPr>
              <a:lnSpc>
                <a:spcPct val="90000"/>
              </a:lnSpc>
              <a:spcBef>
                <a:spcPts val="300"/>
              </a:spcBef>
              <a:buFont typeface="Wingdings" pitchFamily="2" charset="2"/>
              <a:buChar char="§"/>
            </a:pPr>
            <a:r>
              <a:rPr lang="en-US" sz="1800" b="0" dirty="0">
                <a:solidFill>
                  <a:schemeClr val="bg1">
                    <a:lumMod val="50000"/>
                  </a:schemeClr>
                </a:solidFill>
              </a:rPr>
              <a:t>Merge AC-VC and P-VC into an </a:t>
            </a:r>
            <a:r>
              <a:rPr lang="en-US" sz="1800" dirty="0">
                <a:solidFill>
                  <a:schemeClr val="bg1">
                    <a:lumMod val="50000"/>
                  </a:schemeClr>
                </a:solidFill>
              </a:rPr>
              <a:t>Atmosphere VC.</a:t>
            </a:r>
          </a:p>
          <a:p>
            <a:pPr>
              <a:lnSpc>
                <a:spcPct val="90000"/>
              </a:lnSpc>
              <a:spcBef>
                <a:spcPts val="300"/>
              </a:spcBef>
              <a:buFont typeface="Wingdings" pitchFamily="2" charset="2"/>
              <a:buChar char="§"/>
            </a:pPr>
            <a:r>
              <a:rPr lang="en-US" sz="1800" b="0" dirty="0"/>
              <a:t>LSI-VC already follows this model, looking at a “family” of variables for integrated picture of the land, and is </a:t>
            </a:r>
            <a:r>
              <a:rPr lang="en-US" sz="1800" b="0" dirty="0" smtClean="0"/>
              <a:t>poised </a:t>
            </a:r>
            <a:r>
              <a:rPr lang="en-US" sz="1800" b="0" dirty="0"/>
              <a:t>to become the </a:t>
            </a:r>
            <a:r>
              <a:rPr lang="en-US" sz="1800" b="0" dirty="0" smtClean="0"/>
              <a:t>“</a:t>
            </a:r>
            <a:r>
              <a:rPr lang="en-US" sz="1800" dirty="0" smtClean="0"/>
              <a:t>Land </a:t>
            </a:r>
            <a:r>
              <a:rPr lang="en-US" sz="1800" dirty="0"/>
              <a:t>VC</a:t>
            </a:r>
            <a:r>
              <a:rPr lang="en-US" sz="1800" b="0" dirty="0" smtClean="0"/>
              <a:t>.”</a:t>
            </a:r>
            <a:endParaRPr lang="en-US" sz="1800" dirty="0"/>
          </a:p>
          <a:p>
            <a:pPr marL="0" indent="0">
              <a:lnSpc>
                <a:spcPct val="90000"/>
              </a:lnSpc>
              <a:spcBef>
                <a:spcPts val="300"/>
              </a:spcBef>
              <a:buNone/>
            </a:pPr>
            <a:r>
              <a:rPr lang="en-US" sz="2000" b="0" u="sng" dirty="0"/>
              <a:t>Context:</a:t>
            </a:r>
          </a:p>
          <a:p>
            <a:pPr>
              <a:lnSpc>
                <a:spcPct val="90000"/>
              </a:lnSpc>
              <a:spcBef>
                <a:spcPts val="300"/>
              </a:spcBef>
            </a:pPr>
            <a:r>
              <a:rPr lang="en-US" sz="1800" b="0" dirty="0"/>
              <a:t>This approach could better enable CEOS to support the community and user needs that draw on products and information from across different existing VCs.</a:t>
            </a:r>
          </a:p>
          <a:p>
            <a:pPr>
              <a:lnSpc>
                <a:spcPct val="90000"/>
              </a:lnSpc>
              <a:spcBef>
                <a:spcPts val="300"/>
              </a:spcBef>
            </a:pPr>
            <a:r>
              <a:rPr lang="en-US" sz="1800" b="0" dirty="0"/>
              <a:t>The global satellite observing system has expanded significantly over the past 10+ years, and the selection of satellites has been informed in part by CEOS VC reports and assessments.</a:t>
            </a:r>
          </a:p>
          <a:p>
            <a:pPr>
              <a:lnSpc>
                <a:spcPct val="90000"/>
              </a:lnSpc>
              <a:spcBef>
                <a:spcPts val="300"/>
              </a:spcBef>
            </a:pPr>
            <a:r>
              <a:rPr lang="en-US" sz="1800" b="0" dirty="0"/>
              <a:t>Proliferation of satellite systems have significantly lowered the risk of gaps in major satellite measurements, and increases the resiliency of the integrated global observing system to address measurement continuity risks.</a:t>
            </a:r>
          </a:p>
          <a:p>
            <a:pPr>
              <a:lnSpc>
                <a:spcPct val="90000"/>
              </a:lnSpc>
              <a:spcBef>
                <a:spcPts val="300"/>
              </a:spcBef>
            </a:pPr>
            <a:r>
              <a:rPr lang="en-US" sz="1800" b="0" dirty="0"/>
              <a:t>VCs will continue to coordinate closely with thematic international science teams. </a:t>
            </a:r>
          </a:p>
          <a:p>
            <a:pPr>
              <a:lnSpc>
                <a:spcPct val="90000"/>
              </a:lnSpc>
              <a:spcBef>
                <a:spcPts val="300"/>
              </a:spcBef>
            </a:pPr>
            <a:r>
              <a:rPr lang="en-US" sz="1800" b="0" dirty="0"/>
              <a:t>Demands by users for ready-to-use information drawing on multiple measurements and observations continues to increase.</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4" name="Content Placeholder 3"/>
          <p:cNvSpPr>
            <a:spLocks noGrp="1"/>
          </p:cNvSpPr>
          <p:nvPr>
            <p:ph sz="quarter" idx="11"/>
          </p:nvPr>
        </p:nvSpPr>
        <p:spPr>
          <a:xfrm>
            <a:off x="2095500" y="76199"/>
            <a:ext cx="5372100" cy="955715"/>
          </a:xfrm>
        </p:spPr>
        <p:txBody>
          <a:bodyPr/>
          <a:lstStyle/>
          <a:p>
            <a:pPr lvl="0">
              <a:spcBef>
                <a:spcPts val="0"/>
              </a:spcBef>
              <a:buSzTx/>
              <a:defRPr/>
            </a:pPr>
            <a:r>
              <a:rPr lang="en-US" dirty="0"/>
              <a:t>Virtual Constellations:</a:t>
            </a:r>
          </a:p>
          <a:p>
            <a:pPr lvl="0">
              <a:spcBef>
                <a:spcPts val="0"/>
              </a:spcBef>
              <a:buSzTx/>
              <a:defRPr/>
            </a:pPr>
            <a:r>
              <a:rPr lang="en-US" dirty="0"/>
              <a:t>A Proposal </a:t>
            </a:r>
            <a:r>
              <a:rPr lang="en-US" dirty="0" smtClean="0"/>
              <a:t>– SIT-34</a:t>
            </a:r>
            <a:endParaRPr lang="en-US" dirty="0"/>
          </a:p>
        </p:txBody>
      </p:sp>
      <p:sp>
        <p:nvSpPr>
          <p:cNvPr id="5" name="TextBox 4"/>
          <p:cNvSpPr txBox="1"/>
          <p:nvPr/>
        </p:nvSpPr>
        <p:spPr>
          <a:xfrm rot="19097076">
            <a:off x="1499552" y="3243123"/>
            <a:ext cx="4659287" cy="830995"/>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800" dirty="0" smtClean="0">
                <a:solidFill>
                  <a:srgbClr val="92D050"/>
                </a:solidFill>
                <a:latin typeface="Aharoni" panose="02010803020104030203" pitchFamily="2" charset="-79"/>
                <a:cs typeface="Aharoni" panose="02010803020104030203" pitchFamily="2" charset="-79"/>
              </a:rPr>
              <a:t>Presented at SIT-34</a:t>
            </a:r>
            <a:endParaRPr kumimoji="0" lang="en-US" sz="48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613313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0BC66-1BC6-834A-B434-FE03A779CF6C}"/>
              </a:ext>
            </a:extLst>
          </p:cNvPr>
          <p:cNvSpPr/>
          <p:nvPr/>
        </p:nvSpPr>
        <p:spPr>
          <a:xfrm>
            <a:off x="152400" y="1828800"/>
            <a:ext cx="8763000" cy="44196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28" name="Oval 27"/>
          <p:cNvSpPr/>
          <p:nvPr/>
        </p:nvSpPr>
        <p:spPr>
          <a:xfrm>
            <a:off x="1633298" y="2697838"/>
            <a:ext cx="198858" cy="2550416"/>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1772261" y="2697838"/>
            <a:ext cx="198858" cy="2550416"/>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309660" y="5227721"/>
            <a:ext cx="688385" cy="305895"/>
          </a:xfrm>
          <a:prstGeom prst="rect">
            <a:avLst/>
          </a:prstGeom>
          <a:noFill/>
        </p:spPr>
        <p:txBody>
          <a:bodyPr wrap="none" rtlCol="0">
            <a:spAutoFit/>
          </a:bodyPr>
          <a:lstStyle/>
          <a:p>
            <a:r>
              <a:rPr lang="en-US" sz="1600" dirty="0">
                <a:latin typeface="Candara" charset="0"/>
                <a:ea typeface="Candara" charset="0"/>
                <a:cs typeface="Candara" charset="0"/>
              </a:rPr>
              <a:t>WGISS</a:t>
            </a:r>
          </a:p>
        </p:txBody>
      </p:sp>
      <p:cxnSp>
        <p:nvCxnSpPr>
          <p:cNvPr id="32" name="Elbow Connector 31"/>
          <p:cNvCxnSpPr>
            <a:cxnSpLocks/>
            <a:stCxn id="29" idx="4"/>
            <a:endCxn id="31" idx="1"/>
          </p:cNvCxnSpPr>
          <p:nvPr/>
        </p:nvCxnSpPr>
        <p:spPr>
          <a:xfrm rot="16200000" flipH="1">
            <a:off x="2024468" y="5095476"/>
            <a:ext cx="132415" cy="4379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92449" y="3252574"/>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92449" y="3492741"/>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92449" y="3732907"/>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292449" y="3973074"/>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92449" y="4238856"/>
            <a:ext cx="879929" cy="3"/>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92449" y="4491832"/>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92449" y="4731998"/>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92449" y="4972165"/>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1788823" y="3252574"/>
            <a:ext cx="164377" cy="720499"/>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ight Brace 20"/>
          <p:cNvSpPr/>
          <p:nvPr/>
        </p:nvSpPr>
        <p:spPr>
          <a:xfrm>
            <a:off x="1788823" y="4491832"/>
            <a:ext cx="164377" cy="480333"/>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Straight Connector 21"/>
          <p:cNvCxnSpPr>
            <a:stCxn id="20" idx="1"/>
          </p:cNvCxnSpPr>
          <p:nvPr/>
        </p:nvCxnSpPr>
        <p:spPr>
          <a:xfrm>
            <a:off x="1953200" y="3612824"/>
            <a:ext cx="21917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3200" y="4731998"/>
            <a:ext cx="21917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94433" y="5577637"/>
            <a:ext cx="1013419" cy="338554"/>
          </a:xfrm>
          <a:prstGeom prst="rect">
            <a:avLst/>
          </a:prstGeom>
          <a:noFill/>
        </p:spPr>
        <p:txBody>
          <a:bodyPr wrap="none" rtlCol="0">
            <a:spAutoFit/>
          </a:bodyPr>
          <a:lstStyle/>
          <a:p>
            <a:r>
              <a:rPr lang="en-US" sz="1600" dirty="0">
                <a:latin typeface="Candara" charset="0"/>
                <a:ea typeface="Candara" charset="0"/>
                <a:cs typeface="Candara" charset="0"/>
              </a:rPr>
              <a:t>WGCalVal</a:t>
            </a:r>
          </a:p>
        </p:txBody>
      </p:sp>
      <p:sp>
        <p:nvSpPr>
          <p:cNvPr id="34" name="Oval 33"/>
          <p:cNvSpPr/>
          <p:nvPr/>
        </p:nvSpPr>
        <p:spPr>
          <a:xfrm>
            <a:off x="3422886" y="2697838"/>
            <a:ext cx="198858" cy="2550416"/>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287404" y="2697838"/>
            <a:ext cx="198858" cy="2550416"/>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Elbow Connector 39"/>
          <p:cNvCxnSpPr>
            <a:stCxn id="35" idx="4"/>
            <a:endCxn id="31" idx="3"/>
          </p:cNvCxnSpPr>
          <p:nvPr/>
        </p:nvCxnSpPr>
        <p:spPr>
          <a:xfrm rot="5400000">
            <a:off x="3126232" y="5120067"/>
            <a:ext cx="132415" cy="388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a:stCxn id="28" idx="4"/>
            <a:endCxn id="30" idx="1"/>
          </p:cNvCxnSpPr>
          <p:nvPr/>
        </p:nvCxnSpPr>
        <p:spPr>
          <a:xfrm rot="16200000" flipH="1">
            <a:off x="1714250" y="5266731"/>
            <a:ext cx="498660" cy="4617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cxnSpLocks/>
            <a:stCxn id="34" idx="4"/>
            <a:endCxn id="30" idx="3"/>
          </p:cNvCxnSpPr>
          <p:nvPr/>
        </p:nvCxnSpPr>
        <p:spPr>
          <a:xfrm rot="5400000">
            <a:off x="3115754" y="5340353"/>
            <a:ext cx="498660" cy="3144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C91CDF8-E362-DB48-9D00-C6F961B40F22}"/>
              </a:ext>
            </a:extLst>
          </p:cNvPr>
          <p:cNvSpPr>
            <a:spLocks noGrp="1"/>
          </p:cNvSpPr>
          <p:nvPr>
            <p:ph type="body" idx="2"/>
          </p:nvPr>
        </p:nvSpPr>
        <p:spPr/>
        <p:txBody>
          <a:bodyPr/>
          <a:lstStyle/>
          <a:p>
            <a:r>
              <a:rPr lang="en-US" dirty="0" smtClean="0"/>
              <a:t>A New Concept for VCs and WGs</a:t>
            </a:r>
            <a:endParaRPr lang="en-US" dirty="0"/>
          </a:p>
        </p:txBody>
      </p:sp>
      <p:sp>
        <p:nvSpPr>
          <p:cNvPr id="33" name="Oval 32">
            <a:extLst>
              <a:ext uri="{FF2B5EF4-FFF2-40B4-BE49-F238E27FC236}">
                <a16:creationId xmlns:a16="http://schemas.microsoft.com/office/drawing/2014/main" id="{F5FA18AD-444C-4449-BA69-C2F6EFC933B8}"/>
              </a:ext>
            </a:extLst>
          </p:cNvPr>
          <p:cNvSpPr/>
          <p:nvPr/>
        </p:nvSpPr>
        <p:spPr>
          <a:xfrm>
            <a:off x="1484482" y="2699629"/>
            <a:ext cx="198858" cy="2550416"/>
          </a:xfrm>
          <a:prstGeom prst="ellipse">
            <a:avLst/>
          </a:prstGeom>
          <a:solidFill>
            <a:schemeClr val="accent4">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5C396D6-6934-F24A-9CFD-752378E69CBD}"/>
              </a:ext>
            </a:extLst>
          </p:cNvPr>
          <p:cNvSpPr/>
          <p:nvPr/>
        </p:nvSpPr>
        <p:spPr>
          <a:xfrm>
            <a:off x="3577277" y="2697837"/>
            <a:ext cx="198858" cy="2550416"/>
          </a:xfrm>
          <a:prstGeom prst="ellipse">
            <a:avLst/>
          </a:prstGeom>
          <a:solidFill>
            <a:schemeClr val="accent4">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Elbow Connector 36">
            <a:extLst>
              <a:ext uri="{FF2B5EF4-FFF2-40B4-BE49-F238E27FC236}">
                <a16:creationId xmlns:a16="http://schemas.microsoft.com/office/drawing/2014/main" id="{0B13A816-217E-1B42-BC74-0AC32C88D499}"/>
              </a:ext>
            </a:extLst>
          </p:cNvPr>
          <p:cNvCxnSpPr>
            <a:cxnSpLocks/>
            <a:stCxn id="33" idx="4"/>
            <a:endCxn id="38" idx="1"/>
          </p:cNvCxnSpPr>
          <p:nvPr/>
        </p:nvCxnSpPr>
        <p:spPr>
          <a:xfrm rot="16200000" flipH="1">
            <a:off x="1453086" y="5380869"/>
            <a:ext cx="856141" cy="5944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9DA2119-D879-3945-9DA5-856E6E29D193}"/>
              </a:ext>
            </a:extLst>
          </p:cNvPr>
          <p:cNvSpPr txBox="1"/>
          <p:nvPr/>
        </p:nvSpPr>
        <p:spPr>
          <a:xfrm>
            <a:off x="2178402" y="5936909"/>
            <a:ext cx="950901" cy="338554"/>
          </a:xfrm>
          <a:prstGeom prst="rect">
            <a:avLst/>
          </a:prstGeom>
          <a:noFill/>
        </p:spPr>
        <p:txBody>
          <a:bodyPr wrap="none" rtlCol="0">
            <a:spAutoFit/>
          </a:bodyPr>
          <a:lstStyle/>
          <a:p>
            <a:r>
              <a:rPr lang="en-US" sz="1600" dirty="0">
                <a:latin typeface="Candara" charset="0"/>
                <a:ea typeface="Candara" charset="0"/>
                <a:cs typeface="Candara" charset="0"/>
              </a:rPr>
              <a:t>WGCapD</a:t>
            </a:r>
          </a:p>
        </p:txBody>
      </p:sp>
      <p:cxnSp>
        <p:nvCxnSpPr>
          <p:cNvPr id="39" name="Elbow Connector 38">
            <a:extLst>
              <a:ext uri="{FF2B5EF4-FFF2-40B4-BE49-F238E27FC236}">
                <a16:creationId xmlns:a16="http://schemas.microsoft.com/office/drawing/2014/main" id="{59E3374D-FE28-7045-A9D3-9A7837496FA7}"/>
              </a:ext>
            </a:extLst>
          </p:cNvPr>
          <p:cNvCxnSpPr>
            <a:cxnSpLocks/>
            <a:stCxn id="36" idx="4"/>
            <a:endCxn id="38" idx="3"/>
          </p:cNvCxnSpPr>
          <p:nvPr/>
        </p:nvCxnSpPr>
        <p:spPr>
          <a:xfrm rot="5400000">
            <a:off x="2974039" y="5403518"/>
            <a:ext cx="857933" cy="5474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C3D4DB17-5293-BB44-A12A-7C0E3954CC51}"/>
              </a:ext>
            </a:extLst>
          </p:cNvPr>
          <p:cNvSpPr txBox="1">
            <a:spLocks/>
          </p:cNvSpPr>
          <p:nvPr/>
        </p:nvSpPr>
        <p:spPr>
          <a:xfrm>
            <a:off x="5305907" y="1263332"/>
            <a:ext cx="3688321" cy="652145"/>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US" sz="1600" dirty="0">
                <a:solidFill>
                  <a:schemeClr val="tx2">
                    <a:lumMod val="50000"/>
                  </a:schemeClr>
                </a:solidFill>
                <a:latin typeface="Candara" panose="020E0502030303020204" pitchFamily="34" charset="0"/>
              </a:rPr>
              <a:t>Working Group on Information Provision to cover these and future efforts</a:t>
            </a:r>
          </a:p>
        </p:txBody>
      </p:sp>
      <p:pic>
        <p:nvPicPr>
          <p:cNvPr id="7" name="Picture 6">
            <a:extLst>
              <a:ext uri="{FF2B5EF4-FFF2-40B4-BE49-F238E27FC236}">
                <a16:creationId xmlns:a16="http://schemas.microsoft.com/office/drawing/2014/main" id="{D0C1D70C-791C-DA42-816E-8D09FF3C4C6D}"/>
              </a:ext>
            </a:extLst>
          </p:cNvPr>
          <p:cNvPicPr>
            <a:picLocks noChangeAspect="1"/>
          </p:cNvPicPr>
          <p:nvPr/>
        </p:nvPicPr>
        <p:blipFill>
          <a:blip r:embed="rId2"/>
          <a:stretch>
            <a:fillRect/>
          </a:stretch>
        </p:blipFill>
        <p:spPr>
          <a:xfrm>
            <a:off x="450850" y="2222500"/>
            <a:ext cx="8242300" cy="2870200"/>
          </a:xfrm>
          <a:prstGeom prst="rect">
            <a:avLst/>
          </a:prstGeom>
        </p:spPr>
      </p:pic>
      <p:sp>
        <p:nvSpPr>
          <p:cNvPr id="2" name="Right Brace 1">
            <a:extLst>
              <a:ext uri="{FF2B5EF4-FFF2-40B4-BE49-F238E27FC236}">
                <a16:creationId xmlns:a16="http://schemas.microsoft.com/office/drawing/2014/main" id="{72892F66-E32A-2F43-83A3-192C91EF7A52}"/>
              </a:ext>
            </a:extLst>
          </p:cNvPr>
          <p:cNvSpPr/>
          <p:nvPr/>
        </p:nvSpPr>
        <p:spPr>
          <a:xfrm rot="16200000">
            <a:off x="6993694" y="523041"/>
            <a:ext cx="420763" cy="2978152"/>
          </a:xfrm>
          <a:prstGeom prst="rightBrace">
            <a:avLst>
              <a:gd name="adj1" fmla="val 42816"/>
              <a:gd name="adj2" fmla="val 50000"/>
            </a:avLst>
          </a:prstGeom>
          <a:noFill/>
          <a:ln w="25400" cap="flat">
            <a:solidFill>
              <a:schemeClr val="accent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42" name="TextBox 41"/>
          <p:cNvSpPr txBox="1"/>
          <p:nvPr/>
        </p:nvSpPr>
        <p:spPr>
          <a:xfrm rot="19097076">
            <a:off x="1499552" y="3243123"/>
            <a:ext cx="4659287" cy="830995"/>
          </a:xfrm>
          <a:prstGeom prst="rect">
            <a:avLst/>
          </a:prstGeom>
          <a:solidFill>
            <a:schemeClr val="accent1">
              <a:lumMod val="50000"/>
            </a:schemeClr>
          </a:solidFill>
          <a:ln w="12700" cap="flat">
            <a:solidFill>
              <a:srgbClr val="92D05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4800" dirty="0" smtClean="0">
                <a:solidFill>
                  <a:srgbClr val="92D050"/>
                </a:solidFill>
                <a:latin typeface="Aharoni" panose="02010803020104030203" pitchFamily="2" charset="-79"/>
                <a:cs typeface="Aharoni" panose="02010803020104030203" pitchFamily="2" charset="-79"/>
              </a:rPr>
              <a:t>Presented at SIT-34</a:t>
            </a:r>
            <a:endParaRPr kumimoji="0" lang="en-US" sz="4800" b="0" i="0" u="none" strike="noStrike" cap="none" spc="0" normalizeH="0" baseline="0" dirty="0">
              <a:ln>
                <a:noFill/>
              </a:ln>
              <a:solidFill>
                <a:srgbClr val="92D050"/>
              </a:solidFill>
              <a:effectLst/>
              <a:uFillTx/>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4679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2"/>
                                        </p:tgtEl>
                                        <p:attrNameLst>
                                          <p:attrName>ppt_x</p:attrName>
                                        </p:attrNameLst>
                                      </p:cBhvr>
                                      <p:tavLst>
                                        <p:tav tm="0">
                                          <p:val>
                                            <p:strVal val="ppt_x"/>
                                          </p:val>
                                        </p:tav>
                                        <p:tav tm="100000">
                                          <p:val>
                                            <p:strVal val="ppt_x"/>
                                          </p:val>
                                        </p:tav>
                                      </p:tavLst>
                                    </p:anim>
                                    <p:anim calcmode="lin" valueType="num">
                                      <p:cBhvr additive="base">
                                        <p:cTn id="7" dur="500"/>
                                        <p:tgtEl>
                                          <p:spTgt spid="42"/>
                                        </p:tgtEl>
                                        <p:attrNameLst>
                                          <p:attrName>ppt_y</p:attrName>
                                        </p:attrNameLst>
                                      </p:cBhvr>
                                      <p:tavLst>
                                        <p:tav tm="0">
                                          <p:val>
                                            <p:strVal val="ppt_y"/>
                                          </p:val>
                                        </p:tav>
                                        <p:tav tm="100000">
                                          <p:val>
                                            <p:strVal val="1+ppt_h/2"/>
                                          </p:val>
                                        </p:tav>
                                      </p:tavLst>
                                    </p:anim>
                                    <p:set>
                                      <p:cBhvr>
                                        <p:cTn id="8"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lstStyle/>
          <a:p>
            <a:r>
              <a:rPr lang="en-US" sz="2400" dirty="0" smtClean="0"/>
              <a:t>Formation of a SIT Chair Team-led Study Team to bring a recommended way forward to the SIT Technical Workshop on the concept of a new Working Group on </a:t>
            </a:r>
            <a:r>
              <a:rPr lang="en-US" sz="2400" i="1" dirty="0" smtClean="0"/>
              <a:t>Information Provision </a:t>
            </a:r>
            <a:r>
              <a:rPr lang="en-US" sz="2400" dirty="0" smtClean="0"/>
              <a:t>(WGIP, or similar name)</a:t>
            </a:r>
          </a:p>
          <a:p>
            <a:pPr marL="0" indent="0">
              <a:buNone/>
            </a:pPr>
            <a:endParaRPr lang="en-US" sz="2400" dirty="0" smtClean="0"/>
          </a:p>
          <a:p>
            <a:r>
              <a:rPr lang="en-US" sz="2400" dirty="0" smtClean="0"/>
              <a:t>Formation of a SIT Chair Team-led Study Team to bring a recommended way forward to the SIT Technical Workshop on the concept of a CEOS reorganization into piloting thematically blended Virtual Constellations (VCs), starting with the oceans VCs.</a:t>
            </a:r>
          </a:p>
          <a:p>
            <a:endParaRPr lang="en-US" sz="2400" dirty="0"/>
          </a:p>
        </p:txBody>
      </p:sp>
      <p:sp>
        <p:nvSpPr>
          <p:cNvPr id="4" name="Content Placeholder 3"/>
          <p:cNvSpPr>
            <a:spLocks noGrp="1"/>
          </p:cNvSpPr>
          <p:nvPr>
            <p:ph sz="quarter" idx="11"/>
          </p:nvPr>
        </p:nvSpPr>
        <p:spPr/>
        <p:txBody>
          <a:bodyPr/>
          <a:lstStyle/>
          <a:p>
            <a:r>
              <a:rPr lang="en-US" dirty="0" smtClean="0"/>
              <a:t>Conclusions from SIT-34</a:t>
            </a:r>
            <a:endParaRPr lang="en-US" dirty="0"/>
          </a:p>
        </p:txBody>
      </p:sp>
    </p:spTree>
    <p:extLst>
      <p:ext uri="{BB962C8B-B14F-4D97-AF65-F5344CB8AC3E}">
        <p14:creationId xmlns:p14="http://schemas.microsoft.com/office/powerpoint/2010/main" val="79795314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9259</TotalTime>
  <Words>4153</Words>
  <Application>Microsoft Office PowerPoint</Application>
  <PresentationFormat>On-screen Show (4:3)</PresentationFormat>
  <Paragraphs>342</Paragraphs>
  <Slides>35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Aharoni</vt:lpstr>
      <vt:lpstr>Arial</vt:lpstr>
      <vt:lpstr>Arial Bold</vt:lpstr>
      <vt:lpstr>Avenir Roman</vt:lpstr>
      <vt:lpstr>Calibri</vt:lpstr>
      <vt:lpstr>Candara</vt:lpstr>
      <vt:lpstr>Courier New</vt:lpstr>
      <vt:lpstr>Droid Serif</vt:lpstr>
      <vt:lpstr>Helvetica</vt:lpstr>
      <vt:lpstr>Helvetica Neue</vt:lpstr>
      <vt:lpstr>Noto Sans Symbols</vt:lpstr>
      <vt:lpstr>Proxima Nova Regular</vt:lpstr>
      <vt:lpstr>Times New Roman</vt:lpstr>
      <vt:lpstr>Wingdings</vt:lpstr>
      <vt:lpstr>Default</vt:lpstr>
      <vt:lpstr>Working Group and Ocean Virtual Constellation Merger Study Teams Final Assessment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163</cp:revision>
  <dcterms:modified xsi:type="dcterms:W3CDTF">2019-10-14T10:10:32Z</dcterms:modified>
</cp:coreProperties>
</file>