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61" r:id="rId3"/>
    <p:sldId id="264" r:id="rId4"/>
    <p:sldId id="265" r:id="rId5"/>
    <p:sldId id="282" r:id="rId6"/>
    <p:sldId id="283" r:id="rId7"/>
    <p:sldId id="262" r:id="rId8"/>
    <p:sldId id="263" r:id="rId9"/>
    <p:sldId id="290" r:id="rId10"/>
    <p:sldId id="291" r:id="rId11"/>
    <p:sldId id="280" r:id="rId12"/>
    <p:sldId id="311" r:id="rId13"/>
    <p:sldId id="312" r:id="rId14"/>
    <p:sldId id="289" r:id="rId15"/>
    <p:sldId id="313" r:id="rId16"/>
    <p:sldId id="314" r:id="rId17"/>
    <p:sldId id="315" r:id="rId18"/>
    <p:sldId id="316" r:id="rId19"/>
    <p:sldId id="319" r:id="rId20"/>
    <p:sldId id="318" r:id="rId21"/>
    <p:sldId id="285" r:id="rId22"/>
    <p:sldId id="304" r:id="rId23"/>
    <p:sldId id="307" r:id="rId24"/>
    <p:sldId id="320" r:id="rId25"/>
    <p:sldId id="308" r:id="rId26"/>
    <p:sldId id="310" r:id="rId27"/>
    <p:sldId id="274" r:id="rId28"/>
    <p:sldId id="287" r:id="rId29"/>
    <p:sldId id="275" r:id="rId30"/>
    <p:sldId id="295" r:id="rId31"/>
    <p:sldId id="296" r:id="rId32"/>
    <p:sldId id="297" r:id="rId33"/>
    <p:sldId id="298" r:id="rId34"/>
    <p:sldId id="299" r:id="rId35"/>
    <p:sldId id="300" r:id="rId36"/>
    <p:sldId id="301" r:id="rId37"/>
    <p:sldId id="303" r:id="rId38"/>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990033"/>
    <a:srgbClr val="CCFF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p:restoredTop sz="89254" autoAdjust="0"/>
  </p:normalViewPr>
  <p:slideViewPr>
    <p:cSldViewPr>
      <p:cViewPr varScale="1">
        <p:scale>
          <a:sx n="62" d="100"/>
          <a:sy n="62" d="100"/>
        </p:scale>
        <p:origin x="1560" y="60"/>
      </p:cViewPr>
      <p:guideLst>
        <p:guide orient="horz" pos="2160"/>
        <p:guide pos="2880"/>
      </p:guideLst>
    </p:cSldViewPr>
  </p:slideViewPr>
  <p:notesTextViewPr>
    <p:cViewPr>
      <p:scale>
        <a:sx n="1" d="1"/>
        <a:sy n="1" d="1"/>
      </p:scale>
      <p:origin x="0" y="0"/>
    </p:cViewPr>
  </p:notesTextViewPr>
  <p:sorterViewPr>
    <p:cViewPr>
      <p:scale>
        <a:sx n="100" d="100"/>
        <a:sy n="100" d="100"/>
      </p:scale>
      <p:origin x="0" y="-4122"/>
    </p:cViewPr>
  </p:sorterViewPr>
  <p:notesViewPr>
    <p:cSldViewPr>
      <p:cViewPr varScale="1">
        <p:scale>
          <a:sx n="51" d="100"/>
          <a:sy n="51"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C7B5A9-1205-4DAC-A05E-960B1ECB2098}" type="datetimeFigureOut">
              <a:rPr lang="en-US" smtClean="0"/>
              <a:t>10/15/2019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D741AA-9056-4F03-98D4-AF27FF7622F5}" type="slidenum">
              <a:rPr lang="en-US" smtClean="0"/>
              <a:t>‹#›</a:t>
            </a:fld>
            <a:endParaRPr lang="en-US"/>
          </a:p>
        </p:txBody>
      </p:sp>
    </p:spTree>
    <p:extLst>
      <p:ext uri="{BB962C8B-B14F-4D97-AF65-F5344CB8AC3E}">
        <p14:creationId xmlns:p14="http://schemas.microsoft.com/office/powerpoint/2010/main" val="3220900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dirty="0"/>
          </a:p>
        </p:txBody>
      </p:sp>
      <p:sp>
        <p:nvSpPr>
          <p:cNvPr id="8" name="Shape 8"/>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270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316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811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822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196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9262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8760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117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938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154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3591719"/>
            <a:ext cx="5140960" cy="5029200"/>
          </a:xfrm>
        </p:spPr>
        <p:txBody>
          <a:bodyPr/>
          <a:lstStyle/>
          <a:p>
            <a:pPr lvl="0"/>
            <a:endParaRPr lang="en-US" sz="1600" dirty="0"/>
          </a:p>
        </p:txBody>
      </p:sp>
      <p:sp>
        <p:nvSpPr>
          <p:cNvPr id="4" name="Slide Number Placeholder 3"/>
          <p:cNvSpPr>
            <a:spLocks noGrp="1"/>
          </p:cNvSpPr>
          <p:nvPr>
            <p:ph type="sldNum" sz="quarter" idx="10"/>
          </p:nvPr>
        </p:nvSpPr>
        <p:spPr/>
        <p:txBody>
          <a:bodyPr/>
          <a:lstStyle/>
          <a:p>
            <a:fld id="{DB56E656-7BCA-47BA-932F-B9CCCDF33D5D}" type="slidenum">
              <a:rPr lang="en-GB" smtClean="0"/>
              <a:pPr/>
              <a:t>20</a:t>
            </a:fld>
            <a:endParaRPr lang="en-GB"/>
          </a:p>
        </p:txBody>
      </p:sp>
    </p:spTree>
    <p:extLst>
      <p:ext uri="{BB962C8B-B14F-4D97-AF65-F5344CB8AC3E}">
        <p14:creationId xmlns:p14="http://schemas.microsoft.com/office/powerpoint/2010/main" val="96703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185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468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1907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071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8731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729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8153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6631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8439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429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756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160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468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4813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5457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0108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5486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958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185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143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00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576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474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056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7230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800">
                <a:latin typeface="+mj-lt"/>
                <a:cs typeface="Arial" panose="020B0604020202020204" pitchFamily="34" charset="0"/>
              </a:defRPr>
            </a:lvl1pPr>
            <a:lvl2pPr marL="768927" indent="-311727">
              <a:buFont typeface="Courier New" panose="02070309020205020404" pitchFamily="49" charset="0"/>
              <a:buChar char="o"/>
              <a:defRPr sz="24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152400"/>
            <a:ext cx="5562600" cy="533400"/>
          </a:xfrm>
          <a:prstGeom prst="rect">
            <a:avLst/>
          </a:prstGeom>
        </p:spPr>
        <p:txBody>
          <a:bodyPr/>
          <a:lstStyle>
            <a:lvl1pPr marL="0" indent="0">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15"/>
        <p:cNvGrpSpPr/>
        <p:nvPr/>
      </p:nvGrpSpPr>
      <p:grpSpPr>
        <a:xfrm>
          <a:off x="0" y="0"/>
          <a:ext cx="0" cy="0"/>
          <a:chOff x="0" y="0"/>
          <a:chExt cx="0" cy="0"/>
        </a:xfrm>
      </p:grpSpPr>
      <p:sp>
        <p:nvSpPr>
          <p:cNvPr id="16" name="Google Shape;16;p5"/>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rtl="0">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rtl="0">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rtl="0">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rtl="0">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rtl="0">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rtl="0">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rtl="0">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rtl="0">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7" name="Google Shape;17;p5"/>
          <p:cNvSpPr txBox="1">
            <a:spLocks noGrp="1"/>
          </p:cNvSpPr>
          <p:nvPr>
            <p:ph type="body" idx="1"/>
          </p:nvPr>
        </p:nvSpPr>
        <p:spPr>
          <a:xfrm>
            <a:off x="457200" y="1600200"/>
            <a:ext cx="8153400" cy="47244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8" name="Google Shape;18;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113870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5"/>
          <p:cNvSpPr>
            <a:spLocks noGrp="1" noChangeArrowheads="1"/>
          </p:cNvSpPr>
          <p:nvPr>
            <p:ph type="sldNum" sz="quarter" idx="4294967295"/>
          </p:nvPr>
        </p:nvSpPr>
        <p:spPr>
          <a:xfrm>
            <a:off x="8609459" y="6610350"/>
            <a:ext cx="571053" cy="247650"/>
          </a:xfrm>
          <a:prstGeom prst="rect">
            <a:avLst/>
          </a:prstGeom>
        </p:spPr>
        <p:txBody>
          <a:bodyPr/>
          <a:lstStyle>
            <a:lvl1pPr>
              <a:defRPr sz="800">
                <a:solidFill>
                  <a:schemeClr val="tx2"/>
                </a:solidFill>
              </a:defRPr>
            </a:lvl1pPr>
          </a:lstStyle>
          <a:p>
            <a:pPr>
              <a:defRPr/>
            </a:pPr>
            <a:r>
              <a:rPr lang="en-GB" dirty="0"/>
              <a:t>Slide: </a:t>
            </a:r>
            <a:fld id="{8AE4F5B3-C86E-48F7-90B4-22A3CA5B476D}" type="slidenum">
              <a:rPr lang="en-GB"/>
              <a:pPr>
                <a:defRPr/>
              </a:pPr>
              <a:t>‹#›</a:t>
            </a:fld>
            <a:endParaRPr lang="en-GB" dirty="0"/>
          </a:p>
        </p:txBody>
      </p:sp>
    </p:spTree>
    <p:extLst>
      <p:ext uri="{BB962C8B-B14F-4D97-AF65-F5344CB8AC3E}">
        <p14:creationId xmlns:p14="http://schemas.microsoft.com/office/powerpoint/2010/main" val="401437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93304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ontiersin.org/articles/10.3389/fmars.2019.004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ata.noaa.gov/onestop/collections?q=title:GHRSST%20NOT%20title:access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492914"/>
            <a:ext cx="7225811" cy="12662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Virtual Constellations </a:t>
            </a:r>
            <a:r>
              <a:rPr lang="en-US" sz="4000" b="1" dirty="0" smtClean="0">
                <a:solidFill>
                  <a:srgbClr val="92D050"/>
                </a:solidFill>
                <a:latin typeface="+mj-lt"/>
              </a:rPr>
              <a:t>Report from the SIT Chair</a:t>
            </a:r>
            <a:endParaRPr sz="4000" b="1" dirty="0">
              <a:solidFill>
                <a:srgbClr val="92D050"/>
              </a:solidFill>
              <a:latin typeface="+mj-lt"/>
            </a:endParaRPr>
          </a:p>
        </p:txBody>
      </p:sp>
      <p:sp>
        <p:nvSpPr>
          <p:cNvPr id="11" name="Shape 11"/>
          <p:cNvSpPr/>
          <p:nvPr/>
        </p:nvSpPr>
        <p:spPr>
          <a:xfrm>
            <a:off x="622789" y="3962400"/>
            <a:ext cx="4810858" cy="2667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chemeClr val="bg1"/>
                </a:solidFill>
                <a:latin typeface="+mj-lt"/>
                <a:ea typeface="Arial Bold"/>
                <a:cs typeface="Arial Bold"/>
                <a:sym typeface="Arial Bold"/>
              </a:rPr>
              <a:t>Steve Volz, 2018-2019 CEOS SIT Chair</a:t>
            </a:r>
          </a:p>
          <a:p>
            <a:pPr lvl="0" defTabSz="914400">
              <a:lnSpc>
                <a:spcPct val="150000"/>
              </a:lnSpc>
              <a:defRPr>
                <a:solidFill>
                  <a:srgbClr val="000000"/>
                </a:solidFill>
              </a:defRPr>
            </a:pPr>
            <a:r>
              <a:rPr lang="en-US" sz="1400" dirty="0" smtClean="0">
                <a:solidFill>
                  <a:schemeClr val="bg1"/>
                </a:solidFill>
                <a:latin typeface="+mj-lt"/>
                <a:ea typeface="Arial Bold"/>
                <a:cs typeface="Arial Bold"/>
                <a:sym typeface="Arial Bold"/>
              </a:rPr>
              <a:t>National Oceanic and Atmospheric Administration (NOAA)</a:t>
            </a:r>
            <a:endParaRPr sz="1400"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dirty="0" smtClean="0">
                <a:solidFill>
                  <a:schemeClr val="bg1"/>
                </a:solidFill>
                <a:latin typeface="+mj-lt"/>
                <a:ea typeface="Arial Bold"/>
                <a:cs typeface="Arial Bold"/>
                <a:sym typeface="Arial Bold"/>
              </a:rPr>
              <a:t>#</a:t>
            </a:r>
            <a:r>
              <a:rPr lang="en-US" dirty="0" smtClean="0">
                <a:solidFill>
                  <a:schemeClr val="bg1"/>
                </a:solidFill>
                <a:latin typeface="+mj-lt"/>
                <a:ea typeface="Arial Bold"/>
                <a:cs typeface="Arial Bold"/>
                <a:sym typeface="Arial Bold"/>
              </a:rPr>
              <a:t>5.7</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3"/>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lvl="0" indent="0">
              <a:lnSpc>
                <a:spcPct val="90000"/>
              </a:lnSpc>
              <a:buNone/>
            </a:pPr>
            <a:r>
              <a:rPr lang="en-US" sz="2600" b="0" dirty="0"/>
              <a:t>Drafting language </a:t>
            </a:r>
            <a:r>
              <a:rPr lang="en-US" sz="2600" b="1" dirty="0"/>
              <a:t>to support potential changes to CEOS Governance, Processes, and organization resulting from discussions on VCs and AHTs and the formal processes CEOS will mandate for them</a:t>
            </a:r>
            <a:r>
              <a:rPr lang="en-US" sz="2600" dirty="0"/>
              <a:t>.  </a:t>
            </a:r>
          </a:p>
          <a:p>
            <a:pPr lvl="0">
              <a:lnSpc>
                <a:spcPct val="90000"/>
              </a:lnSpc>
            </a:pPr>
            <a:r>
              <a:rPr lang="en-AU" sz="2400" b="0" dirty="0"/>
              <a:t>Perform a health update on assessment of what is working well within CEOS and reflect upon CEOS internal issues such as structure, efficiency, number of entities and activities, resource allocation; </a:t>
            </a:r>
          </a:p>
          <a:p>
            <a:pPr lvl="0">
              <a:lnSpc>
                <a:spcPct val="90000"/>
              </a:lnSpc>
            </a:pPr>
            <a:r>
              <a:rPr lang="en-AU" sz="2400" b="0" dirty="0"/>
              <a:t>CEOS external issues such as communication, interaction with key stakeholders; </a:t>
            </a:r>
          </a:p>
          <a:p>
            <a:pPr lvl="0">
              <a:lnSpc>
                <a:spcPct val="90000"/>
              </a:lnSpc>
            </a:pPr>
            <a:r>
              <a:rPr lang="en-AU" sz="2400" b="0" dirty="0"/>
              <a:t>Strategy for global priorities like caring for our planet, SDGs, carbon, etc. </a:t>
            </a:r>
          </a:p>
          <a:p>
            <a:pPr lvl="0">
              <a:lnSpc>
                <a:spcPct val="90000"/>
              </a:lnSpc>
            </a:pPr>
            <a:r>
              <a:rPr lang="en-AU" sz="2400" b="0" dirty="0"/>
              <a:t>Consider proposals for further discussion at 2019 SIT TW, and possible recommendation for decision(s) at 33</a:t>
            </a:r>
            <a:r>
              <a:rPr lang="en-AU" sz="2400" b="0" baseline="30000" dirty="0"/>
              <a:t>rd</a:t>
            </a:r>
            <a:r>
              <a:rPr lang="en-AU" sz="2400" b="0" dirty="0"/>
              <a:t> CEOS Plenary (</a:t>
            </a:r>
            <a:r>
              <a:rPr lang="en-AU" sz="2400" b="0" i="1" dirty="0"/>
              <a:t>Plenary Action CEOS-32-15</a:t>
            </a:r>
            <a:r>
              <a:rPr lang="en-AU" sz="2400" b="0" dirty="0"/>
              <a:t>).</a:t>
            </a:r>
            <a:endParaRPr lang="en-US" sz="2400" b="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4" name="Content Placeholder 3"/>
          <p:cNvSpPr>
            <a:spLocks noGrp="1"/>
          </p:cNvSpPr>
          <p:nvPr>
            <p:ph sz="quarter" idx="11"/>
          </p:nvPr>
        </p:nvSpPr>
        <p:spPr>
          <a:xfrm>
            <a:off x="1905000" y="0"/>
            <a:ext cx="5867400" cy="1143000"/>
          </a:xfrm>
        </p:spPr>
        <p:txBody>
          <a:bodyPr/>
          <a:lstStyle/>
          <a:p>
            <a:pPr lvl="0">
              <a:spcBef>
                <a:spcPts val="0"/>
              </a:spcBef>
              <a:buSzTx/>
              <a:defRPr/>
            </a:pPr>
            <a:r>
              <a:rPr lang="en-US" sz="2400" dirty="0"/>
              <a:t>SIT-34 Objective</a:t>
            </a:r>
          </a:p>
          <a:p>
            <a:pPr lvl="0">
              <a:spcBef>
                <a:spcPts val="0"/>
              </a:spcBef>
              <a:buSzTx/>
              <a:defRPr/>
            </a:pPr>
            <a:r>
              <a:rPr lang="en-US" sz="2400" i="1" dirty="0"/>
              <a:t>CEOS Governance, Processes, and Organization</a:t>
            </a:r>
          </a:p>
        </p:txBody>
      </p:sp>
    </p:spTree>
    <p:extLst>
      <p:ext uri="{BB962C8B-B14F-4D97-AF65-F5344CB8AC3E}">
        <p14:creationId xmlns:p14="http://schemas.microsoft.com/office/powerpoint/2010/main" val="339386340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6" name="Content Placeholder 3"/>
          <p:cNvSpPr>
            <a:spLocks noGrp="1"/>
          </p:cNvSpPr>
          <p:nvPr>
            <p:ph sz="quarter" idx="11"/>
          </p:nvPr>
        </p:nvSpPr>
        <p:spPr>
          <a:xfrm>
            <a:off x="1905000" y="76199"/>
            <a:ext cx="6096000" cy="955715"/>
          </a:xfrm>
        </p:spPr>
        <p:txBody>
          <a:bodyPr/>
          <a:lstStyle/>
          <a:p>
            <a:pPr lvl="0">
              <a:spcBef>
                <a:spcPts val="0"/>
              </a:spcBef>
              <a:buSzTx/>
              <a:defRPr/>
            </a:pPr>
            <a:r>
              <a:rPr lang="en-US" dirty="0"/>
              <a:t>Virtual Constellations</a:t>
            </a:r>
          </a:p>
          <a:p>
            <a:pPr lvl="0">
              <a:spcBef>
                <a:spcPts val="0"/>
              </a:spcBef>
              <a:buSzTx/>
              <a:defRPr/>
            </a:pPr>
            <a:r>
              <a:rPr lang="en-US" dirty="0"/>
              <a:t>Current </a:t>
            </a:r>
            <a:r>
              <a:rPr lang="en-US" dirty="0" smtClean="0"/>
              <a:t>Leadership and </a:t>
            </a:r>
            <a:r>
              <a:rPr lang="en-US" dirty="0" smtClean="0">
                <a:solidFill>
                  <a:srgbClr val="990033"/>
                </a:solidFill>
              </a:rPr>
              <a:t>Cha</a:t>
            </a:r>
            <a:r>
              <a:rPr lang="en-US" dirty="0" smtClean="0">
                <a:solidFill>
                  <a:schemeClr val="accent3">
                    <a:lumMod val="75000"/>
                  </a:schemeClr>
                </a:solidFill>
              </a:rPr>
              <a:t>nges</a:t>
            </a:r>
            <a:endParaRPr lang="en-US" dirty="0">
              <a:solidFill>
                <a:schemeClr val="accent3">
                  <a:lumMod val="75000"/>
                </a:schemeClr>
              </a:solidFill>
            </a:endParaRPr>
          </a:p>
        </p:txBody>
      </p:sp>
      <p:sp>
        <p:nvSpPr>
          <p:cNvPr id="5" name="Content Placeholder 1"/>
          <p:cNvSpPr>
            <a:spLocks noGrp="1"/>
          </p:cNvSpPr>
          <p:nvPr>
            <p:ph sz="quarter" idx="10"/>
          </p:nvPr>
        </p:nvSpPr>
        <p:spPr>
          <a:xfrm>
            <a:off x="0" y="1142999"/>
            <a:ext cx="8991600" cy="5673685"/>
          </a:xfrm>
        </p:spPr>
        <p:txBody>
          <a:bodyPr/>
          <a:lstStyle/>
          <a:p>
            <a:pPr marL="0" indent="0">
              <a:spcBef>
                <a:spcPts val="0"/>
              </a:spcBef>
              <a:buNone/>
            </a:pPr>
            <a:r>
              <a:rPr lang="en-US" sz="1800" dirty="0">
                <a:ea typeface="Calibri"/>
                <a:cs typeface="Calibri"/>
                <a:sym typeface="Calibri"/>
              </a:rPr>
              <a:t> </a:t>
            </a:r>
            <a:r>
              <a:rPr lang="en-US" sz="1800" dirty="0" smtClean="0">
                <a:ea typeface="Calibri"/>
                <a:cs typeface="Calibri"/>
                <a:sym typeface="Calibri"/>
              </a:rPr>
              <a:t>        </a:t>
            </a:r>
            <a:r>
              <a:rPr lang="en-US" sz="1800" b="1" i="1" dirty="0" smtClean="0">
                <a:ea typeface="Calibri"/>
                <a:cs typeface="Calibri"/>
                <a:sym typeface="Calibri"/>
              </a:rPr>
              <a:t>Atmospheric Composition Virtual Constellation (AC-VC)</a:t>
            </a:r>
          </a:p>
          <a:p>
            <a:pPr marL="0" indent="0">
              <a:spcBef>
                <a:spcPts val="0"/>
              </a:spcBef>
              <a:buNone/>
            </a:pPr>
            <a:r>
              <a:rPr lang="en-US" sz="1800" dirty="0" smtClean="0">
                <a:ea typeface="Calibri"/>
                <a:cs typeface="Calibri"/>
                <a:sym typeface="Calibri"/>
              </a:rPr>
              <a:t>	</a:t>
            </a:r>
            <a:r>
              <a:rPr lang="en-US" sz="1600" dirty="0" smtClean="0">
                <a:ea typeface="Calibri"/>
                <a:cs typeface="Calibri"/>
                <a:sym typeface="Calibri"/>
              </a:rPr>
              <a:t>Ben </a:t>
            </a:r>
            <a:r>
              <a:rPr lang="en-US" sz="1600" b="1" dirty="0" err="1" smtClean="0">
                <a:ea typeface="Calibri"/>
                <a:cs typeface="Calibri"/>
                <a:sym typeface="Calibri"/>
              </a:rPr>
              <a:t>Veihelmann</a:t>
            </a:r>
            <a:r>
              <a:rPr lang="en-US" sz="1600" dirty="0" smtClean="0">
                <a:ea typeface="Calibri"/>
                <a:cs typeface="Calibri"/>
                <a:sym typeface="Calibri"/>
              </a:rPr>
              <a:t>/ESA	</a:t>
            </a:r>
            <a:r>
              <a:rPr lang="en-US" sz="1600" b="0" dirty="0" smtClean="0">
                <a:ea typeface="Calibri"/>
                <a:cs typeface="Calibri"/>
                <a:sym typeface="Calibri"/>
              </a:rPr>
              <a:t>	Jay </a:t>
            </a:r>
            <a:r>
              <a:rPr lang="en-US" sz="1600" b="1" dirty="0" smtClean="0">
                <a:ea typeface="Calibri"/>
                <a:cs typeface="Calibri"/>
                <a:sym typeface="Calibri"/>
              </a:rPr>
              <a:t>Al-</a:t>
            </a:r>
            <a:r>
              <a:rPr lang="en-US" sz="1600" b="1" dirty="0" err="1" smtClean="0">
                <a:ea typeface="Calibri"/>
                <a:cs typeface="Calibri"/>
                <a:sym typeface="Calibri"/>
              </a:rPr>
              <a:t>Saadi</a:t>
            </a:r>
            <a:r>
              <a:rPr lang="en-US" sz="1600" b="0" dirty="0" smtClean="0">
                <a:ea typeface="Calibri"/>
                <a:cs typeface="Calibri"/>
                <a:sym typeface="Calibri"/>
              </a:rPr>
              <a:t>/NASA</a:t>
            </a:r>
            <a:endParaRPr lang="en-US" sz="1800" b="0" dirty="0" smtClean="0">
              <a:ea typeface="Calibri"/>
              <a:cs typeface="Calibri"/>
              <a:sym typeface="Calibri"/>
            </a:endParaRPr>
          </a:p>
          <a:p>
            <a:pPr marL="0" indent="0">
              <a:spcBef>
                <a:spcPts val="0"/>
              </a:spcBef>
              <a:buNone/>
            </a:pPr>
            <a:endParaRPr lang="en-US" sz="700" b="0" dirty="0" smtClean="0">
              <a:ea typeface="Calibri"/>
              <a:cs typeface="Calibri"/>
              <a:sym typeface="Calibri"/>
            </a:endParaRPr>
          </a:p>
          <a:p>
            <a:pPr marL="0" indent="0">
              <a:spcBef>
                <a:spcPts val="0"/>
              </a:spcBef>
              <a:buNone/>
            </a:pPr>
            <a:r>
              <a:rPr lang="en-US" sz="1800" b="1" i="1" dirty="0" smtClean="0">
                <a:ea typeface="Calibri"/>
                <a:cs typeface="Calibri"/>
                <a:sym typeface="Calibri"/>
              </a:rPr>
              <a:t>         Land Surface Imaging Virtual Constellation (LSI-VC)</a:t>
            </a:r>
          </a:p>
          <a:p>
            <a:pPr marL="0" indent="0">
              <a:spcBef>
                <a:spcPts val="0"/>
              </a:spcBef>
              <a:buNone/>
            </a:pPr>
            <a:r>
              <a:rPr lang="en-US" sz="1800" dirty="0" smtClean="0">
                <a:ea typeface="Calibri"/>
                <a:cs typeface="Calibri"/>
                <a:sym typeface="Calibri"/>
              </a:rPr>
              <a:t>	</a:t>
            </a:r>
            <a:r>
              <a:rPr lang="en-US" sz="1600" dirty="0" smtClean="0">
                <a:ea typeface="Calibri"/>
                <a:cs typeface="Calibri"/>
                <a:sym typeface="Calibri"/>
              </a:rPr>
              <a:t>Steve </a:t>
            </a:r>
            <a:r>
              <a:rPr lang="en-US" sz="1600" b="1" dirty="0" err="1" smtClean="0">
                <a:ea typeface="Calibri"/>
                <a:cs typeface="Calibri"/>
                <a:sym typeface="Calibri"/>
              </a:rPr>
              <a:t>Labahn</a:t>
            </a:r>
            <a:r>
              <a:rPr lang="en-US" sz="1600" dirty="0" smtClean="0">
                <a:ea typeface="Calibri"/>
                <a:cs typeface="Calibri"/>
                <a:sym typeface="Calibri"/>
              </a:rPr>
              <a:t>/USGS		Adam </a:t>
            </a:r>
            <a:r>
              <a:rPr lang="en-US" sz="1600" b="1" dirty="0" smtClean="0">
                <a:ea typeface="Calibri"/>
                <a:cs typeface="Calibri"/>
                <a:sym typeface="Calibri"/>
              </a:rPr>
              <a:t>Lewis</a:t>
            </a:r>
            <a:r>
              <a:rPr lang="en-US" sz="1600" dirty="0" smtClean="0">
                <a:ea typeface="Calibri"/>
                <a:cs typeface="Calibri"/>
                <a:sym typeface="Calibri"/>
              </a:rPr>
              <a:t>/GA</a:t>
            </a:r>
          </a:p>
          <a:p>
            <a:pPr marL="0" indent="0">
              <a:spcBef>
                <a:spcPts val="0"/>
              </a:spcBef>
              <a:buNone/>
            </a:pPr>
            <a:r>
              <a:rPr lang="en-US" sz="1600" dirty="0">
                <a:ea typeface="Calibri"/>
                <a:cs typeface="Calibri"/>
                <a:sym typeface="Calibri"/>
              </a:rPr>
              <a:t>	</a:t>
            </a:r>
            <a:r>
              <a:rPr lang="en-US" sz="1600" dirty="0" smtClean="0">
                <a:solidFill>
                  <a:srgbClr val="990033"/>
                </a:solidFill>
                <a:ea typeface="Calibri"/>
                <a:cs typeface="Calibri"/>
                <a:sym typeface="Calibri"/>
              </a:rPr>
              <a:t>Susanne </a:t>
            </a:r>
            <a:r>
              <a:rPr lang="en-US" sz="1600" b="1" dirty="0" smtClean="0">
                <a:solidFill>
                  <a:srgbClr val="990033"/>
                </a:solidFill>
                <a:ea typeface="Calibri"/>
                <a:cs typeface="Calibri"/>
                <a:sym typeface="Calibri"/>
              </a:rPr>
              <a:t>Mecklenburg</a:t>
            </a:r>
            <a:r>
              <a:rPr lang="en-US" sz="1600" dirty="0" smtClean="0">
                <a:solidFill>
                  <a:srgbClr val="990033"/>
                </a:solidFill>
                <a:ea typeface="Calibri"/>
                <a:cs typeface="Calibri"/>
                <a:sym typeface="Calibri"/>
              </a:rPr>
              <a:t>/ESA</a:t>
            </a:r>
            <a:r>
              <a:rPr lang="en-US" sz="1600" dirty="0" smtClean="0">
                <a:ea typeface="Calibri"/>
                <a:cs typeface="Calibri"/>
                <a:sym typeface="Calibri"/>
              </a:rPr>
              <a:t>		</a:t>
            </a:r>
            <a:r>
              <a:rPr lang="en-US" sz="1600" dirty="0" smtClean="0">
                <a:solidFill>
                  <a:schemeClr val="accent3">
                    <a:lumMod val="50000"/>
                  </a:schemeClr>
                </a:solidFill>
                <a:ea typeface="Calibri"/>
                <a:cs typeface="Calibri"/>
                <a:sym typeface="Calibri"/>
              </a:rPr>
              <a:t>Zoltan </a:t>
            </a:r>
            <a:r>
              <a:rPr lang="en-US" sz="1600" b="1" dirty="0" err="1" smtClean="0">
                <a:solidFill>
                  <a:schemeClr val="accent3">
                    <a:lumMod val="50000"/>
                  </a:schemeClr>
                </a:solidFill>
                <a:ea typeface="Calibri"/>
                <a:cs typeface="Calibri"/>
                <a:sym typeface="Calibri"/>
              </a:rPr>
              <a:t>Szantoi</a:t>
            </a:r>
            <a:r>
              <a:rPr lang="en-US" sz="1600" dirty="0" smtClean="0">
                <a:solidFill>
                  <a:schemeClr val="accent3">
                    <a:lumMod val="50000"/>
                  </a:schemeClr>
                </a:solidFill>
                <a:ea typeface="Calibri"/>
                <a:cs typeface="Calibri"/>
                <a:sym typeface="Calibri"/>
              </a:rPr>
              <a:t>/EC</a:t>
            </a:r>
          </a:p>
          <a:p>
            <a:pPr marL="0" indent="0">
              <a:spcBef>
                <a:spcPts val="0"/>
              </a:spcBef>
              <a:buNone/>
            </a:pPr>
            <a:endParaRPr lang="en-US" sz="700" dirty="0" smtClean="0">
              <a:solidFill>
                <a:schemeClr val="accent3">
                  <a:lumMod val="50000"/>
                </a:schemeClr>
              </a:solidFill>
              <a:ea typeface="Calibri"/>
              <a:cs typeface="Calibri"/>
              <a:sym typeface="Calibri"/>
            </a:endParaRPr>
          </a:p>
          <a:p>
            <a:pPr marL="0" indent="0">
              <a:spcBef>
                <a:spcPts val="0"/>
              </a:spcBef>
              <a:buNone/>
            </a:pPr>
            <a:r>
              <a:rPr lang="en-US" sz="1800" b="1" i="1" dirty="0" smtClean="0">
                <a:ea typeface="Calibri"/>
                <a:cs typeface="Calibri"/>
                <a:sym typeface="Calibri"/>
              </a:rPr>
              <a:t>         Ocean </a:t>
            </a:r>
            <a:r>
              <a:rPr lang="en-US" sz="1800" b="1" i="1" dirty="0" err="1" smtClean="0">
                <a:ea typeface="Calibri"/>
                <a:cs typeface="Calibri"/>
                <a:sym typeface="Calibri"/>
              </a:rPr>
              <a:t>Colour</a:t>
            </a:r>
            <a:r>
              <a:rPr lang="en-US" sz="1800" b="1" i="1" dirty="0" smtClean="0">
                <a:ea typeface="Calibri"/>
                <a:cs typeface="Calibri"/>
                <a:sym typeface="Calibri"/>
              </a:rPr>
              <a:t> Radiometry Virtual Constellation (OCR-VC)</a:t>
            </a:r>
          </a:p>
          <a:p>
            <a:pPr marL="0" indent="0">
              <a:spcBef>
                <a:spcPts val="0"/>
              </a:spcBef>
              <a:buNone/>
            </a:pPr>
            <a:r>
              <a:rPr lang="en-US" sz="1800" b="0" dirty="0" smtClean="0">
                <a:ea typeface="Calibri"/>
                <a:cs typeface="Calibri"/>
                <a:sym typeface="Calibri"/>
              </a:rPr>
              <a:t>	</a:t>
            </a:r>
            <a:r>
              <a:rPr lang="en-US" sz="1600" b="0" dirty="0" err="1" smtClean="0">
                <a:ea typeface="Calibri"/>
                <a:cs typeface="Calibri"/>
                <a:sym typeface="Calibri"/>
              </a:rPr>
              <a:t>Ewa</a:t>
            </a:r>
            <a:r>
              <a:rPr lang="en-US" sz="1600" b="0" dirty="0" smtClean="0">
                <a:ea typeface="Calibri"/>
                <a:cs typeface="Calibri"/>
                <a:sym typeface="Calibri"/>
              </a:rPr>
              <a:t> </a:t>
            </a:r>
            <a:r>
              <a:rPr lang="en-US" sz="1600" b="1" dirty="0" err="1" smtClean="0">
                <a:ea typeface="Calibri"/>
                <a:cs typeface="Calibri"/>
                <a:sym typeface="Calibri"/>
              </a:rPr>
              <a:t>Kwiatkowska</a:t>
            </a:r>
            <a:r>
              <a:rPr lang="en-US" sz="1600" b="0" dirty="0" smtClean="0">
                <a:ea typeface="Calibri"/>
                <a:cs typeface="Calibri"/>
                <a:sym typeface="Calibri"/>
              </a:rPr>
              <a:t>/EUMETSAT	Marie-Helene </a:t>
            </a:r>
            <a:r>
              <a:rPr lang="en-US" sz="1600" b="1" dirty="0" smtClean="0">
                <a:ea typeface="Calibri"/>
                <a:cs typeface="Calibri"/>
                <a:sym typeface="Calibri"/>
              </a:rPr>
              <a:t>Rio</a:t>
            </a:r>
            <a:r>
              <a:rPr lang="en-US" sz="1600" b="0" dirty="0" smtClean="0">
                <a:ea typeface="Calibri"/>
                <a:cs typeface="Calibri"/>
                <a:sym typeface="Calibri"/>
              </a:rPr>
              <a:t>/ESA</a:t>
            </a:r>
          </a:p>
          <a:p>
            <a:pPr marL="0" indent="0">
              <a:spcBef>
                <a:spcPts val="0"/>
              </a:spcBef>
              <a:buNone/>
            </a:pPr>
            <a:endParaRPr lang="en-US" sz="700" b="1" i="1" dirty="0" smtClean="0">
              <a:ea typeface="Calibri"/>
              <a:cs typeface="Calibri"/>
              <a:sym typeface="Calibri"/>
            </a:endParaRPr>
          </a:p>
          <a:p>
            <a:pPr marL="0" indent="0">
              <a:spcBef>
                <a:spcPts val="0"/>
              </a:spcBef>
              <a:buNone/>
            </a:pPr>
            <a:r>
              <a:rPr lang="en-US" sz="1800" b="1" i="1" dirty="0" smtClean="0">
                <a:ea typeface="Calibri"/>
                <a:cs typeface="Calibri"/>
                <a:sym typeface="Calibri"/>
              </a:rPr>
              <a:t>        Ocean Surface Topography Virtual Constellation (OST-VC)</a:t>
            </a:r>
          </a:p>
          <a:p>
            <a:pPr marL="0" indent="0">
              <a:spcBef>
                <a:spcPts val="0"/>
              </a:spcBef>
              <a:buNone/>
            </a:pPr>
            <a:r>
              <a:rPr lang="en-US" sz="1800" dirty="0" smtClean="0">
                <a:ea typeface="Calibri"/>
                <a:cs typeface="Calibri"/>
                <a:sym typeface="Calibri"/>
              </a:rPr>
              <a:t>	</a:t>
            </a:r>
            <a:r>
              <a:rPr lang="en-US" sz="1600" dirty="0" err="1" smtClean="0">
                <a:ea typeface="Calibri"/>
                <a:cs typeface="Calibri"/>
                <a:sym typeface="Calibri"/>
              </a:rPr>
              <a:t>Remko</a:t>
            </a:r>
            <a:r>
              <a:rPr lang="en-US" sz="1600" dirty="0" smtClean="0">
                <a:ea typeface="Calibri"/>
                <a:cs typeface="Calibri"/>
                <a:sym typeface="Calibri"/>
              </a:rPr>
              <a:t> </a:t>
            </a:r>
            <a:r>
              <a:rPr lang="en-US" sz="1600" b="1" dirty="0" err="1" smtClean="0">
                <a:ea typeface="Calibri"/>
                <a:cs typeface="Calibri"/>
                <a:sym typeface="Calibri"/>
              </a:rPr>
              <a:t>Scharroo</a:t>
            </a:r>
            <a:r>
              <a:rPr lang="en-US" sz="1600" dirty="0" smtClean="0">
                <a:ea typeface="Calibri"/>
                <a:cs typeface="Calibri"/>
                <a:sym typeface="Calibri"/>
              </a:rPr>
              <a:t>/EUMETSAT	</a:t>
            </a:r>
            <a:r>
              <a:rPr lang="en-US" sz="1600" dirty="0" err="1" smtClean="0">
                <a:solidFill>
                  <a:schemeClr val="accent3">
                    <a:lumMod val="50000"/>
                  </a:schemeClr>
                </a:solidFill>
                <a:ea typeface="Calibri"/>
                <a:cs typeface="Calibri"/>
                <a:sym typeface="Calibri"/>
              </a:rPr>
              <a:t>Annick</a:t>
            </a:r>
            <a:r>
              <a:rPr lang="en-US" sz="1600" dirty="0" smtClean="0">
                <a:solidFill>
                  <a:schemeClr val="accent3">
                    <a:lumMod val="50000"/>
                  </a:schemeClr>
                </a:solidFill>
                <a:ea typeface="Calibri"/>
                <a:cs typeface="Calibri"/>
                <a:sym typeface="Calibri"/>
              </a:rPr>
              <a:t> </a:t>
            </a:r>
            <a:r>
              <a:rPr lang="en-US" sz="1600" b="1" dirty="0" err="1" smtClean="0">
                <a:solidFill>
                  <a:schemeClr val="accent3">
                    <a:lumMod val="50000"/>
                  </a:schemeClr>
                </a:solidFill>
                <a:ea typeface="Calibri"/>
                <a:cs typeface="Calibri"/>
                <a:sym typeface="Calibri"/>
              </a:rPr>
              <a:t>Sylvestre</a:t>
            </a:r>
            <a:r>
              <a:rPr lang="en-US" sz="1600" b="1" dirty="0" smtClean="0">
                <a:solidFill>
                  <a:schemeClr val="accent3">
                    <a:lumMod val="50000"/>
                  </a:schemeClr>
                </a:solidFill>
                <a:ea typeface="Calibri"/>
                <a:cs typeface="Calibri"/>
                <a:sym typeface="Calibri"/>
              </a:rPr>
              <a:t>-Baron</a:t>
            </a:r>
            <a:r>
              <a:rPr lang="en-US" sz="1600" dirty="0" smtClean="0">
                <a:solidFill>
                  <a:schemeClr val="accent3">
                    <a:lumMod val="50000"/>
                  </a:schemeClr>
                </a:solidFill>
                <a:ea typeface="Calibri"/>
                <a:cs typeface="Calibri"/>
                <a:sym typeface="Calibri"/>
              </a:rPr>
              <a:t>/CNES</a:t>
            </a:r>
          </a:p>
          <a:p>
            <a:pPr marL="0" indent="0">
              <a:spcBef>
                <a:spcPts val="0"/>
              </a:spcBef>
              <a:buNone/>
            </a:pPr>
            <a:endParaRPr lang="en-US" sz="700" dirty="0" smtClean="0">
              <a:solidFill>
                <a:schemeClr val="accent3">
                  <a:lumMod val="50000"/>
                </a:schemeClr>
              </a:solidFill>
              <a:ea typeface="Calibri"/>
              <a:cs typeface="Calibri"/>
              <a:sym typeface="Calibri"/>
            </a:endParaRPr>
          </a:p>
          <a:p>
            <a:pPr marL="0" indent="0">
              <a:spcBef>
                <a:spcPts val="0"/>
              </a:spcBef>
              <a:buNone/>
            </a:pPr>
            <a:r>
              <a:rPr lang="en-US" sz="1800" b="1" i="1" dirty="0" smtClean="0">
                <a:ea typeface="Calibri"/>
                <a:cs typeface="Calibri"/>
                <a:sym typeface="Calibri"/>
              </a:rPr>
              <a:t>         Ocean Surface Vector Wind Virtual Constellation (OSVW-VC)</a:t>
            </a:r>
          </a:p>
          <a:p>
            <a:pPr marL="0" indent="0">
              <a:spcBef>
                <a:spcPts val="0"/>
              </a:spcBef>
              <a:buNone/>
            </a:pPr>
            <a:r>
              <a:rPr lang="en-US" sz="1800" b="0" dirty="0" smtClean="0">
                <a:ea typeface="Calibri"/>
                <a:cs typeface="Calibri"/>
                <a:sym typeface="Calibri"/>
              </a:rPr>
              <a:t>	</a:t>
            </a:r>
            <a:r>
              <a:rPr lang="en-US" sz="1600" b="0" dirty="0" smtClean="0">
                <a:ea typeface="Calibri"/>
                <a:cs typeface="Calibri"/>
                <a:sym typeface="Calibri"/>
              </a:rPr>
              <a:t>Stefanie </a:t>
            </a:r>
            <a:r>
              <a:rPr lang="en-US" sz="1600" b="1" dirty="0" err="1" smtClean="0">
                <a:ea typeface="Calibri"/>
                <a:cs typeface="Calibri"/>
                <a:sym typeface="Calibri"/>
              </a:rPr>
              <a:t>Linow</a:t>
            </a:r>
            <a:r>
              <a:rPr lang="en-US" sz="1600" b="0" dirty="0" smtClean="0">
                <a:ea typeface="Calibri"/>
                <a:cs typeface="Calibri"/>
                <a:sym typeface="Calibri"/>
              </a:rPr>
              <a:t>/EUMETSAT		Paul </a:t>
            </a:r>
            <a:r>
              <a:rPr lang="en-US" sz="1600" b="1" dirty="0" smtClean="0">
                <a:ea typeface="Calibri"/>
                <a:cs typeface="Calibri"/>
                <a:sym typeface="Calibri"/>
              </a:rPr>
              <a:t>Chang</a:t>
            </a:r>
            <a:r>
              <a:rPr lang="en-US" sz="1600" b="0" dirty="0" smtClean="0">
                <a:ea typeface="Calibri"/>
                <a:cs typeface="Calibri"/>
                <a:sym typeface="Calibri"/>
              </a:rPr>
              <a:t>/NOAA</a:t>
            </a:r>
          </a:p>
          <a:p>
            <a:pPr marL="0" indent="0">
              <a:spcBef>
                <a:spcPts val="0"/>
              </a:spcBef>
              <a:buNone/>
            </a:pPr>
            <a:r>
              <a:rPr lang="en-US" sz="1600" dirty="0">
                <a:ea typeface="Calibri"/>
                <a:cs typeface="Calibri"/>
                <a:sym typeface="Calibri"/>
              </a:rPr>
              <a:t>	</a:t>
            </a:r>
            <a:r>
              <a:rPr lang="en-US" sz="1600" dirty="0" err="1" smtClean="0">
                <a:solidFill>
                  <a:srgbClr val="990033"/>
                </a:solidFill>
                <a:ea typeface="Calibri"/>
                <a:cs typeface="Calibri"/>
                <a:sym typeface="Calibri"/>
              </a:rPr>
              <a:t>Rashmi</a:t>
            </a:r>
            <a:r>
              <a:rPr lang="en-US" sz="1600" dirty="0" smtClean="0">
                <a:solidFill>
                  <a:srgbClr val="990033"/>
                </a:solidFill>
                <a:ea typeface="Calibri"/>
                <a:cs typeface="Calibri"/>
                <a:sym typeface="Calibri"/>
              </a:rPr>
              <a:t> </a:t>
            </a:r>
            <a:r>
              <a:rPr lang="en-US" sz="1600" b="1" dirty="0" smtClean="0">
                <a:solidFill>
                  <a:srgbClr val="990033"/>
                </a:solidFill>
                <a:ea typeface="Calibri"/>
                <a:cs typeface="Calibri"/>
                <a:sym typeface="Calibri"/>
              </a:rPr>
              <a:t>Sharma</a:t>
            </a:r>
            <a:r>
              <a:rPr lang="en-US" sz="1600" dirty="0" smtClean="0">
                <a:solidFill>
                  <a:srgbClr val="990033"/>
                </a:solidFill>
                <a:ea typeface="Calibri"/>
                <a:cs typeface="Calibri"/>
                <a:sym typeface="Calibri"/>
              </a:rPr>
              <a:t>/ISRO</a:t>
            </a:r>
            <a:r>
              <a:rPr lang="en-US" sz="1600" dirty="0" smtClean="0">
                <a:ea typeface="Calibri"/>
                <a:cs typeface="Calibri"/>
                <a:sym typeface="Calibri"/>
              </a:rPr>
              <a:t>		</a:t>
            </a:r>
            <a:r>
              <a:rPr lang="en-US" sz="1600" dirty="0" smtClean="0">
                <a:solidFill>
                  <a:schemeClr val="accent3">
                    <a:lumMod val="50000"/>
                  </a:schemeClr>
                </a:solidFill>
                <a:ea typeface="Calibri"/>
                <a:cs typeface="Calibri"/>
                <a:sym typeface="Calibri"/>
              </a:rPr>
              <a:t>Raj </a:t>
            </a:r>
            <a:r>
              <a:rPr lang="en-US" sz="1600" b="1" dirty="0" smtClean="0">
                <a:solidFill>
                  <a:schemeClr val="accent3">
                    <a:lumMod val="50000"/>
                  </a:schemeClr>
                </a:solidFill>
                <a:ea typeface="Calibri"/>
                <a:cs typeface="Calibri"/>
                <a:sym typeface="Calibri"/>
              </a:rPr>
              <a:t>Kumar</a:t>
            </a:r>
            <a:r>
              <a:rPr lang="en-US" sz="1600" dirty="0" smtClean="0">
                <a:solidFill>
                  <a:schemeClr val="accent3">
                    <a:lumMod val="50000"/>
                  </a:schemeClr>
                </a:solidFill>
                <a:ea typeface="Calibri"/>
                <a:cs typeface="Calibri"/>
                <a:sym typeface="Calibri"/>
              </a:rPr>
              <a:t>/ISRO</a:t>
            </a:r>
          </a:p>
          <a:p>
            <a:pPr marL="0" indent="0">
              <a:spcBef>
                <a:spcPts val="0"/>
              </a:spcBef>
              <a:buNone/>
            </a:pPr>
            <a:endParaRPr lang="en-US" sz="700" b="0" dirty="0" smtClean="0">
              <a:solidFill>
                <a:schemeClr val="accent3">
                  <a:lumMod val="50000"/>
                </a:schemeClr>
              </a:solidFill>
              <a:ea typeface="Calibri"/>
              <a:cs typeface="Calibri"/>
              <a:sym typeface="Calibri"/>
            </a:endParaRPr>
          </a:p>
          <a:p>
            <a:pPr marL="0" indent="0">
              <a:spcBef>
                <a:spcPts val="0"/>
              </a:spcBef>
              <a:buNone/>
            </a:pPr>
            <a:r>
              <a:rPr lang="en-US" sz="1800" b="1" i="1" dirty="0" smtClean="0">
                <a:ea typeface="Calibri"/>
                <a:cs typeface="Calibri"/>
                <a:sym typeface="Calibri"/>
              </a:rPr>
              <a:t>          Precipitation Virtual Constellation (P-VC)</a:t>
            </a:r>
          </a:p>
          <a:p>
            <a:pPr marL="0" indent="0">
              <a:spcBef>
                <a:spcPts val="0"/>
              </a:spcBef>
              <a:buNone/>
            </a:pPr>
            <a:r>
              <a:rPr lang="en-US" sz="1800" dirty="0" smtClean="0">
                <a:ea typeface="Calibri"/>
                <a:cs typeface="Calibri"/>
                <a:sym typeface="Calibri"/>
              </a:rPr>
              <a:t>	</a:t>
            </a:r>
            <a:r>
              <a:rPr lang="en-US" sz="1600" dirty="0" smtClean="0">
                <a:ea typeface="Calibri"/>
                <a:cs typeface="Calibri"/>
                <a:sym typeface="Calibri"/>
              </a:rPr>
              <a:t>Gail Jackson-</a:t>
            </a:r>
            <a:r>
              <a:rPr lang="en-US" sz="1600" dirty="0" err="1" smtClean="0">
                <a:ea typeface="Calibri"/>
                <a:cs typeface="Calibri"/>
                <a:sym typeface="Calibri"/>
              </a:rPr>
              <a:t>Skofronick</a:t>
            </a:r>
            <a:r>
              <a:rPr lang="en-US" sz="1600" dirty="0" smtClean="0">
                <a:ea typeface="Calibri"/>
                <a:cs typeface="Calibri"/>
                <a:sym typeface="Calibri"/>
              </a:rPr>
              <a:t>/NASA	</a:t>
            </a:r>
            <a:r>
              <a:rPr lang="en-US" sz="1600" dirty="0" err="1" smtClean="0">
                <a:ea typeface="Calibri"/>
                <a:cs typeface="Calibri"/>
                <a:sym typeface="Calibri"/>
              </a:rPr>
              <a:t>Riko</a:t>
            </a:r>
            <a:r>
              <a:rPr lang="en-US" sz="1600" dirty="0" smtClean="0">
                <a:ea typeface="Calibri"/>
                <a:cs typeface="Calibri"/>
                <a:sym typeface="Calibri"/>
              </a:rPr>
              <a:t> Oki/JAXA</a:t>
            </a:r>
          </a:p>
          <a:p>
            <a:pPr marL="0" indent="0">
              <a:spcBef>
                <a:spcPts val="0"/>
              </a:spcBef>
              <a:buNone/>
            </a:pPr>
            <a:endParaRPr lang="en-US" sz="700" dirty="0" smtClean="0">
              <a:ea typeface="Calibri"/>
              <a:cs typeface="Calibri"/>
              <a:sym typeface="Calibri"/>
            </a:endParaRPr>
          </a:p>
          <a:p>
            <a:pPr marL="0" indent="0">
              <a:spcBef>
                <a:spcPts val="0"/>
              </a:spcBef>
              <a:buNone/>
            </a:pPr>
            <a:r>
              <a:rPr lang="en-US" sz="1800" b="1" i="1" dirty="0" smtClean="0">
                <a:ea typeface="Calibri"/>
                <a:cs typeface="Calibri"/>
                <a:sym typeface="Calibri"/>
              </a:rPr>
              <a:t>          Sea Surface Temperature Virtual Constellation (SST-VC)</a:t>
            </a:r>
          </a:p>
          <a:p>
            <a:pPr marL="0" indent="0">
              <a:spcBef>
                <a:spcPts val="0"/>
              </a:spcBef>
              <a:buNone/>
            </a:pPr>
            <a:r>
              <a:rPr lang="en-US" sz="1800" b="0" dirty="0" smtClean="0">
                <a:ea typeface="Calibri"/>
                <a:cs typeface="Calibri"/>
                <a:sym typeface="Calibri"/>
              </a:rPr>
              <a:t>	</a:t>
            </a:r>
            <a:r>
              <a:rPr lang="en-US" sz="1600" b="0" dirty="0" smtClean="0">
                <a:ea typeface="Calibri"/>
                <a:cs typeface="Calibri"/>
                <a:sym typeface="Calibri"/>
              </a:rPr>
              <a:t>Anne </a:t>
            </a:r>
            <a:r>
              <a:rPr lang="en-US" sz="1600" b="1" dirty="0" smtClean="0">
                <a:ea typeface="Calibri"/>
                <a:cs typeface="Calibri"/>
                <a:sym typeface="Calibri"/>
              </a:rPr>
              <a:t>O’Carroll</a:t>
            </a:r>
            <a:r>
              <a:rPr lang="en-US" sz="1600" b="0" dirty="0" smtClean="0">
                <a:ea typeface="Calibri"/>
                <a:cs typeface="Calibri"/>
                <a:sym typeface="Calibri"/>
              </a:rPr>
              <a:t>/EUMETSAT		</a:t>
            </a:r>
            <a:r>
              <a:rPr lang="en-US" sz="1600" dirty="0" smtClean="0">
                <a:solidFill>
                  <a:schemeClr val="accent3">
                    <a:lumMod val="50000"/>
                  </a:schemeClr>
                </a:solidFill>
                <a:ea typeface="Calibri"/>
                <a:cs typeface="Calibri"/>
                <a:sym typeface="Calibri"/>
              </a:rPr>
              <a:t>Ed </a:t>
            </a:r>
            <a:r>
              <a:rPr lang="en-US" sz="1600" b="1" dirty="0" smtClean="0">
                <a:solidFill>
                  <a:schemeClr val="accent3">
                    <a:lumMod val="50000"/>
                  </a:schemeClr>
                </a:solidFill>
                <a:ea typeface="Calibri"/>
                <a:cs typeface="Calibri"/>
                <a:sym typeface="Calibri"/>
              </a:rPr>
              <a:t>Armstrong</a:t>
            </a:r>
            <a:r>
              <a:rPr lang="en-US" sz="1600" dirty="0" smtClean="0">
                <a:solidFill>
                  <a:schemeClr val="accent3">
                    <a:lumMod val="50000"/>
                  </a:schemeClr>
                </a:solidFill>
                <a:ea typeface="Calibri"/>
                <a:cs typeface="Calibri"/>
                <a:sym typeface="Calibri"/>
              </a:rPr>
              <a:t>/NASA</a:t>
            </a:r>
          </a:p>
          <a:p>
            <a:pPr marL="0" indent="0">
              <a:spcBef>
                <a:spcPts val="0"/>
              </a:spcBef>
              <a:buNone/>
            </a:pPr>
            <a:r>
              <a:rPr lang="en-US" sz="1600" dirty="0" smtClean="0">
                <a:solidFill>
                  <a:srgbClr val="990033"/>
                </a:solidFill>
                <a:ea typeface="Calibri"/>
                <a:cs typeface="Calibri"/>
                <a:sym typeface="Calibri"/>
              </a:rPr>
              <a:t>	Ken </a:t>
            </a:r>
            <a:r>
              <a:rPr lang="en-US" sz="1600" b="1" dirty="0" smtClean="0">
                <a:solidFill>
                  <a:srgbClr val="990033"/>
                </a:solidFill>
                <a:ea typeface="Calibri"/>
                <a:cs typeface="Calibri"/>
                <a:sym typeface="Calibri"/>
              </a:rPr>
              <a:t>Casey</a:t>
            </a:r>
            <a:r>
              <a:rPr lang="en-US" sz="1600" dirty="0" smtClean="0">
                <a:solidFill>
                  <a:srgbClr val="990033"/>
                </a:solidFill>
                <a:ea typeface="Calibri"/>
                <a:cs typeface="Calibri"/>
                <a:sym typeface="Calibri"/>
              </a:rPr>
              <a:t>/NOAA</a:t>
            </a:r>
          </a:p>
          <a:p>
            <a:pPr marL="0" indent="0">
              <a:spcBef>
                <a:spcPts val="0"/>
              </a:spcBef>
              <a:buNone/>
            </a:pPr>
            <a:endParaRPr lang="en-US" sz="100" dirty="0" smtClean="0">
              <a:solidFill>
                <a:srgbClr val="990033"/>
              </a:solidFill>
              <a:ea typeface="Calibri"/>
              <a:cs typeface="Calibri"/>
              <a:sym typeface="Calibri"/>
            </a:endParaRPr>
          </a:p>
          <a:p>
            <a:pPr marL="0" indent="0">
              <a:spcBef>
                <a:spcPts val="0"/>
              </a:spcBef>
              <a:buNone/>
            </a:pPr>
            <a:r>
              <a:rPr lang="en-US" sz="1800" dirty="0" smtClean="0">
                <a:solidFill>
                  <a:srgbClr val="990033"/>
                </a:solidFill>
                <a:ea typeface="Calibri"/>
                <a:cs typeface="Calibri"/>
                <a:sym typeface="Calibri"/>
              </a:rPr>
              <a:t>		                                    </a:t>
            </a:r>
            <a:r>
              <a:rPr lang="en-US" sz="1400" dirty="0" smtClean="0">
                <a:solidFill>
                  <a:srgbClr val="990033"/>
                </a:solidFill>
                <a:ea typeface="Calibri"/>
                <a:cs typeface="Calibri"/>
                <a:sym typeface="Calibri"/>
              </a:rPr>
              <a:t>Red Text = Co-Lead Departure</a:t>
            </a:r>
            <a:r>
              <a:rPr lang="en-US" sz="1400" dirty="0">
                <a:solidFill>
                  <a:srgbClr val="990033"/>
                </a:solidFill>
                <a:ea typeface="Calibri"/>
                <a:cs typeface="Calibri"/>
                <a:sym typeface="Calibri"/>
              </a:rPr>
              <a:t> </a:t>
            </a:r>
            <a:r>
              <a:rPr lang="en-US" sz="1400" dirty="0" smtClean="0">
                <a:solidFill>
                  <a:schemeClr val="accent3">
                    <a:lumMod val="50000"/>
                  </a:schemeClr>
                </a:solidFill>
                <a:ea typeface="Calibri"/>
                <a:cs typeface="Calibri"/>
                <a:sym typeface="Calibri"/>
              </a:rPr>
              <a:t>Green Text = New Co-Lead</a:t>
            </a:r>
            <a:endParaRPr lang="en-US" sz="1600" dirty="0">
              <a:solidFill>
                <a:srgbClr val="990033"/>
              </a:solidFill>
              <a:ea typeface="Calibri"/>
              <a:cs typeface="Calibri"/>
              <a:sym typeface="Calibri"/>
            </a:endParaRPr>
          </a:p>
        </p:txBody>
      </p:sp>
    </p:spTree>
    <p:extLst>
      <p:ext uri="{BB962C8B-B14F-4D97-AF65-F5344CB8AC3E}">
        <p14:creationId xmlns:p14="http://schemas.microsoft.com/office/powerpoint/2010/main" val="242304366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19396" y="1234440"/>
            <a:ext cx="8991600" cy="4861560"/>
          </a:xfrm>
        </p:spPr>
        <p:txBody>
          <a:bodyPr/>
          <a:lstStyle/>
          <a:p>
            <a:r>
              <a:rPr lang="en-US" sz="1800" dirty="0" smtClean="0"/>
              <a:t>CEOS Architecture for Monitoring Atmospheric CO</a:t>
            </a:r>
            <a:r>
              <a:rPr lang="en-US" sz="1800" baseline="-25000" dirty="0" smtClean="0"/>
              <a:t>2</a:t>
            </a:r>
            <a:r>
              <a:rPr lang="en-US" sz="1800" dirty="0" smtClean="0"/>
              <a:t> and CH</a:t>
            </a:r>
            <a:r>
              <a:rPr lang="en-US" sz="1800" baseline="-25000" dirty="0" smtClean="0"/>
              <a:t>4</a:t>
            </a:r>
            <a:r>
              <a:rPr lang="en-US" sz="1800" dirty="0" smtClean="0"/>
              <a:t> Concentrations is now published!  ISBN, ISSN, and DOI numbers registered.</a:t>
            </a:r>
            <a:endParaRPr lang="en-US" sz="2000" dirty="0"/>
          </a:p>
          <a:p>
            <a:pPr>
              <a:spcBef>
                <a:spcPts val="0"/>
              </a:spcBef>
            </a:pPr>
            <a:r>
              <a:rPr lang="en-US" sz="1800" dirty="0" smtClean="0"/>
              <a:t>Greenhouse Gases Roadmap White Paper – </a:t>
            </a:r>
            <a:r>
              <a:rPr lang="en-US" sz="1800" i="1" dirty="0" smtClean="0"/>
              <a:t>discussed previously under </a:t>
            </a:r>
            <a:r>
              <a:rPr lang="en-US" sz="1800" b="1" i="1" dirty="0" smtClean="0"/>
              <a:t>2.4</a:t>
            </a:r>
            <a:endParaRPr lang="en-US" sz="1800" dirty="0" smtClean="0"/>
          </a:p>
          <a:p>
            <a:pPr>
              <a:spcBef>
                <a:spcPts val="0"/>
              </a:spcBef>
            </a:pPr>
            <a:r>
              <a:rPr lang="en-US" sz="1800" dirty="0" smtClean="0"/>
              <a:t>Air Quality Constellation Validation Needs and Recommendations – </a:t>
            </a:r>
            <a:r>
              <a:rPr lang="en-US" sz="1800" i="1" dirty="0" smtClean="0"/>
              <a:t>discussed previously under </a:t>
            </a:r>
            <a:r>
              <a:rPr lang="en-US" sz="1800" b="1" i="1" dirty="0" smtClean="0"/>
              <a:t>5.6</a:t>
            </a:r>
          </a:p>
          <a:p>
            <a:pPr lvl="1">
              <a:spcBef>
                <a:spcPts val="0"/>
              </a:spcBef>
            </a:pPr>
            <a:r>
              <a:rPr lang="en-US" sz="1600" dirty="0" smtClean="0"/>
              <a:t>Focus on bringing new missions into Constellations (GEMS, TEMPO, Senintell-4)</a:t>
            </a:r>
          </a:p>
          <a:p>
            <a:pPr lvl="1">
              <a:spcBef>
                <a:spcPts val="0"/>
              </a:spcBef>
            </a:pPr>
            <a:r>
              <a:rPr lang="en-US" sz="1600" dirty="0" smtClean="0"/>
              <a:t>Forward-looking by including aerosols</a:t>
            </a:r>
          </a:p>
          <a:p>
            <a:pPr>
              <a:spcBef>
                <a:spcPts val="0"/>
              </a:spcBef>
            </a:pPr>
            <a:r>
              <a:rPr lang="en-US" sz="1800" dirty="0" smtClean="0"/>
              <a:t>Submitted peer-reviewed White Papers on </a:t>
            </a:r>
            <a:r>
              <a:rPr lang="en-US" sz="1800" dirty="0" err="1" smtClean="0"/>
              <a:t>intercomparisons</a:t>
            </a:r>
            <a:r>
              <a:rPr lang="en-US" sz="1800" dirty="0" smtClean="0"/>
              <a:t> of satellite total column zone</a:t>
            </a:r>
          </a:p>
          <a:p>
            <a:pPr>
              <a:spcBef>
                <a:spcPts val="0"/>
              </a:spcBef>
            </a:pPr>
            <a:r>
              <a:rPr lang="en-US" sz="1800" dirty="0" smtClean="0"/>
              <a:t>Propose a new deliverable on satellite-informed products for air quality associated with aerosol</a:t>
            </a:r>
          </a:p>
          <a:p>
            <a:pPr lvl="1">
              <a:spcBef>
                <a:spcPts val="0"/>
              </a:spcBef>
            </a:pPr>
            <a:r>
              <a:rPr lang="en-US" sz="1600" dirty="0" smtClean="0"/>
              <a:t>Motivated by SDG 3.4 – Human Health Mortality Goal</a:t>
            </a:r>
          </a:p>
          <a:p>
            <a:pPr lvl="1">
              <a:spcBef>
                <a:spcPts val="0"/>
              </a:spcBef>
            </a:pPr>
            <a:r>
              <a:rPr lang="en-US" sz="1600" dirty="0" smtClean="0"/>
              <a:t>White Paper or peer-reviewed journal article (Q4 2021)</a:t>
            </a:r>
          </a:p>
          <a:p>
            <a:pPr>
              <a:spcBef>
                <a:spcPts val="0"/>
              </a:spcBef>
            </a:pPr>
            <a:endParaRPr lang="en-US" sz="2000" dirty="0"/>
          </a:p>
          <a:p>
            <a:pPr>
              <a:spcBef>
                <a:spcPts val="0"/>
              </a:spcBef>
            </a:pPr>
            <a:r>
              <a:rPr lang="en-US" sz="2000" dirty="0" smtClean="0"/>
              <a:t>AC-VC has the most diversity of measurements and is showing good progress in harmonizing the products and information </a:t>
            </a:r>
            <a:br>
              <a:rPr lang="en-US" sz="2000" dirty="0" smtClean="0"/>
            </a:br>
            <a:r>
              <a:rPr lang="en-US" sz="2000" dirty="0" smtClean="0"/>
              <a:t>from this diversity</a:t>
            </a:r>
            <a:endParaRPr lang="en-US" sz="2000" dirty="0"/>
          </a:p>
        </p:txBody>
      </p:sp>
      <p:sp>
        <p:nvSpPr>
          <p:cNvPr id="4" name="Content Placeholder 3"/>
          <p:cNvSpPr>
            <a:spLocks noGrp="1"/>
          </p:cNvSpPr>
          <p:nvPr>
            <p:ph sz="quarter" idx="11"/>
          </p:nvPr>
        </p:nvSpPr>
        <p:spPr>
          <a:xfrm>
            <a:off x="1981200" y="152400"/>
            <a:ext cx="5562600" cy="914400"/>
          </a:xfrm>
        </p:spPr>
        <p:txBody>
          <a:bodyPr/>
          <a:lstStyle/>
          <a:p>
            <a:r>
              <a:rPr lang="en-US" dirty="0" smtClean="0"/>
              <a:t>Atmospheric Composition Virtual Constellation (AC-VC)</a:t>
            </a:r>
            <a:endParaRPr lang="en-US" dirty="0"/>
          </a:p>
        </p:txBody>
      </p:sp>
      <p:sp>
        <p:nvSpPr>
          <p:cNvPr id="6" name="TextBox 5"/>
          <p:cNvSpPr txBox="1"/>
          <p:nvPr/>
        </p:nvSpPr>
        <p:spPr>
          <a:xfrm>
            <a:off x="6762403" y="5486400"/>
            <a:ext cx="2248593" cy="1077216"/>
          </a:xfrm>
          <a:prstGeom prst="rect">
            <a:avLst/>
          </a:prstGeom>
          <a:solidFill>
            <a:schemeClr val="tx2">
              <a:lumMod val="50000"/>
            </a:schemeClr>
          </a:solidFill>
          <a:ln w="28575" cap="flat">
            <a:solidFill>
              <a:srgbClr val="CCFF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CCFF66"/>
                </a:solidFill>
                <a:effectLst/>
                <a:uFillTx/>
              </a:rPr>
              <a:t>Work Plan Deliverables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Planned: 2</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CCFF66"/>
                </a:solidFill>
                <a:effectLst/>
                <a:uFillTx/>
              </a:rPr>
              <a:t>On-track:  1</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Complet</a:t>
            </a:r>
            <a:r>
              <a:rPr kumimoji="0" lang="en-US" sz="1600" b="0" i="0" u="none" strike="noStrike" cap="none" spc="0" normalizeH="0" baseline="0" dirty="0" smtClean="0">
                <a:ln>
                  <a:noFill/>
                </a:ln>
                <a:solidFill>
                  <a:srgbClr val="CCFF66"/>
                </a:solidFill>
                <a:effectLst/>
                <a:uFillTx/>
              </a:rPr>
              <a:t>ed: 1</a:t>
            </a:r>
            <a:endParaRPr kumimoji="0" lang="en-US" sz="1600" b="0" i="0" u="none" strike="noStrike" cap="none" spc="0" normalizeH="0" baseline="0" dirty="0">
              <a:ln>
                <a:noFill/>
              </a:ln>
              <a:solidFill>
                <a:srgbClr val="CCFF66"/>
              </a:solidFill>
              <a:effectLst/>
              <a:uFillTx/>
            </a:endParaRPr>
          </a:p>
        </p:txBody>
      </p:sp>
    </p:spTree>
    <p:extLst>
      <p:ext uri="{BB962C8B-B14F-4D97-AF65-F5344CB8AC3E}">
        <p14:creationId xmlns:p14="http://schemas.microsoft.com/office/powerpoint/2010/main" val="381600748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14800" y="5791200"/>
            <a:ext cx="2880702" cy="1077218"/>
          </a:xfrm>
          <a:prstGeom prst="rect">
            <a:avLst/>
          </a:prstGeom>
          <a:solidFill>
            <a:srgbClr val="FFFF00"/>
          </a:solidFill>
        </p:spPr>
        <p:txBody>
          <a:bodyPr wrap="square" lIns="91440" tIns="45720" rIns="91440" bIns="45720">
            <a:spAutoFit/>
          </a:bodyPr>
          <a:lstStyle/>
          <a:p>
            <a:pPr algn="ctr"/>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New Technologies</a:t>
            </a: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11084" y="1143000"/>
            <a:ext cx="8991600" cy="5486400"/>
          </a:xfrm>
        </p:spPr>
        <p:txBody>
          <a:bodyPr/>
          <a:lstStyle/>
          <a:p>
            <a:pPr>
              <a:spcBef>
                <a:spcPts val="0"/>
              </a:spcBef>
            </a:pPr>
            <a:r>
              <a:rPr lang="en-US" sz="1800" dirty="0" smtClean="0"/>
              <a:t>CEOS Analysis Ready Data for Land (CARD4L) – </a:t>
            </a:r>
            <a:r>
              <a:rPr lang="en-US" sz="1800" i="1" dirty="0" smtClean="0"/>
              <a:t>discussed previously under </a:t>
            </a:r>
            <a:r>
              <a:rPr lang="en-US" sz="1800" b="1" i="1" dirty="0" smtClean="0"/>
              <a:t>4.2</a:t>
            </a:r>
          </a:p>
          <a:p>
            <a:pPr>
              <a:spcBef>
                <a:spcPts val="0"/>
              </a:spcBef>
            </a:pPr>
            <a:r>
              <a:rPr lang="en-US" sz="1800" dirty="0" smtClean="0"/>
              <a:t>Key Outcomes from LSI-VC-8/SDCG-16/GEOGLAM Joint Meeting</a:t>
            </a:r>
          </a:p>
          <a:p>
            <a:pPr marL="631825" lvl="1" indent="-282575">
              <a:spcBef>
                <a:spcPts val="0"/>
              </a:spcBef>
            </a:pPr>
            <a:r>
              <a:rPr lang="en-US" sz="1600" dirty="0" smtClean="0">
                <a:latin typeface="Helvetica" panose="020B0604020202020204" pitchFamily="34" charset="0"/>
                <a:cs typeface="Helvetica" panose="020B0604020202020204" pitchFamily="34" charset="0"/>
              </a:rPr>
              <a:t>Initiated </a:t>
            </a:r>
            <a:r>
              <a:rPr lang="en-US" sz="1600" dirty="0">
                <a:latin typeface="Helvetica" panose="020B0604020202020204" pitchFamily="34" charset="0"/>
                <a:cs typeface="Helvetica" panose="020B0604020202020204" pitchFamily="34" charset="0"/>
              </a:rPr>
              <a:t>discussions around LSI-VC contributions to SIT Chair 2020-2021 CEOS ARD </a:t>
            </a:r>
            <a:r>
              <a:rPr lang="en-US" sz="1600" dirty="0" smtClean="0">
                <a:latin typeface="Helvetica" panose="020B0604020202020204" pitchFamily="34" charset="0"/>
                <a:cs typeface="Helvetica" panose="020B0604020202020204" pitchFamily="34" charset="0"/>
              </a:rPr>
              <a:t>priorities</a:t>
            </a:r>
          </a:p>
          <a:p>
            <a:pPr lvl="2">
              <a:spcBef>
                <a:spcPts val="0"/>
              </a:spcBef>
            </a:pPr>
            <a:r>
              <a:rPr lang="en-US" sz="1400" dirty="0" smtClean="0">
                <a:latin typeface="Helvetica" panose="020B0604020202020204" pitchFamily="34" charset="0"/>
                <a:cs typeface="Helvetica" panose="020B0604020202020204" pitchFamily="34" charset="0"/>
              </a:rPr>
              <a:t>CEOS-Industry </a:t>
            </a:r>
            <a:r>
              <a:rPr lang="en-US" sz="1400" dirty="0">
                <a:latin typeface="Helvetica" panose="020B0604020202020204" pitchFamily="34" charset="0"/>
                <a:cs typeface="Helvetica" panose="020B0604020202020204" pitchFamily="34" charset="0"/>
              </a:rPr>
              <a:t>ARD </a:t>
            </a:r>
            <a:r>
              <a:rPr lang="en-US" sz="1400" dirty="0" smtClean="0">
                <a:latin typeface="Helvetica" panose="020B0604020202020204" pitchFamily="34" charset="0"/>
                <a:cs typeface="Helvetica" panose="020B0604020202020204" pitchFamily="34" charset="0"/>
              </a:rPr>
              <a:t>Workshop</a:t>
            </a:r>
          </a:p>
          <a:p>
            <a:pPr lvl="2">
              <a:spcBef>
                <a:spcPts val="0"/>
              </a:spcBef>
            </a:pPr>
            <a:r>
              <a:rPr lang="en-US" sz="1400" dirty="0" smtClean="0">
                <a:latin typeface="Helvetica" panose="020B0604020202020204" pitchFamily="34" charset="0"/>
                <a:cs typeface="Helvetica" panose="020B0604020202020204" pitchFamily="34" charset="0"/>
              </a:rPr>
              <a:t>Connecting </a:t>
            </a:r>
            <a:r>
              <a:rPr lang="en-US" sz="1400" dirty="0">
                <a:latin typeface="Helvetica" panose="020B0604020202020204" pitchFamily="34" charset="0"/>
                <a:cs typeface="Helvetica" panose="020B0604020202020204" pitchFamily="34" charset="0"/>
              </a:rPr>
              <a:t>with WGCV and WGISS on various topics including CEOS Interoperability Terminology Report</a:t>
            </a:r>
          </a:p>
          <a:p>
            <a:pPr marL="631825" lvl="1" indent="-311150">
              <a:spcBef>
                <a:spcPts val="0"/>
              </a:spcBef>
            </a:pPr>
            <a:r>
              <a:rPr lang="en-US" sz="1600" dirty="0">
                <a:latin typeface="Helvetica" panose="020B0604020202020204" pitchFamily="34" charset="0"/>
                <a:cs typeface="Helvetica" panose="020B0604020202020204" pitchFamily="34" charset="0"/>
              </a:rPr>
              <a:t>Joint session with </a:t>
            </a:r>
            <a:r>
              <a:rPr lang="en-US" sz="1600" dirty="0" err="1">
                <a:latin typeface="Helvetica" panose="020B0604020202020204" pitchFamily="34" charset="0"/>
                <a:cs typeface="Helvetica" panose="020B0604020202020204" pitchFamily="34" charset="0"/>
              </a:rPr>
              <a:t>WGClimate</a:t>
            </a:r>
            <a:r>
              <a:rPr lang="en-US" sz="1600" dirty="0">
                <a:latin typeface="Helvetica" panose="020B0604020202020204" pitchFamily="34" charset="0"/>
                <a:cs typeface="Helvetica" panose="020B0604020202020204" pitchFamily="34" charset="0"/>
              </a:rPr>
              <a:t> with goal of rebooting LSI-VC requirements and gap analysis</a:t>
            </a:r>
          </a:p>
          <a:p>
            <a:pPr marL="1207192" lvl="2">
              <a:spcBef>
                <a:spcPts val="0"/>
              </a:spcBef>
            </a:pPr>
            <a:r>
              <a:rPr lang="en-US" sz="1400" dirty="0">
                <a:latin typeface="Helvetica" panose="020B0604020202020204" pitchFamily="34" charset="0"/>
                <a:cs typeface="Helvetica" panose="020B0604020202020204" pitchFamily="34" charset="0"/>
              </a:rPr>
              <a:t>LSI-VC plans to undertake two actions from the </a:t>
            </a:r>
            <a:r>
              <a:rPr lang="en-US" sz="1400" dirty="0" err="1">
                <a:latin typeface="Helvetica" panose="020B0604020202020204" pitchFamily="34" charset="0"/>
                <a:cs typeface="Helvetica" panose="020B0604020202020204" pitchFamily="34" charset="0"/>
              </a:rPr>
              <a:t>WGClimate</a:t>
            </a:r>
            <a:r>
              <a:rPr lang="en-US" sz="1400" dirty="0">
                <a:latin typeface="Helvetica" panose="020B0604020202020204" pitchFamily="34" charset="0"/>
                <a:cs typeface="Helvetica" panose="020B0604020202020204" pitchFamily="34" charset="0"/>
              </a:rPr>
              <a:t> Coordinated Action Plan -&gt; LST CDRs and continuity</a:t>
            </a:r>
          </a:p>
          <a:p>
            <a:pPr marL="1207192" lvl="2">
              <a:spcBef>
                <a:spcPts val="0"/>
              </a:spcBef>
            </a:pPr>
            <a:r>
              <a:rPr lang="en-US" sz="1400" dirty="0">
                <a:latin typeface="Helvetica" panose="020B0604020202020204" pitchFamily="34" charset="0"/>
                <a:cs typeface="Helvetica" panose="020B0604020202020204" pitchFamily="34" charset="0"/>
              </a:rPr>
              <a:t>Discussed biomass measurements as a priority across CEOS (SDCG, GHG, etc.) -&gt; CARD4Lidar </a:t>
            </a:r>
            <a:r>
              <a:rPr lang="en-US" sz="1400" dirty="0" smtClean="0">
                <a:latin typeface="Helvetica" panose="020B0604020202020204" pitchFamily="34" charset="0"/>
                <a:cs typeface="Helvetica" panose="020B0604020202020204" pitchFamily="34" charset="0"/>
              </a:rPr>
              <a:t>concept</a:t>
            </a:r>
          </a:p>
          <a:p>
            <a:pPr marL="787400" lvl="1">
              <a:spcBef>
                <a:spcPts val="0"/>
              </a:spcBef>
            </a:pPr>
            <a:r>
              <a:rPr lang="en-US" sz="1600" dirty="0" smtClean="0">
                <a:latin typeface="Helvetica" panose="020B0604020202020204" pitchFamily="34" charset="0"/>
                <a:cs typeface="Helvetica" panose="020B0604020202020204" pitchFamily="34" charset="0"/>
              </a:rPr>
              <a:t>Planned integration of SDCG for GFOI and GEOGLAM AHWG as subgroups of LSI-VC</a:t>
            </a:r>
          </a:p>
          <a:p>
            <a:pPr marL="787400" lvl="1">
              <a:spcBef>
                <a:spcPts val="0"/>
              </a:spcBef>
            </a:pPr>
            <a:endParaRPr lang="en-US" sz="1600" dirty="0">
              <a:latin typeface="Helvetica" panose="020B0604020202020204" pitchFamily="34" charset="0"/>
              <a:cs typeface="Helvetica" panose="020B0604020202020204" pitchFamily="34" charset="0"/>
            </a:endParaRPr>
          </a:p>
          <a:p>
            <a:pPr marL="787400" lvl="1">
              <a:spcBef>
                <a:spcPts val="0"/>
              </a:spcBef>
            </a:pPr>
            <a:endParaRPr lang="en-US" sz="1600" dirty="0" smtClean="0">
              <a:latin typeface="Helvetica" panose="020B0604020202020204" pitchFamily="34" charset="0"/>
              <a:cs typeface="Helvetica" panose="020B0604020202020204" pitchFamily="34" charset="0"/>
            </a:endParaRPr>
          </a:p>
          <a:p>
            <a:pPr marL="787400" lvl="1">
              <a:spcBef>
                <a:spcPts val="0"/>
              </a:spcBef>
            </a:pPr>
            <a:endParaRPr lang="en-US" sz="1600" dirty="0">
              <a:latin typeface="Helvetica" panose="020B0604020202020204" pitchFamily="34" charset="0"/>
              <a:cs typeface="Helvetica" panose="020B0604020202020204" pitchFamily="34" charset="0"/>
            </a:endParaRPr>
          </a:p>
          <a:p>
            <a:pPr marL="787400" lvl="1">
              <a:spcBef>
                <a:spcPts val="0"/>
              </a:spcBef>
            </a:pPr>
            <a:endParaRPr lang="en-US" sz="1600" dirty="0" smtClean="0">
              <a:latin typeface="Helvetica" panose="020B0604020202020204" pitchFamily="34" charset="0"/>
              <a:cs typeface="Helvetica" panose="020B0604020202020204" pitchFamily="34" charset="0"/>
            </a:endParaRPr>
          </a:p>
          <a:p>
            <a:pPr marL="361373">
              <a:spcBef>
                <a:spcPts val="0"/>
              </a:spcBef>
            </a:pPr>
            <a:r>
              <a:rPr lang="en-US" sz="2000" dirty="0" smtClean="0"/>
              <a:t>LSI-VC is working to merge new technologies and </a:t>
            </a:r>
            <a:br>
              <a:rPr lang="en-US" sz="2000" dirty="0" smtClean="0"/>
            </a:br>
            <a:r>
              <a:rPr lang="en-US" sz="2000" dirty="0" smtClean="0"/>
              <a:t>measurements into established datasets, including</a:t>
            </a:r>
            <a:br>
              <a:rPr lang="en-US" sz="2000" dirty="0" smtClean="0"/>
            </a:br>
            <a:r>
              <a:rPr lang="en-US" sz="2000" dirty="0" smtClean="0"/>
              <a:t>P-band SAR and </a:t>
            </a:r>
            <a:r>
              <a:rPr lang="en-US" sz="2000" dirty="0" err="1" smtClean="0"/>
              <a:t>LiDARs</a:t>
            </a:r>
            <a:endParaRPr lang="en-US" sz="2000" dirty="0"/>
          </a:p>
          <a:p>
            <a:pPr marL="361373">
              <a:spcBef>
                <a:spcPts val="0"/>
              </a:spcBef>
            </a:pPr>
            <a:endParaRPr lang="en-US" sz="2000" dirty="0" smtClean="0">
              <a:latin typeface="Helvetica" panose="020B0604020202020204" pitchFamily="34" charset="0"/>
              <a:cs typeface="Helvetica" panose="020B0604020202020204" pitchFamily="34" charset="0"/>
            </a:endParaRPr>
          </a:p>
        </p:txBody>
      </p:sp>
      <p:sp>
        <p:nvSpPr>
          <p:cNvPr id="5" name="Content Placeholder 3"/>
          <p:cNvSpPr>
            <a:spLocks noGrp="1"/>
          </p:cNvSpPr>
          <p:nvPr>
            <p:ph sz="quarter" idx="11"/>
          </p:nvPr>
        </p:nvSpPr>
        <p:spPr>
          <a:xfrm>
            <a:off x="1981200" y="152400"/>
            <a:ext cx="5562600" cy="914400"/>
          </a:xfrm>
        </p:spPr>
        <p:txBody>
          <a:bodyPr/>
          <a:lstStyle/>
          <a:p>
            <a:r>
              <a:rPr lang="en-US" dirty="0" smtClean="0"/>
              <a:t>Land Surface Imaging </a:t>
            </a:r>
          </a:p>
          <a:p>
            <a:r>
              <a:rPr lang="en-US" dirty="0" smtClean="0"/>
              <a:t>Virtual Constellation (LSI-VC)</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54292270"/>
              </p:ext>
            </p:extLst>
          </p:nvPr>
        </p:nvGraphicFramePr>
        <p:xfrm>
          <a:off x="952500" y="4612597"/>
          <a:ext cx="7620000" cy="731520"/>
        </p:xfrm>
        <a:graphic>
          <a:graphicData uri="http://schemas.openxmlformats.org/drawingml/2006/table">
            <a:tbl>
              <a:tblPr/>
              <a:tblGrid>
                <a:gridCol w="1109579">
                  <a:extLst>
                    <a:ext uri="{9D8B030D-6E8A-4147-A177-3AD203B41FA5}">
                      <a16:colId xmlns:a16="http://schemas.microsoft.com/office/drawing/2014/main" val="2529693772"/>
                    </a:ext>
                  </a:extLst>
                </a:gridCol>
                <a:gridCol w="5672221">
                  <a:extLst>
                    <a:ext uri="{9D8B030D-6E8A-4147-A177-3AD203B41FA5}">
                      <a16:colId xmlns:a16="http://schemas.microsoft.com/office/drawing/2014/main" val="3063294173"/>
                    </a:ext>
                  </a:extLst>
                </a:gridCol>
                <a:gridCol w="838200">
                  <a:extLst>
                    <a:ext uri="{9D8B030D-6E8A-4147-A177-3AD203B41FA5}">
                      <a16:colId xmlns:a16="http://schemas.microsoft.com/office/drawing/2014/main" val="1213652637"/>
                    </a:ext>
                  </a:extLst>
                </a:gridCol>
              </a:tblGrid>
              <a:tr h="731520">
                <a:tc>
                  <a:txBody>
                    <a:bodyPr/>
                    <a:lstStyle/>
                    <a:p>
                      <a:pPr marL="0" marR="0" algn="ctr">
                        <a:spcBef>
                          <a:spcPts val="300"/>
                        </a:spcBef>
                        <a:spcAft>
                          <a:spcPts val="300"/>
                        </a:spcAft>
                      </a:pPr>
                      <a:r>
                        <a:rPr lang="en-GB" sz="1200" b="1" dirty="0">
                          <a:solidFill>
                            <a:srgbClr val="FF33CC"/>
                          </a:solidFill>
                          <a:effectLst/>
                          <a:latin typeface="Calibri" panose="020F0502020204030204" pitchFamily="34" charset="0"/>
                          <a:ea typeface="Times New Roman" panose="02020603050405020304" pitchFamily="18" charset="0"/>
                        </a:rPr>
                        <a:t>CEOS-32-13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200" dirty="0">
                          <a:effectLst/>
                          <a:latin typeface="Calibri" panose="020F0502020204030204" pitchFamily="34" charset="0"/>
                          <a:ea typeface="Times New Roman" panose="02020603050405020304" pitchFamily="18" charset="0"/>
                        </a:rPr>
                        <a:t>LSI-VC to draft a plan forward for the proposed merger of SDCG for GFOI and the CEOS </a:t>
                      </a:r>
                      <a:r>
                        <a:rPr lang="en-GB" sz="1200" i="1" dirty="0">
                          <a:effectLst/>
                          <a:latin typeface="Calibri" panose="020F0502020204030204" pitchFamily="34" charset="0"/>
                          <a:ea typeface="Times New Roman" panose="02020603050405020304" pitchFamily="18" charset="0"/>
                        </a:rPr>
                        <a:t>Ad Hoc</a:t>
                      </a:r>
                      <a:r>
                        <a:rPr lang="en-GB" sz="1200" dirty="0">
                          <a:effectLst/>
                          <a:latin typeface="Calibri" panose="020F0502020204030204" pitchFamily="34" charset="0"/>
                          <a:ea typeface="Times New Roman" panose="02020603050405020304" pitchFamily="18" charset="0"/>
                        </a:rPr>
                        <a:t> Working Group on </a:t>
                      </a:r>
                      <a:r>
                        <a:rPr lang="en-GB" sz="1200" dirty="0" smtClean="0">
                          <a:effectLst/>
                          <a:latin typeface="Calibri" panose="020F0502020204030204" pitchFamily="34" charset="0"/>
                          <a:ea typeface="Times New Roman" panose="02020603050405020304" pitchFamily="18" charset="0"/>
                        </a:rPr>
                        <a:t>GEOGLAM </a:t>
                      </a:r>
                      <a:r>
                        <a:rPr lang="en-GB" sz="1200" dirty="0">
                          <a:effectLst/>
                          <a:latin typeface="Calibri" panose="020F0502020204030204" pitchFamily="34" charset="0"/>
                          <a:ea typeface="Times New Roman" panose="02020603050405020304" pitchFamily="18" charset="0"/>
                        </a:rPr>
                        <a:t>into LSI-VC. This plan would address the discussions and concerns raised at the CEOS Plenary meeting.</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1200" b="1" dirty="0">
                          <a:effectLst/>
                          <a:highlight>
                            <a:srgbClr val="FF00FF"/>
                          </a:highlight>
                          <a:latin typeface="Calibri" panose="020F0502020204030204" pitchFamily="34" charset="0"/>
                          <a:ea typeface="Times New Roman" panose="02020603050405020304" pitchFamily="18" charset="0"/>
                        </a:rPr>
                        <a:t>SIT-34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056486"/>
                  </a:ext>
                </a:extLst>
              </a:tr>
            </a:tbl>
          </a:graphicData>
        </a:graphic>
      </p:graphicFrame>
      <p:sp>
        <p:nvSpPr>
          <p:cNvPr id="7" name="TextBox 6"/>
          <p:cNvSpPr txBox="1"/>
          <p:nvPr/>
        </p:nvSpPr>
        <p:spPr>
          <a:xfrm>
            <a:off x="6762403" y="5552184"/>
            <a:ext cx="2248593" cy="1077216"/>
          </a:xfrm>
          <a:prstGeom prst="rect">
            <a:avLst/>
          </a:prstGeom>
          <a:solidFill>
            <a:schemeClr val="tx2">
              <a:lumMod val="50000"/>
            </a:schemeClr>
          </a:solidFill>
          <a:ln w="28575" cap="flat">
            <a:solidFill>
              <a:srgbClr val="CCFF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CCFF66"/>
                </a:solidFill>
                <a:effectLst/>
                <a:uFillTx/>
              </a:rPr>
              <a:t>Work Plan Deliverables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Planned: 7</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CCFF66"/>
                </a:solidFill>
                <a:effectLst/>
                <a:uFillTx/>
              </a:rPr>
              <a:t>On-track:  5</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Completed</a:t>
            </a:r>
            <a:r>
              <a:rPr kumimoji="0" lang="en-US" sz="1600" b="0" i="0" u="none" strike="noStrike" cap="none" spc="0" normalizeH="0" baseline="0" dirty="0" smtClean="0">
                <a:ln>
                  <a:noFill/>
                </a:ln>
                <a:solidFill>
                  <a:srgbClr val="CCFF66"/>
                </a:solidFill>
                <a:effectLst/>
                <a:uFillTx/>
              </a:rPr>
              <a:t>: 2</a:t>
            </a:r>
            <a:endParaRPr kumimoji="0" lang="en-US" sz="1600" b="0" i="0" u="none" strike="noStrike" cap="none" spc="0" normalizeH="0" baseline="0" dirty="0">
              <a:ln>
                <a:noFill/>
              </a:ln>
              <a:solidFill>
                <a:srgbClr val="CCFF66"/>
              </a:solidFill>
              <a:effectLst/>
              <a:uFillTx/>
            </a:endParaRPr>
          </a:p>
        </p:txBody>
      </p:sp>
    </p:spTree>
    <p:extLst>
      <p:ext uri="{BB962C8B-B14F-4D97-AF65-F5344CB8AC3E}">
        <p14:creationId xmlns:p14="http://schemas.microsoft.com/office/powerpoint/2010/main" val="421015005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5" name="Content Placeholder 3"/>
          <p:cNvSpPr>
            <a:spLocks noGrp="1"/>
          </p:cNvSpPr>
          <p:nvPr>
            <p:ph sz="quarter" idx="11"/>
          </p:nvPr>
        </p:nvSpPr>
        <p:spPr>
          <a:xfrm>
            <a:off x="1981200" y="152400"/>
            <a:ext cx="5562600" cy="914400"/>
          </a:xfrm>
        </p:spPr>
        <p:txBody>
          <a:bodyPr/>
          <a:lstStyle/>
          <a:p>
            <a:r>
              <a:rPr lang="en-US" dirty="0" smtClean="0"/>
              <a:t>Precipitation </a:t>
            </a:r>
          </a:p>
          <a:p>
            <a:r>
              <a:rPr lang="en-US" dirty="0" smtClean="0"/>
              <a:t>Virtual Constellation (P-VC)</a:t>
            </a:r>
            <a:endParaRPr lang="en-US" dirty="0"/>
          </a:p>
        </p:txBody>
      </p:sp>
      <p:sp>
        <p:nvSpPr>
          <p:cNvPr id="7" name="Content Placeholder 1"/>
          <p:cNvSpPr>
            <a:spLocks noGrp="1"/>
          </p:cNvSpPr>
          <p:nvPr>
            <p:ph sz="quarter" idx="10"/>
          </p:nvPr>
        </p:nvSpPr>
        <p:spPr>
          <a:xfrm>
            <a:off x="152400" y="1237564"/>
            <a:ext cx="8763000" cy="5391836"/>
          </a:xfrm>
        </p:spPr>
        <p:txBody>
          <a:bodyPr/>
          <a:lstStyle/>
          <a:p>
            <a:pPr marL="233363" indent="-233363" algn="l" rtl="0">
              <a:lnSpc>
                <a:spcPct val="114000"/>
              </a:lnSpc>
              <a:spcBef>
                <a:spcPts val="0"/>
              </a:spcBef>
            </a:pPr>
            <a:r>
              <a:rPr lang="en-AU" sz="1800" b="1" dirty="0" smtClean="0"/>
              <a:t>Precipitation </a:t>
            </a:r>
            <a:r>
              <a:rPr lang="en-AU" sz="1800" b="1" dirty="0"/>
              <a:t>is a key Earth system component and is cross-cutting to several VCs and WGs including, for example: </a:t>
            </a:r>
            <a:r>
              <a:rPr lang="en-US" sz="1800" b="1" dirty="0"/>
              <a:t>Atmospheric Composition-VC; Disasters WG; Agriculture WG; and Freshwater activities</a:t>
            </a:r>
            <a:r>
              <a:rPr lang="en-AU" sz="1800" b="1" dirty="0"/>
              <a:t>.</a:t>
            </a:r>
          </a:p>
          <a:p>
            <a:pPr marL="515938" lvl="1" indent="-233363" algn="l" rtl="0">
              <a:lnSpc>
                <a:spcPct val="114000"/>
              </a:lnSpc>
              <a:spcBef>
                <a:spcPts val="0"/>
              </a:spcBef>
            </a:pPr>
            <a:r>
              <a:rPr lang="en-AU" sz="1600" dirty="0"/>
              <a:t>Because precipitation is a global variable and linked to many Earth systems, P-VC encourages discussions among the various VCs, WGs, Ad Hoc Teams, etc.</a:t>
            </a:r>
          </a:p>
          <a:p>
            <a:pPr marL="233363" indent="-233363" algn="l" rtl="0">
              <a:lnSpc>
                <a:spcPct val="114000"/>
              </a:lnSpc>
              <a:spcBef>
                <a:spcPts val="0"/>
              </a:spcBef>
            </a:pPr>
            <a:r>
              <a:rPr lang="en-AU" sz="1800" b="1" dirty="0"/>
              <a:t>Other groups, mainly CGMS, also have a focus on precipitation, specifically the International Precipitation Working Group (IPWG)</a:t>
            </a:r>
          </a:p>
          <a:p>
            <a:pPr marL="515938" lvl="1" indent="-233363" algn="l" rtl="0">
              <a:lnSpc>
                <a:spcPct val="114000"/>
              </a:lnSpc>
              <a:spcBef>
                <a:spcPts val="0"/>
              </a:spcBef>
            </a:pPr>
            <a:r>
              <a:rPr lang="en-AU" sz="1600" dirty="0"/>
              <a:t>During the CEOS P-VC meeting in November we are inviting relevant IPWG co-chairs (past and present) to discuss potential synergies, recommendations, and joint activities.</a:t>
            </a:r>
          </a:p>
          <a:p>
            <a:pPr marL="233363" indent="-233363" algn="l" rtl="0">
              <a:lnSpc>
                <a:spcPct val="114000"/>
              </a:lnSpc>
              <a:spcBef>
                <a:spcPts val="0"/>
              </a:spcBef>
            </a:pPr>
            <a:r>
              <a:rPr lang="en-AU" sz="1800" b="1" dirty="0"/>
              <a:t>P-VC is keeping aware of potential future precipitation observations such as NASA’s Decadal Survey’s Aerosols, Cloud, Convection and Precipitation (ACCP) Designated </a:t>
            </a:r>
            <a:r>
              <a:rPr lang="en-AU" sz="1800" b="1" dirty="0" smtClean="0"/>
              <a:t>Observable</a:t>
            </a:r>
          </a:p>
          <a:p>
            <a:pPr marL="233363" indent="-233363" algn="l" rtl="0">
              <a:lnSpc>
                <a:spcPct val="114000"/>
              </a:lnSpc>
              <a:spcBef>
                <a:spcPts val="0"/>
              </a:spcBef>
            </a:pPr>
            <a:r>
              <a:rPr lang="en-AU" sz="1800" b="1" dirty="0" smtClean="0"/>
              <a:t>P-VC can help with identifying drought and flood land areas in support of SDG Target 15.3</a:t>
            </a:r>
            <a:endParaRPr lang="en-AU" sz="1800" b="1" dirty="0"/>
          </a:p>
        </p:txBody>
      </p:sp>
      <p:sp>
        <p:nvSpPr>
          <p:cNvPr id="6" name="TextBox 5"/>
          <p:cNvSpPr txBox="1"/>
          <p:nvPr/>
        </p:nvSpPr>
        <p:spPr>
          <a:xfrm>
            <a:off x="6762403" y="5552184"/>
            <a:ext cx="2248593" cy="1077216"/>
          </a:xfrm>
          <a:prstGeom prst="rect">
            <a:avLst/>
          </a:prstGeom>
          <a:solidFill>
            <a:schemeClr val="tx2">
              <a:lumMod val="50000"/>
            </a:schemeClr>
          </a:solidFill>
          <a:ln w="28575" cap="flat">
            <a:solidFill>
              <a:srgbClr val="CCFF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CCFF66"/>
                </a:solidFill>
                <a:effectLst/>
                <a:uFillTx/>
              </a:rPr>
              <a:t>Work Plan Deliverables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Planned: 3</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CCFF66"/>
                </a:solidFill>
                <a:effectLst/>
                <a:uFillTx/>
              </a:rPr>
              <a:t>On-track:  1</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Completed</a:t>
            </a:r>
            <a:r>
              <a:rPr kumimoji="0" lang="en-US" sz="1600" b="0" i="0" u="none" strike="noStrike" cap="none" spc="0" normalizeH="0" baseline="0" dirty="0" smtClean="0">
                <a:ln>
                  <a:noFill/>
                </a:ln>
                <a:solidFill>
                  <a:srgbClr val="CCFF66"/>
                </a:solidFill>
                <a:effectLst/>
                <a:uFillTx/>
              </a:rPr>
              <a:t>: 2</a:t>
            </a:r>
            <a:endParaRPr kumimoji="0" lang="en-US" sz="1600" b="0" i="0" u="none" strike="noStrike" cap="none" spc="0" normalizeH="0" baseline="0" dirty="0">
              <a:ln>
                <a:noFill/>
              </a:ln>
              <a:solidFill>
                <a:srgbClr val="CCFF66"/>
              </a:solidFill>
              <a:effectLst/>
              <a:uFillTx/>
            </a:endParaRPr>
          </a:p>
        </p:txBody>
      </p:sp>
    </p:spTree>
    <p:extLst>
      <p:ext uri="{BB962C8B-B14F-4D97-AF65-F5344CB8AC3E}">
        <p14:creationId xmlns:p14="http://schemas.microsoft.com/office/powerpoint/2010/main" val="184110241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110898" y="5739467"/>
            <a:ext cx="2880702" cy="1077218"/>
          </a:xfrm>
          <a:prstGeom prst="rect">
            <a:avLst/>
          </a:prstGeom>
          <a:solidFill>
            <a:srgbClr val="FFFF00"/>
          </a:solidFill>
        </p:spPr>
        <p:txBody>
          <a:bodyPr wrap="square" lIns="91440" tIns="45720" rIns="91440" bIns="45720">
            <a:spAutoFit/>
          </a:bodyPr>
          <a:lstStyle/>
          <a:p>
            <a:pPr algn="ctr"/>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New Technologies</a:t>
            </a: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5" name="Content Placeholder 3"/>
          <p:cNvSpPr>
            <a:spLocks noGrp="1"/>
          </p:cNvSpPr>
          <p:nvPr>
            <p:ph sz="quarter" idx="11"/>
          </p:nvPr>
        </p:nvSpPr>
        <p:spPr>
          <a:xfrm>
            <a:off x="1981200" y="152400"/>
            <a:ext cx="5562600" cy="914400"/>
          </a:xfrm>
        </p:spPr>
        <p:txBody>
          <a:bodyPr/>
          <a:lstStyle/>
          <a:p>
            <a:r>
              <a:rPr lang="en-US" dirty="0" smtClean="0"/>
              <a:t>Ocean </a:t>
            </a:r>
            <a:r>
              <a:rPr lang="en-US" dirty="0" err="1" smtClean="0"/>
              <a:t>Colour</a:t>
            </a:r>
            <a:r>
              <a:rPr lang="en-US" dirty="0" smtClean="0"/>
              <a:t> Radiometry Virtual Constellation (OCR-VC)</a:t>
            </a:r>
            <a:endParaRPr lang="en-US" dirty="0"/>
          </a:p>
        </p:txBody>
      </p:sp>
      <p:sp>
        <p:nvSpPr>
          <p:cNvPr id="14" name="Rectangle 13"/>
          <p:cNvSpPr/>
          <p:nvPr/>
        </p:nvSpPr>
        <p:spPr bwMode="auto">
          <a:xfrm>
            <a:off x="402262" y="1219202"/>
            <a:ext cx="6498841" cy="3352798"/>
          </a:xfrm>
          <a:prstGeom prst="rect">
            <a:avLst/>
          </a:prstGeom>
          <a:noFill/>
          <a:ln w="50800" cap="flat" cmpd="sng" algn="ctr">
            <a:solidFill>
              <a:srgbClr val="4472C4"/>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5" name="TextBox 14"/>
          <p:cNvSpPr txBox="1"/>
          <p:nvPr/>
        </p:nvSpPr>
        <p:spPr>
          <a:xfrm rot="16200000">
            <a:off x="-490525" y="2622609"/>
            <a:ext cx="1960793" cy="545983"/>
          </a:xfrm>
          <a:prstGeom prst="rect">
            <a:avLst/>
          </a:prstGeom>
          <a:solidFill>
            <a:schemeClr val="bg1"/>
          </a:solidFill>
        </p:spPr>
        <p:txBody>
          <a:bodyPr wrap="none" rtlCol="0">
            <a:spAutoFit/>
          </a:bodyPr>
          <a:lstStyle/>
          <a:p>
            <a:pPr>
              <a:lnSpc>
                <a:spcPct val="60000"/>
              </a:lnSpc>
            </a:pPr>
            <a:r>
              <a:rPr lang="en-US" sz="4400" b="0" dirty="0" smtClean="0">
                <a:solidFill>
                  <a:srgbClr val="4472C4"/>
                </a:solidFill>
                <a:latin typeface="Calibri" panose="020F0502020204030204" pitchFamily="34" charset="0"/>
              </a:rPr>
              <a:t>OCR-VC</a:t>
            </a:r>
            <a:endParaRPr lang="en-GB" sz="4400" b="0" dirty="0">
              <a:solidFill>
                <a:srgbClr val="4472C4"/>
              </a:solidFill>
              <a:latin typeface="Calibri" panose="020F0502020204030204" pitchFamily="34" charset="0"/>
            </a:endParaRPr>
          </a:p>
        </p:txBody>
      </p:sp>
      <p:sp>
        <p:nvSpPr>
          <p:cNvPr id="20" name="Content Placeholder 2"/>
          <p:cNvSpPr>
            <a:spLocks noGrp="1"/>
          </p:cNvSpPr>
          <p:nvPr>
            <p:ph sz="quarter" idx="10"/>
          </p:nvPr>
        </p:nvSpPr>
        <p:spPr>
          <a:xfrm>
            <a:off x="-6841" y="4655294"/>
            <a:ext cx="8913044" cy="2278906"/>
          </a:xfrm>
        </p:spPr>
        <p:txBody>
          <a:bodyPr/>
          <a:lstStyle/>
          <a:p>
            <a:r>
              <a:rPr lang="en-US" sz="1600" dirty="0"/>
              <a:t>Implementation of INSITU-OCR White Paper is </a:t>
            </a:r>
            <a:r>
              <a:rPr lang="en-US" sz="1600" dirty="0" smtClean="0"/>
              <a:t>advancing and following a modular approach coordinated across the space agencies</a:t>
            </a:r>
          </a:p>
          <a:p>
            <a:pPr lvl="1"/>
            <a:r>
              <a:rPr lang="en-US" sz="1400" dirty="0" smtClean="0"/>
              <a:t>Advancements in vicarious calibration coordination and algorithm coordination</a:t>
            </a:r>
          </a:p>
          <a:p>
            <a:r>
              <a:rPr lang="en-US" sz="1600" dirty="0" smtClean="0"/>
              <a:t>Planning for IOCCG/OCR-VC Aquatic Carbon from Space </a:t>
            </a:r>
            <a:br>
              <a:rPr lang="en-US" sz="1600" dirty="0" smtClean="0"/>
            </a:br>
            <a:r>
              <a:rPr lang="en-US" sz="1600" dirty="0" smtClean="0"/>
              <a:t>journal special issue</a:t>
            </a:r>
          </a:p>
          <a:p>
            <a:r>
              <a:rPr lang="en-US" sz="1600" dirty="0" smtClean="0"/>
              <a:t>Looking forward to integrate new technologies and measurements including </a:t>
            </a:r>
            <a:r>
              <a:rPr lang="en-US" sz="1600" dirty="0" err="1" smtClean="0"/>
              <a:t>LiDARs</a:t>
            </a:r>
            <a:r>
              <a:rPr lang="en-US" sz="1600" dirty="0" smtClean="0"/>
              <a:t>, hyperspectral, polar imagery and combined LEO/GEO observations</a:t>
            </a:r>
          </a:p>
          <a:p>
            <a:endParaRPr lang="en-US" sz="1800" dirty="0"/>
          </a:p>
          <a:p>
            <a:endParaRPr lang="en-GB" sz="1600" dirty="0"/>
          </a:p>
        </p:txBody>
      </p:sp>
      <p:sp>
        <p:nvSpPr>
          <p:cNvPr id="19" name="TextBox 18"/>
          <p:cNvSpPr txBox="1"/>
          <p:nvPr/>
        </p:nvSpPr>
        <p:spPr>
          <a:xfrm>
            <a:off x="7072745" y="5062032"/>
            <a:ext cx="1995055" cy="954105"/>
          </a:xfrm>
          <a:prstGeom prst="rect">
            <a:avLst/>
          </a:prstGeom>
          <a:solidFill>
            <a:schemeClr val="tx2">
              <a:lumMod val="50000"/>
            </a:schemeClr>
          </a:solidFill>
          <a:ln w="28575" cap="flat">
            <a:solidFill>
              <a:srgbClr val="CCFF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0" i="1" u="none" strike="noStrike" cap="none" spc="0" normalizeH="0" baseline="0" dirty="0" smtClean="0">
                <a:ln>
                  <a:noFill/>
                </a:ln>
                <a:solidFill>
                  <a:srgbClr val="CCFF66"/>
                </a:solidFill>
                <a:effectLst/>
                <a:uFillTx/>
              </a:rPr>
              <a:t>Work Plan Deliverables</a:t>
            </a:r>
          </a:p>
          <a:p>
            <a:pPr marL="0" marR="0" indent="0" algn="l" defTabSz="457200" rtl="0" fontAlgn="auto" latinLnBrk="1" hangingPunct="0">
              <a:lnSpc>
                <a:spcPct val="100000"/>
              </a:lnSpc>
              <a:spcBef>
                <a:spcPts val="0"/>
              </a:spcBef>
              <a:spcAft>
                <a:spcPts val="0"/>
              </a:spcAft>
              <a:buClrTx/>
              <a:buSzTx/>
              <a:buFontTx/>
              <a:buNone/>
              <a:tabLst/>
            </a:pPr>
            <a:r>
              <a:rPr lang="en-US" sz="1400" dirty="0" smtClean="0">
                <a:solidFill>
                  <a:srgbClr val="CCFF66"/>
                </a:solidFill>
              </a:rPr>
              <a:t>Planned: 1</a:t>
            </a: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CCFF66"/>
                </a:solidFill>
                <a:effectLst/>
                <a:uFillTx/>
              </a:rPr>
              <a:t>On-track:  1</a:t>
            </a:r>
          </a:p>
          <a:p>
            <a:pPr marL="0" marR="0" indent="0" algn="l" defTabSz="457200" rtl="0" fontAlgn="auto" latinLnBrk="1" hangingPunct="0">
              <a:lnSpc>
                <a:spcPct val="100000"/>
              </a:lnSpc>
              <a:spcBef>
                <a:spcPts val="0"/>
              </a:spcBef>
              <a:spcAft>
                <a:spcPts val="0"/>
              </a:spcAft>
              <a:buClrTx/>
              <a:buSzTx/>
              <a:buFontTx/>
              <a:buNone/>
              <a:tabLst/>
            </a:pPr>
            <a:r>
              <a:rPr lang="en-US" sz="1400" dirty="0" smtClean="0">
                <a:solidFill>
                  <a:srgbClr val="CCFF66"/>
                </a:solidFill>
              </a:rPr>
              <a:t>Completed</a:t>
            </a:r>
            <a:r>
              <a:rPr kumimoji="0" lang="en-US" sz="1400" b="0" i="0" u="none" strike="noStrike" cap="none" spc="0" normalizeH="0" baseline="0" dirty="0" smtClean="0">
                <a:ln>
                  <a:noFill/>
                </a:ln>
                <a:solidFill>
                  <a:srgbClr val="CCFF66"/>
                </a:solidFill>
                <a:effectLst/>
                <a:uFillTx/>
              </a:rPr>
              <a:t>: 0</a:t>
            </a:r>
            <a:endParaRPr kumimoji="0" lang="en-US" sz="1400" b="0" i="0" u="none" strike="noStrike" cap="none" spc="0" normalizeH="0" baseline="0" dirty="0">
              <a:ln>
                <a:noFill/>
              </a:ln>
              <a:solidFill>
                <a:srgbClr val="CCFF66"/>
              </a:solidFill>
              <a:effectLst/>
              <a:uFillTx/>
            </a:endParaRPr>
          </a:p>
        </p:txBody>
      </p:sp>
      <p:sp>
        <p:nvSpPr>
          <p:cNvPr id="12" name="ZoneTexte 5"/>
          <p:cNvSpPr txBox="1"/>
          <p:nvPr/>
        </p:nvSpPr>
        <p:spPr>
          <a:xfrm>
            <a:off x="739311" y="2133600"/>
            <a:ext cx="6088700" cy="1323439"/>
          </a:xfrm>
          <a:prstGeom prst="rect">
            <a:avLst/>
          </a:prstGeom>
          <a:solidFill>
            <a:schemeClr val="tx2">
              <a:lumMod val="50000"/>
            </a:schemeClr>
          </a:solidFill>
        </p:spPr>
        <p:txBody>
          <a:bodyPr wrap="square" rtlCol="0">
            <a:spAutoFit/>
          </a:bodyPr>
          <a:lstStyle/>
          <a:p>
            <a:pPr lvl="0" fontAlgn="auto">
              <a:spcAft>
                <a:spcPts val="0"/>
              </a:spcAft>
            </a:pPr>
            <a:r>
              <a:rPr lang="en-US" sz="2400" b="1" dirty="0" smtClean="0">
                <a:solidFill>
                  <a:srgbClr val="FFFFFF"/>
                </a:solidFill>
                <a:latin typeface="Calibri Light" panose="020F0302020204030204"/>
              </a:rPr>
              <a:t>Carbon</a:t>
            </a:r>
            <a:endParaRPr lang="en-US" sz="2400" b="1" dirty="0">
              <a:solidFill>
                <a:srgbClr val="FFFFFF"/>
              </a:solidFill>
              <a:latin typeface="Calibri Light" panose="020F0302020204030204"/>
            </a:endParaRPr>
          </a:p>
          <a:p>
            <a:pPr lvl="0" fontAlgn="auto">
              <a:spcAft>
                <a:spcPts val="0"/>
              </a:spcAft>
            </a:pPr>
            <a:r>
              <a:rPr lang="en-US" sz="1400" b="1" i="1" kern="0" dirty="0" smtClean="0">
                <a:solidFill>
                  <a:schemeClr val="bg1"/>
                </a:solidFill>
                <a:latin typeface="Calibri Light" panose="020F0302020204030204" pitchFamily="34" charset="0"/>
              </a:rPr>
              <a:t>Aquatic Carbon </a:t>
            </a:r>
            <a:r>
              <a:rPr lang="en-US" sz="1400" b="1" i="1" kern="0" dirty="0">
                <a:solidFill>
                  <a:schemeClr val="bg1"/>
                </a:solidFill>
                <a:latin typeface="Calibri Light" panose="020F0302020204030204" pitchFamily="34" charset="0"/>
              </a:rPr>
              <a:t>is </a:t>
            </a:r>
            <a:r>
              <a:rPr lang="en-US" sz="1400" b="1" i="1" kern="0" dirty="0" smtClean="0">
                <a:solidFill>
                  <a:schemeClr val="bg1"/>
                </a:solidFill>
                <a:latin typeface="Calibri Light" panose="020F0302020204030204" pitchFamily="34" charset="0"/>
              </a:rPr>
              <a:t>a major </a:t>
            </a:r>
            <a:r>
              <a:rPr lang="en-US" sz="1400" b="1" i="1" kern="0" dirty="0">
                <a:solidFill>
                  <a:schemeClr val="bg1"/>
                </a:solidFill>
                <a:latin typeface="Calibri Light" panose="020F0302020204030204" pitchFamily="34" charset="0"/>
              </a:rPr>
              <a:t>component of the Earth system with respect to carbon cycling and carbon </a:t>
            </a:r>
            <a:r>
              <a:rPr lang="en-US" sz="1400" b="1" i="1" kern="0" dirty="0" smtClean="0">
                <a:solidFill>
                  <a:schemeClr val="bg1"/>
                </a:solidFill>
                <a:latin typeface="Calibri Light" panose="020F0302020204030204" pitchFamily="34" charset="0"/>
              </a:rPr>
              <a:t>sequestration</a:t>
            </a:r>
            <a:endParaRPr lang="en-US" sz="1400" b="1" i="1" kern="0" dirty="0">
              <a:solidFill>
                <a:schemeClr val="bg1"/>
              </a:solidFill>
              <a:latin typeface="Calibri Light" panose="020F0302020204030204" pitchFamily="34" charset="0"/>
            </a:endParaRPr>
          </a:p>
          <a:p>
            <a:pPr lvl="0" fontAlgn="auto">
              <a:spcAft>
                <a:spcPts val="0"/>
              </a:spcAft>
            </a:pPr>
            <a:r>
              <a:rPr lang="en-US" sz="1400" b="1" i="1" kern="0" dirty="0">
                <a:solidFill>
                  <a:schemeClr val="bg1"/>
                </a:solidFill>
                <a:latin typeface="Calibri Light" panose="020F0302020204030204" pitchFamily="34" charset="0"/>
              </a:rPr>
              <a:t>“Aquatic Carbon From Space” – planning for IOCCG activities and a journal special issue (carbon stocks, sources/sinks, fluxes; methods and uncertainties)</a:t>
            </a:r>
          </a:p>
        </p:txBody>
      </p:sp>
      <p:sp>
        <p:nvSpPr>
          <p:cNvPr id="13" name="ZoneTexte 5"/>
          <p:cNvSpPr txBox="1"/>
          <p:nvPr/>
        </p:nvSpPr>
        <p:spPr>
          <a:xfrm>
            <a:off x="739311" y="1259318"/>
            <a:ext cx="6111389" cy="892552"/>
          </a:xfrm>
          <a:prstGeom prst="rect">
            <a:avLst/>
          </a:prstGeom>
          <a:solidFill>
            <a:schemeClr val="tx2">
              <a:lumMod val="50000"/>
            </a:schemeClr>
          </a:solidFill>
        </p:spPr>
        <p:txBody>
          <a:bodyPr wrap="square" rtlCol="0">
            <a:spAutoFit/>
          </a:bodyPr>
          <a:lstStyle/>
          <a:p>
            <a:pPr lvl="0" fontAlgn="auto">
              <a:spcAft>
                <a:spcPts val="0"/>
              </a:spcAft>
            </a:pPr>
            <a:r>
              <a:rPr lang="en-US" sz="2400" b="1" dirty="0" smtClean="0">
                <a:solidFill>
                  <a:srgbClr val="FFFFFF"/>
                </a:solidFill>
                <a:latin typeface="Calibri Light" panose="020F0302020204030204"/>
              </a:rPr>
              <a:t>Climate</a:t>
            </a:r>
            <a:endParaRPr lang="en-US" sz="2400" b="1" dirty="0">
              <a:solidFill>
                <a:srgbClr val="FFFFFF"/>
              </a:solidFill>
              <a:latin typeface="Calibri Light" panose="020F0302020204030204"/>
            </a:endParaRPr>
          </a:p>
          <a:p>
            <a:pPr lvl="0" fontAlgn="auto">
              <a:spcAft>
                <a:spcPts val="0"/>
              </a:spcAft>
            </a:pPr>
            <a:r>
              <a:rPr lang="en-US" sz="1400" b="1" i="1" kern="0" dirty="0" smtClean="0">
                <a:solidFill>
                  <a:schemeClr val="bg1"/>
                </a:solidFill>
                <a:latin typeface="Calibri Light" panose="020F0302020204030204" pitchFamily="34" charset="0"/>
              </a:rPr>
              <a:t>OCR is Essential Climate Variable defined by GCOS</a:t>
            </a:r>
          </a:p>
          <a:p>
            <a:pPr lvl="0" fontAlgn="auto">
              <a:spcAft>
                <a:spcPts val="0"/>
              </a:spcAft>
            </a:pPr>
            <a:r>
              <a:rPr lang="en-US" sz="1400" b="1" i="1" kern="0" dirty="0" smtClean="0">
                <a:solidFill>
                  <a:schemeClr val="bg1"/>
                </a:solidFill>
                <a:latin typeface="Calibri Light" panose="020F0302020204030204" pitchFamily="34" charset="0"/>
              </a:rPr>
              <a:t>OCR </a:t>
            </a:r>
            <a:r>
              <a:rPr lang="en-US" sz="1400" b="1" i="1" kern="0" dirty="0">
                <a:solidFill>
                  <a:schemeClr val="bg1"/>
                </a:solidFill>
                <a:latin typeface="Calibri Light" panose="020F0302020204030204" pitchFamily="34" charset="0"/>
              </a:rPr>
              <a:t>Climate Data Records contribution to the </a:t>
            </a:r>
            <a:r>
              <a:rPr lang="en-US" sz="1400" b="1" i="1" kern="0" dirty="0" err="1">
                <a:solidFill>
                  <a:schemeClr val="bg1"/>
                </a:solidFill>
                <a:latin typeface="Calibri Light" panose="020F0302020204030204" pitchFamily="34" charset="0"/>
              </a:rPr>
              <a:t>WGClimate</a:t>
            </a:r>
            <a:r>
              <a:rPr lang="en-US" sz="1400" b="1" i="1" kern="0" dirty="0">
                <a:solidFill>
                  <a:schemeClr val="bg1"/>
                </a:solidFill>
                <a:latin typeface="Calibri Light" panose="020F0302020204030204" pitchFamily="34" charset="0"/>
              </a:rPr>
              <a:t> ECV </a:t>
            </a:r>
            <a:r>
              <a:rPr lang="en-US" sz="1400" b="1" i="1" kern="0" dirty="0" smtClean="0">
                <a:solidFill>
                  <a:schemeClr val="bg1"/>
                </a:solidFill>
                <a:latin typeface="Calibri Light" panose="020F0302020204030204" pitchFamily="34" charset="0"/>
              </a:rPr>
              <a:t>inventory</a:t>
            </a:r>
            <a:endParaRPr lang="en-US" sz="1400" b="1" i="1" kern="0" dirty="0">
              <a:solidFill>
                <a:schemeClr val="bg1"/>
              </a:solidFill>
              <a:latin typeface="Calibri Light" panose="020F0302020204030204" pitchFamily="34" charset="0"/>
            </a:endParaRPr>
          </a:p>
        </p:txBody>
      </p:sp>
      <p:sp>
        <p:nvSpPr>
          <p:cNvPr id="16" name="ZoneTexte 5"/>
          <p:cNvSpPr txBox="1"/>
          <p:nvPr/>
        </p:nvSpPr>
        <p:spPr>
          <a:xfrm>
            <a:off x="739312" y="3433227"/>
            <a:ext cx="6088700" cy="1138773"/>
          </a:xfrm>
          <a:prstGeom prst="rect">
            <a:avLst/>
          </a:prstGeom>
          <a:solidFill>
            <a:schemeClr val="tx2">
              <a:lumMod val="50000"/>
            </a:schemeClr>
          </a:solidFill>
        </p:spPr>
        <p:txBody>
          <a:bodyPr wrap="square" rIns="0" rtlCol="0">
            <a:spAutoFit/>
          </a:bodyPr>
          <a:lstStyle/>
          <a:p>
            <a:pPr lvl="0" fontAlgn="auto">
              <a:spcAft>
                <a:spcPts val="0"/>
              </a:spcAft>
            </a:pPr>
            <a:r>
              <a:rPr lang="en-US" sz="2000" b="1" dirty="0">
                <a:solidFill>
                  <a:srgbClr val="FFFFFF"/>
                </a:solidFill>
                <a:latin typeface="Calibri Light" panose="020F0302020204030204"/>
              </a:rPr>
              <a:t>Water Quality</a:t>
            </a:r>
          </a:p>
          <a:p>
            <a:pPr lvl="0" fontAlgn="auto">
              <a:spcAft>
                <a:spcPts val="0"/>
              </a:spcAft>
            </a:pPr>
            <a:r>
              <a:rPr lang="en-US" sz="1200" b="1" i="1" kern="0" dirty="0" smtClean="0">
                <a:solidFill>
                  <a:schemeClr val="bg1"/>
                </a:solidFill>
                <a:latin typeface="Calibri Light" panose="020F0302020204030204" pitchFamily="34" charset="0"/>
              </a:rPr>
              <a:t>OCR provides major EO variables for Water Quality applications</a:t>
            </a:r>
          </a:p>
          <a:p>
            <a:pPr lvl="0" fontAlgn="auto">
              <a:spcAft>
                <a:spcPts val="0"/>
              </a:spcAft>
            </a:pPr>
            <a:r>
              <a:rPr lang="en-US" sz="1200" b="1" i="1" kern="0" dirty="0" smtClean="0">
                <a:solidFill>
                  <a:schemeClr val="bg1"/>
                </a:solidFill>
                <a:latin typeface="Calibri Light" panose="020F0302020204030204" pitchFamily="34" charset="0"/>
              </a:rPr>
              <a:t>IOCCG </a:t>
            </a:r>
            <a:r>
              <a:rPr lang="en-US" sz="1200" b="1" i="1" kern="0" dirty="0">
                <a:solidFill>
                  <a:schemeClr val="bg1"/>
                </a:solidFill>
                <a:latin typeface="Calibri Light" panose="020F0302020204030204" pitchFamily="34" charset="0"/>
              </a:rPr>
              <a:t>report </a:t>
            </a:r>
            <a:r>
              <a:rPr lang="en-US" sz="1200" b="1" i="1" kern="0" dirty="0" smtClean="0">
                <a:solidFill>
                  <a:schemeClr val="bg1"/>
                </a:solidFill>
                <a:latin typeface="Calibri Light" panose="020F0302020204030204" pitchFamily="34" charset="0"/>
              </a:rPr>
              <a:t>‘Earth </a:t>
            </a:r>
            <a:r>
              <a:rPr lang="en-US" sz="1200" b="1" i="1" kern="0" dirty="0">
                <a:solidFill>
                  <a:schemeClr val="bg1"/>
                </a:solidFill>
                <a:latin typeface="Calibri Light" panose="020F0302020204030204" pitchFamily="34" charset="0"/>
              </a:rPr>
              <a:t>Observations in Support of Global Water Quality </a:t>
            </a:r>
            <a:r>
              <a:rPr lang="en-US" sz="1200" b="1" i="1" kern="0" dirty="0" smtClean="0">
                <a:solidFill>
                  <a:schemeClr val="bg1"/>
                </a:solidFill>
                <a:latin typeface="Calibri Light" panose="020F0302020204030204" pitchFamily="34" charset="0"/>
              </a:rPr>
              <a:t>Monitoring’ coordinated </a:t>
            </a:r>
            <a:r>
              <a:rPr lang="en-US" sz="1200" b="1" i="1" kern="0" dirty="0">
                <a:solidFill>
                  <a:schemeClr val="bg1"/>
                </a:solidFill>
                <a:latin typeface="Calibri Light" panose="020F0302020204030204" pitchFamily="34" charset="0"/>
              </a:rPr>
              <a:t>with </a:t>
            </a:r>
            <a:r>
              <a:rPr lang="en-US" sz="1200" b="1" i="1" kern="0" dirty="0" smtClean="0">
                <a:solidFill>
                  <a:schemeClr val="bg1"/>
                </a:solidFill>
                <a:latin typeface="Calibri Light" panose="020F0302020204030204" pitchFamily="34" charset="0"/>
              </a:rPr>
              <a:t>“CEOS Feasibility Study on Satellite Missions/Instruments Focused on Water Quality Measurements”  in </a:t>
            </a:r>
            <a:r>
              <a:rPr lang="en-US" sz="1200" b="1" i="1" kern="0" dirty="0">
                <a:solidFill>
                  <a:schemeClr val="bg1"/>
                </a:solidFill>
                <a:latin typeface="Calibri Light" panose="020F0302020204030204" pitchFamily="34" charset="0"/>
              </a:rPr>
              <a:t>the frame of “CEOS Strategy for Water Observations from Space” </a:t>
            </a:r>
          </a:p>
        </p:txBody>
      </p:sp>
      <p:sp>
        <p:nvSpPr>
          <p:cNvPr id="17" name="Right Arrow Callout 16"/>
          <p:cNvSpPr/>
          <p:nvPr/>
        </p:nvSpPr>
        <p:spPr bwMode="auto">
          <a:xfrm flipH="1">
            <a:off x="6470072" y="1272515"/>
            <a:ext cx="2603410" cy="1692082"/>
          </a:xfrm>
          <a:prstGeom prst="rightArrowCallout">
            <a:avLst>
              <a:gd name="adj1" fmla="val 13005"/>
              <a:gd name="adj2" fmla="val 14849"/>
              <a:gd name="adj3" fmla="val 20886"/>
              <a:gd name="adj4" fmla="val 69003"/>
            </a:avLst>
          </a:prstGeom>
          <a:solidFill>
            <a:srgbClr val="D6DCE5"/>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lvl="0" algn="ctr" eaLnBrk="0" hangingPunct="0">
              <a:lnSpc>
                <a:spcPct val="90000"/>
              </a:lnSpc>
              <a:spcBef>
                <a:spcPts val="600"/>
              </a:spcBef>
            </a:pPr>
            <a:r>
              <a:rPr lang="en-US" dirty="0" smtClean="0">
                <a:solidFill>
                  <a:srgbClr val="000000"/>
                </a:solidFill>
                <a:latin typeface="Calibri" panose="020F0502020204030204" pitchFamily="34" charset="0"/>
              </a:rPr>
              <a:t>OCR-VC </a:t>
            </a:r>
            <a:r>
              <a:rPr lang="en-US" dirty="0">
                <a:solidFill>
                  <a:srgbClr val="000000"/>
                </a:solidFill>
                <a:latin typeface="Calibri" panose="020F0502020204030204" pitchFamily="34" charset="0"/>
              </a:rPr>
              <a:t>Deliverable </a:t>
            </a:r>
            <a:r>
              <a:rPr lang="en-US" dirty="0" smtClean="0">
                <a:solidFill>
                  <a:srgbClr val="000000"/>
                </a:solidFill>
                <a:latin typeface="Calibri" panose="020F0502020204030204" pitchFamily="34" charset="0"/>
              </a:rPr>
              <a:t>VC-09</a:t>
            </a:r>
            <a:endParaRPr lang="en-US" dirty="0">
              <a:solidFill>
                <a:srgbClr val="000000"/>
              </a:solidFill>
              <a:latin typeface="Calibri" panose="020F0502020204030204" pitchFamily="34" charset="0"/>
            </a:endParaRPr>
          </a:p>
          <a:p>
            <a:pPr lvl="0" algn="ctr" eaLnBrk="0" hangingPunct="0">
              <a:lnSpc>
                <a:spcPct val="90000"/>
              </a:lnSpc>
              <a:spcBef>
                <a:spcPts val="600"/>
              </a:spcBef>
            </a:pPr>
            <a:r>
              <a:rPr lang="en-US" dirty="0" smtClean="0">
                <a:solidFill>
                  <a:srgbClr val="000000"/>
                </a:solidFill>
                <a:latin typeface="Calibri" panose="020F0502020204030204" pitchFamily="34" charset="0"/>
              </a:rPr>
              <a:t>INSITU-OCR </a:t>
            </a:r>
          </a:p>
          <a:p>
            <a:pPr lvl="0" algn="ctr" eaLnBrk="0" hangingPunct="0">
              <a:lnSpc>
                <a:spcPct val="90000"/>
              </a:lnSpc>
              <a:spcBef>
                <a:spcPts val="600"/>
              </a:spcBef>
            </a:pPr>
            <a:r>
              <a:rPr lang="en-US" sz="1400" b="0" dirty="0">
                <a:solidFill>
                  <a:srgbClr val="000000"/>
                </a:solidFill>
                <a:latin typeface="Calibri" panose="020F0502020204030204" pitchFamily="34" charset="0"/>
              </a:rPr>
              <a:t>Implementation of White Paper </a:t>
            </a:r>
            <a:r>
              <a:rPr lang="en-US" sz="1400" b="0" dirty="0" smtClean="0">
                <a:solidFill>
                  <a:srgbClr val="000000"/>
                </a:solidFill>
                <a:latin typeface="Calibri" panose="020F0502020204030204" pitchFamily="34" charset="0"/>
              </a:rPr>
              <a:t>recommendations</a:t>
            </a:r>
            <a:endParaRPr lang="en-GB" sz="1400" b="0" dirty="0">
              <a:solidFill>
                <a:srgbClr val="000000"/>
              </a:solidFill>
              <a:latin typeface="Calibri" panose="020F0502020204030204" pitchFamily="34" charset="0"/>
            </a:endParaRPr>
          </a:p>
        </p:txBody>
      </p:sp>
      <p:sp>
        <p:nvSpPr>
          <p:cNvPr id="18" name="Right Arrow Callout 17"/>
          <p:cNvSpPr/>
          <p:nvPr/>
        </p:nvSpPr>
        <p:spPr bwMode="auto">
          <a:xfrm flipH="1">
            <a:off x="6553198" y="3049384"/>
            <a:ext cx="2514601" cy="1588077"/>
          </a:xfrm>
          <a:prstGeom prst="rightArrowCallout">
            <a:avLst>
              <a:gd name="adj1" fmla="val 13005"/>
              <a:gd name="adj2" fmla="val 14849"/>
              <a:gd name="adj3" fmla="val 20886"/>
              <a:gd name="adj4" fmla="val 69003"/>
            </a:avLst>
          </a:prstGeom>
          <a:solidFill>
            <a:srgbClr val="A4CD33"/>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lvl="0" algn="ctr" eaLnBrk="0" hangingPunct="0">
              <a:lnSpc>
                <a:spcPct val="90000"/>
              </a:lnSpc>
              <a:spcBef>
                <a:spcPts val="600"/>
              </a:spcBef>
            </a:pPr>
            <a:r>
              <a:rPr lang="en-US" sz="2000" dirty="0">
                <a:solidFill>
                  <a:srgbClr val="000000"/>
                </a:solidFill>
                <a:latin typeface="Calibri" panose="020F0502020204030204" pitchFamily="34" charset="0"/>
              </a:rPr>
              <a:t>New Technologies</a:t>
            </a:r>
          </a:p>
          <a:p>
            <a:pPr marL="171450" lvl="0" indent="-171450" algn="ctr" eaLnBrk="0" hangingPunct="0">
              <a:lnSpc>
                <a:spcPct val="90000"/>
              </a:lnSpc>
              <a:spcBef>
                <a:spcPts val="600"/>
              </a:spcBef>
              <a:buFont typeface="Arial" panose="020B0604020202020204" pitchFamily="34" charset="0"/>
              <a:buChar char="•"/>
            </a:pPr>
            <a:r>
              <a:rPr lang="en-US" sz="1400" dirty="0">
                <a:solidFill>
                  <a:srgbClr val="000000"/>
                </a:solidFill>
                <a:latin typeface="Calibri" panose="020F0502020204030204" pitchFamily="34" charset="0"/>
              </a:rPr>
              <a:t>Hyperspectral OCR</a:t>
            </a:r>
          </a:p>
          <a:p>
            <a:pPr marL="171450" lvl="0" indent="-171450" algn="ctr" eaLnBrk="0" hangingPunct="0">
              <a:lnSpc>
                <a:spcPct val="90000"/>
              </a:lnSpc>
              <a:spcBef>
                <a:spcPts val="600"/>
              </a:spcBef>
              <a:buFont typeface="Arial" panose="020B0604020202020204" pitchFamily="34" charset="0"/>
              <a:buChar char="•"/>
            </a:pPr>
            <a:r>
              <a:rPr lang="en-US" sz="1400" dirty="0">
                <a:solidFill>
                  <a:srgbClr val="000000"/>
                </a:solidFill>
                <a:latin typeface="Calibri" panose="020F0502020204030204" pitchFamily="34" charset="0"/>
              </a:rPr>
              <a:t>Geostationary OCR</a:t>
            </a:r>
          </a:p>
          <a:p>
            <a:pPr marL="171450" lvl="0" indent="-171450" algn="ctr" eaLnBrk="0" hangingPunct="0">
              <a:lnSpc>
                <a:spcPct val="90000"/>
              </a:lnSpc>
              <a:spcBef>
                <a:spcPts val="600"/>
              </a:spcBef>
              <a:buFont typeface="Arial" panose="020B0604020202020204" pitchFamily="34" charset="0"/>
              <a:buChar char="•"/>
            </a:pPr>
            <a:r>
              <a:rPr lang="en-US" sz="1400" dirty="0">
                <a:solidFill>
                  <a:srgbClr val="000000"/>
                </a:solidFill>
                <a:latin typeface="Calibri" panose="020F0502020204030204" pitchFamily="34" charset="0"/>
              </a:rPr>
              <a:t>Polarimetry, Lidar</a:t>
            </a:r>
          </a:p>
        </p:txBody>
      </p:sp>
    </p:spTree>
    <p:extLst>
      <p:ext uri="{BB962C8B-B14F-4D97-AF65-F5344CB8AC3E}">
        <p14:creationId xmlns:p14="http://schemas.microsoft.com/office/powerpoint/2010/main" val="52897058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5" name="Content Placeholder 3"/>
          <p:cNvSpPr>
            <a:spLocks noGrp="1"/>
          </p:cNvSpPr>
          <p:nvPr>
            <p:ph sz="quarter" idx="11"/>
          </p:nvPr>
        </p:nvSpPr>
        <p:spPr>
          <a:xfrm>
            <a:off x="1981200" y="152400"/>
            <a:ext cx="5562600" cy="914400"/>
          </a:xfrm>
        </p:spPr>
        <p:txBody>
          <a:bodyPr/>
          <a:lstStyle/>
          <a:p>
            <a:r>
              <a:rPr lang="en-US" dirty="0" smtClean="0"/>
              <a:t>Ocean Surface Topography Virtual Constellation (OST-VC)</a:t>
            </a:r>
            <a:endParaRPr lang="en-US" dirty="0"/>
          </a:p>
        </p:txBody>
      </p:sp>
      <p:sp>
        <p:nvSpPr>
          <p:cNvPr id="4" name="Content Placeholder 2"/>
          <p:cNvSpPr>
            <a:spLocks noGrp="1"/>
          </p:cNvSpPr>
          <p:nvPr>
            <p:ph sz="quarter" idx="10"/>
          </p:nvPr>
        </p:nvSpPr>
        <p:spPr>
          <a:xfrm>
            <a:off x="11084" y="1143000"/>
            <a:ext cx="8991600" cy="5181600"/>
          </a:xfrm>
        </p:spPr>
        <p:txBody>
          <a:bodyPr/>
          <a:lstStyle/>
          <a:p>
            <a:pPr>
              <a:spcBef>
                <a:spcPts val="0"/>
              </a:spcBef>
            </a:pPr>
            <a:r>
              <a:rPr lang="en-US" sz="2000" dirty="0" smtClean="0"/>
              <a:t>OST-VC contribution to the </a:t>
            </a:r>
            <a:r>
              <a:rPr lang="en-US" sz="2000" dirty="0" err="1" smtClean="0"/>
              <a:t>OceanObs</a:t>
            </a:r>
            <a:r>
              <a:rPr lang="en-US" sz="2000" dirty="0" smtClean="0"/>
              <a:t> ‘19 White Paper:  </a:t>
            </a:r>
            <a:r>
              <a:rPr lang="en-US" sz="2000" b="1" i="1" dirty="0" smtClean="0"/>
              <a:t>Requirements for a Coastal Zone Observing System</a:t>
            </a:r>
            <a:r>
              <a:rPr lang="en-US" sz="2000" dirty="0" smtClean="0"/>
              <a:t>, Front. Mar. Sci., 6, 348, </a:t>
            </a:r>
            <a:r>
              <a:rPr lang="en-US" sz="2000" dirty="0" err="1" smtClean="0"/>
              <a:t>doi</a:t>
            </a:r>
            <a:r>
              <a:rPr lang="en-US" sz="2000" dirty="0" smtClean="0"/>
              <a:t>: 10.3389/fmars.2019.00348, 2019</a:t>
            </a:r>
          </a:p>
          <a:p>
            <a:pPr>
              <a:spcBef>
                <a:spcPts val="0"/>
              </a:spcBef>
            </a:pPr>
            <a:endParaRPr lang="en-US" sz="1000" dirty="0" smtClean="0"/>
          </a:p>
          <a:p>
            <a:pPr>
              <a:spcBef>
                <a:spcPts val="0"/>
              </a:spcBef>
            </a:pPr>
            <a:r>
              <a:rPr lang="en-US" sz="2000" dirty="0" smtClean="0"/>
              <a:t>Update of OST-VC User Requirements Document (URD) in 2020</a:t>
            </a:r>
          </a:p>
          <a:p>
            <a:pPr lvl="1">
              <a:spcBef>
                <a:spcPts val="0"/>
              </a:spcBef>
            </a:pPr>
            <a:r>
              <a:rPr lang="en-GB" sz="1800" dirty="0"/>
              <a:t>“Next 15 years of altimetry”, 2009: Constellation User Requirement Documents @ </a:t>
            </a:r>
            <a:r>
              <a:rPr lang="en-GB" sz="1800" dirty="0" err="1"/>
              <a:t>Assmanhausen</a:t>
            </a:r>
            <a:r>
              <a:rPr lang="en-GB" sz="1800" dirty="0"/>
              <a:t> OST-VC meeting</a:t>
            </a:r>
          </a:p>
          <a:p>
            <a:pPr lvl="2">
              <a:spcBef>
                <a:spcPts val="0"/>
              </a:spcBef>
            </a:pPr>
            <a:r>
              <a:rPr lang="en-GB" sz="1600" dirty="0"/>
              <a:t>Reference mission + complementing </a:t>
            </a:r>
            <a:r>
              <a:rPr lang="en-GB" sz="1600" dirty="0" smtClean="0"/>
              <a:t>missions: nadir </a:t>
            </a:r>
            <a:r>
              <a:rPr lang="en-GB" sz="1600" dirty="0"/>
              <a:t>altimetry only (swath altimetry mentioned</a:t>
            </a:r>
            <a:r>
              <a:rPr lang="en-GB" sz="1600" dirty="0" smtClean="0"/>
              <a:t>), structured </a:t>
            </a:r>
            <a:r>
              <a:rPr lang="en-GB" sz="1600" dirty="0"/>
              <a:t>the current constellation (reference mission Jason + SARAL/Sentinel-3/Hy-2A/</a:t>
            </a:r>
            <a:r>
              <a:rPr lang="en-GB" sz="1600" dirty="0" err="1"/>
              <a:t>Cryosat</a:t>
            </a:r>
            <a:r>
              <a:rPr lang="en-GB" sz="1600" dirty="0" smtClean="0"/>
              <a:t>)</a:t>
            </a:r>
          </a:p>
          <a:p>
            <a:pPr lvl="1">
              <a:spcBef>
                <a:spcPts val="0"/>
              </a:spcBef>
            </a:pPr>
            <a:r>
              <a:rPr lang="en-GB" sz="1800" dirty="0" smtClean="0"/>
              <a:t>Will include:</a:t>
            </a:r>
          </a:p>
          <a:p>
            <a:pPr lvl="2">
              <a:spcBef>
                <a:spcPts val="0"/>
              </a:spcBef>
            </a:pPr>
            <a:r>
              <a:rPr lang="en-GB" sz="1600" dirty="0" smtClean="0"/>
              <a:t>Analysis of user needs (systematic + exploratory)</a:t>
            </a:r>
          </a:p>
          <a:p>
            <a:pPr lvl="2">
              <a:spcBef>
                <a:spcPts val="0"/>
              </a:spcBef>
            </a:pPr>
            <a:r>
              <a:rPr lang="en-GB" sz="1600" dirty="0" smtClean="0"/>
              <a:t>Swath altimetry + nadir altimetry (combined)</a:t>
            </a:r>
          </a:p>
          <a:p>
            <a:pPr lvl="2">
              <a:spcBef>
                <a:spcPts val="0"/>
              </a:spcBef>
            </a:pPr>
            <a:r>
              <a:rPr lang="en-GB" sz="1600" dirty="0" smtClean="0"/>
              <a:t>Multiple applications (mesoscale monitoring, polar oceans, long-term record for sea level rise)</a:t>
            </a:r>
          </a:p>
          <a:p>
            <a:pPr lvl="2">
              <a:spcBef>
                <a:spcPts val="0"/>
              </a:spcBef>
            </a:pPr>
            <a:r>
              <a:rPr lang="en-GB" sz="1600" dirty="0" smtClean="0"/>
              <a:t>Links with other observables (e.g., SST and OC)</a:t>
            </a:r>
          </a:p>
          <a:p>
            <a:pPr lvl="1">
              <a:spcBef>
                <a:spcPts val="0"/>
              </a:spcBef>
            </a:pPr>
            <a:r>
              <a:rPr lang="en-GB" sz="2000" dirty="0" smtClean="0"/>
              <a:t>Planned update of full CDR from TOPEX through Jason-3</a:t>
            </a:r>
          </a:p>
          <a:p>
            <a:pPr lvl="2">
              <a:spcBef>
                <a:spcPts val="0"/>
              </a:spcBef>
            </a:pPr>
            <a:r>
              <a:rPr lang="en-GB" sz="1600" dirty="0" smtClean="0"/>
              <a:t>Jason-2 retired in October 2019</a:t>
            </a:r>
            <a:endParaRPr lang="en-GB" sz="1600" dirty="0"/>
          </a:p>
          <a:p>
            <a:pPr lvl="1">
              <a:spcBef>
                <a:spcPts val="0"/>
              </a:spcBef>
            </a:pPr>
            <a:endParaRPr lang="en-US" sz="1400" dirty="0"/>
          </a:p>
        </p:txBody>
      </p:sp>
      <p:sp>
        <p:nvSpPr>
          <p:cNvPr id="6" name="TextBox 5"/>
          <p:cNvSpPr txBox="1"/>
          <p:nvPr/>
        </p:nvSpPr>
        <p:spPr>
          <a:xfrm>
            <a:off x="6477000" y="5715000"/>
            <a:ext cx="2248593" cy="1077216"/>
          </a:xfrm>
          <a:prstGeom prst="rect">
            <a:avLst/>
          </a:prstGeom>
          <a:solidFill>
            <a:schemeClr val="tx2">
              <a:lumMod val="50000"/>
            </a:schemeClr>
          </a:solidFill>
          <a:ln w="28575" cap="flat">
            <a:solidFill>
              <a:srgbClr val="CCFF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CCFF66"/>
                </a:solidFill>
                <a:effectLst/>
                <a:uFillTx/>
              </a:rPr>
              <a:t>Work Plan Deliverables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Planned: 1</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CCFF66"/>
                </a:solidFill>
                <a:effectLst/>
                <a:uFillTx/>
              </a:rPr>
              <a:t>On-track:  1</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Completed</a:t>
            </a:r>
            <a:r>
              <a:rPr kumimoji="0" lang="en-US" sz="1600" b="0" i="0" u="none" strike="noStrike" cap="none" spc="0" normalizeH="0" baseline="0" dirty="0" smtClean="0">
                <a:ln>
                  <a:noFill/>
                </a:ln>
                <a:solidFill>
                  <a:srgbClr val="CCFF66"/>
                </a:solidFill>
                <a:effectLst/>
                <a:uFillTx/>
              </a:rPr>
              <a:t>: 0</a:t>
            </a:r>
            <a:endParaRPr kumimoji="0" lang="en-US" sz="1600" b="0" i="0" u="none" strike="noStrike" cap="none" spc="0" normalizeH="0" baseline="0" dirty="0">
              <a:ln>
                <a:noFill/>
              </a:ln>
              <a:solidFill>
                <a:srgbClr val="CCFF66"/>
              </a:solidFill>
              <a:effectLst/>
              <a:uFillTx/>
            </a:endParaRPr>
          </a:p>
        </p:txBody>
      </p:sp>
    </p:spTree>
    <p:extLst>
      <p:ext uri="{BB962C8B-B14F-4D97-AF65-F5344CB8AC3E}">
        <p14:creationId xmlns:p14="http://schemas.microsoft.com/office/powerpoint/2010/main" val="27561700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7098" y="2356991"/>
            <a:ext cx="2880702" cy="1077218"/>
          </a:xfrm>
          <a:prstGeom prst="rect">
            <a:avLst/>
          </a:prstGeom>
          <a:solidFill>
            <a:srgbClr val="FFFF00"/>
          </a:solidFill>
        </p:spPr>
        <p:txBody>
          <a:bodyPr wrap="square" lIns="91440" tIns="45720" rIns="91440" bIns="45720">
            <a:spAutoFit/>
          </a:bodyPr>
          <a:lstStyle/>
          <a:p>
            <a:pPr algn="ctr"/>
            <a:r>
              <a:rPr lang="en-US"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New Technologies</a:t>
            </a: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5" name="Content Placeholder 3"/>
          <p:cNvSpPr>
            <a:spLocks noGrp="1"/>
          </p:cNvSpPr>
          <p:nvPr>
            <p:ph sz="quarter" idx="11"/>
          </p:nvPr>
        </p:nvSpPr>
        <p:spPr>
          <a:xfrm>
            <a:off x="1828800" y="152400"/>
            <a:ext cx="5715000" cy="914400"/>
          </a:xfrm>
        </p:spPr>
        <p:txBody>
          <a:bodyPr/>
          <a:lstStyle/>
          <a:p>
            <a:r>
              <a:rPr lang="en-US" dirty="0" smtClean="0"/>
              <a:t>Ocean Surface Vector Wind Virtual Constellation (OSVW-VC)</a:t>
            </a:r>
            <a:endParaRPr lang="en-US" dirty="0"/>
          </a:p>
        </p:txBody>
      </p:sp>
      <p:sp>
        <p:nvSpPr>
          <p:cNvPr id="4" name="Content Placeholder 4"/>
          <p:cNvSpPr>
            <a:spLocks noGrp="1"/>
          </p:cNvSpPr>
          <p:nvPr>
            <p:ph sz="quarter" idx="10"/>
          </p:nvPr>
        </p:nvSpPr>
        <p:spPr>
          <a:xfrm>
            <a:off x="33251" y="1143000"/>
            <a:ext cx="8991600" cy="5486400"/>
          </a:xfrm>
        </p:spPr>
        <p:txBody>
          <a:bodyPr/>
          <a:lstStyle/>
          <a:p>
            <a:pPr algn="l">
              <a:spcBef>
                <a:spcPts val="0"/>
              </a:spcBef>
            </a:pPr>
            <a:r>
              <a:rPr lang="en-US" sz="2000" dirty="0" err="1" smtClean="0"/>
              <a:t>Spaceborne</a:t>
            </a:r>
            <a:r>
              <a:rPr lang="en-US" sz="2000" dirty="0" smtClean="0"/>
              <a:t> </a:t>
            </a:r>
            <a:r>
              <a:rPr lang="en-US" sz="2000" dirty="0" err="1"/>
              <a:t>scatterometers</a:t>
            </a:r>
            <a:r>
              <a:rPr lang="en-US" sz="2000" dirty="0"/>
              <a:t> (C-, Ku-band) become </a:t>
            </a:r>
            <a:r>
              <a:rPr lang="en-US" sz="2000" dirty="0" smtClean="0"/>
              <a:t>standard </a:t>
            </a:r>
            <a:r>
              <a:rPr lang="en-US" sz="2000" dirty="0"/>
              <a:t>to provide global ocean surface wind vector </a:t>
            </a:r>
            <a:r>
              <a:rPr lang="en-US" sz="2000" dirty="0" smtClean="0"/>
              <a:t>data</a:t>
            </a:r>
          </a:p>
          <a:p>
            <a:pPr lvl="1" algn="l">
              <a:spcBef>
                <a:spcPts val="0"/>
              </a:spcBef>
            </a:pPr>
            <a:r>
              <a:rPr lang="en-US" sz="1600" dirty="0"/>
              <a:t>Primarily ISRO, EUMETSAT, and </a:t>
            </a:r>
            <a:r>
              <a:rPr lang="en-US" sz="1600" dirty="0" smtClean="0"/>
              <a:t>CMA (although CMA data are not as available)</a:t>
            </a:r>
          </a:p>
          <a:p>
            <a:pPr algn="l">
              <a:spcBef>
                <a:spcPts val="0"/>
              </a:spcBef>
            </a:pPr>
            <a:r>
              <a:rPr lang="en-US" sz="2000" dirty="0" smtClean="0"/>
              <a:t>Other </a:t>
            </a:r>
            <a:r>
              <a:rPr lang="en-US" sz="2000" dirty="0"/>
              <a:t>remote sensing techniques have demonstrated </a:t>
            </a:r>
            <a:r>
              <a:rPr lang="en-US" sz="2000" dirty="0" smtClean="0"/>
              <a:t>potential for retrieving ocean </a:t>
            </a:r>
            <a:r>
              <a:rPr lang="en-US" sz="2000" dirty="0"/>
              <a:t>surface </a:t>
            </a:r>
            <a:r>
              <a:rPr lang="en-US" sz="2000" dirty="0" smtClean="0"/>
              <a:t>winds: </a:t>
            </a:r>
            <a:endParaRPr lang="en-US" sz="2000" dirty="0"/>
          </a:p>
          <a:p>
            <a:pPr lvl="1" algn="l">
              <a:spcBef>
                <a:spcPts val="0"/>
              </a:spcBef>
            </a:pPr>
            <a:r>
              <a:rPr lang="en-US" sz="1600" dirty="0"/>
              <a:t>Microwave </a:t>
            </a:r>
            <a:r>
              <a:rPr lang="en-US" sz="1600" dirty="0" smtClean="0"/>
              <a:t>radiometers – Multi-frequency, </a:t>
            </a:r>
            <a:r>
              <a:rPr lang="en-US" sz="1600" dirty="0" err="1" smtClean="0"/>
              <a:t>Polarimetric</a:t>
            </a:r>
            <a:r>
              <a:rPr lang="en-US" sz="1600" dirty="0" smtClean="0"/>
              <a:t>, L-band </a:t>
            </a:r>
          </a:p>
          <a:p>
            <a:pPr lvl="1" algn="l">
              <a:spcBef>
                <a:spcPts val="0"/>
              </a:spcBef>
            </a:pPr>
            <a:r>
              <a:rPr lang="en-US" sz="1600" dirty="0" smtClean="0"/>
              <a:t>Synthetic </a:t>
            </a:r>
            <a:r>
              <a:rPr lang="en-US" sz="1600" dirty="0"/>
              <a:t>Aperture Radar (SAR) </a:t>
            </a:r>
          </a:p>
          <a:p>
            <a:pPr lvl="1" algn="l">
              <a:spcBef>
                <a:spcPts val="0"/>
              </a:spcBef>
            </a:pPr>
            <a:r>
              <a:rPr lang="en-US" sz="1600" dirty="0"/>
              <a:t>GNSS-R </a:t>
            </a:r>
          </a:p>
          <a:p>
            <a:pPr lvl="1" algn="l">
              <a:spcBef>
                <a:spcPts val="0"/>
              </a:spcBef>
            </a:pPr>
            <a:r>
              <a:rPr lang="en-US" sz="1600" dirty="0"/>
              <a:t>HF radars (regional coverage but frequent temporal refresh) </a:t>
            </a:r>
          </a:p>
          <a:p>
            <a:pPr algn="l">
              <a:spcBef>
                <a:spcPts val="0"/>
              </a:spcBef>
            </a:pPr>
            <a:r>
              <a:rPr lang="en-US" sz="2000" dirty="0" smtClean="0"/>
              <a:t>OSVW looking at how to integrate these new measurement techniques with established data record</a:t>
            </a:r>
          </a:p>
          <a:p>
            <a:pPr algn="l">
              <a:spcBef>
                <a:spcPts val="0"/>
              </a:spcBef>
            </a:pPr>
            <a:r>
              <a:rPr lang="en-US" sz="2000" dirty="0" smtClean="0"/>
              <a:t>Future Plans</a:t>
            </a:r>
          </a:p>
          <a:p>
            <a:pPr lvl="1" algn="l">
              <a:spcBef>
                <a:spcPts val="0"/>
              </a:spcBef>
            </a:pPr>
            <a:r>
              <a:rPr lang="en-US" sz="1600" dirty="0" smtClean="0"/>
              <a:t>Refreshed constellation assessment with a focus on users and applications </a:t>
            </a:r>
            <a:endParaRPr lang="en-US" sz="1600" dirty="0"/>
          </a:p>
          <a:p>
            <a:pPr lvl="1" algn="l">
              <a:spcBef>
                <a:spcPts val="0"/>
              </a:spcBef>
            </a:pPr>
            <a:r>
              <a:rPr lang="en-US" sz="1600" dirty="0" smtClean="0"/>
              <a:t>A </a:t>
            </a:r>
            <a:r>
              <a:rPr lang="en-US" sz="1600" dirty="0"/>
              <a:t>workshop to be planned </a:t>
            </a:r>
            <a:r>
              <a:rPr lang="en-US" sz="1600" dirty="0" smtClean="0"/>
              <a:t>by early 2020; include </a:t>
            </a:r>
            <a:r>
              <a:rPr lang="en-US" sz="1600" dirty="0"/>
              <a:t>experts from the measurement and applications </a:t>
            </a:r>
            <a:r>
              <a:rPr lang="en-US" sz="1600" dirty="0" smtClean="0"/>
              <a:t>communities </a:t>
            </a:r>
            <a:endParaRPr lang="en-US" sz="1600" dirty="0"/>
          </a:p>
          <a:p>
            <a:pPr lvl="1" algn="l">
              <a:spcBef>
                <a:spcPts val="0"/>
              </a:spcBef>
            </a:pPr>
            <a:r>
              <a:rPr lang="en-US" sz="1600" dirty="0" smtClean="0"/>
              <a:t>Expected outcome is a report coordinated with </a:t>
            </a:r>
            <a:r>
              <a:rPr lang="en-US" sz="1600" dirty="0"/>
              <a:t>the IOVWST </a:t>
            </a:r>
            <a:r>
              <a:rPr lang="en-US" sz="1600" dirty="0" smtClean="0"/>
              <a:t>assessing observing </a:t>
            </a:r>
            <a:r>
              <a:rPr lang="en-US" sz="1600" dirty="0"/>
              <a:t>system capabilities of ocean surface wind retrievals from the </a:t>
            </a:r>
            <a:r>
              <a:rPr lang="en-US" sz="1600" dirty="0" smtClean="0"/>
              <a:t/>
            </a:r>
            <a:br>
              <a:rPr lang="en-US" sz="1600" dirty="0" smtClean="0"/>
            </a:br>
            <a:r>
              <a:rPr lang="en-US" sz="1600" dirty="0" smtClean="0"/>
              <a:t>measurement </a:t>
            </a:r>
            <a:r>
              <a:rPr lang="en-US" sz="1600" dirty="0"/>
              <a:t>and downstream applications </a:t>
            </a:r>
            <a:r>
              <a:rPr lang="en-US" sz="1600" dirty="0" smtClean="0"/>
              <a:t>perspectives</a:t>
            </a:r>
            <a:endParaRPr lang="en-US" sz="1600" dirty="0"/>
          </a:p>
        </p:txBody>
      </p:sp>
      <p:sp>
        <p:nvSpPr>
          <p:cNvPr id="6" name="TextBox 5"/>
          <p:cNvSpPr txBox="1"/>
          <p:nvPr/>
        </p:nvSpPr>
        <p:spPr>
          <a:xfrm>
            <a:off x="6400800" y="5638800"/>
            <a:ext cx="2248593" cy="1077216"/>
          </a:xfrm>
          <a:prstGeom prst="rect">
            <a:avLst/>
          </a:prstGeom>
          <a:solidFill>
            <a:schemeClr val="tx2">
              <a:lumMod val="50000"/>
            </a:schemeClr>
          </a:solidFill>
          <a:ln w="28575" cap="flat">
            <a:solidFill>
              <a:srgbClr val="CCFF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CCFF66"/>
                </a:solidFill>
                <a:effectLst/>
                <a:uFillTx/>
              </a:rPr>
              <a:t>Work Plan Deliverables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Planned: 1</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CCFF66"/>
                </a:solidFill>
                <a:effectLst/>
                <a:uFillTx/>
              </a:rPr>
              <a:t>On-track:  1</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Complet</a:t>
            </a:r>
            <a:r>
              <a:rPr kumimoji="0" lang="en-US" sz="1600" b="0" i="0" u="none" strike="noStrike" cap="none" spc="0" normalizeH="0" baseline="0" dirty="0" smtClean="0">
                <a:ln>
                  <a:noFill/>
                </a:ln>
                <a:solidFill>
                  <a:srgbClr val="CCFF66"/>
                </a:solidFill>
                <a:effectLst/>
                <a:uFillTx/>
              </a:rPr>
              <a:t>ed: 0</a:t>
            </a:r>
            <a:endParaRPr kumimoji="0" lang="en-US" sz="1600" b="0" i="0" u="none" strike="noStrike" cap="none" spc="0" normalizeH="0" baseline="0" dirty="0">
              <a:ln>
                <a:noFill/>
              </a:ln>
              <a:solidFill>
                <a:srgbClr val="CCFF66"/>
              </a:solidFill>
              <a:effectLst/>
              <a:uFillTx/>
            </a:endParaRPr>
          </a:p>
        </p:txBody>
      </p:sp>
    </p:spTree>
    <p:extLst>
      <p:ext uri="{BB962C8B-B14F-4D97-AF65-F5344CB8AC3E}">
        <p14:creationId xmlns:p14="http://schemas.microsoft.com/office/powerpoint/2010/main" val="111295677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5" name="Content Placeholder 3"/>
          <p:cNvSpPr>
            <a:spLocks noGrp="1"/>
          </p:cNvSpPr>
          <p:nvPr>
            <p:ph sz="quarter" idx="11"/>
          </p:nvPr>
        </p:nvSpPr>
        <p:spPr>
          <a:xfrm>
            <a:off x="1981200" y="152400"/>
            <a:ext cx="5562600" cy="914400"/>
          </a:xfrm>
        </p:spPr>
        <p:txBody>
          <a:bodyPr/>
          <a:lstStyle/>
          <a:p>
            <a:r>
              <a:rPr lang="en-US" dirty="0" smtClean="0"/>
              <a:t>Sea Surface Temperature Virtual Constellation (SST-VC)</a:t>
            </a:r>
            <a:endParaRPr lang="en-US" dirty="0"/>
          </a:p>
        </p:txBody>
      </p:sp>
      <p:sp>
        <p:nvSpPr>
          <p:cNvPr id="6"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46038" y="1219200"/>
            <a:ext cx="8991600" cy="5410200"/>
          </a:xfrm>
        </p:spPr>
        <p:txBody>
          <a:bodyPr/>
          <a:lstStyle/>
          <a:p>
            <a:pPr>
              <a:spcBef>
                <a:spcPts val="0"/>
              </a:spcBef>
            </a:pPr>
            <a:r>
              <a:rPr lang="en-US" sz="1800" dirty="0"/>
              <a:t>SST-VC continues to focus on narrow group of objectives, completing activities of the last few years and transitioning to new focus area. Membership is strong, with active participation and leadership rotations in place</a:t>
            </a:r>
            <a:r>
              <a:rPr lang="en-US" sz="1800" dirty="0" smtClean="0"/>
              <a:t>.</a:t>
            </a:r>
            <a:endParaRPr lang="en-US" sz="1800" dirty="0"/>
          </a:p>
          <a:p>
            <a:pPr>
              <a:spcBef>
                <a:spcPts val="0"/>
              </a:spcBef>
            </a:pPr>
            <a:r>
              <a:rPr lang="en-US" sz="1800" dirty="0" smtClean="0"/>
              <a:t>SST-VC </a:t>
            </a:r>
            <a:r>
              <a:rPr lang="en-US" sz="1800" dirty="0"/>
              <a:t>contributions to the global observing architecture and national planning purposes</a:t>
            </a:r>
          </a:p>
          <a:p>
            <a:pPr marL="768926" lvl="1" indent="-311726">
              <a:spcBef>
                <a:spcPts val="0"/>
              </a:spcBef>
            </a:pPr>
            <a:r>
              <a:rPr lang="en-US" sz="1600" dirty="0"/>
              <a:t>Community White paper for </a:t>
            </a:r>
            <a:r>
              <a:rPr lang="en-US" sz="1600" dirty="0" err="1"/>
              <a:t>OceanObs</a:t>
            </a:r>
            <a:r>
              <a:rPr lang="en-US" sz="1600" dirty="0"/>
              <a:t> ‘19, “</a:t>
            </a:r>
            <a:r>
              <a:rPr lang="en-US" sz="1600" dirty="0">
                <a:solidFill>
                  <a:srgbClr val="073763"/>
                </a:solidFill>
              </a:rPr>
              <a:t>Observational needs of Sea Surface Temperature</a:t>
            </a:r>
            <a:r>
              <a:rPr lang="en-US" sz="1600" dirty="0"/>
              <a:t>”, recently published: </a:t>
            </a:r>
            <a:r>
              <a:rPr lang="en-US" altLang="en-US" sz="1600" dirty="0">
                <a:solidFill>
                  <a:srgbClr val="1155CC"/>
                </a:solidFill>
                <a:ea typeface="Calibri" panose="020F0502020204030204" pitchFamily="34" charset="0"/>
                <a:hlinkClick r:id="rId3"/>
              </a:rPr>
              <a:t>https://www.frontiersin.org/articles/10.3389/fmars.2019.00420/</a:t>
            </a:r>
            <a:endParaRPr lang="en-US" sz="1600" dirty="0"/>
          </a:p>
          <a:p>
            <a:pPr marL="768926" lvl="1" indent="-311726" algn="l" rtl="0">
              <a:spcBef>
                <a:spcPts val="0"/>
              </a:spcBef>
              <a:buSzPts val="2000"/>
            </a:pPr>
            <a:r>
              <a:rPr lang="en-US" sz="1600" dirty="0"/>
              <a:t>Constellation White paper (action VC-19)</a:t>
            </a:r>
          </a:p>
          <a:p>
            <a:pPr marL="768926" lvl="1" indent="-311726" algn="l" rtl="0">
              <a:spcBef>
                <a:spcPts val="0"/>
              </a:spcBef>
              <a:buClr>
                <a:srgbClr val="002569"/>
              </a:buClr>
              <a:buSzPts val="2000"/>
            </a:pPr>
            <a:r>
              <a:rPr lang="en-US" sz="1600" u="sng" dirty="0">
                <a:solidFill>
                  <a:schemeClr val="hlink"/>
                </a:solidFill>
                <a:hlinkClick r:id="rId4"/>
              </a:rPr>
              <a:t>98 standardized GHRSST products</a:t>
            </a:r>
            <a:r>
              <a:rPr lang="en-US" sz="1600" dirty="0"/>
              <a:t>, spanning 7.48 million CF/ACDD </a:t>
            </a:r>
            <a:r>
              <a:rPr lang="en-US" sz="1600" dirty="0" err="1"/>
              <a:t>netCDF</a:t>
            </a:r>
            <a:r>
              <a:rPr lang="en-US" sz="1600" dirty="0"/>
              <a:t> data files, 167 TB, from Sep 1981 – Aug </a:t>
            </a:r>
            <a:r>
              <a:rPr lang="en-US" sz="1600" dirty="0" smtClean="0"/>
              <a:t>2019</a:t>
            </a:r>
          </a:p>
          <a:p>
            <a:pPr marL="342899" indent="-311726" algn="l" rtl="0">
              <a:spcBef>
                <a:spcPts val="0"/>
              </a:spcBef>
              <a:buClr>
                <a:srgbClr val="002569"/>
              </a:buClr>
              <a:buSzPts val="2000"/>
            </a:pPr>
            <a:r>
              <a:rPr lang="en-US" sz="1800" dirty="0" smtClean="0"/>
              <a:t>White Paper on Next Generation SST Constellation</a:t>
            </a:r>
          </a:p>
          <a:p>
            <a:pPr marL="768926" lvl="1" indent="-311726" algn="l" rtl="0">
              <a:spcBef>
                <a:spcPts val="0"/>
              </a:spcBef>
              <a:buClr>
                <a:srgbClr val="002569"/>
              </a:buClr>
              <a:buSzPts val="2000"/>
            </a:pPr>
            <a:r>
              <a:rPr lang="en-US" sz="1600" dirty="0" smtClean="0"/>
              <a:t>Likely ready for distribution end of October/early November</a:t>
            </a:r>
          </a:p>
          <a:p>
            <a:pPr marL="768926" lvl="1" indent="-311726" algn="l" rtl="0">
              <a:spcBef>
                <a:spcPts val="0"/>
              </a:spcBef>
              <a:buClr>
                <a:srgbClr val="002569"/>
              </a:buClr>
              <a:buSzPts val="2000"/>
            </a:pPr>
            <a:r>
              <a:rPr lang="en-US" sz="1600" b="1" dirty="0" smtClean="0">
                <a:solidFill>
                  <a:srgbClr val="990033"/>
                </a:solidFill>
              </a:rPr>
              <a:t>Virtual endorsement by Plenary (or SIT) requested for November</a:t>
            </a:r>
          </a:p>
          <a:p>
            <a:pPr marL="342899" indent="-311726" algn="l" rtl="0">
              <a:spcBef>
                <a:spcPts val="0"/>
              </a:spcBef>
              <a:buClr>
                <a:srgbClr val="002569"/>
              </a:buClr>
              <a:buSzPts val="2000"/>
            </a:pPr>
            <a:r>
              <a:rPr lang="en-US" sz="1800" dirty="0"/>
              <a:t>Increasing concern from SST community regarding increasing impact of Radio Frequency Interference (RFI) and 5G networks on the quality of Sea Surface Temperature retrievals and therefore downstream </a:t>
            </a:r>
            <a:r>
              <a:rPr lang="en-US" sz="1800" dirty="0" smtClean="0"/>
              <a:t>                                            applications</a:t>
            </a:r>
            <a:endParaRPr lang="en-US" sz="1800" dirty="0"/>
          </a:p>
          <a:p>
            <a:pPr marL="768926" lvl="1" indent="-311726" algn="l" rtl="0">
              <a:spcBef>
                <a:spcPts val="0"/>
              </a:spcBef>
              <a:buClr>
                <a:srgbClr val="002569"/>
              </a:buClr>
              <a:buSzPts val="2000"/>
            </a:pPr>
            <a:r>
              <a:rPr lang="en-US" sz="1800" b="1" dirty="0" smtClean="0">
                <a:solidFill>
                  <a:srgbClr val="FF0000"/>
                </a:solidFill>
              </a:rPr>
              <a:t>SST-VC/GHRSST </a:t>
            </a:r>
            <a:r>
              <a:rPr lang="en-US" sz="1800" b="1" dirty="0">
                <a:solidFill>
                  <a:srgbClr val="FF0000"/>
                </a:solidFill>
              </a:rPr>
              <a:t>are compiling an </a:t>
            </a:r>
            <a:r>
              <a:rPr lang="en-US" sz="1800" b="1" dirty="0" smtClean="0">
                <a:solidFill>
                  <a:srgbClr val="FF0000"/>
                </a:solidFill>
              </a:rPr>
              <a:t>inventory</a:t>
            </a:r>
            <a:br>
              <a:rPr lang="en-US" sz="1800" b="1" dirty="0" smtClean="0">
                <a:solidFill>
                  <a:srgbClr val="FF0000"/>
                </a:solidFill>
              </a:rPr>
            </a:br>
            <a:r>
              <a:rPr lang="en-US" sz="1800" b="1" dirty="0" smtClean="0">
                <a:solidFill>
                  <a:srgbClr val="FF0000"/>
                </a:solidFill>
              </a:rPr>
              <a:t>of RFI impacts </a:t>
            </a:r>
            <a:r>
              <a:rPr lang="en-US" sz="1800" b="1" dirty="0">
                <a:solidFill>
                  <a:srgbClr val="FF0000"/>
                </a:solidFill>
              </a:rPr>
              <a:t>on SST products and </a:t>
            </a:r>
            <a:r>
              <a:rPr lang="en-US" sz="1800" b="1" dirty="0" smtClean="0">
                <a:solidFill>
                  <a:srgbClr val="FF0000"/>
                </a:solidFill>
              </a:rPr>
              <a:t>applications</a:t>
            </a:r>
            <a:endParaRPr lang="en-US" sz="1800" b="1" dirty="0">
              <a:solidFill>
                <a:srgbClr val="FF0000"/>
              </a:solidFill>
            </a:endParaRPr>
          </a:p>
        </p:txBody>
      </p:sp>
      <p:sp>
        <p:nvSpPr>
          <p:cNvPr id="7" name="TextBox 6"/>
          <p:cNvSpPr txBox="1"/>
          <p:nvPr/>
        </p:nvSpPr>
        <p:spPr>
          <a:xfrm>
            <a:off x="6666807" y="5552184"/>
            <a:ext cx="2248593" cy="1077216"/>
          </a:xfrm>
          <a:prstGeom prst="rect">
            <a:avLst/>
          </a:prstGeom>
          <a:solidFill>
            <a:schemeClr val="tx2">
              <a:lumMod val="50000"/>
            </a:schemeClr>
          </a:solidFill>
          <a:ln w="28575" cap="flat">
            <a:solidFill>
              <a:srgbClr val="CCFF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CCFF66"/>
                </a:solidFill>
                <a:effectLst/>
                <a:uFillTx/>
              </a:rPr>
              <a:t>Work Plan Deliverables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Planned: 1</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CCFF66"/>
                </a:solidFill>
                <a:effectLst/>
                <a:uFillTx/>
              </a:rPr>
              <a:t>On-track:  1</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solidFill>
                  <a:srgbClr val="CCFF66"/>
                </a:solidFill>
              </a:rPr>
              <a:t>Completed</a:t>
            </a:r>
            <a:r>
              <a:rPr kumimoji="0" lang="en-US" sz="1600" b="0" i="0" u="none" strike="noStrike" cap="none" spc="0" normalizeH="0" baseline="0" dirty="0" smtClean="0">
                <a:ln>
                  <a:noFill/>
                </a:ln>
                <a:solidFill>
                  <a:srgbClr val="CCFF66"/>
                </a:solidFill>
                <a:effectLst/>
                <a:uFillTx/>
              </a:rPr>
              <a:t>: 0</a:t>
            </a:r>
            <a:endParaRPr kumimoji="0" lang="en-US" sz="1600" b="0" i="0" u="none" strike="noStrike" cap="none" spc="0" normalizeH="0" baseline="0" dirty="0">
              <a:ln>
                <a:noFill/>
              </a:ln>
              <a:solidFill>
                <a:srgbClr val="CCFF66"/>
              </a:solidFill>
              <a:effectLst/>
              <a:uFillTx/>
            </a:endParaRPr>
          </a:p>
        </p:txBody>
      </p:sp>
    </p:spTree>
    <p:extLst>
      <p:ext uri="{BB962C8B-B14F-4D97-AF65-F5344CB8AC3E}">
        <p14:creationId xmlns:p14="http://schemas.microsoft.com/office/powerpoint/2010/main" val="208757315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B4FB-BDC1-4A03-AA03-549541DF7E93}"/>
              </a:ext>
            </a:extLst>
          </p:cNvPr>
          <p:cNvSpPr>
            <a:spLocks noGrp="1"/>
          </p:cNvSpPr>
          <p:nvPr>
            <p:ph type="title" idx="4294967295"/>
          </p:nvPr>
        </p:nvSpPr>
        <p:spPr>
          <a:xfrm>
            <a:off x="1905000" y="32204"/>
            <a:ext cx="5638800" cy="973138"/>
          </a:xfrm>
          <a:prstGeom prst="rect">
            <a:avLst/>
          </a:prstGeom>
        </p:spPr>
        <p:txBody>
          <a:bodyPr/>
          <a:lstStyle/>
          <a:p>
            <a:pPr algn="l"/>
            <a:r>
              <a:rPr lang="en-US" b="1" dirty="0">
                <a:latin typeface="+mj-lt"/>
              </a:rPr>
              <a:t>GEO-LEO Pilot</a:t>
            </a:r>
            <a:br>
              <a:rPr lang="en-US" b="1" dirty="0">
                <a:latin typeface="+mj-lt"/>
              </a:rPr>
            </a:br>
            <a:r>
              <a:rPr lang="en-US" sz="1800" b="1" dirty="0">
                <a:latin typeface="+mj-lt"/>
              </a:rPr>
              <a:t>Recent example – </a:t>
            </a:r>
            <a:r>
              <a:rPr lang="en-US" sz="1800" b="1" dirty="0" err="1">
                <a:latin typeface="+mj-lt"/>
              </a:rPr>
              <a:t>Hagabis</a:t>
            </a:r>
            <a:r>
              <a:rPr lang="en-US" sz="1800" b="1" dirty="0">
                <a:latin typeface="+mj-lt"/>
              </a:rPr>
              <a:t> flooding </a:t>
            </a:r>
            <a:r>
              <a:rPr lang="en-US" sz="2000" b="1" dirty="0">
                <a:latin typeface="+mj-lt"/>
              </a:rPr>
              <a:t>- Japan</a:t>
            </a:r>
          </a:p>
        </p:txBody>
      </p:sp>
      <p:pic>
        <p:nvPicPr>
          <p:cNvPr id="5" name="Picture 4">
            <a:extLst>
              <a:ext uri="{FF2B5EF4-FFF2-40B4-BE49-F238E27FC236}">
                <a16:creationId xmlns:a16="http://schemas.microsoft.com/office/drawing/2014/main" id="{EFF6FBE2-1D14-4255-8A12-28FBD21C59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7787" r="34422"/>
          <a:stretch/>
        </p:blipFill>
        <p:spPr>
          <a:xfrm>
            <a:off x="5632965" y="1981199"/>
            <a:ext cx="3252609" cy="3157325"/>
          </a:xfrm>
          <a:prstGeom prst="rect">
            <a:avLst/>
          </a:prstGeom>
        </p:spPr>
      </p:pic>
      <p:pic>
        <p:nvPicPr>
          <p:cNvPr id="7" name="Picture 6">
            <a:extLst>
              <a:ext uri="{FF2B5EF4-FFF2-40B4-BE49-F238E27FC236}">
                <a16:creationId xmlns:a16="http://schemas.microsoft.com/office/drawing/2014/main" id="{D03675E4-4A94-4B42-B079-5346443BF3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54019" y="1591931"/>
            <a:ext cx="2120609" cy="3829623"/>
          </a:xfrm>
          <a:prstGeom prst="rect">
            <a:avLst/>
          </a:prstGeom>
        </p:spPr>
      </p:pic>
      <p:pic>
        <p:nvPicPr>
          <p:cNvPr id="4" name="Picture 3">
            <a:extLst>
              <a:ext uri="{FF2B5EF4-FFF2-40B4-BE49-F238E27FC236}">
                <a16:creationId xmlns:a16="http://schemas.microsoft.com/office/drawing/2014/main" id="{F7C2146E-7D1C-41AB-82E1-A61FF5BE19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22" y="1591931"/>
            <a:ext cx="3346360" cy="3829623"/>
          </a:xfrm>
          <a:prstGeom prst="rect">
            <a:avLst/>
          </a:prstGeom>
        </p:spPr>
      </p:pic>
      <p:cxnSp>
        <p:nvCxnSpPr>
          <p:cNvPr id="9" name="Straight Arrow Connector 8">
            <a:extLst>
              <a:ext uri="{FF2B5EF4-FFF2-40B4-BE49-F238E27FC236}">
                <a16:creationId xmlns:a16="http://schemas.microsoft.com/office/drawing/2014/main" id="{84A4A59C-6996-4BA8-B50E-294BAD0235B1}"/>
              </a:ext>
            </a:extLst>
          </p:cNvPr>
          <p:cNvCxnSpPr/>
          <p:nvPr/>
        </p:nvCxnSpPr>
        <p:spPr>
          <a:xfrm flipV="1">
            <a:off x="914400" y="2819400"/>
            <a:ext cx="3276600" cy="6096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A028D7FA-3229-449F-854B-B5679239D914}"/>
              </a:ext>
            </a:extLst>
          </p:cNvPr>
          <p:cNvCxnSpPr/>
          <p:nvPr/>
        </p:nvCxnSpPr>
        <p:spPr>
          <a:xfrm>
            <a:off x="4419600" y="2743200"/>
            <a:ext cx="3124200" cy="3810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399DAABE-8024-40EA-AC19-0EECF739540F}"/>
              </a:ext>
            </a:extLst>
          </p:cNvPr>
          <p:cNvSpPr txBox="1"/>
          <p:nvPr/>
        </p:nvSpPr>
        <p:spPr>
          <a:xfrm>
            <a:off x="143003" y="5534241"/>
            <a:ext cx="8857994" cy="10895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90000"/>
              </a:lnSpc>
              <a:spcBef>
                <a:spcPts val="0"/>
              </a:spcBef>
              <a:spcAft>
                <a:spcPts val="0"/>
              </a:spcAft>
              <a:buClrTx/>
              <a:buSzTx/>
              <a:buFontTx/>
              <a:buNone/>
              <a:tabLst/>
            </a:pPr>
            <a:r>
              <a:rPr kumimoji="0" lang="en-US" b="0" i="0" u="none" strike="noStrike" cap="none" spc="0" normalizeH="0" baseline="0" dirty="0">
                <a:ln>
                  <a:noFill/>
                </a:ln>
                <a:solidFill>
                  <a:srgbClr val="002569"/>
                </a:solidFill>
                <a:effectLst/>
                <a:uFillTx/>
                <a:latin typeface="+mj-lt"/>
              </a:rPr>
              <a:t>GEO – LEO Flood Pilot demonstrated the use of operational weather </a:t>
            </a:r>
            <a:r>
              <a:rPr kumimoji="0" lang="en-US" b="0" i="0" u="none" strike="noStrike" cap="none" spc="0" normalizeH="0" baseline="0" dirty="0" smtClean="0">
                <a:ln>
                  <a:noFill/>
                </a:ln>
                <a:solidFill>
                  <a:srgbClr val="002569"/>
                </a:solidFill>
                <a:effectLst/>
                <a:uFillTx/>
                <a:latin typeface="+mj-lt"/>
              </a:rPr>
              <a:t>satellites for        “</a:t>
            </a:r>
            <a:r>
              <a:rPr kumimoji="0" lang="en-US" b="0" i="0" u="none" strike="noStrike" cap="none" spc="0" normalizeH="0" baseline="0" dirty="0">
                <a:ln>
                  <a:noFill/>
                </a:ln>
                <a:solidFill>
                  <a:srgbClr val="002569"/>
                </a:solidFill>
                <a:effectLst/>
                <a:uFillTx/>
                <a:latin typeface="+mj-lt"/>
              </a:rPr>
              <a:t>rapid” large area</a:t>
            </a:r>
            <a:r>
              <a:rPr lang="en-US" dirty="0">
                <a:latin typeface="+mj-lt"/>
              </a:rPr>
              <a:t>l flood mapping (clear conditions) – and will be extended to </a:t>
            </a:r>
            <a:r>
              <a:rPr lang="en-US" dirty="0" smtClean="0">
                <a:latin typeface="+mj-lt"/>
              </a:rPr>
              <a:t>include   other </a:t>
            </a:r>
            <a:r>
              <a:rPr lang="en-US" dirty="0">
                <a:latin typeface="+mj-lt"/>
              </a:rPr>
              <a:t>critical </a:t>
            </a:r>
            <a:r>
              <a:rPr kumimoji="0" lang="en-US" b="0" i="0" u="none" strike="noStrike" cap="none" spc="0" normalizeH="0" baseline="0" dirty="0">
                <a:ln>
                  <a:noFill/>
                </a:ln>
                <a:solidFill>
                  <a:srgbClr val="002569"/>
                </a:solidFill>
                <a:effectLst/>
                <a:uFillTx/>
                <a:latin typeface="+mj-lt"/>
              </a:rPr>
              <a:t>assets</a:t>
            </a:r>
            <a:r>
              <a:rPr lang="en-US" dirty="0">
                <a:latin typeface="+mj-lt"/>
              </a:rPr>
              <a:t>, for example  higher resolution Sentinel 1 SAR as part of </a:t>
            </a:r>
            <a:r>
              <a:rPr lang="en-US" dirty="0" smtClean="0">
                <a:latin typeface="+mj-lt"/>
              </a:rPr>
              <a:t>a  </a:t>
            </a:r>
            <a:r>
              <a:rPr lang="en-US" dirty="0">
                <a:latin typeface="+mj-lt"/>
              </a:rPr>
              <a:t>Flood “Constellation” Scenario pilot to be developed within </a:t>
            </a:r>
            <a:r>
              <a:rPr lang="en-US" dirty="0" err="1" smtClean="0">
                <a:latin typeface="+mj-lt"/>
              </a:rPr>
              <a:t>WGDisasters</a:t>
            </a:r>
            <a:r>
              <a:rPr lang="en-US" dirty="0">
                <a:latin typeface="+mj-lt"/>
              </a:rPr>
              <a:t>.</a:t>
            </a:r>
            <a:endParaRPr kumimoji="0" lang="en-US" b="0" i="0" u="none" strike="noStrike" cap="none" spc="0" normalizeH="0" baseline="0" dirty="0">
              <a:ln>
                <a:noFill/>
              </a:ln>
              <a:solidFill>
                <a:srgbClr val="002569"/>
              </a:solidFill>
              <a:effectLst/>
              <a:uFillTx/>
              <a:latin typeface="+mj-lt"/>
            </a:endParaRPr>
          </a:p>
        </p:txBody>
      </p:sp>
      <p:sp>
        <p:nvSpPr>
          <p:cNvPr id="13" name="TextBox 12">
            <a:extLst>
              <a:ext uri="{FF2B5EF4-FFF2-40B4-BE49-F238E27FC236}">
                <a16:creationId xmlns:a16="http://schemas.microsoft.com/office/drawing/2014/main" id="{30BE64D7-121D-4621-9D3C-197E9F231DB9}"/>
              </a:ext>
            </a:extLst>
          </p:cNvPr>
          <p:cNvSpPr txBox="1"/>
          <p:nvPr/>
        </p:nvSpPr>
        <p:spPr>
          <a:xfrm>
            <a:off x="3048000" y="1752600"/>
            <a:ext cx="4571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4" name="TextBox 13">
            <a:extLst>
              <a:ext uri="{FF2B5EF4-FFF2-40B4-BE49-F238E27FC236}">
                <a16:creationId xmlns:a16="http://schemas.microsoft.com/office/drawing/2014/main" id="{2F82D42D-928C-4A67-9EC1-E03FF759F341}"/>
              </a:ext>
            </a:extLst>
          </p:cNvPr>
          <p:cNvSpPr txBox="1"/>
          <p:nvPr/>
        </p:nvSpPr>
        <p:spPr>
          <a:xfrm>
            <a:off x="496351" y="1179256"/>
            <a:ext cx="742767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2569"/>
                </a:solidFill>
                <a:effectLst/>
                <a:uFillTx/>
              </a:rPr>
              <a:t>Himawari</a:t>
            </a:r>
            <a:r>
              <a:rPr kumimoji="0" lang="en-US" sz="1800" b="0" i="0" u="none" strike="noStrike" cap="none" spc="0" normalizeH="0" baseline="0" dirty="0" smtClean="0">
                <a:ln>
                  <a:noFill/>
                </a:ln>
                <a:solidFill>
                  <a:srgbClr val="002569"/>
                </a:solidFill>
                <a:effectLst/>
                <a:uFillTx/>
              </a:rPr>
              <a:t> </a:t>
            </a:r>
            <a:r>
              <a:rPr kumimoji="0" lang="en-US" sz="1800" b="0" i="0" u="none" strike="noStrike" cap="none" spc="0" normalizeH="0" baseline="0" dirty="0">
                <a:ln>
                  <a:noFill/>
                </a:ln>
                <a:solidFill>
                  <a:srgbClr val="002569"/>
                </a:solidFill>
                <a:effectLst/>
                <a:uFillTx/>
              </a:rPr>
              <a:t>and JPSS Integrated Flood Map – October 12, 2019 - Sunday</a:t>
            </a:r>
          </a:p>
        </p:txBody>
      </p:sp>
      <p:sp>
        <p:nvSpPr>
          <p:cNvPr id="15" name="TextBox 14">
            <a:extLst>
              <a:ext uri="{FF2B5EF4-FFF2-40B4-BE49-F238E27FC236}">
                <a16:creationId xmlns:a16="http://schemas.microsoft.com/office/drawing/2014/main" id="{9126D028-A4E5-4454-9349-5DD800C4AB2E}"/>
              </a:ext>
            </a:extLst>
          </p:cNvPr>
          <p:cNvSpPr txBox="1"/>
          <p:nvPr/>
        </p:nvSpPr>
        <p:spPr>
          <a:xfrm>
            <a:off x="6248400" y="1591931"/>
            <a:ext cx="228523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Sentinel-1 Flood Map</a:t>
            </a:r>
          </a:p>
        </p:txBody>
      </p:sp>
    </p:spTree>
    <p:extLst>
      <p:ext uri="{BB962C8B-B14F-4D97-AF65-F5344CB8AC3E}">
        <p14:creationId xmlns:p14="http://schemas.microsoft.com/office/powerpoint/2010/main" val="297472250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152400" y="1219200"/>
            <a:ext cx="8915400" cy="5105400"/>
          </a:xfrm>
        </p:spPr>
        <p:txBody>
          <a:bodyPr/>
          <a:lstStyle/>
          <a:p>
            <a:pPr marL="514350" indent="-514350">
              <a:buFont typeface="+mj-lt"/>
              <a:buAutoNum type="arabicPeriod"/>
            </a:pPr>
            <a:r>
              <a:rPr lang="en-US" dirty="0" smtClean="0"/>
              <a:t>Productivity, Activities, and Accomplishments</a:t>
            </a:r>
          </a:p>
          <a:p>
            <a:pPr lvl="1" indent="-342900"/>
            <a:r>
              <a:rPr lang="en-US" dirty="0" smtClean="0"/>
              <a:t>Year in (short) Review</a:t>
            </a:r>
          </a:p>
          <a:p>
            <a:pPr lvl="1" indent="-342900"/>
            <a:r>
              <a:rPr lang="en-US" dirty="0" smtClean="0"/>
              <a:t>Leadership Changes</a:t>
            </a:r>
          </a:p>
          <a:p>
            <a:pPr lvl="1" indent="-342900"/>
            <a:r>
              <a:rPr lang="en-US" dirty="0" smtClean="0"/>
              <a:t>Summary of Virtual Constellation Key Highlights</a:t>
            </a:r>
          </a:p>
          <a:p>
            <a:pPr lvl="1" indent="-342900"/>
            <a:r>
              <a:rPr lang="en-US" dirty="0" smtClean="0"/>
              <a:t>Close-out of LEO-GEO</a:t>
            </a:r>
          </a:p>
          <a:p>
            <a:pPr marL="457200" indent="-457200">
              <a:buFont typeface="+mj-lt"/>
              <a:buAutoNum type="arabicPeriod"/>
            </a:pPr>
            <a:r>
              <a:rPr lang="en-US" dirty="0" smtClean="0"/>
              <a:t>Approach for CEOS Coastal Observations and Applications Study Team (COAST)</a:t>
            </a:r>
          </a:p>
          <a:p>
            <a:pPr marL="457200" lvl="1" indent="0">
              <a:buNone/>
            </a:pPr>
            <a:r>
              <a:rPr lang="en-US" sz="2800" b="1" dirty="0" smtClean="0">
                <a:solidFill>
                  <a:srgbClr val="990033"/>
                </a:solidFill>
              </a:rPr>
              <a:t>FOR DECISION</a:t>
            </a:r>
            <a:endParaRPr lang="en-US" sz="2800" b="1" dirty="0"/>
          </a:p>
          <a:p>
            <a:pPr marL="514350" indent="-514350">
              <a:buFont typeface="+mj-lt"/>
              <a:buAutoNum type="arabicPeriod" startAt="3"/>
            </a:pPr>
            <a:r>
              <a:rPr lang="en-US" dirty="0" smtClean="0"/>
              <a:t>Virtual Constellation Leadership Succession</a:t>
            </a:r>
          </a:p>
          <a:p>
            <a:pPr marL="426027" lvl="1" indent="0">
              <a:buNone/>
            </a:pPr>
            <a:r>
              <a:rPr lang="en-US" sz="2800" b="1" dirty="0">
                <a:solidFill>
                  <a:srgbClr val="990033"/>
                </a:solidFill>
              </a:rPr>
              <a:t>FOR </a:t>
            </a:r>
            <a:r>
              <a:rPr lang="en-US" sz="2800" b="1" dirty="0" smtClean="0">
                <a:solidFill>
                  <a:srgbClr val="990033"/>
                </a:solidFill>
              </a:rPr>
              <a:t>ENDORSEMENT</a:t>
            </a:r>
          </a:p>
        </p:txBody>
      </p:sp>
      <p:sp>
        <p:nvSpPr>
          <p:cNvPr id="4" name="Content Placeholder 3"/>
          <p:cNvSpPr>
            <a:spLocks noGrp="1"/>
          </p:cNvSpPr>
          <p:nvPr>
            <p:ph sz="quarter" idx="11"/>
          </p:nvPr>
        </p:nvSpPr>
        <p:spPr>
          <a:xfrm>
            <a:off x="1981200" y="152400"/>
            <a:ext cx="5562600" cy="762000"/>
          </a:xfrm>
        </p:spPr>
        <p:txBody>
          <a:bodyPr/>
          <a:lstStyle/>
          <a:p>
            <a:r>
              <a:rPr lang="en-US" sz="4000" dirty="0" smtClean="0"/>
              <a:t>Overview</a:t>
            </a:r>
            <a:endParaRPr lang="en-US" dirty="0"/>
          </a:p>
        </p:txBody>
      </p:sp>
    </p:spTree>
    <p:extLst>
      <p:ext uri="{BB962C8B-B14F-4D97-AF65-F5344CB8AC3E}">
        <p14:creationId xmlns:p14="http://schemas.microsoft.com/office/powerpoint/2010/main" val="82552979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828800" y="37258"/>
            <a:ext cx="5529384" cy="992649"/>
          </a:xfrm>
        </p:spPr>
        <p:txBody>
          <a:bodyPr/>
          <a:lstStyle/>
          <a:p>
            <a:pPr marL="58738" indent="-6350"/>
            <a:r>
              <a:rPr lang="en-US" sz="2800" b="1" dirty="0" smtClean="0">
                <a:latin typeface="+mj-lt"/>
              </a:rPr>
              <a:t>Trajectory for GEO-LEO Initiative</a:t>
            </a:r>
            <a:endParaRPr lang="en-US" sz="2800" b="1" dirty="0">
              <a:latin typeface="+mj-lt"/>
            </a:endParaRPr>
          </a:p>
        </p:txBody>
      </p:sp>
      <p:sp>
        <p:nvSpPr>
          <p:cNvPr id="2" name="Title 1">
            <a:extLst>
              <a:ext uri="{FF2B5EF4-FFF2-40B4-BE49-F238E27FC236}">
                <a16:creationId xmlns:a16="http://schemas.microsoft.com/office/drawing/2014/main" id="{49145B5C-1C30-48BA-890C-958135BF53DA}"/>
              </a:ext>
            </a:extLst>
          </p:cNvPr>
          <p:cNvSpPr>
            <a:spLocks noGrp="1"/>
          </p:cNvSpPr>
          <p:nvPr>
            <p:ph type="title" idx="4294967295"/>
          </p:nvPr>
        </p:nvSpPr>
        <p:spPr/>
        <p:txBody>
          <a:bodyPr>
            <a:noAutofit/>
          </a:bodyPr>
          <a:lstStyle/>
          <a:p>
            <a:r>
              <a:rPr lang="en-US" sz="3200" dirty="0" smtClean="0"/>
              <a:t> </a:t>
            </a:r>
            <a:endParaRPr lang="en-US" sz="3200" dirty="0"/>
          </a:p>
        </p:txBody>
      </p:sp>
      <p:sp>
        <p:nvSpPr>
          <p:cNvPr id="4" name="Text Placeholder 3"/>
          <p:cNvSpPr>
            <a:spLocks noGrp="1"/>
          </p:cNvSpPr>
          <p:nvPr>
            <p:ph type="body" idx="1"/>
          </p:nvPr>
        </p:nvSpPr>
        <p:spPr>
          <a:xfrm>
            <a:off x="152400" y="1219200"/>
            <a:ext cx="8839200" cy="5638800"/>
          </a:xfrm>
        </p:spPr>
        <p:txBody>
          <a:bodyPr/>
          <a:lstStyle/>
          <a:p>
            <a:pPr marL="287338" indent="-185738">
              <a:lnSpc>
                <a:spcPct val="90000"/>
              </a:lnSpc>
            </a:pPr>
            <a:r>
              <a:rPr lang="en-US" dirty="0" smtClean="0">
                <a:latin typeface="+mj-lt"/>
              </a:rPr>
              <a:t>NOAA SIT Chair Team activity demonstrated utility and significant interest.</a:t>
            </a:r>
          </a:p>
          <a:p>
            <a:pPr marL="287338" indent="-185738">
              <a:lnSpc>
                <a:spcPct val="90000"/>
              </a:lnSpc>
            </a:pPr>
            <a:r>
              <a:rPr lang="en-US" dirty="0" smtClean="0">
                <a:latin typeface="+mj-lt"/>
              </a:rPr>
              <a:t>SIT Chair does not recommend continuation of a focused activity for LEO-GEO coordination.  Continuing work will be done within existing CEOS Structures and Processes.</a:t>
            </a:r>
          </a:p>
          <a:p>
            <a:pPr marL="558800" indent="-457200">
              <a:lnSpc>
                <a:spcPct val="90000"/>
              </a:lnSpc>
              <a:buFont typeface="+mj-lt"/>
              <a:buAutoNum type="arabicParenR"/>
            </a:pPr>
            <a:r>
              <a:rPr lang="en-US" dirty="0" err="1" smtClean="0">
                <a:latin typeface="+mj-lt"/>
              </a:rPr>
              <a:t>WGDisasters</a:t>
            </a:r>
            <a:r>
              <a:rPr lang="en-US" dirty="0" smtClean="0">
                <a:latin typeface="+mj-lt"/>
              </a:rPr>
              <a:t> </a:t>
            </a:r>
            <a:r>
              <a:rPr lang="en-US" dirty="0">
                <a:latin typeface="+mj-lt"/>
              </a:rPr>
              <a:t>is </a:t>
            </a:r>
            <a:r>
              <a:rPr lang="en-US" dirty="0" smtClean="0">
                <a:latin typeface="+mj-lt"/>
              </a:rPr>
              <a:t>working on </a:t>
            </a:r>
            <a:r>
              <a:rPr lang="en-US" dirty="0">
                <a:latin typeface="+mj-lt"/>
              </a:rPr>
              <a:t>next steps toward implementing the </a:t>
            </a:r>
            <a:r>
              <a:rPr lang="en-US" dirty="0" smtClean="0">
                <a:latin typeface="+mj-lt"/>
              </a:rPr>
              <a:t>need </a:t>
            </a:r>
            <a:r>
              <a:rPr lang="en-US" dirty="0">
                <a:latin typeface="+mj-lt"/>
              </a:rPr>
              <a:t>for a </a:t>
            </a:r>
            <a:r>
              <a:rPr lang="en-US" dirty="0" smtClean="0">
                <a:latin typeface="+mj-lt"/>
              </a:rPr>
              <a:t>GEO-LEO-SAR </a:t>
            </a:r>
            <a:r>
              <a:rPr lang="en-US" dirty="0">
                <a:latin typeface="+mj-lt"/>
              </a:rPr>
              <a:t>Flood-Risk Pilot Project targeting </a:t>
            </a:r>
            <a:r>
              <a:rPr lang="en-US" dirty="0" smtClean="0">
                <a:latin typeface="+mj-lt"/>
              </a:rPr>
              <a:t>flood risk areas such as in </a:t>
            </a:r>
            <a:r>
              <a:rPr lang="en-US" dirty="0">
                <a:latin typeface="+mj-lt"/>
              </a:rPr>
              <a:t>coastal and urban areas. </a:t>
            </a:r>
          </a:p>
          <a:p>
            <a:pPr marL="569913" lvl="1" indent="-282575">
              <a:lnSpc>
                <a:spcPct val="90000"/>
              </a:lnSpc>
            </a:pPr>
            <a:r>
              <a:rPr lang="en-US" dirty="0" smtClean="0">
                <a:latin typeface="+mj-lt"/>
              </a:rPr>
              <a:t>Seeks </a:t>
            </a:r>
            <a:r>
              <a:rPr lang="en-US" dirty="0">
                <a:latin typeface="+mj-lt"/>
              </a:rPr>
              <a:t>to demonstrate the potential of new products </a:t>
            </a:r>
            <a:r>
              <a:rPr lang="en-US" dirty="0" smtClean="0">
                <a:latin typeface="+mj-lt"/>
              </a:rPr>
              <a:t>made </a:t>
            </a:r>
            <a:r>
              <a:rPr lang="en-US" dirty="0">
                <a:latin typeface="+mj-lt"/>
              </a:rPr>
              <a:t>possible by </a:t>
            </a:r>
            <a:r>
              <a:rPr lang="en-US" dirty="0" smtClean="0">
                <a:latin typeface="+mj-lt"/>
              </a:rPr>
              <a:t>(1) sharing data, (2) </a:t>
            </a:r>
            <a:r>
              <a:rPr lang="en-US" dirty="0">
                <a:latin typeface="+mj-lt"/>
              </a:rPr>
              <a:t>integrating operational </a:t>
            </a:r>
            <a:r>
              <a:rPr lang="en-US" dirty="0" smtClean="0">
                <a:latin typeface="+mj-lt"/>
              </a:rPr>
              <a:t>capabilities, and (3) transitioning </a:t>
            </a:r>
            <a:r>
              <a:rPr lang="en-US" dirty="0">
                <a:latin typeface="+mj-lt"/>
              </a:rPr>
              <a:t>research </a:t>
            </a:r>
            <a:r>
              <a:rPr lang="en-US" dirty="0" smtClean="0">
                <a:latin typeface="+mj-lt"/>
              </a:rPr>
              <a:t>quickly to </a:t>
            </a:r>
            <a:r>
              <a:rPr lang="en-US" dirty="0">
                <a:latin typeface="+mj-lt"/>
              </a:rPr>
              <a:t>application while building the capacity for sustainable </a:t>
            </a:r>
            <a:r>
              <a:rPr lang="en-US" dirty="0" smtClean="0">
                <a:latin typeface="+mj-lt"/>
              </a:rPr>
              <a:t>resilience.</a:t>
            </a:r>
            <a:endParaRPr lang="en-US" dirty="0">
              <a:latin typeface="+mj-lt"/>
            </a:endParaRPr>
          </a:p>
          <a:p>
            <a:pPr marL="569913" lvl="1" indent="-282575">
              <a:lnSpc>
                <a:spcPct val="90000"/>
              </a:lnSpc>
            </a:pPr>
            <a:r>
              <a:rPr lang="en-US" dirty="0" smtClean="0">
                <a:latin typeface="+mj-lt"/>
              </a:rPr>
              <a:t>NASA </a:t>
            </a:r>
            <a:r>
              <a:rPr lang="en-US" dirty="0">
                <a:latin typeface="+mj-lt"/>
              </a:rPr>
              <a:t>and NOAA are taking the lead to scope a proposal with support expressed by CNES, ISRO, ASI, EU, ESA, DLR and others to prepare a plan for review at the next SIT and welcomes broad CEOS and CGMS community </a:t>
            </a:r>
            <a:r>
              <a:rPr lang="en-US" dirty="0" smtClean="0">
                <a:latin typeface="+mj-lt"/>
              </a:rPr>
              <a:t>collaboration.</a:t>
            </a:r>
          </a:p>
          <a:p>
            <a:pPr marL="558800" indent="-457200">
              <a:lnSpc>
                <a:spcPct val="90000"/>
              </a:lnSpc>
              <a:buFont typeface="+mj-lt"/>
              <a:buAutoNum type="arabicParenR"/>
            </a:pPr>
            <a:r>
              <a:rPr lang="en-US" dirty="0" err="1" smtClean="0">
                <a:latin typeface="+mj-lt"/>
              </a:rPr>
              <a:t>WGCapD</a:t>
            </a:r>
            <a:r>
              <a:rPr lang="en-US" dirty="0" smtClean="0">
                <a:latin typeface="+mj-lt"/>
              </a:rPr>
              <a:t>, WGISS, WGCV, and LSI-VC may have future applications, and we will work with them through relevant SMEs in those groups</a:t>
            </a:r>
            <a:endParaRPr lang="en-US" dirty="0">
              <a:latin typeface="+mj-lt"/>
            </a:endParaRPr>
          </a:p>
        </p:txBody>
      </p:sp>
    </p:spTree>
    <p:extLst>
      <p:ext uri="{BB962C8B-B14F-4D97-AF65-F5344CB8AC3E}">
        <p14:creationId xmlns:p14="http://schemas.microsoft.com/office/powerpoint/2010/main" val="648749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21</a:t>
            </a:fld>
            <a:endParaRPr lang="uk-UA" dirty="0"/>
          </a:p>
        </p:txBody>
      </p:sp>
      <p:sp>
        <p:nvSpPr>
          <p:cNvPr id="4" name="Content Placeholder 3"/>
          <p:cNvSpPr>
            <a:spLocks noGrp="1"/>
          </p:cNvSpPr>
          <p:nvPr>
            <p:ph sz="quarter" idx="4294967295"/>
          </p:nvPr>
        </p:nvSpPr>
        <p:spPr>
          <a:xfrm>
            <a:off x="167148" y="152400"/>
            <a:ext cx="8686800" cy="3276600"/>
          </a:xfrm>
          <a:prstGeom prst="rect">
            <a:avLst/>
          </a:prstGeom>
        </p:spPr>
        <p:txBody>
          <a:bodyPr/>
          <a:lstStyle/>
          <a:p>
            <a:pPr marL="0" indent="0">
              <a:buNone/>
            </a:pPr>
            <a:r>
              <a:rPr lang="en-US" sz="3600" dirty="0" smtClean="0">
                <a:solidFill>
                  <a:srgbClr val="92D050"/>
                </a:solidFill>
              </a:rPr>
              <a:t>CEOS Approach for Coastal Observations and Applications Study Team (COAST) – A Proposal</a:t>
            </a:r>
          </a:p>
          <a:p>
            <a:pPr marL="0" indent="0">
              <a:buNone/>
            </a:pPr>
            <a:r>
              <a:rPr lang="en-US" i="1" dirty="0" smtClean="0">
                <a:solidFill>
                  <a:srgbClr val="92D050"/>
                </a:solidFill>
              </a:rPr>
              <a:t>Refer to CEOS_COAST_Proposal_October_2019_v2</a:t>
            </a:r>
          </a:p>
          <a:p>
            <a:pPr marL="0" indent="0">
              <a:buNone/>
            </a:pPr>
            <a:endParaRPr lang="en-US" sz="1000" dirty="0" smtClean="0">
              <a:solidFill>
                <a:srgbClr val="92D050"/>
              </a:solidFill>
            </a:endParaRPr>
          </a:p>
          <a:p>
            <a:pPr marL="0" indent="0">
              <a:buNone/>
            </a:pPr>
            <a:r>
              <a:rPr lang="en-US" sz="4400" dirty="0" smtClean="0">
                <a:solidFill>
                  <a:srgbClr val="CC0066"/>
                </a:solidFill>
              </a:rPr>
              <a:t>FOR DECISION</a:t>
            </a:r>
            <a:endParaRPr lang="en-US" sz="3600" dirty="0" smtClean="0">
              <a:solidFill>
                <a:srgbClr val="CC0066"/>
              </a:solidFill>
            </a:endParaRPr>
          </a:p>
        </p:txBody>
      </p:sp>
      <p:pic>
        <p:nvPicPr>
          <p:cNvPr id="3" name="Picture 2"/>
          <p:cNvPicPr>
            <a:picLocks noChangeAspect="1"/>
          </p:cNvPicPr>
          <p:nvPr/>
        </p:nvPicPr>
        <p:blipFill>
          <a:blip r:embed="rId3"/>
          <a:stretch>
            <a:fillRect/>
          </a:stretch>
        </p:blipFill>
        <p:spPr>
          <a:xfrm>
            <a:off x="2438400" y="3276600"/>
            <a:ext cx="2636270" cy="3430674"/>
          </a:xfrm>
          <a:prstGeom prst="rect">
            <a:avLst/>
          </a:prstGeom>
        </p:spPr>
      </p:pic>
    </p:spTree>
    <p:extLst>
      <p:ext uri="{BB962C8B-B14F-4D97-AF65-F5344CB8AC3E}">
        <p14:creationId xmlns:p14="http://schemas.microsoft.com/office/powerpoint/2010/main" val="313727828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5A24DB-E97B-4304-96FE-FA776DC84B49}"/>
              </a:ext>
            </a:extLst>
          </p:cNvPr>
          <p:cNvSpPr>
            <a:spLocks noGrp="1"/>
          </p:cNvSpPr>
          <p:nvPr>
            <p:ph type="sldNum" idx="4294967295"/>
          </p:nvPr>
        </p:nvSpPr>
        <p:spPr>
          <a:xfrm>
            <a:off x="8839200" y="6629400"/>
            <a:ext cx="304800" cy="1873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100" b="0" i="1" u="none" strike="noStrike" kern="0" cap="none" spc="0" normalizeH="0" baseline="0" noProof="0" smtClean="0">
                <a:ln>
                  <a:noFill/>
                </a:ln>
                <a:solidFill>
                  <a:srgbClr val="1F497D"/>
                </a:solidFill>
                <a:effectLst/>
                <a:uLnTx/>
                <a:uFillTx/>
                <a:latin typeface="Helvetica Neue"/>
                <a:sym typeface="Helvetica Neue"/>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100" b="0" i="1" u="none" strike="noStrike" kern="0" cap="none" spc="0" normalizeH="0" baseline="0" noProof="0">
              <a:ln>
                <a:noFill/>
              </a:ln>
              <a:solidFill>
                <a:srgbClr val="1F497D"/>
              </a:solidFill>
              <a:effectLst/>
              <a:uLnTx/>
              <a:uFillTx/>
              <a:latin typeface="Helvetica Neue"/>
              <a:sym typeface="Helvetica Neue"/>
            </a:endParaRPr>
          </a:p>
        </p:txBody>
      </p:sp>
      <p:sp>
        <p:nvSpPr>
          <p:cNvPr id="4" name="Text Placeholder 3">
            <a:extLst>
              <a:ext uri="{FF2B5EF4-FFF2-40B4-BE49-F238E27FC236}">
                <a16:creationId xmlns:a16="http://schemas.microsoft.com/office/drawing/2014/main" id="{BB37B4DE-5082-47E0-A7A9-30E058087B2E}"/>
              </a:ext>
            </a:extLst>
          </p:cNvPr>
          <p:cNvSpPr>
            <a:spLocks noGrp="1"/>
          </p:cNvSpPr>
          <p:nvPr>
            <p:ph type="body" idx="4294967295"/>
          </p:nvPr>
        </p:nvSpPr>
        <p:spPr>
          <a:xfrm>
            <a:off x="1676400" y="0"/>
            <a:ext cx="6096000" cy="1143000"/>
          </a:xfrm>
          <a:prstGeom prst="rect">
            <a:avLst/>
          </a:prstGeom>
        </p:spPr>
        <p:txBody>
          <a:bodyPr/>
          <a:lstStyle/>
          <a:p>
            <a:pPr marL="0" indent="0" algn="ctr">
              <a:buNone/>
            </a:pPr>
            <a:r>
              <a:rPr lang="en-US" sz="3200" b="1" dirty="0">
                <a:solidFill>
                  <a:schemeClr val="bg1"/>
                </a:solidFill>
              </a:rPr>
              <a:t>Previous </a:t>
            </a:r>
            <a:r>
              <a:rPr lang="en-US" sz="3200" b="1" dirty="0" smtClean="0">
                <a:solidFill>
                  <a:schemeClr val="bg1"/>
                </a:solidFill>
              </a:rPr>
              <a:t>Coastal/Ocean Observing </a:t>
            </a:r>
            <a:r>
              <a:rPr lang="en-US" sz="3200" b="1" dirty="0">
                <a:solidFill>
                  <a:schemeClr val="bg1"/>
                </a:solidFill>
              </a:rPr>
              <a:t>Plans </a:t>
            </a:r>
          </a:p>
        </p:txBody>
      </p:sp>
      <p:pic>
        <p:nvPicPr>
          <p:cNvPr id="5" name="Picture 4">
            <a:extLst>
              <a:ext uri="{FF2B5EF4-FFF2-40B4-BE49-F238E27FC236}">
                <a16:creationId xmlns:a16="http://schemas.microsoft.com/office/drawing/2014/main" id="{8838BD20-CD7C-420D-8303-26266926B08A}"/>
              </a:ext>
            </a:extLst>
          </p:cNvPr>
          <p:cNvPicPr>
            <a:picLocks noChangeAspect="1"/>
          </p:cNvPicPr>
          <p:nvPr/>
        </p:nvPicPr>
        <p:blipFill>
          <a:blip r:embed="rId3"/>
          <a:stretch>
            <a:fillRect/>
          </a:stretch>
        </p:blipFill>
        <p:spPr>
          <a:xfrm>
            <a:off x="51620" y="1793973"/>
            <a:ext cx="2057400" cy="2851017"/>
          </a:xfrm>
          <a:prstGeom prst="rect">
            <a:avLst/>
          </a:prstGeom>
        </p:spPr>
      </p:pic>
      <p:pic>
        <p:nvPicPr>
          <p:cNvPr id="6" name="Picture 5">
            <a:extLst>
              <a:ext uri="{FF2B5EF4-FFF2-40B4-BE49-F238E27FC236}">
                <a16:creationId xmlns:a16="http://schemas.microsoft.com/office/drawing/2014/main" id="{70C24C69-7093-4839-8753-A246FE69E6B1}"/>
              </a:ext>
            </a:extLst>
          </p:cNvPr>
          <p:cNvPicPr>
            <a:picLocks noChangeAspect="1"/>
          </p:cNvPicPr>
          <p:nvPr/>
        </p:nvPicPr>
        <p:blipFill>
          <a:blip r:embed="rId4"/>
          <a:stretch>
            <a:fillRect/>
          </a:stretch>
        </p:blipFill>
        <p:spPr>
          <a:xfrm>
            <a:off x="2209800" y="1797184"/>
            <a:ext cx="2025635" cy="2851016"/>
          </a:xfrm>
          <a:prstGeom prst="rect">
            <a:avLst/>
          </a:prstGeom>
          <a:ln w="12700">
            <a:solidFill>
              <a:schemeClr val="accent5"/>
            </a:solidFill>
          </a:ln>
        </p:spPr>
      </p:pic>
      <p:pic>
        <p:nvPicPr>
          <p:cNvPr id="7" name="Picture 6">
            <a:extLst>
              <a:ext uri="{FF2B5EF4-FFF2-40B4-BE49-F238E27FC236}">
                <a16:creationId xmlns:a16="http://schemas.microsoft.com/office/drawing/2014/main" id="{107713A2-544F-4803-B4D4-0C0C9F862FA6}"/>
              </a:ext>
            </a:extLst>
          </p:cNvPr>
          <p:cNvPicPr>
            <a:picLocks noChangeAspect="1"/>
          </p:cNvPicPr>
          <p:nvPr/>
        </p:nvPicPr>
        <p:blipFill rotWithShape="1">
          <a:blip r:embed="rId5"/>
          <a:srcRect r="5686" b="3333"/>
          <a:stretch/>
        </p:blipFill>
        <p:spPr>
          <a:xfrm>
            <a:off x="4354794" y="1802099"/>
            <a:ext cx="2274606" cy="2851017"/>
          </a:xfrm>
          <a:prstGeom prst="rect">
            <a:avLst/>
          </a:prstGeom>
          <a:ln w="19050">
            <a:solidFill>
              <a:schemeClr val="accent2"/>
            </a:solidFill>
          </a:ln>
        </p:spPr>
      </p:pic>
      <p:sp>
        <p:nvSpPr>
          <p:cNvPr id="8" name="TextBox 7">
            <a:extLst>
              <a:ext uri="{FF2B5EF4-FFF2-40B4-BE49-F238E27FC236}">
                <a16:creationId xmlns:a16="http://schemas.microsoft.com/office/drawing/2014/main" id="{2BA397E7-C866-4D28-9178-F70594F0A3E5}"/>
              </a:ext>
            </a:extLst>
          </p:cNvPr>
          <p:cNvSpPr txBox="1"/>
          <p:nvPr/>
        </p:nvSpPr>
        <p:spPr>
          <a:xfrm>
            <a:off x="7482" y="4724400"/>
            <a:ext cx="2052803" cy="892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0000"/>
                </a:solidFill>
                <a:effectLst/>
                <a:uLnTx/>
                <a:uFillTx/>
              </a:rPr>
              <a:t>Coastal GTOS, 2005</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e.g., deltaic systems;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urbanization and changes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in coastal land use/cover</a:t>
            </a:r>
          </a:p>
        </p:txBody>
      </p:sp>
      <p:sp>
        <p:nvSpPr>
          <p:cNvPr id="9" name="TextBox 8">
            <a:extLst>
              <a:ext uri="{FF2B5EF4-FFF2-40B4-BE49-F238E27FC236}">
                <a16:creationId xmlns:a16="http://schemas.microsoft.com/office/drawing/2014/main" id="{464605A1-D86B-486A-AD37-E6CC629093A4}"/>
              </a:ext>
            </a:extLst>
          </p:cNvPr>
          <p:cNvSpPr txBox="1"/>
          <p:nvPr/>
        </p:nvSpPr>
        <p:spPr>
          <a:xfrm>
            <a:off x="2133600" y="4724400"/>
            <a:ext cx="2153793" cy="892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0000"/>
                </a:solidFill>
                <a:effectLst/>
                <a:uLnTx/>
                <a:uFillTx/>
              </a:rPr>
              <a:t>IGOS Coastal Theme, 2006</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e.g., land-sea interface;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coastal populations &amp;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ecosystems at risk</a:t>
            </a:r>
          </a:p>
        </p:txBody>
      </p:sp>
      <p:sp>
        <p:nvSpPr>
          <p:cNvPr id="10" name="TextBox 9">
            <a:extLst>
              <a:ext uri="{FF2B5EF4-FFF2-40B4-BE49-F238E27FC236}">
                <a16:creationId xmlns:a16="http://schemas.microsoft.com/office/drawing/2014/main" id="{CBA6D41F-7060-4067-A957-72BC8C0EA2AF}"/>
              </a:ext>
            </a:extLst>
          </p:cNvPr>
          <p:cNvSpPr txBox="1"/>
          <p:nvPr/>
        </p:nvSpPr>
        <p:spPr>
          <a:xfrm>
            <a:off x="4208396" y="4724400"/>
            <a:ext cx="2413479" cy="1292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0000"/>
                </a:solidFill>
                <a:effectLst/>
                <a:uLnTx/>
                <a:uFillTx/>
              </a:rPr>
              <a:t>Coastal GOOS, 2012</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eutrophication/hypoxia;</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pathogens; HABs; benthic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habitats; flooding; acidification,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fisheries; integration</a:t>
            </a:r>
          </a:p>
          <a:p>
            <a:pPr marL="0" marR="0" lvl="0" indent="0" algn="ctr" defTabSz="457200" rtl="0" eaLnBrk="1" fontAlgn="auto" latinLnBrk="1" hangingPunct="0">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2569"/>
              </a:solidFill>
              <a:effectLst/>
              <a:uLnTx/>
              <a:uFillTx/>
            </a:endParaRPr>
          </a:p>
        </p:txBody>
      </p:sp>
      <p:pic>
        <p:nvPicPr>
          <p:cNvPr id="3" name="Picture 2">
            <a:extLst>
              <a:ext uri="{FF2B5EF4-FFF2-40B4-BE49-F238E27FC236}">
                <a16:creationId xmlns:a16="http://schemas.microsoft.com/office/drawing/2014/main" id="{2C852C7F-82F9-44F1-93FD-F15C00CB2E9B}"/>
              </a:ext>
            </a:extLst>
          </p:cNvPr>
          <p:cNvPicPr>
            <a:picLocks noChangeAspect="1"/>
          </p:cNvPicPr>
          <p:nvPr/>
        </p:nvPicPr>
        <p:blipFill>
          <a:blip r:embed="rId6"/>
          <a:stretch>
            <a:fillRect/>
          </a:stretch>
        </p:blipFill>
        <p:spPr>
          <a:xfrm>
            <a:off x="6781800" y="1799304"/>
            <a:ext cx="2234721" cy="2861950"/>
          </a:xfrm>
          <a:prstGeom prst="rect">
            <a:avLst/>
          </a:prstGeom>
          <a:noFill/>
          <a:ln w="19050">
            <a:solidFill>
              <a:schemeClr val="accent1"/>
            </a:solidFill>
          </a:ln>
          <a:effectLst>
            <a:softEdge rad="0"/>
          </a:effectLst>
        </p:spPr>
      </p:pic>
      <p:sp>
        <p:nvSpPr>
          <p:cNvPr id="11" name="TextBox 10">
            <a:extLst>
              <a:ext uri="{FF2B5EF4-FFF2-40B4-BE49-F238E27FC236}">
                <a16:creationId xmlns:a16="http://schemas.microsoft.com/office/drawing/2014/main" id="{384FD468-1F76-4FD3-8019-3619A9ED60B7}"/>
              </a:ext>
            </a:extLst>
          </p:cNvPr>
          <p:cNvSpPr txBox="1"/>
          <p:nvPr/>
        </p:nvSpPr>
        <p:spPr>
          <a:xfrm>
            <a:off x="6615105" y="4746250"/>
            <a:ext cx="2535307" cy="892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0000"/>
                </a:solidFill>
                <a:effectLst/>
                <a:uLnTx/>
                <a:uFillTx/>
              </a:rPr>
              <a:t>GEO Blue Planet, 2019</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e.g., island flooding, hazards,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marine debris, aquatic diseases, </a:t>
            </a:r>
          </a:p>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569"/>
                </a:solidFill>
                <a:effectLst/>
                <a:uLnTx/>
                <a:uFillTx/>
              </a:rPr>
              <a:t>coral reefs, fisheries  </a:t>
            </a:r>
          </a:p>
        </p:txBody>
      </p:sp>
    </p:spTree>
    <p:extLst>
      <p:ext uri="{BB962C8B-B14F-4D97-AF65-F5344CB8AC3E}">
        <p14:creationId xmlns:p14="http://schemas.microsoft.com/office/powerpoint/2010/main" val="68697387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p:cNvSpPr>
            <a:spLocks noGrp="1"/>
          </p:cNvSpPr>
          <p:nvPr>
            <p:ph sz="quarter" idx="10"/>
          </p:nvPr>
        </p:nvSpPr>
        <p:spPr/>
        <p:txBody>
          <a:bodyPr/>
          <a:lstStyle/>
          <a:p>
            <a:pPr marL="0" indent="0">
              <a:spcBef>
                <a:spcPts val="0"/>
              </a:spcBef>
              <a:buNone/>
            </a:pPr>
            <a:r>
              <a:rPr lang="en-US" sz="2000" i="1" dirty="0" smtClean="0">
                <a:solidFill>
                  <a:srgbClr val="002060"/>
                </a:solidFill>
              </a:rPr>
              <a:t>How </a:t>
            </a:r>
            <a:r>
              <a:rPr lang="en-US" sz="2000" i="1" dirty="0">
                <a:solidFill>
                  <a:srgbClr val="002060"/>
                </a:solidFill>
              </a:rPr>
              <a:t>should CEOS engage </a:t>
            </a:r>
            <a:r>
              <a:rPr lang="en-US" sz="2000" i="1" dirty="0">
                <a:solidFill>
                  <a:srgbClr val="990033"/>
                </a:solidFill>
              </a:rPr>
              <a:t>internally</a:t>
            </a:r>
            <a:r>
              <a:rPr lang="en-US" sz="2000" i="1" dirty="0">
                <a:solidFill>
                  <a:srgbClr val="002060"/>
                </a:solidFill>
              </a:rPr>
              <a:t> in terms of identifying and implementing priority coastal activities and initiatives?</a:t>
            </a:r>
          </a:p>
          <a:p>
            <a:pPr>
              <a:spcBef>
                <a:spcPts val="0"/>
              </a:spcBef>
              <a:buFont typeface="Arial" panose="020B0604020202020204" pitchFamily="34" charset="0"/>
              <a:buChar char="•"/>
            </a:pPr>
            <a:r>
              <a:rPr lang="en-US" sz="2000" dirty="0" smtClean="0">
                <a:solidFill>
                  <a:srgbClr val="002060"/>
                </a:solidFill>
              </a:rPr>
              <a:t>Internal CEOS Activities and Initiatives</a:t>
            </a:r>
          </a:p>
          <a:p>
            <a:pPr lvl="1">
              <a:spcBef>
                <a:spcPts val="0"/>
              </a:spcBef>
            </a:pPr>
            <a:r>
              <a:rPr lang="en-US" sz="1600" dirty="0" smtClean="0">
                <a:solidFill>
                  <a:srgbClr val="002060"/>
                </a:solidFill>
              </a:rPr>
              <a:t>Ocean/coasts still an emerging area for CEOS; mostly VCs to date</a:t>
            </a:r>
          </a:p>
          <a:p>
            <a:pPr lvl="1">
              <a:spcBef>
                <a:spcPts val="0"/>
              </a:spcBef>
            </a:pPr>
            <a:r>
              <a:rPr lang="en-US" sz="1600" dirty="0" smtClean="0">
                <a:solidFill>
                  <a:srgbClr val="002060"/>
                </a:solidFill>
              </a:rPr>
              <a:t>Increasing interest and work across CEOS entities</a:t>
            </a:r>
          </a:p>
          <a:p>
            <a:pPr lvl="2">
              <a:spcBef>
                <a:spcPts val="0"/>
              </a:spcBef>
            </a:pPr>
            <a:r>
              <a:rPr lang="en-US" sz="1600" dirty="0" smtClean="0">
                <a:solidFill>
                  <a:srgbClr val="002060"/>
                </a:solidFill>
              </a:rPr>
              <a:t>GEO/LEO/SAR Integration – flooding, water quality/hazards</a:t>
            </a:r>
          </a:p>
          <a:p>
            <a:pPr lvl="2">
              <a:spcBef>
                <a:spcPts val="0"/>
              </a:spcBef>
            </a:pPr>
            <a:r>
              <a:rPr lang="en-US" sz="1600" dirty="0" err="1" smtClean="0">
                <a:solidFill>
                  <a:srgbClr val="002060"/>
                </a:solidFill>
              </a:rPr>
              <a:t>WGDisasters</a:t>
            </a:r>
            <a:r>
              <a:rPr lang="en-US" sz="1600" dirty="0" smtClean="0">
                <a:solidFill>
                  <a:srgbClr val="002060"/>
                </a:solidFill>
              </a:rPr>
              <a:t>; potential WGCV, </a:t>
            </a:r>
            <a:r>
              <a:rPr lang="en-US" sz="1600" dirty="0" err="1" smtClean="0">
                <a:solidFill>
                  <a:srgbClr val="002060"/>
                </a:solidFill>
              </a:rPr>
              <a:t>WGCapD</a:t>
            </a:r>
            <a:r>
              <a:rPr lang="en-US" sz="1600" dirty="0" smtClean="0">
                <a:solidFill>
                  <a:srgbClr val="002060"/>
                </a:solidFill>
              </a:rPr>
              <a:t>, WGISS engagement</a:t>
            </a:r>
          </a:p>
          <a:p>
            <a:pPr lvl="2">
              <a:spcBef>
                <a:spcPts val="0"/>
              </a:spcBef>
            </a:pPr>
            <a:r>
              <a:rPr lang="en-US" sz="1600" dirty="0" smtClean="0">
                <a:solidFill>
                  <a:srgbClr val="002060"/>
                </a:solidFill>
              </a:rPr>
              <a:t>CEOS ARD potential coastal pilot to complement existing work</a:t>
            </a:r>
          </a:p>
          <a:p>
            <a:pPr lvl="2">
              <a:spcBef>
                <a:spcPts val="0"/>
              </a:spcBef>
            </a:pPr>
            <a:r>
              <a:rPr lang="en-US" sz="1600" dirty="0" smtClean="0">
                <a:solidFill>
                  <a:srgbClr val="002060"/>
                </a:solidFill>
              </a:rPr>
              <a:t>COVERAGE; SDGs (SDG 6 and 14 potential); role of VCs</a:t>
            </a:r>
          </a:p>
          <a:p>
            <a:pPr marL="0" indent="0">
              <a:spcBef>
                <a:spcPts val="0"/>
              </a:spcBef>
              <a:buNone/>
            </a:pPr>
            <a:endParaRPr lang="en-US" sz="1100" i="1" dirty="0" smtClean="0">
              <a:solidFill>
                <a:srgbClr val="002060"/>
              </a:solidFill>
            </a:endParaRPr>
          </a:p>
          <a:p>
            <a:pPr marL="0" indent="0">
              <a:spcBef>
                <a:spcPts val="0"/>
              </a:spcBef>
              <a:buNone/>
            </a:pPr>
            <a:r>
              <a:rPr lang="en-US" sz="2000" i="1" dirty="0" smtClean="0">
                <a:solidFill>
                  <a:srgbClr val="002060"/>
                </a:solidFill>
              </a:rPr>
              <a:t>How </a:t>
            </a:r>
            <a:r>
              <a:rPr lang="en-US" sz="2000" i="1" dirty="0">
                <a:solidFill>
                  <a:srgbClr val="002060"/>
                </a:solidFill>
              </a:rPr>
              <a:t>should CEOS engage </a:t>
            </a:r>
            <a:r>
              <a:rPr lang="en-US" sz="2000" i="1" dirty="0">
                <a:solidFill>
                  <a:srgbClr val="990033"/>
                </a:solidFill>
              </a:rPr>
              <a:t>externally</a:t>
            </a:r>
            <a:r>
              <a:rPr lang="en-US" sz="2000" i="1" dirty="0">
                <a:solidFill>
                  <a:srgbClr val="002060"/>
                </a:solidFill>
              </a:rPr>
              <a:t> in terms of supporting international community activities relative to coastal and ocean observations and </a:t>
            </a:r>
            <a:r>
              <a:rPr lang="en-US" sz="2000" i="1" dirty="0" smtClean="0">
                <a:solidFill>
                  <a:srgbClr val="002060"/>
                </a:solidFill>
              </a:rPr>
              <a:t>applications</a:t>
            </a:r>
            <a:r>
              <a:rPr lang="en-US" sz="2000" i="1" dirty="0">
                <a:solidFill>
                  <a:srgbClr val="002060"/>
                </a:solidFill>
              </a:rPr>
              <a:t>?</a:t>
            </a:r>
            <a:endParaRPr lang="en-US" sz="2000" i="1" dirty="0" smtClean="0">
              <a:solidFill>
                <a:srgbClr val="002060"/>
              </a:solidFill>
            </a:endParaRPr>
          </a:p>
          <a:p>
            <a:pPr>
              <a:spcBef>
                <a:spcPts val="0"/>
              </a:spcBef>
              <a:buFont typeface="Arial" panose="020B0604020202020204" pitchFamily="34" charset="0"/>
              <a:buChar char="•"/>
            </a:pPr>
            <a:r>
              <a:rPr lang="en-US" sz="2000" dirty="0" smtClean="0">
                <a:solidFill>
                  <a:srgbClr val="002060"/>
                </a:solidFill>
              </a:rPr>
              <a:t>External Partner Activities and Initiatives</a:t>
            </a:r>
            <a:r>
              <a:rPr lang="en-US" sz="2000" dirty="0">
                <a:solidFill>
                  <a:srgbClr val="002060"/>
                </a:solidFill>
              </a:rPr>
              <a:t> </a:t>
            </a:r>
            <a:r>
              <a:rPr lang="en-US" sz="2000" dirty="0" smtClean="0">
                <a:solidFill>
                  <a:srgbClr val="002060"/>
                </a:solidFill>
              </a:rPr>
              <a:t>(Many international groups, initiatives dealing with coastal and ocean observations applications)</a:t>
            </a:r>
          </a:p>
          <a:p>
            <a:pPr lvl="1">
              <a:spcBef>
                <a:spcPts val="0"/>
              </a:spcBef>
            </a:pPr>
            <a:r>
              <a:rPr lang="en-US" sz="1600" dirty="0" smtClean="0">
                <a:solidFill>
                  <a:srgbClr val="002060"/>
                </a:solidFill>
              </a:rPr>
              <a:t>GEO </a:t>
            </a:r>
            <a:r>
              <a:rPr lang="en-US" sz="1600" dirty="0">
                <a:solidFill>
                  <a:srgbClr val="002060"/>
                </a:solidFill>
              </a:rPr>
              <a:t>Initiatives: Blue Planet, AquaWatch, </a:t>
            </a:r>
            <a:r>
              <a:rPr lang="en-US" sz="1600" dirty="0" smtClean="0">
                <a:solidFill>
                  <a:srgbClr val="002060"/>
                </a:solidFill>
              </a:rPr>
              <a:t>Wetlands</a:t>
            </a:r>
            <a:endParaRPr lang="en-US" sz="1600" dirty="0">
              <a:solidFill>
                <a:srgbClr val="002060"/>
              </a:solidFill>
            </a:endParaRPr>
          </a:p>
          <a:p>
            <a:pPr lvl="1">
              <a:spcBef>
                <a:spcPts val="0"/>
              </a:spcBef>
            </a:pPr>
            <a:r>
              <a:rPr lang="en-US" sz="1600" dirty="0" smtClean="0">
                <a:solidFill>
                  <a:srgbClr val="002060"/>
                </a:solidFill>
              </a:rPr>
              <a:t>Sustainable </a:t>
            </a:r>
            <a:r>
              <a:rPr lang="en-US" sz="1600" dirty="0">
                <a:solidFill>
                  <a:srgbClr val="002060"/>
                </a:solidFill>
              </a:rPr>
              <a:t>Development Goals: SDG 6, SDG </a:t>
            </a:r>
            <a:r>
              <a:rPr lang="en-US" sz="1600" dirty="0" smtClean="0">
                <a:solidFill>
                  <a:srgbClr val="002060"/>
                </a:solidFill>
              </a:rPr>
              <a:t>14</a:t>
            </a:r>
          </a:p>
          <a:p>
            <a:pPr lvl="1">
              <a:spcBef>
                <a:spcPts val="0"/>
              </a:spcBef>
            </a:pPr>
            <a:r>
              <a:rPr lang="en-US" sz="1600" dirty="0" smtClean="0">
                <a:solidFill>
                  <a:srgbClr val="002060"/>
                </a:solidFill>
              </a:rPr>
              <a:t>OceanObs’19 </a:t>
            </a:r>
            <a:r>
              <a:rPr lang="en-US" sz="1600" dirty="0">
                <a:solidFill>
                  <a:srgbClr val="002060"/>
                </a:solidFill>
              </a:rPr>
              <a:t>Follow-up: IOC/GOOS et al. </a:t>
            </a:r>
            <a:endParaRPr lang="en-US" sz="1600" dirty="0" smtClean="0">
              <a:solidFill>
                <a:srgbClr val="002060"/>
              </a:solidFill>
            </a:endParaRPr>
          </a:p>
          <a:p>
            <a:pPr lvl="1">
              <a:spcBef>
                <a:spcPts val="0"/>
              </a:spcBef>
            </a:pPr>
            <a:r>
              <a:rPr lang="en-US" sz="1600" dirty="0" smtClean="0"/>
              <a:t>United </a:t>
            </a:r>
            <a:r>
              <a:rPr lang="en-US" sz="1600" dirty="0"/>
              <a:t>Nations </a:t>
            </a:r>
            <a:r>
              <a:rPr lang="en-US" sz="1600" b="1" dirty="0"/>
              <a:t>Decade</a:t>
            </a:r>
            <a:r>
              <a:rPr lang="en-US" sz="1600" dirty="0"/>
              <a:t> </a:t>
            </a:r>
            <a:r>
              <a:rPr lang="en-US" sz="1600" b="1" dirty="0"/>
              <a:t>of</a:t>
            </a:r>
            <a:r>
              <a:rPr lang="en-US" sz="1600" dirty="0"/>
              <a:t> </a:t>
            </a:r>
            <a:r>
              <a:rPr lang="en-US" sz="1600" b="1" dirty="0"/>
              <a:t>Ocean</a:t>
            </a:r>
            <a:r>
              <a:rPr lang="en-US" sz="1600" dirty="0"/>
              <a:t> </a:t>
            </a:r>
            <a:r>
              <a:rPr lang="en-US" sz="1600" b="1" dirty="0"/>
              <a:t>Science</a:t>
            </a:r>
            <a:r>
              <a:rPr lang="en-US" sz="1600" dirty="0"/>
              <a:t> for Sustainable Development (2021-2030)</a:t>
            </a:r>
            <a:endParaRPr lang="en-US" sz="1600" dirty="0">
              <a:solidFill>
                <a:srgbClr val="002060"/>
              </a:solidFill>
            </a:endParaRPr>
          </a:p>
          <a:p>
            <a:pPr lvl="2">
              <a:spcBef>
                <a:spcPts val="0"/>
              </a:spcBef>
              <a:buFont typeface="Wingdings" panose="05000000000000000000" pitchFamily="2" charset="2"/>
              <a:buChar char="Ø"/>
            </a:pPr>
            <a:endParaRPr lang="en-US" sz="2400" dirty="0">
              <a:solidFill>
                <a:srgbClr val="002060"/>
              </a:solidFill>
            </a:endParaRPr>
          </a:p>
        </p:txBody>
      </p:sp>
      <p:sp>
        <p:nvSpPr>
          <p:cNvPr id="4" name="Content Placeholder 3"/>
          <p:cNvSpPr>
            <a:spLocks noGrp="1"/>
          </p:cNvSpPr>
          <p:nvPr>
            <p:ph sz="quarter" idx="11"/>
          </p:nvPr>
        </p:nvSpPr>
        <p:spPr>
          <a:xfrm>
            <a:off x="1651820" y="71284"/>
            <a:ext cx="6096000" cy="995516"/>
          </a:xfrm>
        </p:spPr>
        <p:txBody>
          <a:bodyPr/>
          <a:lstStyle/>
          <a:p>
            <a:pPr algn="ctr"/>
            <a:r>
              <a:rPr lang="en-US" dirty="0" smtClean="0"/>
              <a:t>How Should CEOS Engage and Coordinate on Coastal Theme?</a:t>
            </a:r>
            <a:endParaRPr lang="en-US" dirty="0"/>
          </a:p>
        </p:txBody>
      </p:sp>
    </p:spTree>
    <p:extLst>
      <p:ext uri="{BB962C8B-B14F-4D97-AF65-F5344CB8AC3E}">
        <p14:creationId xmlns:p14="http://schemas.microsoft.com/office/powerpoint/2010/main" val="416528399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p:cNvSpPr>
            <a:spLocks noGrp="1"/>
          </p:cNvSpPr>
          <p:nvPr>
            <p:ph sz="quarter" idx="10"/>
          </p:nvPr>
        </p:nvSpPr>
        <p:spPr/>
        <p:txBody>
          <a:bodyPr/>
          <a:lstStyle/>
          <a:p>
            <a:pPr>
              <a:lnSpc>
                <a:spcPct val="90000"/>
              </a:lnSpc>
              <a:spcBef>
                <a:spcPts val="300"/>
              </a:spcBef>
              <a:buFont typeface="Arial" panose="020B0604020202020204" pitchFamily="34" charset="0"/>
              <a:buChar char="•"/>
            </a:pPr>
            <a:r>
              <a:rPr lang="en-US" sz="2400" b="1" dirty="0" smtClean="0">
                <a:solidFill>
                  <a:srgbClr val="FF0000"/>
                </a:solidFill>
              </a:rPr>
              <a:t>Internal</a:t>
            </a:r>
            <a:r>
              <a:rPr lang="en-US" sz="2400" dirty="0" smtClean="0">
                <a:solidFill>
                  <a:srgbClr val="002060"/>
                </a:solidFill>
              </a:rPr>
              <a:t> CEOS Activities and Initiatives</a:t>
            </a:r>
          </a:p>
          <a:p>
            <a:pPr lvl="1">
              <a:lnSpc>
                <a:spcPct val="90000"/>
              </a:lnSpc>
              <a:spcBef>
                <a:spcPts val="300"/>
              </a:spcBef>
            </a:pPr>
            <a:r>
              <a:rPr lang="en-US" sz="2000" dirty="0" smtClean="0">
                <a:solidFill>
                  <a:srgbClr val="002060"/>
                </a:solidFill>
              </a:rPr>
              <a:t>Ocean/coasts still an emerging area for CEOS; mostly VCs to date</a:t>
            </a:r>
          </a:p>
          <a:p>
            <a:pPr lvl="1">
              <a:lnSpc>
                <a:spcPct val="90000"/>
              </a:lnSpc>
              <a:spcBef>
                <a:spcPts val="300"/>
              </a:spcBef>
            </a:pPr>
            <a:r>
              <a:rPr lang="en-US" sz="2000" dirty="0" smtClean="0">
                <a:solidFill>
                  <a:srgbClr val="002060"/>
                </a:solidFill>
              </a:rPr>
              <a:t>Increasing interest and work across CEOS entities</a:t>
            </a:r>
          </a:p>
          <a:p>
            <a:pPr lvl="2">
              <a:lnSpc>
                <a:spcPct val="90000"/>
              </a:lnSpc>
              <a:spcBef>
                <a:spcPts val="300"/>
              </a:spcBef>
            </a:pPr>
            <a:r>
              <a:rPr lang="en-US" dirty="0" smtClean="0">
                <a:solidFill>
                  <a:srgbClr val="002060"/>
                </a:solidFill>
              </a:rPr>
              <a:t>GEO/LEO/SAR Integration – flooding, water quality/hazards</a:t>
            </a:r>
          </a:p>
          <a:p>
            <a:pPr lvl="2">
              <a:lnSpc>
                <a:spcPct val="90000"/>
              </a:lnSpc>
              <a:spcBef>
                <a:spcPts val="300"/>
              </a:spcBef>
            </a:pPr>
            <a:r>
              <a:rPr lang="en-US" dirty="0" err="1" smtClean="0">
                <a:solidFill>
                  <a:srgbClr val="002060"/>
                </a:solidFill>
              </a:rPr>
              <a:t>WGDisasters</a:t>
            </a:r>
            <a:r>
              <a:rPr lang="en-US" dirty="0" smtClean="0">
                <a:solidFill>
                  <a:srgbClr val="002060"/>
                </a:solidFill>
              </a:rPr>
              <a:t>; potential WGCV, </a:t>
            </a:r>
            <a:r>
              <a:rPr lang="en-US" dirty="0" err="1" smtClean="0">
                <a:solidFill>
                  <a:srgbClr val="002060"/>
                </a:solidFill>
              </a:rPr>
              <a:t>WGCapD</a:t>
            </a:r>
            <a:r>
              <a:rPr lang="en-US" dirty="0" smtClean="0">
                <a:solidFill>
                  <a:srgbClr val="002060"/>
                </a:solidFill>
              </a:rPr>
              <a:t>, WGISS engagement</a:t>
            </a:r>
          </a:p>
          <a:p>
            <a:pPr lvl="2">
              <a:lnSpc>
                <a:spcPct val="90000"/>
              </a:lnSpc>
              <a:spcBef>
                <a:spcPts val="300"/>
              </a:spcBef>
            </a:pPr>
            <a:r>
              <a:rPr lang="en-US" dirty="0" smtClean="0">
                <a:solidFill>
                  <a:srgbClr val="002060"/>
                </a:solidFill>
              </a:rPr>
              <a:t>CEOS ARD potential coastal pilot to complement existing work</a:t>
            </a:r>
          </a:p>
          <a:p>
            <a:pPr lvl="2">
              <a:lnSpc>
                <a:spcPct val="90000"/>
              </a:lnSpc>
              <a:spcBef>
                <a:spcPts val="300"/>
              </a:spcBef>
            </a:pPr>
            <a:r>
              <a:rPr lang="en-US" dirty="0" smtClean="0">
                <a:solidFill>
                  <a:srgbClr val="002060"/>
                </a:solidFill>
              </a:rPr>
              <a:t>COVERAGE; SDGs (SDG 6 and 14 potential); role of VCs</a:t>
            </a:r>
          </a:p>
          <a:p>
            <a:pPr marL="0" indent="0">
              <a:lnSpc>
                <a:spcPct val="90000"/>
              </a:lnSpc>
              <a:spcBef>
                <a:spcPts val="300"/>
              </a:spcBef>
              <a:buNone/>
            </a:pPr>
            <a:endParaRPr lang="en-US" sz="1400" i="1" dirty="0" smtClean="0">
              <a:solidFill>
                <a:srgbClr val="002060"/>
              </a:solidFill>
            </a:endParaRPr>
          </a:p>
          <a:p>
            <a:pPr>
              <a:lnSpc>
                <a:spcPct val="90000"/>
              </a:lnSpc>
              <a:spcBef>
                <a:spcPts val="300"/>
              </a:spcBef>
              <a:buFont typeface="Arial" panose="020B0604020202020204" pitchFamily="34" charset="0"/>
              <a:buChar char="•"/>
            </a:pPr>
            <a:r>
              <a:rPr lang="en-US" sz="2400" b="1" dirty="0" smtClean="0">
                <a:solidFill>
                  <a:srgbClr val="FF0000"/>
                </a:solidFill>
              </a:rPr>
              <a:t>External</a:t>
            </a:r>
            <a:r>
              <a:rPr lang="en-US" sz="2400" dirty="0" smtClean="0">
                <a:solidFill>
                  <a:srgbClr val="002060"/>
                </a:solidFill>
              </a:rPr>
              <a:t> Partner Activities and Initiatives</a:t>
            </a:r>
            <a:r>
              <a:rPr lang="en-US" sz="2400" dirty="0">
                <a:solidFill>
                  <a:srgbClr val="002060"/>
                </a:solidFill>
              </a:rPr>
              <a:t> </a:t>
            </a:r>
            <a:r>
              <a:rPr lang="en-US" sz="2400" dirty="0" smtClean="0">
                <a:solidFill>
                  <a:srgbClr val="002060"/>
                </a:solidFill>
              </a:rPr>
              <a:t>(Many international groups, initiatives dealing with coastal and ocean observations applications)</a:t>
            </a:r>
          </a:p>
          <a:p>
            <a:pPr lvl="1">
              <a:lnSpc>
                <a:spcPct val="90000"/>
              </a:lnSpc>
              <a:spcBef>
                <a:spcPts val="300"/>
              </a:spcBef>
            </a:pPr>
            <a:r>
              <a:rPr lang="en-US" sz="2000" dirty="0" smtClean="0">
                <a:solidFill>
                  <a:srgbClr val="002060"/>
                </a:solidFill>
              </a:rPr>
              <a:t>GEO </a:t>
            </a:r>
            <a:r>
              <a:rPr lang="en-US" sz="2000" dirty="0">
                <a:solidFill>
                  <a:srgbClr val="002060"/>
                </a:solidFill>
              </a:rPr>
              <a:t>Initiatives: Blue Planet, AquaWatch, </a:t>
            </a:r>
            <a:r>
              <a:rPr lang="en-US" sz="2000" dirty="0" smtClean="0">
                <a:solidFill>
                  <a:srgbClr val="002060"/>
                </a:solidFill>
              </a:rPr>
              <a:t>Wetlands</a:t>
            </a:r>
            <a:endParaRPr lang="en-US" sz="2000" dirty="0">
              <a:solidFill>
                <a:srgbClr val="002060"/>
              </a:solidFill>
            </a:endParaRPr>
          </a:p>
          <a:p>
            <a:pPr lvl="1">
              <a:lnSpc>
                <a:spcPct val="90000"/>
              </a:lnSpc>
              <a:spcBef>
                <a:spcPts val="300"/>
              </a:spcBef>
            </a:pPr>
            <a:r>
              <a:rPr lang="en-US" sz="2000" dirty="0" smtClean="0">
                <a:solidFill>
                  <a:srgbClr val="002060"/>
                </a:solidFill>
              </a:rPr>
              <a:t>Sustainable </a:t>
            </a:r>
            <a:r>
              <a:rPr lang="en-US" sz="2000" dirty="0">
                <a:solidFill>
                  <a:srgbClr val="002060"/>
                </a:solidFill>
              </a:rPr>
              <a:t>Development Goals: SDG 6, SDG </a:t>
            </a:r>
            <a:r>
              <a:rPr lang="en-US" sz="2000" dirty="0" smtClean="0">
                <a:solidFill>
                  <a:srgbClr val="002060"/>
                </a:solidFill>
              </a:rPr>
              <a:t>14</a:t>
            </a:r>
          </a:p>
          <a:p>
            <a:pPr lvl="1">
              <a:lnSpc>
                <a:spcPct val="90000"/>
              </a:lnSpc>
              <a:spcBef>
                <a:spcPts val="300"/>
              </a:spcBef>
            </a:pPr>
            <a:r>
              <a:rPr lang="en-US" sz="2000" dirty="0" smtClean="0">
                <a:solidFill>
                  <a:srgbClr val="002060"/>
                </a:solidFill>
              </a:rPr>
              <a:t>OceanObs’19 </a:t>
            </a:r>
            <a:r>
              <a:rPr lang="en-US" sz="2000" dirty="0">
                <a:solidFill>
                  <a:srgbClr val="002060"/>
                </a:solidFill>
              </a:rPr>
              <a:t>Follow-up: IOC/GOOS et al. </a:t>
            </a:r>
            <a:endParaRPr lang="en-US" sz="2000" dirty="0" smtClean="0">
              <a:solidFill>
                <a:srgbClr val="002060"/>
              </a:solidFill>
            </a:endParaRPr>
          </a:p>
          <a:p>
            <a:pPr lvl="1">
              <a:lnSpc>
                <a:spcPct val="90000"/>
              </a:lnSpc>
              <a:spcBef>
                <a:spcPts val="300"/>
              </a:spcBef>
            </a:pPr>
            <a:r>
              <a:rPr lang="en-US" sz="2000" dirty="0" smtClean="0"/>
              <a:t>United </a:t>
            </a:r>
            <a:r>
              <a:rPr lang="en-US" sz="2000" dirty="0"/>
              <a:t>Nations </a:t>
            </a:r>
            <a:r>
              <a:rPr lang="en-US" sz="2000" b="1" dirty="0"/>
              <a:t>Decade</a:t>
            </a:r>
            <a:r>
              <a:rPr lang="en-US" sz="2000" dirty="0"/>
              <a:t> </a:t>
            </a:r>
            <a:r>
              <a:rPr lang="en-US" sz="2000" b="1" dirty="0"/>
              <a:t>of</a:t>
            </a:r>
            <a:r>
              <a:rPr lang="en-US" sz="2000" dirty="0"/>
              <a:t> </a:t>
            </a:r>
            <a:r>
              <a:rPr lang="en-US" sz="2000" b="1" dirty="0"/>
              <a:t>Ocean</a:t>
            </a:r>
            <a:r>
              <a:rPr lang="en-US" sz="2000" dirty="0"/>
              <a:t> </a:t>
            </a:r>
            <a:r>
              <a:rPr lang="en-US" sz="2000" b="1" dirty="0"/>
              <a:t>Science</a:t>
            </a:r>
            <a:r>
              <a:rPr lang="en-US" sz="2000" dirty="0"/>
              <a:t> for Sustainable Development (2021-2030</a:t>
            </a:r>
            <a:r>
              <a:rPr lang="en-US" sz="2000" dirty="0" smtClean="0"/>
              <a:t>)</a:t>
            </a:r>
            <a:endParaRPr lang="en-US" sz="2000" dirty="0">
              <a:solidFill>
                <a:srgbClr val="002060"/>
              </a:solidFill>
            </a:endParaRPr>
          </a:p>
        </p:txBody>
      </p:sp>
      <p:sp>
        <p:nvSpPr>
          <p:cNvPr id="4" name="Content Placeholder 3"/>
          <p:cNvSpPr>
            <a:spLocks noGrp="1"/>
          </p:cNvSpPr>
          <p:nvPr>
            <p:ph sz="quarter" idx="11"/>
          </p:nvPr>
        </p:nvSpPr>
        <p:spPr>
          <a:xfrm>
            <a:off x="1651820" y="71284"/>
            <a:ext cx="6096000" cy="995516"/>
          </a:xfrm>
        </p:spPr>
        <p:txBody>
          <a:bodyPr/>
          <a:lstStyle/>
          <a:p>
            <a:pPr algn="ctr"/>
            <a:r>
              <a:rPr lang="en-US" dirty="0" smtClean="0"/>
              <a:t>How Should CEOS Engage and Coordinate on Coastal Theme?</a:t>
            </a:r>
            <a:endParaRPr lang="en-US" dirty="0"/>
          </a:p>
        </p:txBody>
      </p:sp>
    </p:spTree>
    <p:extLst>
      <p:ext uri="{BB962C8B-B14F-4D97-AF65-F5344CB8AC3E}">
        <p14:creationId xmlns:p14="http://schemas.microsoft.com/office/powerpoint/2010/main" val="17556730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839200" cy="5257800"/>
          </a:xfrm>
        </p:spPr>
        <p:txBody>
          <a:bodyPr/>
          <a:lstStyle/>
          <a:p>
            <a:pPr>
              <a:lnSpc>
                <a:spcPct val="90000"/>
              </a:lnSpc>
              <a:spcBef>
                <a:spcPts val="600"/>
              </a:spcBef>
            </a:pPr>
            <a:r>
              <a:rPr lang="en-US" sz="2200" dirty="0"/>
              <a:t>Suggestion to form a </a:t>
            </a:r>
            <a:r>
              <a:rPr lang="en-US" sz="2200" b="1" dirty="0">
                <a:solidFill>
                  <a:srgbClr val="990033"/>
                </a:solidFill>
              </a:rPr>
              <a:t>Study Team to </a:t>
            </a:r>
            <a:r>
              <a:rPr lang="en-US" sz="2200" b="1" dirty="0" smtClean="0">
                <a:solidFill>
                  <a:srgbClr val="990033"/>
                </a:solidFill>
              </a:rPr>
              <a:t>do a scoping assessment of CEOS contributions to </a:t>
            </a:r>
            <a:r>
              <a:rPr lang="en-US" sz="2200" b="1" dirty="0">
                <a:solidFill>
                  <a:srgbClr val="990033"/>
                </a:solidFill>
              </a:rPr>
              <a:t>Coastal observations</a:t>
            </a:r>
          </a:p>
          <a:p>
            <a:pPr marL="692150" lvl="1" indent="-307975">
              <a:lnSpc>
                <a:spcPct val="90000"/>
              </a:lnSpc>
              <a:spcBef>
                <a:spcPts val="600"/>
              </a:spcBef>
              <a:buFont typeface="Wingdings" pitchFamily="2" charset="2"/>
              <a:buChar char="§"/>
            </a:pPr>
            <a:r>
              <a:rPr lang="en-US" sz="2200" dirty="0"/>
              <a:t>Need to define a specific objective or regional </a:t>
            </a:r>
            <a:r>
              <a:rPr lang="en-US" sz="2200" dirty="0" smtClean="0"/>
              <a:t>scope from multiple VCs</a:t>
            </a:r>
            <a:endParaRPr lang="en-US" sz="2200" dirty="0"/>
          </a:p>
          <a:p>
            <a:pPr marL="692150" lvl="1" indent="-307975">
              <a:lnSpc>
                <a:spcPct val="90000"/>
              </a:lnSpc>
              <a:spcBef>
                <a:spcPts val="600"/>
              </a:spcBef>
              <a:buFont typeface="Wingdings" pitchFamily="2" charset="2"/>
              <a:buChar char="§"/>
            </a:pPr>
            <a:r>
              <a:rPr lang="en-US" sz="2200" dirty="0"/>
              <a:t>Key </a:t>
            </a:r>
            <a:r>
              <a:rPr lang="en-US" sz="2200" dirty="0" smtClean="0"/>
              <a:t>CEOS objectives: </a:t>
            </a:r>
            <a:r>
              <a:rPr lang="en-US" sz="2200" dirty="0"/>
              <a:t>moving from multi-sensor observations through the value chain to extract information which users can exploit</a:t>
            </a:r>
          </a:p>
          <a:p>
            <a:pPr>
              <a:lnSpc>
                <a:spcPct val="90000"/>
              </a:lnSpc>
              <a:spcBef>
                <a:spcPts val="600"/>
              </a:spcBef>
            </a:pPr>
            <a:r>
              <a:rPr lang="en-US" sz="2200" dirty="0"/>
              <a:t>Engaging end users to articulate </a:t>
            </a:r>
            <a:r>
              <a:rPr lang="en-US" sz="2200" dirty="0" smtClean="0"/>
              <a:t>needs </a:t>
            </a:r>
            <a:r>
              <a:rPr lang="en-US" sz="2200" dirty="0"/>
              <a:t>that EO could address is key, even if initially </a:t>
            </a:r>
            <a:r>
              <a:rPr lang="en-US" sz="2200" dirty="0" smtClean="0"/>
              <a:t>limited to targeted examples</a:t>
            </a:r>
          </a:p>
          <a:p>
            <a:pPr marL="692150" lvl="1" indent="-307975">
              <a:lnSpc>
                <a:spcPct val="90000"/>
              </a:lnSpc>
              <a:spcBef>
                <a:spcPts val="600"/>
              </a:spcBef>
              <a:buFont typeface="Wingdings" pitchFamily="2" charset="2"/>
              <a:buChar char="§"/>
            </a:pPr>
            <a:r>
              <a:rPr lang="en-US" sz="2200" dirty="0" smtClean="0"/>
              <a:t>Current interface with Oceans end users is complicated and scattered across multiple international science organizations and VCs</a:t>
            </a:r>
            <a:endParaRPr lang="en-US" sz="2200" dirty="0"/>
          </a:p>
          <a:p>
            <a:pPr>
              <a:lnSpc>
                <a:spcPct val="90000"/>
              </a:lnSpc>
              <a:spcBef>
                <a:spcPts val="600"/>
              </a:spcBef>
            </a:pPr>
            <a:r>
              <a:rPr lang="en-US" sz="2200" dirty="0" smtClean="0"/>
              <a:t>Land, atmosphere, and precipitation </a:t>
            </a:r>
            <a:r>
              <a:rPr lang="en-US" sz="2200" dirty="0"/>
              <a:t>could also be </a:t>
            </a:r>
            <a:r>
              <a:rPr lang="en-US" sz="2200" dirty="0" smtClean="0"/>
              <a:t>key contributors to </a:t>
            </a:r>
            <a:r>
              <a:rPr lang="en-US" sz="2200" dirty="0"/>
              <a:t>the coastal </a:t>
            </a:r>
            <a:r>
              <a:rPr lang="en-US" sz="2200" dirty="0" smtClean="0"/>
              <a:t>zone focus</a:t>
            </a:r>
            <a:endParaRPr lang="en-US" sz="2200" dirty="0"/>
          </a:p>
        </p:txBody>
      </p:sp>
      <p:sp>
        <p:nvSpPr>
          <p:cNvPr id="3" name="Slide Number Placeholder 2"/>
          <p:cNvSpPr>
            <a:spLocks noGrp="1"/>
          </p:cNvSpPr>
          <p:nvPr>
            <p:ph type="sldNum" sz="quarter" idx="2"/>
          </p:nvPr>
        </p:nvSpPr>
        <p:spPr>
          <a:xfrm>
            <a:off x="8763000" y="6629400"/>
            <a:ext cx="304800" cy="168557"/>
          </a:xfrm>
        </p:spPr>
        <p:txBody>
          <a:bodyPr/>
          <a:lstStyle/>
          <a:p>
            <a:pPr marL="0" marR="0" lvl="0" indent="0" algn="ctr" defTabSz="457200" eaLnBrk="1" fontAlgn="auto" latinLnBrk="0" hangingPunct="1">
              <a:lnSpc>
                <a:spcPct val="90000"/>
              </a:lnSpc>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Candara" panose="020E0502030303020204" pitchFamily="34" charset="0"/>
                <a:sym typeface="Calibri"/>
              </a:rPr>
              <a:pPr marL="0" marR="0" lvl="0" indent="0" algn="ctr" defTabSz="457200" eaLnBrk="1" fontAlgn="auto" latinLnBrk="0" hangingPunct="1">
                <a:lnSpc>
                  <a:spcPct val="90000"/>
                </a:lnSpc>
                <a:spcAft>
                  <a:spcPts val="0"/>
                </a:spcAft>
                <a:buClrTx/>
                <a:buSzTx/>
                <a:buFontTx/>
                <a:buNone/>
                <a:tabLst/>
                <a:defRPr/>
              </a:pPr>
              <a:t>25</a:t>
            </a:fld>
            <a:endParaRPr kumimoji="0" lang="uk-UA" sz="1100" b="0" i="1" u="none" strike="noStrike" kern="0" cap="none" spc="0" normalizeH="0" baseline="0" noProof="0">
              <a:ln>
                <a:noFill/>
              </a:ln>
              <a:solidFill>
                <a:srgbClr val="1F497D"/>
              </a:solidFill>
              <a:effectLst/>
              <a:uLnTx/>
              <a:uFillTx/>
              <a:latin typeface="Candara" panose="020E0502030303020204" pitchFamily="34" charset="0"/>
              <a:sym typeface="Calibri"/>
            </a:endParaRPr>
          </a:p>
        </p:txBody>
      </p:sp>
      <p:sp>
        <p:nvSpPr>
          <p:cNvPr id="4" name="Content Placeholder 3"/>
          <p:cNvSpPr>
            <a:spLocks noGrp="1"/>
          </p:cNvSpPr>
          <p:nvPr>
            <p:ph sz="quarter" idx="11"/>
          </p:nvPr>
        </p:nvSpPr>
        <p:spPr>
          <a:xfrm>
            <a:off x="1905000" y="152400"/>
            <a:ext cx="5638800" cy="990600"/>
          </a:xfrm>
        </p:spPr>
        <p:txBody>
          <a:bodyPr/>
          <a:lstStyle/>
          <a:p>
            <a:pPr lvl="0" algn="ctr">
              <a:lnSpc>
                <a:spcPct val="90000"/>
              </a:lnSpc>
              <a:spcBef>
                <a:spcPts val="600"/>
              </a:spcBef>
              <a:buSzTx/>
              <a:defRPr/>
            </a:pPr>
            <a:r>
              <a:rPr lang="en-US" b="1" dirty="0"/>
              <a:t>2019 SIT Technical Workshop Oceans and Coastal Outcomes</a:t>
            </a:r>
          </a:p>
        </p:txBody>
      </p:sp>
    </p:spTree>
    <p:extLst>
      <p:ext uri="{BB962C8B-B14F-4D97-AF65-F5344CB8AC3E}">
        <p14:creationId xmlns:p14="http://schemas.microsoft.com/office/powerpoint/2010/main" val="374743331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26</a:t>
            </a:fld>
            <a:endParaRPr lang="uk-UA" dirty="0"/>
          </a:p>
        </p:txBody>
      </p:sp>
      <p:sp>
        <p:nvSpPr>
          <p:cNvPr id="3" name="Content Placeholder 2"/>
          <p:cNvSpPr>
            <a:spLocks noGrp="1"/>
          </p:cNvSpPr>
          <p:nvPr>
            <p:ph sz="quarter" idx="10"/>
          </p:nvPr>
        </p:nvSpPr>
        <p:spPr/>
        <p:txBody>
          <a:bodyPr/>
          <a:lstStyle/>
          <a:p>
            <a:pPr marL="514350" indent="-514350" algn="l">
              <a:lnSpc>
                <a:spcPct val="90000"/>
              </a:lnSpc>
              <a:buFont typeface="Arial"/>
              <a:buAutoNum type="arabicPeriod"/>
            </a:pPr>
            <a:r>
              <a:rPr lang="en-US" sz="2400" b="1" dirty="0" smtClean="0">
                <a:solidFill>
                  <a:srgbClr val="990033"/>
                </a:solidFill>
              </a:rPr>
              <a:t>Decision by Plenary</a:t>
            </a:r>
            <a:r>
              <a:rPr lang="en-US" sz="2400" dirty="0" smtClean="0">
                <a:solidFill>
                  <a:srgbClr val="990033"/>
                </a:solidFill>
              </a:rPr>
              <a:t> </a:t>
            </a:r>
            <a:r>
              <a:rPr lang="en-US" sz="2400" dirty="0" smtClean="0"/>
              <a:t>for the creation of the CEOS Coastal Observations and Applications Study Team (CEOS-COAST) (not a formal AHT)</a:t>
            </a:r>
          </a:p>
          <a:p>
            <a:pPr lvl="1" indent="-342900" algn="l">
              <a:lnSpc>
                <a:spcPct val="90000"/>
              </a:lnSpc>
            </a:pPr>
            <a:r>
              <a:rPr lang="en-US" dirty="0" smtClean="0"/>
              <a:t>Initial term of 12 months</a:t>
            </a:r>
          </a:p>
          <a:p>
            <a:pPr lvl="1" indent="-342900" algn="l">
              <a:lnSpc>
                <a:spcPct val="90000"/>
              </a:lnSpc>
            </a:pPr>
            <a:r>
              <a:rPr lang="en-US" dirty="0" smtClean="0"/>
              <a:t>Initial work plan for 2019-2020 to be submitted by Dec 2019 for virtual endorsement by SIT</a:t>
            </a:r>
          </a:p>
          <a:p>
            <a:pPr lvl="1" indent="-342900" algn="l">
              <a:lnSpc>
                <a:spcPct val="90000"/>
              </a:lnSpc>
            </a:pPr>
            <a:r>
              <a:rPr lang="en-US" dirty="0" smtClean="0"/>
              <a:t>Progress report at SIT-35</a:t>
            </a:r>
          </a:p>
          <a:p>
            <a:pPr lvl="1" indent="-342900" algn="l">
              <a:lnSpc>
                <a:spcPct val="90000"/>
              </a:lnSpc>
            </a:pPr>
            <a:endParaRPr lang="en-US" dirty="0" smtClean="0"/>
          </a:p>
          <a:p>
            <a:pPr marL="514350" indent="-514350" algn="l">
              <a:lnSpc>
                <a:spcPct val="90000"/>
              </a:lnSpc>
              <a:buFont typeface="Arial"/>
              <a:buAutoNum type="arabicPeriod"/>
            </a:pPr>
            <a:r>
              <a:rPr lang="en-US" sz="2400" dirty="0" smtClean="0"/>
              <a:t>Interested Agencies to identify participants with appropriate expertise and interest to participate in CEOS-COAST</a:t>
            </a:r>
          </a:p>
          <a:p>
            <a:pPr marL="940377" lvl="1" indent="-514350" algn="l">
              <a:lnSpc>
                <a:spcPct val="90000"/>
              </a:lnSpc>
            </a:pPr>
            <a:r>
              <a:rPr lang="en-US" dirty="0" smtClean="0"/>
              <a:t>NOAA will lead, with others, and will draft the initial work plan (P. </a:t>
            </a:r>
            <a:r>
              <a:rPr lang="en-US" dirty="0" err="1" smtClean="0"/>
              <a:t>DiGiacomo</a:t>
            </a:r>
            <a:r>
              <a:rPr lang="en-US" dirty="0" smtClean="0"/>
              <a:t>)</a:t>
            </a:r>
          </a:p>
        </p:txBody>
      </p:sp>
      <p:sp>
        <p:nvSpPr>
          <p:cNvPr id="6" name="Content Placeholder 3"/>
          <p:cNvSpPr>
            <a:spLocks noGrp="1"/>
          </p:cNvSpPr>
          <p:nvPr>
            <p:ph sz="quarter" idx="11"/>
          </p:nvPr>
        </p:nvSpPr>
        <p:spPr>
          <a:xfrm>
            <a:off x="1828800" y="228599"/>
            <a:ext cx="5715000" cy="685801"/>
          </a:xfrm>
        </p:spPr>
        <p:txBody>
          <a:bodyPr/>
          <a:lstStyle/>
          <a:p>
            <a:r>
              <a:rPr lang="en-US" sz="3200" i="1" dirty="0" smtClean="0"/>
              <a:t>Requests of Plenary</a:t>
            </a:r>
            <a:endParaRPr lang="en-US" sz="3200" dirty="0"/>
          </a:p>
        </p:txBody>
      </p:sp>
    </p:spTree>
    <p:extLst>
      <p:ext uri="{BB962C8B-B14F-4D97-AF65-F5344CB8AC3E}">
        <p14:creationId xmlns:p14="http://schemas.microsoft.com/office/powerpoint/2010/main" val="136403394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27</a:t>
            </a:fld>
            <a:endParaRPr lang="uk-UA" dirty="0"/>
          </a:p>
        </p:txBody>
      </p:sp>
      <p:sp>
        <p:nvSpPr>
          <p:cNvPr id="4" name="Content Placeholder 3"/>
          <p:cNvSpPr>
            <a:spLocks noGrp="1"/>
          </p:cNvSpPr>
          <p:nvPr>
            <p:ph sz="quarter" idx="4294967295"/>
          </p:nvPr>
        </p:nvSpPr>
        <p:spPr>
          <a:xfrm>
            <a:off x="167148" y="762000"/>
            <a:ext cx="8686800" cy="3429000"/>
          </a:xfrm>
          <a:prstGeom prst="rect">
            <a:avLst/>
          </a:prstGeom>
        </p:spPr>
        <p:txBody>
          <a:bodyPr/>
          <a:lstStyle/>
          <a:p>
            <a:pPr marL="0" indent="0">
              <a:buNone/>
            </a:pPr>
            <a:r>
              <a:rPr lang="en-US" sz="3600" dirty="0" smtClean="0">
                <a:solidFill>
                  <a:srgbClr val="92D050"/>
                </a:solidFill>
              </a:rPr>
              <a:t>CEOS Virtual Constellation Leadership Succession Proposal and Language Changes</a:t>
            </a:r>
          </a:p>
          <a:p>
            <a:pPr marL="0" indent="0">
              <a:buNone/>
            </a:pPr>
            <a:r>
              <a:rPr lang="en-US" i="1" dirty="0">
                <a:solidFill>
                  <a:srgbClr val="92D050"/>
                </a:solidFill>
              </a:rPr>
              <a:t>Refer to </a:t>
            </a:r>
            <a:r>
              <a:rPr lang="en-US" i="1" dirty="0" smtClean="0">
                <a:solidFill>
                  <a:srgbClr val="92D050"/>
                </a:solidFill>
              </a:rPr>
              <a:t>CEOS Governance and Processes rev1 2019 and Virtual Constellations Process Paper rev 1 2019</a:t>
            </a:r>
            <a:endParaRPr lang="en-US" dirty="0" smtClean="0">
              <a:solidFill>
                <a:srgbClr val="92D050"/>
              </a:solidFill>
            </a:endParaRPr>
          </a:p>
          <a:p>
            <a:pPr marL="0" indent="0">
              <a:buNone/>
            </a:pPr>
            <a:endParaRPr lang="en-US" sz="1000" dirty="0" smtClean="0">
              <a:solidFill>
                <a:srgbClr val="92D050"/>
              </a:solidFill>
            </a:endParaRPr>
          </a:p>
          <a:p>
            <a:pPr marL="0" indent="0">
              <a:buNone/>
            </a:pPr>
            <a:r>
              <a:rPr lang="en-US" sz="4400" dirty="0" smtClean="0">
                <a:solidFill>
                  <a:srgbClr val="CC0066"/>
                </a:solidFill>
              </a:rPr>
              <a:t>FOR ENDORSEMENT</a:t>
            </a:r>
            <a:endParaRPr lang="en-US" sz="3600" dirty="0" smtClean="0">
              <a:solidFill>
                <a:srgbClr val="CC0066"/>
              </a:solidFill>
            </a:endParaRPr>
          </a:p>
        </p:txBody>
      </p:sp>
    </p:spTree>
    <p:extLst>
      <p:ext uri="{BB962C8B-B14F-4D97-AF65-F5344CB8AC3E}">
        <p14:creationId xmlns:p14="http://schemas.microsoft.com/office/powerpoint/2010/main" val="61055313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28</a:t>
            </a:fld>
            <a:endParaRPr lang="uk-UA" dirty="0"/>
          </a:p>
        </p:txBody>
      </p:sp>
      <p:graphicFrame>
        <p:nvGraphicFramePr>
          <p:cNvPr id="9" name="Content Placeholder 8"/>
          <p:cNvGraphicFramePr>
            <a:graphicFrameLocks noGrp="1"/>
          </p:cNvGraphicFramePr>
          <p:nvPr>
            <p:ph sz="quarter" idx="11"/>
          </p:nvPr>
        </p:nvGraphicFramePr>
        <p:xfrm>
          <a:off x="228600" y="5334000"/>
          <a:ext cx="8686800" cy="1097280"/>
        </p:xfrm>
        <a:graphic>
          <a:graphicData uri="http://schemas.openxmlformats.org/drawingml/2006/table">
            <a:tbl>
              <a:tblPr/>
              <a:tblGrid>
                <a:gridCol w="1264920">
                  <a:extLst>
                    <a:ext uri="{9D8B030D-6E8A-4147-A177-3AD203B41FA5}">
                      <a16:colId xmlns:a16="http://schemas.microsoft.com/office/drawing/2014/main" val="1259626262"/>
                    </a:ext>
                  </a:extLst>
                </a:gridCol>
                <a:gridCol w="5974080">
                  <a:extLst>
                    <a:ext uri="{9D8B030D-6E8A-4147-A177-3AD203B41FA5}">
                      <a16:colId xmlns:a16="http://schemas.microsoft.com/office/drawing/2014/main" val="4026696545"/>
                    </a:ext>
                  </a:extLst>
                </a:gridCol>
                <a:gridCol w="1447800">
                  <a:extLst>
                    <a:ext uri="{9D8B030D-6E8A-4147-A177-3AD203B41FA5}">
                      <a16:colId xmlns:a16="http://schemas.microsoft.com/office/drawing/2014/main" val="794788493"/>
                    </a:ext>
                  </a:extLst>
                </a:gridCol>
              </a:tblGrid>
              <a:tr h="1066800">
                <a:tc>
                  <a:txBody>
                    <a:bodyPr/>
                    <a:lstStyle/>
                    <a:p>
                      <a:pPr marL="0" marR="0" algn="ctr">
                        <a:spcBef>
                          <a:spcPts val="300"/>
                        </a:spcBef>
                        <a:spcAft>
                          <a:spcPts val="300"/>
                        </a:spcAft>
                      </a:pPr>
                      <a:r>
                        <a:rPr lang="en-GB" sz="1600" b="1" dirty="0">
                          <a:solidFill>
                            <a:srgbClr val="FF33CC"/>
                          </a:solidFill>
                          <a:effectLst/>
                          <a:latin typeface="Calibri" panose="020F0502020204030204" pitchFamily="34" charset="0"/>
                          <a:ea typeface="Times New Roman" panose="02020603050405020304" pitchFamily="18" charset="0"/>
                        </a:rPr>
                        <a:t>CEOS-32-15</a:t>
                      </a:r>
                      <a:endParaRPr lang="en-US" sz="1800" dirty="0">
                        <a:effectLst/>
                        <a:latin typeface="Times New Roman" panose="02020603050405020304" pitchFamily="18" charset="0"/>
                        <a:ea typeface="Times New Roman" panose="02020603050405020304" pitchFamily="18" charset="0"/>
                      </a:endParaRPr>
                    </a:p>
                  </a:txBody>
                  <a:tcPr marL="61807" marR="6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800" b="1" dirty="0">
                          <a:effectLst/>
                          <a:highlight>
                            <a:srgbClr val="00FFFF"/>
                          </a:highlight>
                          <a:latin typeface="Calibri" panose="020F0502020204030204" pitchFamily="34" charset="0"/>
                          <a:ea typeface="Times New Roman" panose="02020603050405020304" pitchFamily="18" charset="0"/>
                        </a:rPr>
                        <a:t>SIT Chair</a:t>
                      </a:r>
                      <a:r>
                        <a:rPr lang="en-GB" sz="1800" dirty="0">
                          <a:effectLst/>
                          <a:latin typeface="Calibri" panose="020F0502020204030204" pitchFamily="34" charset="0"/>
                          <a:ea typeface="Times New Roman" panose="02020603050405020304" pitchFamily="18" charset="0"/>
                        </a:rPr>
                        <a:t> to develop agenda items for discussion at SIT-34, proposal at SIT TW, and recommendation(s) for decision at CEOS Plenary 33 on: various CEOS governance, processes, and organizational issues.</a:t>
                      </a:r>
                      <a:endParaRPr lang="en-US" sz="2000" dirty="0">
                        <a:effectLst/>
                        <a:latin typeface="Times New Roman" panose="02020603050405020304" pitchFamily="18" charset="0"/>
                        <a:ea typeface="Times New Roman" panose="02020603050405020304" pitchFamily="18" charset="0"/>
                      </a:endParaRPr>
                    </a:p>
                  </a:txBody>
                  <a:tcPr marL="61807" marR="6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GB" sz="2000" b="1" dirty="0">
                          <a:effectLst/>
                          <a:highlight>
                            <a:srgbClr val="FF00FF"/>
                          </a:highlight>
                          <a:latin typeface="Calibri" panose="020F0502020204030204" pitchFamily="34" charset="0"/>
                          <a:ea typeface="Times New Roman" panose="02020603050405020304" pitchFamily="18" charset="0"/>
                        </a:rPr>
                        <a:t>CEOS-33</a:t>
                      </a:r>
                      <a:endParaRPr lang="en-US" sz="2400" dirty="0">
                        <a:effectLst/>
                        <a:latin typeface="Times New Roman" panose="02020603050405020304" pitchFamily="18" charset="0"/>
                        <a:ea typeface="Times New Roman" panose="02020603050405020304" pitchFamily="18" charset="0"/>
                      </a:endParaRPr>
                    </a:p>
                  </a:txBody>
                  <a:tcPr marL="61807" marR="618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082575"/>
                  </a:ext>
                </a:extLst>
              </a:tr>
            </a:tbl>
          </a:graphicData>
        </a:graphic>
      </p:graphicFrame>
      <p:graphicFrame>
        <p:nvGraphicFramePr>
          <p:cNvPr id="10" name="Table 9"/>
          <p:cNvGraphicFramePr>
            <a:graphicFrameLocks noGrp="1"/>
          </p:cNvGraphicFramePr>
          <p:nvPr/>
        </p:nvGraphicFramePr>
        <p:xfrm>
          <a:off x="228600" y="1295400"/>
          <a:ext cx="8686800" cy="1143000"/>
        </p:xfrm>
        <a:graphic>
          <a:graphicData uri="http://schemas.openxmlformats.org/drawingml/2006/table">
            <a:tbl>
              <a:tblPr/>
              <a:tblGrid>
                <a:gridCol w="1264920">
                  <a:extLst>
                    <a:ext uri="{9D8B030D-6E8A-4147-A177-3AD203B41FA5}">
                      <a16:colId xmlns:a16="http://schemas.microsoft.com/office/drawing/2014/main" val="1537110175"/>
                    </a:ext>
                  </a:extLst>
                </a:gridCol>
                <a:gridCol w="5974080">
                  <a:extLst>
                    <a:ext uri="{9D8B030D-6E8A-4147-A177-3AD203B41FA5}">
                      <a16:colId xmlns:a16="http://schemas.microsoft.com/office/drawing/2014/main" val="2596345839"/>
                    </a:ext>
                  </a:extLst>
                </a:gridCol>
                <a:gridCol w="1447800">
                  <a:extLst>
                    <a:ext uri="{9D8B030D-6E8A-4147-A177-3AD203B41FA5}">
                      <a16:colId xmlns:a16="http://schemas.microsoft.com/office/drawing/2014/main" val="3623547900"/>
                    </a:ext>
                  </a:extLst>
                </a:gridCol>
              </a:tblGrid>
              <a:tr h="1143000">
                <a:tc>
                  <a:txBody>
                    <a:bodyPr/>
                    <a:lstStyle/>
                    <a:p>
                      <a:pPr marL="0" marR="0" algn="ctr">
                        <a:spcBef>
                          <a:spcPts val="300"/>
                        </a:spcBef>
                        <a:spcAft>
                          <a:spcPts val="300"/>
                        </a:spcAft>
                      </a:pPr>
                      <a:r>
                        <a:rPr lang="en-GB" sz="1600" b="1" dirty="0">
                          <a:solidFill>
                            <a:srgbClr val="BFBFBF"/>
                          </a:solidFill>
                          <a:effectLst/>
                          <a:latin typeface="Calibri" panose="020F0502020204030204" pitchFamily="34" charset="0"/>
                          <a:ea typeface="Times New Roman" panose="02020603050405020304" pitchFamily="18" charset="0"/>
                        </a:rPr>
                        <a:t>CEOS-32-12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800" dirty="0">
                          <a:effectLst/>
                          <a:latin typeface="Calibri" panose="020F0502020204030204" pitchFamily="34" charset="0"/>
                          <a:ea typeface="Times New Roman" panose="02020603050405020304" pitchFamily="18" charset="0"/>
                        </a:rPr>
                        <a:t>Virtual Constellation Co-Leads to propose at SIT-34: a documented approach to VC leadership that includes a leadership rotation cycle. Each VC has the liberty to propose different time cycles.</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2000" dirty="0">
                          <a:effectLst/>
                          <a:latin typeface="Calibri" panose="020F0502020204030204" pitchFamily="34" charset="0"/>
                          <a:ea typeface="Times New Roman" panose="02020603050405020304" pitchFamily="18" charset="0"/>
                        </a:rPr>
                        <a:t>SIT-34        </a:t>
                      </a:r>
                      <a:r>
                        <a:rPr lang="en-GB" sz="2000" b="1" dirty="0">
                          <a:solidFill>
                            <a:srgbClr val="CC0066"/>
                          </a:solidFill>
                          <a:effectLst/>
                          <a:latin typeface="Calibri" panose="020F0502020204030204" pitchFamily="34" charset="0"/>
                          <a:ea typeface="Times New Roman" panose="02020603050405020304" pitchFamily="18" charset="0"/>
                        </a:rPr>
                        <a:t>CLOSED</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3465400"/>
                  </a:ext>
                </a:extLst>
              </a:tr>
            </a:tbl>
          </a:graphicData>
        </a:graphic>
      </p:graphicFrame>
      <p:graphicFrame>
        <p:nvGraphicFramePr>
          <p:cNvPr id="14" name="Table 13"/>
          <p:cNvGraphicFramePr>
            <a:graphicFrameLocks noGrp="1"/>
          </p:cNvGraphicFramePr>
          <p:nvPr/>
        </p:nvGraphicFramePr>
        <p:xfrm>
          <a:off x="218051" y="2667000"/>
          <a:ext cx="8697348" cy="1569720"/>
        </p:xfrm>
        <a:graphic>
          <a:graphicData uri="http://schemas.openxmlformats.org/drawingml/2006/table">
            <a:tbl>
              <a:tblPr/>
              <a:tblGrid>
                <a:gridCol w="1229749">
                  <a:extLst>
                    <a:ext uri="{9D8B030D-6E8A-4147-A177-3AD203B41FA5}">
                      <a16:colId xmlns:a16="http://schemas.microsoft.com/office/drawing/2014/main" val="3194555814"/>
                    </a:ext>
                  </a:extLst>
                </a:gridCol>
                <a:gridCol w="782631">
                  <a:extLst>
                    <a:ext uri="{9D8B030D-6E8A-4147-A177-3AD203B41FA5}">
                      <a16:colId xmlns:a16="http://schemas.microsoft.com/office/drawing/2014/main" val="1714127819"/>
                    </a:ext>
                  </a:extLst>
                </a:gridCol>
                <a:gridCol w="5235410">
                  <a:extLst>
                    <a:ext uri="{9D8B030D-6E8A-4147-A177-3AD203B41FA5}">
                      <a16:colId xmlns:a16="http://schemas.microsoft.com/office/drawing/2014/main" val="3047227654"/>
                    </a:ext>
                  </a:extLst>
                </a:gridCol>
                <a:gridCol w="1449558">
                  <a:extLst>
                    <a:ext uri="{9D8B030D-6E8A-4147-A177-3AD203B41FA5}">
                      <a16:colId xmlns:a16="http://schemas.microsoft.com/office/drawing/2014/main" val="1172568605"/>
                    </a:ext>
                  </a:extLst>
                </a:gridCol>
              </a:tblGrid>
              <a:tr h="996992">
                <a:tc>
                  <a:txBody>
                    <a:bodyPr/>
                    <a:lstStyle/>
                    <a:p>
                      <a:pPr marL="0" marR="0" algn="ctr">
                        <a:spcBef>
                          <a:spcPts val="300"/>
                        </a:spcBef>
                        <a:spcAft>
                          <a:spcPts val="300"/>
                        </a:spcAft>
                      </a:pPr>
                      <a:r>
                        <a:rPr lang="en-GB" sz="1600" b="1" dirty="0">
                          <a:solidFill>
                            <a:srgbClr val="A6A6A6"/>
                          </a:solidFill>
                          <a:effectLst/>
                          <a:latin typeface="Calibri" panose="020F0502020204030204" pitchFamily="34" charset="0"/>
                          <a:ea typeface="Times New Roman" panose="02020603050405020304" pitchFamily="18" charset="0"/>
                        </a:rPr>
                        <a:t>SIT-34-12</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400" b="1" dirty="0">
                          <a:effectLst/>
                          <a:highlight>
                            <a:srgbClr val="00FFFF"/>
                          </a:highlight>
                          <a:latin typeface="Calibri" panose="020F0502020204030204" pitchFamily="34" charset="0"/>
                          <a:ea typeface="Times New Roman" panose="02020603050405020304" pitchFamily="18" charset="0"/>
                        </a:rPr>
                        <a:t>SIT Chair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600" dirty="0">
                          <a:effectLst/>
                          <a:latin typeface="Calibri" panose="020F0502020204030204" pitchFamily="34" charset="0"/>
                          <a:ea typeface="Times New Roman" panose="02020603050405020304" pitchFamily="18" charset="0"/>
                        </a:rPr>
                        <a:t>Draft and distribute the proposed language for the proposed VC leadership rotation, which will identify at least 2, no more than 3 Co-Leads, with Co-Leads from any interested CEOS Member or Associate for a two-year, staggered term.  Co-Leads can reapply for position.</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dirty="0">
                          <a:effectLst/>
                          <a:latin typeface="Calibri" panose="020F0502020204030204" pitchFamily="34" charset="0"/>
                          <a:ea typeface="Times New Roman" panose="02020603050405020304" pitchFamily="18" charset="0"/>
                        </a:rPr>
                        <a:t>Circulated:            30 June 2019</a:t>
                      </a:r>
                      <a:endParaRPr lang="en-US" sz="1400" dirty="0">
                        <a:effectLst/>
                        <a:latin typeface="Times New Roman" panose="02020603050405020304" pitchFamily="18" charset="0"/>
                        <a:ea typeface="Times New Roman" panose="02020603050405020304" pitchFamily="18" charset="0"/>
                      </a:endParaRPr>
                    </a:p>
                    <a:p>
                      <a:pPr marL="0" marR="0" algn="ctr">
                        <a:spcBef>
                          <a:spcPts val="300"/>
                        </a:spcBef>
                        <a:spcAft>
                          <a:spcPts val="300"/>
                        </a:spcAft>
                      </a:pPr>
                      <a:r>
                        <a:rPr lang="en-GB" sz="1400" dirty="0">
                          <a:effectLst/>
                          <a:latin typeface="Calibri" panose="020F0502020204030204" pitchFamily="34" charset="0"/>
                          <a:ea typeface="Times New Roman" panose="02020603050405020304" pitchFamily="18" charset="0"/>
                        </a:rPr>
                        <a:t>For discussion: 2019 SIT Technical Workshop </a:t>
                      </a:r>
                      <a:r>
                        <a:rPr lang="en-GB" sz="1400" b="1" dirty="0">
                          <a:solidFill>
                            <a:srgbClr val="CC0066"/>
                          </a:solidFill>
                          <a:effectLst/>
                          <a:latin typeface="Calibri" panose="020F0502020204030204" pitchFamily="34" charset="0"/>
                          <a:ea typeface="Times New Roman" panose="02020603050405020304" pitchFamily="18" charset="0"/>
                        </a:rPr>
                        <a:t>CLOSED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1792482"/>
                  </a:ext>
                </a:extLst>
              </a:tr>
            </a:tbl>
          </a:graphicData>
        </a:graphic>
      </p:graphicFrame>
      <p:graphicFrame>
        <p:nvGraphicFramePr>
          <p:cNvPr id="15" name="Table 14"/>
          <p:cNvGraphicFramePr>
            <a:graphicFrameLocks noGrp="1"/>
          </p:cNvGraphicFramePr>
          <p:nvPr/>
        </p:nvGraphicFramePr>
        <p:xfrm>
          <a:off x="210676" y="4419600"/>
          <a:ext cx="8697349" cy="731520"/>
        </p:xfrm>
        <a:graphic>
          <a:graphicData uri="http://schemas.openxmlformats.org/drawingml/2006/table">
            <a:tbl>
              <a:tblPr/>
              <a:tblGrid>
                <a:gridCol w="1284683">
                  <a:extLst>
                    <a:ext uri="{9D8B030D-6E8A-4147-A177-3AD203B41FA5}">
                      <a16:colId xmlns:a16="http://schemas.microsoft.com/office/drawing/2014/main" val="60931960"/>
                    </a:ext>
                  </a:extLst>
                </a:gridCol>
                <a:gridCol w="790641">
                  <a:extLst>
                    <a:ext uri="{9D8B030D-6E8A-4147-A177-3AD203B41FA5}">
                      <a16:colId xmlns:a16="http://schemas.microsoft.com/office/drawing/2014/main" val="249521026"/>
                    </a:ext>
                  </a:extLst>
                </a:gridCol>
                <a:gridCol w="5171721">
                  <a:extLst>
                    <a:ext uri="{9D8B030D-6E8A-4147-A177-3AD203B41FA5}">
                      <a16:colId xmlns:a16="http://schemas.microsoft.com/office/drawing/2014/main" val="2271509999"/>
                    </a:ext>
                  </a:extLst>
                </a:gridCol>
                <a:gridCol w="1450304">
                  <a:extLst>
                    <a:ext uri="{9D8B030D-6E8A-4147-A177-3AD203B41FA5}">
                      <a16:colId xmlns:a16="http://schemas.microsoft.com/office/drawing/2014/main" val="2280873585"/>
                    </a:ext>
                  </a:extLst>
                </a:gridCol>
              </a:tblGrid>
              <a:tr h="673756">
                <a:tc>
                  <a:txBody>
                    <a:bodyPr/>
                    <a:lstStyle/>
                    <a:p>
                      <a:pPr marL="0" marR="0" algn="ctr">
                        <a:spcBef>
                          <a:spcPts val="300"/>
                        </a:spcBef>
                        <a:spcAft>
                          <a:spcPts val="300"/>
                        </a:spcAft>
                      </a:pPr>
                      <a:r>
                        <a:rPr lang="en-GB" sz="1400" b="1" dirty="0">
                          <a:solidFill>
                            <a:srgbClr val="A6A6A6"/>
                          </a:solidFill>
                          <a:effectLst/>
                          <a:latin typeface="Calibri" panose="020F0502020204030204" pitchFamily="34" charset="0"/>
                          <a:ea typeface="Times New Roman" panose="02020603050405020304" pitchFamily="18" charset="0"/>
                        </a:rPr>
                        <a:t>SIT-TW-2019-12</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400" b="1" dirty="0">
                          <a:effectLst/>
                          <a:highlight>
                            <a:srgbClr val="00FFFF"/>
                          </a:highlight>
                          <a:latin typeface="Calibri" panose="020F0502020204030204" pitchFamily="34" charset="0"/>
                          <a:ea typeface="Times New Roman" panose="02020603050405020304" pitchFamily="18" charset="0"/>
                        </a:rPr>
                        <a:t>SIT Chair Team</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600" dirty="0">
                          <a:effectLst/>
                          <a:latin typeface="Calibri" panose="020F0502020204030204" pitchFamily="34" charset="0"/>
                          <a:ea typeface="Times New Roman" panose="02020603050405020304" pitchFamily="18" charset="0"/>
                        </a:rPr>
                        <a:t>Finalize and circulate the changes to the VC Leadership Succession Text that will be presented for endorsement at the 2019 CEOS Plenary.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b="1" dirty="0">
                          <a:effectLst/>
                          <a:latin typeface="Calibri" panose="020F0502020204030204" pitchFamily="34" charset="0"/>
                          <a:ea typeface="Times New Roman" panose="02020603050405020304" pitchFamily="18" charset="0"/>
                        </a:rPr>
                        <a:t>30 September 2019       </a:t>
                      </a:r>
                      <a:r>
                        <a:rPr lang="en-GB" sz="1600" b="1" dirty="0">
                          <a:solidFill>
                            <a:srgbClr val="CC0066"/>
                          </a:solidFill>
                          <a:effectLst/>
                          <a:latin typeface="Calibri" panose="020F0502020204030204" pitchFamily="34" charset="0"/>
                          <a:ea typeface="Times New Roman" panose="02020603050405020304" pitchFamily="18" charset="0"/>
                        </a:rPr>
                        <a:t>   CLOSED</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53419935"/>
                  </a:ext>
                </a:extLst>
              </a:tr>
            </a:tbl>
          </a:graphicData>
        </a:graphic>
      </p:graphicFrame>
      <p:sp>
        <p:nvSpPr>
          <p:cNvPr id="16" name="Content Placeholder 3"/>
          <p:cNvSpPr>
            <a:spLocks noGrp="1"/>
          </p:cNvSpPr>
          <p:nvPr>
            <p:ph sz="quarter" idx="11"/>
          </p:nvPr>
        </p:nvSpPr>
        <p:spPr>
          <a:xfrm>
            <a:off x="1981200" y="76200"/>
            <a:ext cx="5562600" cy="960120"/>
          </a:xfrm>
        </p:spPr>
        <p:txBody>
          <a:bodyPr/>
          <a:lstStyle/>
          <a:p>
            <a:r>
              <a:rPr lang="en-US" sz="3200" dirty="0" smtClean="0"/>
              <a:t>Actions – VC Leadership (Rotation) Succession</a:t>
            </a:r>
            <a:endParaRPr lang="en-US" sz="2000" dirty="0"/>
          </a:p>
        </p:txBody>
      </p:sp>
      <p:sp>
        <p:nvSpPr>
          <p:cNvPr id="3" name="Oval 2"/>
          <p:cNvSpPr/>
          <p:nvPr/>
        </p:nvSpPr>
        <p:spPr>
          <a:xfrm>
            <a:off x="0" y="5334000"/>
            <a:ext cx="9448800" cy="1097280"/>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61929434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29</a:t>
            </a:fld>
            <a:endParaRPr lang="uk-UA" dirty="0"/>
          </a:p>
        </p:txBody>
      </p:sp>
      <p:sp>
        <p:nvSpPr>
          <p:cNvPr id="3" name="Content Placeholder 2"/>
          <p:cNvSpPr>
            <a:spLocks noGrp="1"/>
          </p:cNvSpPr>
          <p:nvPr>
            <p:ph sz="quarter" idx="10"/>
          </p:nvPr>
        </p:nvSpPr>
        <p:spPr>
          <a:xfrm>
            <a:off x="23734" y="1143000"/>
            <a:ext cx="9044066" cy="3276600"/>
          </a:xfrm>
        </p:spPr>
        <p:txBody>
          <a:bodyPr>
            <a:normAutofit fontScale="92500" lnSpcReduction="20000"/>
          </a:bodyPr>
          <a:lstStyle/>
          <a:p>
            <a:pPr marL="0" indent="0">
              <a:buNone/>
            </a:pPr>
            <a:r>
              <a:rPr lang="en-US" b="0" dirty="0"/>
              <a:t>VCs were created to </a:t>
            </a:r>
            <a:r>
              <a:rPr lang="en-US" b="0" i="1" dirty="0"/>
              <a:t>address gaps </a:t>
            </a:r>
            <a:r>
              <a:rPr lang="en-US" b="0" dirty="0"/>
              <a:t>in missions and </a:t>
            </a:r>
            <a:r>
              <a:rPr lang="en-US" b="0" i="1" dirty="0"/>
              <a:t>inform agencies on how to plan</a:t>
            </a:r>
            <a:r>
              <a:rPr lang="en-US" b="0" dirty="0"/>
              <a:t> for future missions, </a:t>
            </a:r>
            <a:r>
              <a:rPr lang="en-US" b="0" i="1" dirty="0"/>
              <a:t>maintain continuity of measurements</a:t>
            </a:r>
            <a:r>
              <a:rPr lang="en-US" b="0" dirty="0"/>
              <a:t> and climate records, and </a:t>
            </a:r>
            <a:r>
              <a:rPr lang="en-US" b="0" i="1" dirty="0"/>
              <a:t>avoid duplication and overlap </a:t>
            </a:r>
            <a:r>
              <a:rPr lang="en-US" b="0" dirty="0"/>
              <a:t>in EO missions.</a:t>
            </a:r>
          </a:p>
          <a:p>
            <a:r>
              <a:rPr lang="en-US" sz="1800" b="0" dirty="0"/>
              <a:t>Four Prototype VCs created at SIT-19 (Sep 2006) to “give balance across different domains and geographies with an eye on leverage of international linkages to support continuity of funding for missions at the time which were under some threat”  </a:t>
            </a:r>
          </a:p>
          <a:p>
            <a:pPr marL="457200" lvl="1" indent="0">
              <a:buNone/>
            </a:pPr>
            <a:r>
              <a:rPr lang="en-US" sz="1400" dirty="0">
                <a:solidFill>
                  <a:srgbClr val="CC0066"/>
                </a:solidFill>
              </a:rPr>
              <a:t>Ocean Surface Topography (NOAA and EUMETSAT)	Atmospheric Composition (NASA)</a:t>
            </a:r>
          </a:p>
          <a:p>
            <a:pPr marL="457200" lvl="1" indent="0">
              <a:buNone/>
            </a:pPr>
            <a:r>
              <a:rPr lang="en-US" sz="1400" dirty="0">
                <a:solidFill>
                  <a:srgbClr val="CC0066"/>
                </a:solidFill>
              </a:rPr>
              <a:t>Land Surface Imaging (USGS)			Precipitation (JAXA and NASA)</a:t>
            </a:r>
          </a:p>
          <a:p>
            <a:pPr marL="457200" lvl="1" indent="0">
              <a:buNone/>
            </a:pPr>
            <a:endParaRPr lang="en-US" sz="800" dirty="0"/>
          </a:p>
          <a:p>
            <a:pPr marL="0" indent="0">
              <a:buNone/>
            </a:pPr>
            <a:r>
              <a:rPr lang="en-US" sz="1800" b="0" dirty="0"/>
              <a:t>			      </a:t>
            </a:r>
            <a:r>
              <a:rPr lang="en-US" sz="2400" b="0" dirty="0"/>
              <a:t>VCs circa 2019</a:t>
            </a:r>
          </a:p>
        </p:txBody>
      </p:sp>
      <p:sp>
        <p:nvSpPr>
          <p:cNvPr id="5" name="TextBox 4"/>
          <p:cNvSpPr txBox="1"/>
          <p:nvPr/>
        </p:nvSpPr>
        <p:spPr>
          <a:xfrm rot="10800000" flipV="1">
            <a:off x="76200" y="5517548"/>
            <a:ext cx="8991600" cy="1077216"/>
          </a:xfrm>
          <a:prstGeom prst="rect">
            <a:avLst/>
          </a:prstGeom>
          <a:solidFill>
            <a:schemeClr val="tx2">
              <a:lumMod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sz="1600" i="1" dirty="0">
                <a:solidFill>
                  <a:schemeClr val="bg1"/>
                </a:solidFill>
                <a:latin typeface="Arial Narrow" panose="020B0606020202030204" pitchFamily="34" charset="0"/>
              </a:rPr>
              <a:t>“The interim goal of a Constellation is to demonstrate the value of a collaborative partnership in addressing a key observational gap; the end goal is to sustain the routine collection of critical observations.  Implementation of Constellation activities is ultimately dependent on the coordination of formal agreements among participating agencies.” 												</a:t>
            </a:r>
            <a:r>
              <a:rPr lang="en-US" sz="1600" dirty="0">
                <a:solidFill>
                  <a:schemeClr val="bg1"/>
                </a:solidFill>
                <a:latin typeface="Arial Narrow" panose="020B0606020202030204" pitchFamily="34" charset="0"/>
              </a:rPr>
              <a:t>- Virtual Constellations Process Paper 2013</a:t>
            </a:r>
          </a:p>
        </p:txBody>
      </p:sp>
      <p:pic>
        <p:nvPicPr>
          <p:cNvPr id="36" name="Picture 35"/>
          <p:cNvPicPr>
            <a:picLocks noChangeAspect="1"/>
          </p:cNvPicPr>
          <p:nvPr/>
        </p:nvPicPr>
        <p:blipFill>
          <a:blip r:embed="rId3"/>
          <a:stretch>
            <a:fillRect/>
          </a:stretch>
        </p:blipFill>
        <p:spPr>
          <a:xfrm>
            <a:off x="389425" y="4172605"/>
            <a:ext cx="8297375" cy="1237595"/>
          </a:xfrm>
          <a:prstGeom prst="rect">
            <a:avLst/>
          </a:prstGeom>
        </p:spPr>
      </p:pic>
      <p:sp>
        <p:nvSpPr>
          <p:cNvPr id="6" name="TextBox 5"/>
          <p:cNvSpPr txBox="1"/>
          <p:nvPr/>
        </p:nvSpPr>
        <p:spPr>
          <a:xfrm>
            <a:off x="382498" y="4163292"/>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8" name="TextBox 7"/>
          <p:cNvSpPr txBox="1"/>
          <p:nvPr/>
        </p:nvSpPr>
        <p:spPr>
          <a:xfrm>
            <a:off x="1593273" y="4163291"/>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9" name="TextBox 8"/>
          <p:cNvSpPr txBox="1"/>
          <p:nvPr/>
        </p:nvSpPr>
        <p:spPr>
          <a:xfrm>
            <a:off x="2776339" y="4163291"/>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0" name="TextBox 9"/>
          <p:cNvSpPr txBox="1"/>
          <p:nvPr/>
        </p:nvSpPr>
        <p:spPr>
          <a:xfrm>
            <a:off x="6324600" y="4172605"/>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4" name="Content Placeholder 3"/>
          <p:cNvSpPr>
            <a:spLocks noGrp="1"/>
          </p:cNvSpPr>
          <p:nvPr>
            <p:ph sz="quarter" idx="11"/>
          </p:nvPr>
        </p:nvSpPr>
        <p:spPr>
          <a:xfrm>
            <a:off x="2095500" y="76199"/>
            <a:ext cx="4953000" cy="955715"/>
          </a:xfrm>
        </p:spPr>
        <p:txBody>
          <a:bodyPr/>
          <a:lstStyle/>
          <a:p>
            <a:pPr lvl="0">
              <a:spcBef>
                <a:spcPts val="0"/>
              </a:spcBef>
              <a:buSzTx/>
              <a:defRPr/>
            </a:pPr>
            <a:r>
              <a:rPr lang="en-US" dirty="0"/>
              <a:t>Virtual Constellations</a:t>
            </a:r>
          </a:p>
          <a:p>
            <a:pPr lvl="0">
              <a:spcBef>
                <a:spcPts val="0"/>
              </a:spcBef>
              <a:buSzTx/>
              <a:defRPr/>
            </a:pPr>
            <a:r>
              <a:rPr lang="en-US" sz="2000" dirty="0"/>
              <a:t>A Little History and Current Situation</a:t>
            </a:r>
          </a:p>
        </p:txBody>
      </p:sp>
    </p:spTree>
    <p:extLst>
      <p:ext uri="{BB962C8B-B14F-4D97-AF65-F5344CB8AC3E}">
        <p14:creationId xmlns:p14="http://schemas.microsoft.com/office/powerpoint/2010/main" val="308279311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
          <p:cNvSpPr txBox="1">
            <a:spLocks/>
          </p:cNvSpPr>
          <p:nvPr/>
        </p:nvSpPr>
        <p:spPr>
          <a:xfrm>
            <a:off x="609600" y="1981200"/>
            <a:ext cx="8292611" cy="1295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defRPr sz="1800" b="0">
                <a:solidFill>
                  <a:srgbClr val="000000"/>
                </a:solidFill>
              </a:defRPr>
            </a:pPr>
            <a:r>
              <a:rPr lang="en-US" sz="4000" dirty="0">
                <a:solidFill>
                  <a:srgbClr val="92D050"/>
                </a:solidFill>
                <a:latin typeface="Arial Bold" panose="020B0704020202020204" pitchFamily="34" charset="0"/>
                <a:cs typeface="Arial Bold" panose="020B0704020202020204" pitchFamily="34" charset="0"/>
              </a:rPr>
              <a:t>SIT Chair 2018-2019 Priorities</a:t>
            </a:r>
          </a:p>
        </p:txBody>
      </p:sp>
    </p:spTree>
    <p:extLst>
      <p:ext uri="{BB962C8B-B14F-4D97-AF65-F5344CB8AC3E}">
        <p14:creationId xmlns:p14="http://schemas.microsoft.com/office/powerpoint/2010/main" val="199897192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30</a:t>
            </a:fld>
            <a:endParaRPr lang="uk-UA" dirty="0"/>
          </a:p>
        </p:txBody>
      </p:sp>
      <p:sp>
        <p:nvSpPr>
          <p:cNvPr id="4" name="Content Placeholder 3"/>
          <p:cNvSpPr>
            <a:spLocks noGrp="1"/>
          </p:cNvSpPr>
          <p:nvPr>
            <p:ph sz="quarter" idx="11"/>
          </p:nvPr>
        </p:nvSpPr>
        <p:spPr/>
        <p:txBody>
          <a:bodyPr/>
          <a:lstStyle/>
          <a:p>
            <a:r>
              <a:rPr lang="en-US" dirty="0" smtClean="0"/>
              <a:t>VC Leadership: 2006-2013</a:t>
            </a:r>
            <a:endParaRPr lang="en-US" dirty="0"/>
          </a:p>
        </p:txBody>
      </p:sp>
      <p:pic>
        <p:nvPicPr>
          <p:cNvPr id="3" name="Picture 2"/>
          <p:cNvPicPr>
            <a:picLocks noChangeAspect="1"/>
          </p:cNvPicPr>
          <p:nvPr/>
        </p:nvPicPr>
        <p:blipFill>
          <a:blip r:embed="rId3"/>
          <a:stretch>
            <a:fillRect/>
          </a:stretch>
        </p:blipFill>
        <p:spPr>
          <a:xfrm>
            <a:off x="533400" y="1219200"/>
            <a:ext cx="8034976" cy="5338201"/>
          </a:xfrm>
          <a:prstGeom prst="rect">
            <a:avLst/>
          </a:prstGeom>
        </p:spPr>
      </p:pic>
    </p:spTree>
    <p:extLst>
      <p:ext uri="{BB962C8B-B14F-4D97-AF65-F5344CB8AC3E}">
        <p14:creationId xmlns:p14="http://schemas.microsoft.com/office/powerpoint/2010/main" val="71180396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31</a:t>
            </a:fld>
            <a:endParaRPr lang="uk-UA" dirty="0"/>
          </a:p>
        </p:txBody>
      </p:sp>
      <p:sp>
        <p:nvSpPr>
          <p:cNvPr id="4" name="Content Placeholder 3"/>
          <p:cNvSpPr>
            <a:spLocks noGrp="1"/>
          </p:cNvSpPr>
          <p:nvPr>
            <p:ph sz="quarter" idx="11"/>
          </p:nvPr>
        </p:nvSpPr>
        <p:spPr/>
        <p:txBody>
          <a:bodyPr/>
          <a:lstStyle/>
          <a:p>
            <a:r>
              <a:rPr lang="en-US" dirty="0" smtClean="0"/>
              <a:t>VC Leadership: 2014-2020</a:t>
            </a:r>
            <a:endParaRPr lang="en-US" dirty="0"/>
          </a:p>
        </p:txBody>
      </p:sp>
      <p:pic>
        <p:nvPicPr>
          <p:cNvPr id="6" name="Picture 5"/>
          <p:cNvPicPr>
            <a:picLocks noChangeAspect="1"/>
          </p:cNvPicPr>
          <p:nvPr/>
        </p:nvPicPr>
        <p:blipFill>
          <a:blip r:embed="rId3"/>
          <a:stretch>
            <a:fillRect/>
          </a:stretch>
        </p:blipFill>
        <p:spPr>
          <a:xfrm>
            <a:off x="990600" y="1219200"/>
            <a:ext cx="7149376" cy="5338201"/>
          </a:xfrm>
          <a:prstGeom prst="rect">
            <a:avLst/>
          </a:prstGeom>
        </p:spPr>
      </p:pic>
    </p:spTree>
    <p:extLst>
      <p:ext uri="{BB962C8B-B14F-4D97-AF65-F5344CB8AC3E}">
        <p14:creationId xmlns:p14="http://schemas.microsoft.com/office/powerpoint/2010/main" val="259879475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32</a:t>
            </a:fld>
            <a:endParaRPr lang="uk-UA" dirty="0"/>
          </a:p>
        </p:txBody>
      </p:sp>
      <p:sp>
        <p:nvSpPr>
          <p:cNvPr id="4" name="Content Placeholder 3"/>
          <p:cNvSpPr>
            <a:spLocks noGrp="1"/>
          </p:cNvSpPr>
          <p:nvPr>
            <p:ph sz="quarter" idx="11"/>
          </p:nvPr>
        </p:nvSpPr>
        <p:spPr>
          <a:xfrm>
            <a:off x="1828800" y="76200"/>
            <a:ext cx="5715000" cy="914400"/>
          </a:xfrm>
        </p:spPr>
        <p:txBody>
          <a:bodyPr/>
          <a:lstStyle/>
          <a:p>
            <a:r>
              <a:rPr lang="en-US" sz="2400" dirty="0" smtClean="0"/>
              <a:t>CEOS-32-12 and SIT-34-12</a:t>
            </a:r>
            <a:endParaRPr lang="en-US" sz="2400" dirty="0"/>
          </a:p>
          <a:p>
            <a:r>
              <a:rPr lang="en-US" sz="2400" dirty="0"/>
              <a:t>VC Leadership </a:t>
            </a:r>
            <a:r>
              <a:rPr lang="en-US" sz="2400" dirty="0" smtClean="0"/>
              <a:t>Rotation Proposal</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436139994"/>
              </p:ext>
            </p:extLst>
          </p:nvPr>
        </p:nvGraphicFramePr>
        <p:xfrm>
          <a:off x="76200" y="2133600"/>
          <a:ext cx="8991600" cy="2987040"/>
        </p:xfrm>
        <a:graphic>
          <a:graphicData uri="http://schemas.openxmlformats.org/drawingml/2006/table">
            <a:tbl>
              <a:tblPr firstRow="1" bandRow="1">
                <a:tableStyleId>{E929F9F4-4A8F-4326-A1B4-22849713DDAB}</a:tableStyleId>
              </a:tblPr>
              <a:tblGrid>
                <a:gridCol w="2291977">
                  <a:extLst>
                    <a:ext uri="{9D8B030D-6E8A-4147-A177-3AD203B41FA5}">
                      <a16:colId xmlns:a16="http://schemas.microsoft.com/office/drawing/2014/main" val="875439830"/>
                    </a:ext>
                  </a:extLst>
                </a:gridCol>
                <a:gridCol w="2156500">
                  <a:extLst>
                    <a:ext uri="{9D8B030D-6E8A-4147-A177-3AD203B41FA5}">
                      <a16:colId xmlns:a16="http://schemas.microsoft.com/office/drawing/2014/main" val="1169402430"/>
                    </a:ext>
                  </a:extLst>
                </a:gridCol>
                <a:gridCol w="3004020">
                  <a:extLst>
                    <a:ext uri="{9D8B030D-6E8A-4147-A177-3AD203B41FA5}">
                      <a16:colId xmlns:a16="http://schemas.microsoft.com/office/drawing/2014/main" val="4020058037"/>
                    </a:ext>
                  </a:extLst>
                </a:gridCol>
                <a:gridCol w="1539103">
                  <a:extLst>
                    <a:ext uri="{9D8B030D-6E8A-4147-A177-3AD203B41FA5}">
                      <a16:colId xmlns:a16="http://schemas.microsoft.com/office/drawing/2014/main" val="4140981698"/>
                    </a:ext>
                  </a:extLst>
                </a:gridCol>
              </a:tblGrid>
              <a:tr h="370840">
                <a:tc>
                  <a:txBody>
                    <a:bodyPr/>
                    <a:lstStyle/>
                    <a:p>
                      <a:pPr algn="ctr"/>
                      <a:r>
                        <a:rPr lang="en-US" sz="2400" dirty="0" smtClean="0">
                          <a:latin typeface="+mn-lt"/>
                        </a:rPr>
                        <a:t># of Co-Leads</a:t>
                      </a:r>
                      <a:endParaRPr lang="en-US" sz="2400" dirty="0">
                        <a:latin typeface="+mn-lt"/>
                      </a:endParaRPr>
                    </a:p>
                  </a:txBody>
                  <a:tcPr/>
                </a:tc>
                <a:tc>
                  <a:txBody>
                    <a:bodyPr/>
                    <a:lstStyle/>
                    <a:p>
                      <a:pPr algn="ctr"/>
                      <a:r>
                        <a:rPr lang="en-US" sz="2400" dirty="0" smtClean="0">
                          <a:latin typeface="+mn-lt"/>
                        </a:rPr>
                        <a:t>Term</a:t>
                      </a:r>
                      <a:endParaRPr lang="en-US" sz="2400" dirty="0">
                        <a:latin typeface="+mn-lt"/>
                      </a:endParaRPr>
                    </a:p>
                  </a:txBody>
                  <a:tcPr/>
                </a:tc>
                <a:tc>
                  <a:txBody>
                    <a:bodyPr/>
                    <a:lstStyle/>
                    <a:p>
                      <a:pPr algn="ctr"/>
                      <a:r>
                        <a:rPr lang="en-US" sz="2400" dirty="0" smtClean="0">
                          <a:latin typeface="+mn-lt"/>
                        </a:rPr>
                        <a:t>Process</a:t>
                      </a:r>
                      <a:endParaRPr lang="en-US" sz="2400" dirty="0">
                        <a:latin typeface="+mn-lt"/>
                      </a:endParaRPr>
                    </a:p>
                  </a:txBody>
                  <a:tcPr/>
                </a:tc>
                <a:tc>
                  <a:txBody>
                    <a:bodyPr/>
                    <a:lstStyle/>
                    <a:p>
                      <a:pPr algn="ctr"/>
                      <a:r>
                        <a:rPr lang="en-US" sz="2400" dirty="0" smtClean="0">
                          <a:latin typeface="+mn-lt"/>
                        </a:rPr>
                        <a:t>Other</a:t>
                      </a:r>
                      <a:endParaRPr lang="en-US" sz="2400" dirty="0">
                        <a:latin typeface="+mn-lt"/>
                      </a:endParaRPr>
                    </a:p>
                  </a:txBody>
                  <a:tcPr/>
                </a:tc>
                <a:extLst>
                  <a:ext uri="{0D108BD9-81ED-4DB2-BD59-A6C34878D82A}">
                    <a16:rowId xmlns:a16="http://schemas.microsoft.com/office/drawing/2014/main" val="1115063878"/>
                  </a:ext>
                </a:extLst>
              </a:tr>
              <a:tr h="370840">
                <a:tc>
                  <a:txBody>
                    <a:bodyPr/>
                    <a:lstStyle/>
                    <a:p>
                      <a:pPr algn="ctr"/>
                      <a:r>
                        <a:rPr lang="en-US" sz="2000" b="1" dirty="0" smtClean="0">
                          <a:latin typeface="+mn-lt"/>
                        </a:rPr>
                        <a:t>At least</a:t>
                      </a:r>
                      <a:r>
                        <a:rPr lang="en-US" sz="2000" b="1" baseline="0" dirty="0" smtClean="0">
                          <a:latin typeface="+mn-lt"/>
                        </a:rPr>
                        <a:t> two (2) and no more than three (3)    Co-Leads for each VC</a:t>
                      </a:r>
                      <a:endParaRPr lang="en-US" sz="2000" b="1" dirty="0">
                        <a:latin typeface="+mn-lt"/>
                      </a:endParaRPr>
                    </a:p>
                  </a:txBody>
                  <a:tcPr/>
                </a:tc>
                <a:tc>
                  <a:txBody>
                    <a:bodyPr/>
                    <a:lstStyle/>
                    <a:p>
                      <a:pPr algn="ctr"/>
                      <a:r>
                        <a:rPr lang="en-US" sz="2000" b="1" dirty="0" smtClean="0">
                          <a:latin typeface="+mn-lt"/>
                        </a:rPr>
                        <a:t>2 years with</a:t>
                      </a:r>
                      <a:r>
                        <a:rPr lang="en-US" sz="2000" b="1" baseline="0" dirty="0" smtClean="0">
                          <a:latin typeface="+mn-lt"/>
                        </a:rPr>
                        <a:t> no term limits; Co-Leads can “re-nominate” for another 2-year term</a:t>
                      </a:r>
                      <a:endParaRPr lang="en-US" sz="2000" b="1" dirty="0">
                        <a:latin typeface="+mn-lt"/>
                      </a:endParaRPr>
                    </a:p>
                  </a:txBody>
                  <a:tcPr/>
                </a:tc>
                <a:tc>
                  <a:txBody>
                    <a:bodyPr/>
                    <a:lstStyle/>
                    <a:p>
                      <a:pPr algn="ctr"/>
                      <a:r>
                        <a:rPr lang="en-US" sz="2000" b="1" dirty="0" smtClean="0">
                          <a:latin typeface="+mn-lt"/>
                        </a:rPr>
                        <a:t>Minimum</a:t>
                      </a:r>
                      <a:r>
                        <a:rPr lang="en-US" sz="2000" b="1" baseline="0" dirty="0" smtClean="0">
                          <a:latin typeface="+mn-lt"/>
                        </a:rPr>
                        <a:t> biennial review, with leadership open to all interested and active, engaged, and relevant VC contributors; offset leadership change to ensure continuity</a:t>
                      </a:r>
                      <a:endParaRPr lang="en-US" sz="2000" b="1" dirty="0">
                        <a:latin typeface="+mn-lt"/>
                      </a:endParaRPr>
                    </a:p>
                  </a:txBody>
                  <a:tcPr/>
                </a:tc>
                <a:tc>
                  <a:txBody>
                    <a:bodyPr/>
                    <a:lstStyle/>
                    <a:p>
                      <a:pPr algn="ctr"/>
                      <a:r>
                        <a:rPr lang="en-US" sz="2000" b="1" dirty="0" smtClean="0">
                          <a:latin typeface="+mn-lt"/>
                        </a:rPr>
                        <a:t>Agency commitment to support  Co-Leads</a:t>
                      </a:r>
                      <a:endParaRPr lang="en-US" sz="2000" b="1" dirty="0">
                        <a:latin typeface="+mn-lt"/>
                      </a:endParaRPr>
                    </a:p>
                  </a:txBody>
                  <a:tcPr/>
                </a:tc>
                <a:extLst>
                  <a:ext uri="{0D108BD9-81ED-4DB2-BD59-A6C34878D82A}">
                    <a16:rowId xmlns:a16="http://schemas.microsoft.com/office/drawing/2014/main" val="993417456"/>
                  </a:ext>
                </a:extLst>
              </a:tr>
            </a:tbl>
          </a:graphicData>
        </a:graphic>
      </p:graphicFrame>
    </p:spTree>
    <p:extLst>
      <p:ext uri="{BB962C8B-B14F-4D97-AF65-F5344CB8AC3E}">
        <p14:creationId xmlns:p14="http://schemas.microsoft.com/office/powerpoint/2010/main" val="402807614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33</a:t>
            </a:fld>
            <a:endParaRPr lang="uk-UA" dirty="0"/>
          </a:p>
        </p:txBody>
      </p:sp>
      <p:sp>
        <p:nvSpPr>
          <p:cNvPr id="3" name="Content Placeholder 2"/>
          <p:cNvSpPr>
            <a:spLocks noGrp="1"/>
          </p:cNvSpPr>
          <p:nvPr>
            <p:ph sz="quarter" idx="10"/>
          </p:nvPr>
        </p:nvSpPr>
        <p:spPr/>
        <p:txBody>
          <a:bodyPr/>
          <a:lstStyle/>
          <a:p>
            <a:pPr>
              <a:spcBef>
                <a:spcPts val="0"/>
              </a:spcBef>
            </a:pPr>
            <a:r>
              <a:rPr lang="en-US" sz="2000" b="1" dirty="0">
                <a:solidFill>
                  <a:srgbClr val="FF0000"/>
                </a:solidFill>
              </a:rPr>
              <a:t>Two CEOS governing documents require changes </a:t>
            </a:r>
            <a:r>
              <a:rPr lang="en-US" sz="2000" dirty="0"/>
              <a:t>per SIT 34 Actions:</a:t>
            </a:r>
          </a:p>
          <a:p>
            <a:pPr lvl="1">
              <a:spcBef>
                <a:spcPts val="0"/>
              </a:spcBef>
            </a:pPr>
            <a:r>
              <a:rPr lang="en-US" sz="2000" dirty="0"/>
              <a:t>The </a:t>
            </a:r>
            <a:r>
              <a:rPr lang="en-US" sz="2000" b="1" i="1" dirty="0"/>
              <a:t>CEOS Governance and Processes</a:t>
            </a:r>
            <a:r>
              <a:rPr lang="en-US" sz="2000" dirty="0"/>
              <a:t> document provides guidelines on the structure, operations, and processes CEOS employs to achieve its goals.</a:t>
            </a:r>
          </a:p>
          <a:p>
            <a:pPr lvl="1">
              <a:spcBef>
                <a:spcPts val="0"/>
              </a:spcBef>
            </a:pPr>
            <a:r>
              <a:rPr lang="en-US" sz="2000" b="1" i="1" dirty="0"/>
              <a:t>Virtual Constellations Process Paper </a:t>
            </a:r>
            <a:r>
              <a:rPr lang="en-US" sz="2000" dirty="0"/>
              <a:t>defines the roles, responsibilities, and plans of the Virtual Constellations</a:t>
            </a:r>
          </a:p>
          <a:p>
            <a:pPr marL="0" indent="0">
              <a:spcBef>
                <a:spcPts val="0"/>
              </a:spcBef>
              <a:buNone/>
            </a:pPr>
            <a:endParaRPr lang="en-US" sz="900" dirty="0"/>
          </a:p>
          <a:p>
            <a:pPr>
              <a:spcBef>
                <a:spcPts val="0"/>
              </a:spcBef>
            </a:pPr>
            <a:r>
              <a:rPr lang="en-US" sz="2000" b="1" dirty="0">
                <a:solidFill>
                  <a:srgbClr val="FF0000"/>
                </a:solidFill>
              </a:rPr>
              <a:t>Changes are not required to </a:t>
            </a:r>
            <a:r>
              <a:rPr lang="en-US" sz="2000" b="1" dirty="0" smtClean="0">
                <a:solidFill>
                  <a:srgbClr val="FF0000"/>
                </a:solidFill>
              </a:rPr>
              <a:t>the:</a:t>
            </a:r>
          </a:p>
          <a:p>
            <a:pPr lvl="1">
              <a:spcBef>
                <a:spcPts val="0"/>
              </a:spcBef>
            </a:pPr>
            <a:r>
              <a:rPr lang="en-US" sz="2000" dirty="0" smtClean="0"/>
              <a:t>The </a:t>
            </a:r>
            <a:r>
              <a:rPr lang="en-US" sz="2000" b="1" i="1" dirty="0"/>
              <a:t>CEOS Terms of Reference</a:t>
            </a:r>
            <a:r>
              <a:rPr lang="en-US" sz="2000" dirty="0"/>
              <a:t> (defines the mission and scope of CEOS activities</a:t>
            </a:r>
            <a:r>
              <a:rPr lang="en-US" sz="2000" dirty="0" smtClean="0"/>
              <a:t>).</a:t>
            </a:r>
          </a:p>
          <a:p>
            <a:pPr lvl="1">
              <a:spcBef>
                <a:spcPts val="0"/>
              </a:spcBef>
            </a:pPr>
            <a:r>
              <a:rPr lang="en-US" sz="2000" dirty="0" smtClean="0"/>
              <a:t>The </a:t>
            </a:r>
            <a:r>
              <a:rPr lang="en-US" sz="2000" b="1" i="1" dirty="0"/>
              <a:t>CEOS Strategic Guidance </a:t>
            </a:r>
            <a:r>
              <a:rPr lang="en-US" sz="2000" dirty="0"/>
              <a:t>document (articulates the overarching long-term [7-10 years] purpose and goals of CEOS</a:t>
            </a:r>
            <a:r>
              <a:rPr lang="en-US" sz="2000" dirty="0" smtClean="0"/>
              <a:t>).</a:t>
            </a:r>
          </a:p>
          <a:p>
            <a:pPr lvl="1">
              <a:spcBef>
                <a:spcPts val="0"/>
              </a:spcBef>
            </a:pPr>
            <a:r>
              <a:rPr lang="en-US" sz="2000" b="1" i="1" dirty="0" smtClean="0"/>
              <a:t>New </a:t>
            </a:r>
            <a:r>
              <a:rPr lang="en-US" sz="2000" b="1" i="1" dirty="0"/>
              <a:t>Initiatives Process Paper</a:t>
            </a:r>
            <a:r>
              <a:rPr lang="en-US" sz="2000" dirty="0"/>
              <a:t> (Ad Hoc Teams are referenced twice in the Process Paper but changes are not required in the </a:t>
            </a:r>
            <a:r>
              <a:rPr lang="en-US" sz="2000" dirty="0" smtClean="0"/>
              <a:t>paper)</a:t>
            </a:r>
          </a:p>
          <a:p>
            <a:pPr lvl="1">
              <a:spcBef>
                <a:spcPts val="0"/>
              </a:spcBef>
            </a:pPr>
            <a:r>
              <a:rPr lang="en-US" sz="2000" dirty="0" smtClean="0"/>
              <a:t>Terms </a:t>
            </a:r>
            <a:r>
              <a:rPr lang="en-US" sz="2000" dirty="0"/>
              <a:t>of Reference – </a:t>
            </a:r>
            <a:r>
              <a:rPr lang="en-US" sz="2000" b="1" i="1" dirty="0"/>
              <a:t>CEOS Chair, Strategic Implementation Team (SIT) Chair, CEOS Executive Officer (CEO), CEOS Secretariat, </a:t>
            </a:r>
            <a:r>
              <a:rPr lang="en-US" sz="2000" dirty="0"/>
              <a:t>and</a:t>
            </a:r>
            <a:r>
              <a:rPr lang="en-US" sz="2000" b="1" i="1" dirty="0"/>
              <a:t> Systems Engineering Office (SEO)</a:t>
            </a:r>
            <a:endParaRPr lang="en-US" sz="2000" dirty="0"/>
          </a:p>
          <a:p>
            <a:pPr marL="0" indent="0">
              <a:spcBef>
                <a:spcPts val="0"/>
              </a:spcBef>
              <a:buNone/>
            </a:pPr>
            <a:endParaRPr lang="en-US" sz="2000" dirty="0"/>
          </a:p>
        </p:txBody>
      </p:sp>
      <p:sp>
        <p:nvSpPr>
          <p:cNvPr id="4" name="Content Placeholder 3"/>
          <p:cNvSpPr>
            <a:spLocks noGrp="1"/>
          </p:cNvSpPr>
          <p:nvPr>
            <p:ph sz="quarter" idx="11"/>
          </p:nvPr>
        </p:nvSpPr>
        <p:spPr>
          <a:xfrm>
            <a:off x="1828800" y="76199"/>
            <a:ext cx="5486400" cy="955715"/>
          </a:xfrm>
        </p:spPr>
        <p:txBody>
          <a:bodyPr/>
          <a:lstStyle/>
          <a:p>
            <a:r>
              <a:rPr lang="en-US" dirty="0" smtClean="0"/>
              <a:t>Proposed Language Changes</a:t>
            </a:r>
            <a:endParaRPr lang="en-US" dirty="0"/>
          </a:p>
        </p:txBody>
      </p:sp>
      <p:sp>
        <p:nvSpPr>
          <p:cNvPr id="5" name="Rounded Rectangle 4"/>
          <p:cNvSpPr/>
          <p:nvPr/>
        </p:nvSpPr>
        <p:spPr>
          <a:xfrm>
            <a:off x="76200" y="3276600"/>
            <a:ext cx="8991600" cy="3276600"/>
          </a:xfrm>
          <a:prstGeom prst="roundRect">
            <a:avLst>
              <a:gd name="adj" fmla="val 4680"/>
            </a:avLst>
          </a:prstGeom>
          <a:solidFill>
            <a:srgbClr val="FFFFFF">
              <a:alpha val="68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717937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34</a:t>
            </a:fld>
            <a:endParaRPr lang="uk-UA" dirty="0"/>
          </a:p>
        </p:txBody>
      </p:sp>
      <p:sp>
        <p:nvSpPr>
          <p:cNvPr id="3" name="Content Placeholder 2"/>
          <p:cNvSpPr>
            <a:spLocks noGrp="1"/>
          </p:cNvSpPr>
          <p:nvPr>
            <p:ph sz="quarter" idx="10"/>
          </p:nvPr>
        </p:nvSpPr>
        <p:spPr/>
        <p:txBody>
          <a:bodyPr/>
          <a:lstStyle/>
          <a:p>
            <a:pPr marL="0" indent="0">
              <a:buNone/>
            </a:pPr>
            <a:r>
              <a:rPr lang="en-US" b="1" i="1" dirty="0"/>
              <a:t>ADD to section on Virtual Constellations:</a:t>
            </a:r>
            <a:endParaRPr lang="en-US" dirty="0"/>
          </a:p>
          <a:p>
            <a:pPr marL="457200" lvl="1" indent="0">
              <a:buNone/>
            </a:pPr>
            <a:r>
              <a:rPr lang="en-US" dirty="0"/>
              <a:t>Each Virtual Constellation will have at least two and no more than three Co-Leads.  Co-Leads shall be from any interested CEOS Member or Associate Agency and should be an active, engaged, and relevant contributor to the VC.  Every two years, the Co-Leads will be reviewed by the Constellation membership with a decision to either maintain current leadership or transition to new leadership, as outlined in the </a:t>
            </a:r>
            <a:r>
              <a:rPr lang="en-US" i="1" dirty="0"/>
              <a:t>CEOS Virtual Constellation Process Paper.</a:t>
            </a:r>
            <a:r>
              <a:rPr lang="en-US" dirty="0"/>
              <a:t> </a:t>
            </a:r>
          </a:p>
        </p:txBody>
      </p:sp>
      <p:sp>
        <p:nvSpPr>
          <p:cNvPr id="4" name="Content Placeholder 3"/>
          <p:cNvSpPr>
            <a:spLocks noGrp="1"/>
          </p:cNvSpPr>
          <p:nvPr>
            <p:ph sz="quarter" idx="11"/>
          </p:nvPr>
        </p:nvSpPr>
        <p:spPr>
          <a:xfrm>
            <a:off x="1828800" y="-1"/>
            <a:ext cx="5715000" cy="1031915"/>
          </a:xfrm>
        </p:spPr>
        <p:txBody>
          <a:bodyPr/>
          <a:lstStyle/>
          <a:p>
            <a:r>
              <a:rPr lang="en-US" sz="2800" i="1" smtClean="0"/>
              <a:t>CEOS Governance and Processes </a:t>
            </a:r>
            <a:r>
              <a:rPr lang="en-US" sz="2800" smtClean="0"/>
              <a:t>Changes</a:t>
            </a:r>
            <a:endParaRPr lang="en-US" sz="2800" dirty="0"/>
          </a:p>
        </p:txBody>
      </p:sp>
    </p:spTree>
    <p:extLst>
      <p:ext uri="{BB962C8B-B14F-4D97-AF65-F5344CB8AC3E}">
        <p14:creationId xmlns:p14="http://schemas.microsoft.com/office/powerpoint/2010/main" val="124355168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35</a:t>
            </a:fld>
            <a:endParaRPr lang="uk-UA" dirty="0"/>
          </a:p>
        </p:txBody>
      </p:sp>
      <p:sp>
        <p:nvSpPr>
          <p:cNvPr id="3" name="Content Placeholder 2"/>
          <p:cNvSpPr>
            <a:spLocks noGrp="1"/>
          </p:cNvSpPr>
          <p:nvPr>
            <p:ph sz="quarter" idx="10"/>
          </p:nvPr>
        </p:nvSpPr>
        <p:spPr/>
        <p:txBody>
          <a:bodyPr/>
          <a:lstStyle/>
          <a:p>
            <a:pPr marL="0" indent="0">
              <a:buNone/>
            </a:pPr>
            <a:r>
              <a:rPr lang="en-US" sz="2400" b="1" i="1" dirty="0" smtClean="0"/>
              <a:t>ADD </a:t>
            </a:r>
            <a:r>
              <a:rPr lang="en-US" sz="2400" b="1" i="1" dirty="0"/>
              <a:t>to section on Working Groups:</a:t>
            </a:r>
            <a:endParaRPr lang="en-US" sz="2400" dirty="0"/>
          </a:p>
          <a:p>
            <a:pPr marL="457200" lvl="1" indent="0">
              <a:buNone/>
            </a:pPr>
            <a:r>
              <a:rPr lang="en-US" i="1" dirty="0"/>
              <a:t>Each Working Group is led by a Chair and a Vice Chair, with a two-year term for each position, served consecutively in the case of Vice Chair.  Additional information on leadership requirements for the Working Groups is detailed in the Working Group Process </a:t>
            </a:r>
            <a:r>
              <a:rPr lang="en-US" i="1" dirty="0" smtClean="0"/>
              <a:t>Paper.</a:t>
            </a:r>
          </a:p>
          <a:p>
            <a:pPr marL="31173" indent="0">
              <a:buNone/>
            </a:pPr>
            <a:r>
              <a:rPr lang="en-US" sz="2400" dirty="0" smtClean="0"/>
              <a:t>For </a:t>
            </a:r>
            <a:r>
              <a:rPr lang="en-US" sz="2400" dirty="0"/>
              <a:t>parity, propose to add </a:t>
            </a:r>
            <a:r>
              <a:rPr lang="en-US" sz="2400" dirty="0" smtClean="0"/>
              <a:t>this </a:t>
            </a:r>
            <a:r>
              <a:rPr lang="en-US" sz="2400" dirty="0"/>
              <a:t>clause </a:t>
            </a:r>
            <a:r>
              <a:rPr lang="en-US" sz="2400" dirty="0" smtClean="0"/>
              <a:t>about </a:t>
            </a:r>
            <a:r>
              <a:rPr lang="en-US" sz="2400" dirty="0"/>
              <a:t>Working Groups (taken essentially verbatim from the Working Group Process Paper)</a:t>
            </a:r>
          </a:p>
          <a:p>
            <a:pPr marL="457200" lvl="1" indent="0">
              <a:buNone/>
            </a:pPr>
            <a:endParaRPr lang="en-US" i="1" dirty="0" smtClean="0"/>
          </a:p>
          <a:p>
            <a:pPr marL="31173" indent="0">
              <a:buNone/>
            </a:pPr>
            <a:r>
              <a:rPr lang="en-US" sz="2400" dirty="0" smtClean="0"/>
              <a:t>Annex </a:t>
            </a:r>
            <a:r>
              <a:rPr lang="en-US" sz="2400" dirty="0"/>
              <a:t>1 was updated to reflect </a:t>
            </a:r>
            <a:r>
              <a:rPr lang="en-US" sz="2400" i="1" dirty="0"/>
              <a:t>ad hoc </a:t>
            </a:r>
            <a:r>
              <a:rPr lang="en-US" sz="2400" dirty="0"/>
              <a:t>teams in existence from 2014-2019 and Annex 2 was updated to reflect CEOS Member and Associate Agencies have as of October 2019.</a:t>
            </a:r>
            <a:endParaRPr lang="en-US" sz="2000" dirty="0"/>
          </a:p>
        </p:txBody>
      </p:sp>
      <p:sp>
        <p:nvSpPr>
          <p:cNvPr id="4" name="Content Placeholder 3"/>
          <p:cNvSpPr>
            <a:spLocks noGrp="1"/>
          </p:cNvSpPr>
          <p:nvPr>
            <p:ph sz="quarter" idx="11"/>
          </p:nvPr>
        </p:nvSpPr>
        <p:spPr>
          <a:xfrm>
            <a:off x="1981200" y="152400"/>
            <a:ext cx="5562600" cy="914400"/>
          </a:xfrm>
        </p:spPr>
        <p:txBody>
          <a:bodyPr/>
          <a:lstStyle/>
          <a:p>
            <a:r>
              <a:rPr lang="en-US" dirty="0" smtClean="0"/>
              <a:t>Additional </a:t>
            </a:r>
            <a:r>
              <a:rPr lang="en-US" i="1" dirty="0" smtClean="0"/>
              <a:t>Governance and Processes Changes</a:t>
            </a:r>
            <a:endParaRPr lang="en-US" dirty="0"/>
          </a:p>
        </p:txBody>
      </p:sp>
    </p:spTree>
    <p:extLst>
      <p:ext uri="{BB962C8B-B14F-4D97-AF65-F5344CB8AC3E}">
        <p14:creationId xmlns:p14="http://schemas.microsoft.com/office/powerpoint/2010/main" val="405767082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36</a:t>
            </a:fld>
            <a:endParaRPr lang="uk-UA" dirty="0"/>
          </a:p>
        </p:txBody>
      </p:sp>
      <p:sp>
        <p:nvSpPr>
          <p:cNvPr id="3" name="Content Placeholder 2"/>
          <p:cNvSpPr>
            <a:spLocks noGrp="1"/>
          </p:cNvSpPr>
          <p:nvPr>
            <p:ph sz="quarter" idx="10"/>
          </p:nvPr>
        </p:nvSpPr>
        <p:spPr/>
        <p:txBody>
          <a:bodyPr/>
          <a:lstStyle/>
          <a:p>
            <a:pPr marL="0" indent="0">
              <a:spcBef>
                <a:spcPts val="0"/>
              </a:spcBef>
              <a:buNone/>
            </a:pPr>
            <a:r>
              <a:rPr lang="en-US" sz="2000" b="1" i="1" dirty="0"/>
              <a:t>ADD to Section 2 - Goals</a:t>
            </a:r>
            <a:r>
              <a:rPr lang="en-US" sz="2000" b="1" i="1" dirty="0" smtClean="0"/>
              <a:t>: Leadership </a:t>
            </a:r>
            <a:r>
              <a:rPr lang="en-US" sz="2000" b="1" i="1" dirty="0"/>
              <a:t>Selection and Criteria   </a:t>
            </a:r>
            <a:endParaRPr lang="en-US" sz="2000" dirty="0"/>
          </a:p>
          <a:p>
            <a:pPr marL="0" indent="0">
              <a:buNone/>
            </a:pPr>
            <a:r>
              <a:rPr lang="en-US" sz="1400" i="1" dirty="0"/>
              <a:t>Each Constellation will have at least two and no more than three Co-Leads.  Co-Leads shall be from any interested CEOS Member or Associate Agency and should be active, engaged, and relevant contributors to the VC.  At a minimum, Co-Lead positions will be reviewed every two years by the Constellation membership to ensure appropriate Constellation leadership is maintained and to allow for interested individuals to be considered for Constellation leadership (some Constellations have a set rotation and turnover of Co-Leads detailed in existing Terms of Reference).  The expectation is that any Constellation leadership changes will be staggered to ensure leadership continuity and expertise are optimized.  There are no limits on how long an individual may serve as a Co-Lead as long as they are reviewed every two years and have their agency’s endorsement to continue in the role.  The decision of Constellation leadership resides with the Constellation but leadership changes must be reported within two weeks to CEOS leadership (CEOS Chair, SIT Chair, SEO, and Permanent Secretariat) following any decision.</a:t>
            </a:r>
            <a:endParaRPr lang="en-US" sz="1400" dirty="0"/>
          </a:p>
          <a:p>
            <a:pPr marL="0" indent="0">
              <a:buNone/>
            </a:pPr>
            <a:r>
              <a:rPr lang="en-US" sz="1400" i="1" dirty="0"/>
              <a:t>Co-Leads will be responsible for the implementation of Constellation’s goals, identification of agency support and commitments, and working with the CEOS SIT Chair in addressing CEOS and SIT priorities. Co-Leads should adhere to these basic requirements: </a:t>
            </a:r>
            <a:endParaRPr lang="en-US" sz="1400" dirty="0"/>
          </a:p>
          <a:p>
            <a:pPr lvl="0">
              <a:buFont typeface="+mj-lt"/>
              <a:buAutoNum type="arabicPeriod"/>
            </a:pPr>
            <a:r>
              <a:rPr lang="en-US" sz="1400" i="1" dirty="0"/>
              <a:t>Nominated on an ad hominem basis; the existing Co-Lead’s agency is not obligated to provide a replacement Co-Lead if its respective Co-Lead rotates out.  The Co-Lead can make inquiries to identify another Co-Lead but it is not </a:t>
            </a:r>
            <a:r>
              <a:rPr lang="en-US" sz="1400" i="1" dirty="0" smtClean="0"/>
              <a:t>required.</a:t>
            </a:r>
            <a:endParaRPr lang="en-US" sz="1400" dirty="0"/>
          </a:p>
          <a:p>
            <a:pPr lvl="0">
              <a:buFont typeface="+mj-lt"/>
              <a:buAutoNum type="arabicPeriod"/>
            </a:pPr>
            <a:r>
              <a:rPr lang="en-US" sz="1400" i="1" dirty="0" smtClean="0"/>
              <a:t>Endorsed </a:t>
            </a:r>
            <a:r>
              <a:rPr lang="en-US" sz="1400" i="1" dirty="0"/>
              <a:t>every two years from their respective agencies (verbally or in writing</a:t>
            </a:r>
            <a:r>
              <a:rPr lang="en-US" sz="1400" i="1" dirty="0" smtClean="0"/>
              <a:t>).</a:t>
            </a:r>
            <a:endParaRPr lang="en-US" sz="1400" dirty="0"/>
          </a:p>
          <a:p>
            <a:pPr lvl="0">
              <a:buFont typeface="+mj-lt"/>
              <a:buAutoNum type="arabicPeriod"/>
            </a:pPr>
            <a:r>
              <a:rPr lang="en-US" sz="1400" i="1" dirty="0" smtClean="0"/>
              <a:t>Affiliated </a:t>
            </a:r>
            <a:r>
              <a:rPr lang="en-US" sz="1400" i="1" dirty="0"/>
              <a:t>with a CEOS Member or Associate Agency.</a:t>
            </a:r>
            <a:endParaRPr lang="en-US" sz="1400" dirty="0"/>
          </a:p>
        </p:txBody>
      </p:sp>
      <p:sp>
        <p:nvSpPr>
          <p:cNvPr id="5" name="Content Placeholder 3"/>
          <p:cNvSpPr>
            <a:spLocks noGrp="1"/>
          </p:cNvSpPr>
          <p:nvPr>
            <p:ph sz="quarter" idx="11"/>
          </p:nvPr>
        </p:nvSpPr>
        <p:spPr>
          <a:xfrm>
            <a:off x="1828800" y="-1"/>
            <a:ext cx="5715000" cy="1031915"/>
          </a:xfrm>
        </p:spPr>
        <p:txBody>
          <a:bodyPr/>
          <a:lstStyle/>
          <a:p>
            <a:r>
              <a:rPr lang="en-US" sz="2800" i="1" dirty="0" smtClean="0"/>
              <a:t>CEOS Virtual Constellations Process Paper </a:t>
            </a:r>
            <a:r>
              <a:rPr lang="en-US" sz="2800" dirty="0" smtClean="0"/>
              <a:t>Changes</a:t>
            </a:r>
            <a:endParaRPr lang="en-US" sz="2800" dirty="0"/>
          </a:p>
        </p:txBody>
      </p:sp>
      <p:sp>
        <p:nvSpPr>
          <p:cNvPr id="4" name="Rectangle 3"/>
          <p:cNvSpPr/>
          <p:nvPr/>
        </p:nvSpPr>
        <p:spPr>
          <a:xfrm>
            <a:off x="1905000" y="2057400"/>
            <a:ext cx="5413378" cy="341632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For reference, full updated text provided to CEOS Members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842391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37</a:t>
            </a:fld>
            <a:endParaRPr lang="uk-UA" dirty="0"/>
          </a:p>
        </p:txBody>
      </p:sp>
      <p:sp>
        <p:nvSpPr>
          <p:cNvPr id="3" name="Content Placeholder 2"/>
          <p:cNvSpPr>
            <a:spLocks noGrp="1"/>
          </p:cNvSpPr>
          <p:nvPr>
            <p:ph sz="quarter" idx="10"/>
          </p:nvPr>
        </p:nvSpPr>
        <p:spPr/>
        <p:txBody>
          <a:bodyPr/>
          <a:lstStyle/>
          <a:p>
            <a:pPr marL="514350" indent="-514350" algn="l">
              <a:buFont typeface="Arial"/>
              <a:buAutoNum type="arabicPeriod"/>
            </a:pPr>
            <a:r>
              <a:rPr lang="en-US" b="1" dirty="0" smtClean="0"/>
              <a:t>Approval</a:t>
            </a:r>
            <a:r>
              <a:rPr lang="en-US" dirty="0" smtClean="0"/>
              <a:t> of the proposed language changes to the Virtual Constellations Section of the </a:t>
            </a:r>
            <a:r>
              <a:rPr lang="en-US" i="1" dirty="0" smtClean="0"/>
              <a:t>Governance and Processes</a:t>
            </a:r>
            <a:r>
              <a:rPr lang="en-US" dirty="0" smtClean="0"/>
              <a:t> Document.  Endorsement of the </a:t>
            </a:r>
            <a:r>
              <a:rPr lang="en-US" b="1" i="1" dirty="0"/>
              <a:t>CEOS Governance and Processes_rev1 2019 </a:t>
            </a:r>
            <a:r>
              <a:rPr lang="en-US" b="1" i="1" dirty="0" smtClean="0"/>
              <a:t>will be requested in 5.9, after AHT </a:t>
            </a:r>
            <a:r>
              <a:rPr lang="en-US" b="1" i="1" dirty="0"/>
              <a:t>Life </a:t>
            </a:r>
            <a:r>
              <a:rPr lang="en-US" b="1" i="1" dirty="0" smtClean="0"/>
              <a:t>Cycle language is presented.</a:t>
            </a:r>
          </a:p>
          <a:p>
            <a:pPr marL="514350" indent="-514350" algn="l">
              <a:buFont typeface="Arial"/>
              <a:buAutoNum type="arabicPeriod"/>
            </a:pPr>
            <a:endParaRPr lang="en-US" dirty="0" smtClean="0"/>
          </a:p>
          <a:p>
            <a:pPr marL="514350" indent="-514350" algn="l">
              <a:buAutoNum type="arabicPeriod"/>
            </a:pPr>
            <a:r>
              <a:rPr lang="en-US" b="1" dirty="0" smtClean="0">
                <a:solidFill>
                  <a:srgbClr val="990033"/>
                </a:solidFill>
              </a:rPr>
              <a:t>Endorsement</a:t>
            </a:r>
            <a:r>
              <a:rPr lang="en-US" dirty="0" smtClean="0"/>
              <a:t> of the </a:t>
            </a:r>
            <a:r>
              <a:rPr lang="en-US" b="1" i="1" dirty="0" smtClean="0"/>
              <a:t>Virtual Constellations Process Paper rev1 2019</a:t>
            </a:r>
            <a:r>
              <a:rPr lang="en-US" dirty="0" smtClean="0"/>
              <a:t>, which includes proposed language changes, as presented.</a:t>
            </a:r>
            <a:endParaRPr lang="en-US" b="1" i="1" dirty="0" smtClean="0"/>
          </a:p>
        </p:txBody>
      </p:sp>
      <p:sp>
        <p:nvSpPr>
          <p:cNvPr id="6" name="Content Placeholder 3"/>
          <p:cNvSpPr>
            <a:spLocks noGrp="1"/>
          </p:cNvSpPr>
          <p:nvPr>
            <p:ph sz="quarter" idx="11"/>
          </p:nvPr>
        </p:nvSpPr>
        <p:spPr>
          <a:xfrm>
            <a:off x="1828800" y="228599"/>
            <a:ext cx="5715000" cy="685801"/>
          </a:xfrm>
        </p:spPr>
        <p:txBody>
          <a:bodyPr/>
          <a:lstStyle/>
          <a:p>
            <a:r>
              <a:rPr lang="en-US" sz="3200" i="1" dirty="0" smtClean="0"/>
              <a:t>Requests of Plenary</a:t>
            </a:r>
            <a:endParaRPr lang="en-US" sz="3200" dirty="0"/>
          </a:p>
        </p:txBody>
      </p:sp>
    </p:spTree>
    <p:extLst>
      <p:ext uri="{BB962C8B-B14F-4D97-AF65-F5344CB8AC3E}">
        <p14:creationId xmlns:p14="http://schemas.microsoft.com/office/powerpoint/2010/main" val="189927368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763000" cy="5257800"/>
          </a:xfrm>
        </p:spPr>
        <p:txBody>
          <a:bodyPr/>
          <a:lstStyle/>
          <a:p>
            <a:pPr marL="457200" indent="-457200">
              <a:lnSpc>
                <a:spcPct val="90000"/>
              </a:lnSpc>
              <a:buFont typeface="+mj-lt"/>
              <a:buAutoNum type="arabicPeriod"/>
            </a:pPr>
            <a:r>
              <a:rPr lang="en-US" sz="1600" b="1" dirty="0">
                <a:solidFill>
                  <a:srgbClr val="990033"/>
                </a:solidFill>
                <a:cs typeface="Calibri" panose="020F0502020204030204" pitchFamily="34" charset="0"/>
              </a:rPr>
              <a:t>Ensure the efficient execution of existing SIT responsibilities as described in the SIT Terms of Reference, including addressing Working Group and Virtual Constellation (VC) continuity, sustainability, and outputs, including:</a:t>
            </a:r>
          </a:p>
          <a:p>
            <a:pPr lvl="1">
              <a:lnSpc>
                <a:spcPct val="90000"/>
              </a:lnSpc>
            </a:pPr>
            <a:r>
              <a:rPr lang="en-US" sz="1600" dirty="0">
                <a:solidFill>
                  <a:srgbClr val="990033"/>
                </a:solidFill>
                <a:cs typeface="Calibri" panose="020F0502020204030204" pitchFamily="34" charset="0"/>
              </a:rPr>
              <a:t>Undertaking gap analyses for each VC, to support ongoing and likely upcoming strategic Agency observatory decisions; </a:t>
            </a:r>
          </a:p>
          <a:p>
            <a:pPr lvl="1">
              <a:lnSpc>
                <a:spcPct val="90000"/>
              </a:lnSpc>
            </a:pPr>
            <a:r>
              <a:rPr lang="en-US" sz="1600" dirty="0">
                <a:solidFill>
                  <a:srgbClr val="990033"/>
                </a:solidFill>
                <a:cs typeface="Calibri" panose="020F0502020204030204" pitchFamily="34" charset="0"/>
              </a:rPr>
              <a:t>Seeking observations from VCs and WGs on best practices and possible modifications to existing practices</a:t>
            </a:r>
            <a:r>
              <a:rPr lang="en-US" sz="1600" dirty="0" smtClean="0">
                <a:solidFill>
                  <a:srgbClr val="990033"/>
                </a:solidFill>
                <a:cs typeface="Calibri" panose="020F0502020204030204" pitchFamily="34" charset="0"/>
              </a:rPr>
              <a:t>.</a:t>
            </a:r>
            <a:endParaRPr lang="en-US" sz="1600" b="1" dirty="0">
              <a:solidFill>
                <a:srgbClr val="990033"/>
              </a:solidFill>
              <a:cs typeface="Calibri" panose="020F0502020204030204" pitchFamily="34" charset="0"/>
            </a:endParaRPr>
          </a:p>
          <a:p>
            <a:pPr marL="457200" indent="-457200">
              <a:lnSpc>
                <a:spcPct val="90000"/>
              </a:lnSpc>
              <a:buFont typeface="+mj-lt"/>
              <a:buAutoNum type="arabicPeriod"/>
            </a:pPr>
            <a:r>
              <a:rPr lang="en-US" sz="1600" b="1" dirty="0">
                <a:solidFill>
                  <a:srgbClr val="990033"/>
                </a:solidFill>
                <a:cs typeface="Calibri" panose="020F0502020204030204" pitchFamily="34" charset="0"/>
              </a:rPr>
              <a:t>Enhance the utility of new observations from next generation of geostationary satellites and exploring development of LEO/GEO combination products and data processing capabilities</a:t>
            </a:r>
            <a:r>
              <a:rPr lang="en-US" sz="1600" b="1" dirty="0" smtClean="0">
                <a:solidFill>
                  <a:srgbClr val="990033"/>
                </a:solidFill>
                <a:cs typeface="Calibri" panose="020F0502020204030204" pitchFamily="34" charset="0"/>
              </a:rPr>
              <a:t>.</a:t>
            </a:r>
          </a:p>
          <a:p>
            <a:pPr marL="457200" indent="-457200">
              <a:lnSpc>
                <a:spcPct val="90000"/>
              </a:lnSpc>
              <a:buFont typeface="+mj-lt"/>
              <a:buAutoNum type="arabicPeriod" startAt="3"/>
            </a:pPr>
            <a:r>
              <a:rPr lang="en-US" sz="1600" b="1" dirty="0">
                <a:solidFill>
                  <a:schemeClr val="tx1">
                    <a:lumMod val="65000"/>
                    <a:lumOff val="35000"/>
                  </a:schemeClr>
                </a:solidFill>
              </a:rPr>
              <a:t>Improve and clarify CEOS relationships with CGMS, GEO, and to a lesser degree WMO, by identifying coordinated activities and, where appropriate, holistic interaction among CEOS, CGMS, GEO, and WMO, emphasizing the unique values of each.</a:t>
            </a:r>
          </a:p>
          <a:p>
            <a:pPr lvl="1">
              <a:lnSpc>
                <a:spcPct val="90000"/>
              </a:lnSpc>
            </a:pPr>
            <a:r>
              <a:rPr lang="en-US" sz="1600" dirty="0">
                <a:solidFill>
                  <a:schemeClr val="tx1">
                    <a:lumMod val="65000"/>
                    <a:lumOff val="35000"/>
                  </a:schemeClr>
                </a:solidFill>
              </a:rPr>
              <a:t>Identify and focus on areas of appropriate and productive collaboration.</a:t>
            </a:r>
          </a:p>
          <a:p>
            <a:pPr lvl="1">
              <a:lnSpc>
                <a:spcPct val="90000"/>
              </a:lnSpc>
            </a:pPr>
            <a:r>
              <a:rPr lang="en-US" sz="1600" dirty="0">
                <a:solidFill>
                  <a:schemeClr val="tx1">
                    <a:lumMod val="65000"/>
                    <a:lumOff val="35000"/>
                  </a:schemeClr>
                </a:solidFill>
              </a:rPr>
              <a:t>Take stock of trends and future directions so that CEOS can best serve the needs of its Agencies and execute its role most productively alongside CGMS, GEO, and WMO </a:t>
            </a:r>
          </a:p>
          <a:p>
            <a:pPr lvl="1">
              <a:lnSpc>
                <a:spcPct val="90000"/>
              </a:lnSpc>
            </a:pPr>
            <a:r>
              <a:rPr lang="en-US" sz="1600" dirty="0">
                <a:solidFill>
                  <a:schemeClr val="tx1">
                    <a:lumMod val="65000"/>
                    <a:lumOff val="35000"/>
                  </a:schemeClr>
                </a:solidFill>
              </a:rPr>
              <a:t>Identify appropriate and productive engagement approaches with commercial sector in the process</a:t>
            </a:r>
            <a:r>
              <a:rPr lang="en-US" sz="1600" dirty="0" smtClean="0">
                <a:solidFill>
                  <a:schemeClr val="tx1">
                    <a:lumMod val="65000"/>
                    <a:lumOff val="35000"/>
                  </a:schemeClr>
                </a:solidFill>
              </a:rPr>
              <a:t>.</a:t>
            </a:r>
            <a:endParaRPr lang="en-US" sz="1600" dirty="0">
              <a:solidFill>
                <a:schemeClr val="tx1">
                  <a:lumMod val="65000"/>
                  <a:lumOff val="35000"/>
                </a:schemeClr>
              </a:solidFill>
            </a:endParaRPr>
          </a:p>
          <a:p>
            <a:pPr marL="457200" indent="-457200">
              <a:lnSpc>
                <a:spcPct val="90000"/>
              </a:lnSpc>
              <a:buFont typeface="+mj-lt"/>
              <a:buAutoNum type="arabicPeriod" startAt="4"/>
            </a:pPr>
            <a:r>
              <a:rPr lang="en-US" sz="1600" b="1" dirty="0">
                <a:solidFill>
                  <a:schemeClr val="tx1">
                    <a:lumMod val="65000"/>
                    <a:lumOff val="35000"/>
                  </a:schemeClr>
                </a:solidFill>
              </a:rPr>
              <a:t>Support initiatives undertaken by CEOS Chairs in 2018 and 2019</a:t>
            </a:r>
            <a:r>
              <a:rPr lang="en-US" sz="1600" b="1" dirty="0" smtClean="0">
                <a:solidFill>
                  <a:schemeClr val="tx1">
                    <a:lumMod val="65000"/>
                    <a:lumOff val="35000"/>
                  </a:schemeClr>
                </a:solidFill>
              </a:rPr>
              <a:t>.</a:t>
            </a:r>
            <a:endParaRPr lang="en-US" sz="1600" b="1" dirty="0">
              <a:solidFill>
                <a:schemeClr val="tx1">
                  <a:lumMod val="65000"/>
                  <a:lumOff val="35000"/>
                </a:schemeClr>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6" name="Title 3"/>
          <p:cNvSpPr txBox="1">
            <a:spLocks/>
          </p:cNvSpPr>
          <p:nvPr/>
        </p:nvSpPr>
        <p:spPr>
          <a:xfrm>
            <a:off x="1828800" y="76200"/>
            <a:ext cx="5943600" cy="9144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a:latin typeface="+mj-lt"/>
              </a:rPr>
              <a:t>SIT Chair 2018-2019 Priorities</a:t>
            </a:r>
          </a:p>
        </p:txBody>
      </p:sp>
      <p:sp>
        <p:nvSpPr>
          <p:cNvPr id="7" name="TextBox 6"/>
          <p:cNvSpPr txBox="1"/>
          <p:nvPr/>
        </p:nvSpPr>
        <p:spPr>
          <a:xfrm rot="19097076">
            <a:off x="-520230" y="3427787"/>
            <a:ext cx="8698854" cy="461663"/>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dirty="0" smtClean="0">
                <a:solidFill>
                  <a:srgbClr val="92D050"/>
                </a:solidFill>
                <a:latin typeface="Aharoni" panose="02010803020104030203" pitchFamily="2" charset="-79"/>
                <a:cs typeface="Aharoni" panose="02010803020104030203" pitchFamily="2" charset="-79"/>
              </a:rPr>
              <a:t>Presented at SIT-32, 2017 SIT TW, 2017 CEOS Plenary, SIT-33, and SIT-34</a:t>
            </a:r>
            <a:endParaRPr kumimoji="0" lang="en-US" sz="2400" b="0" i="0" u="none" strike="noStrike" cap="none" spc="0" normalizeH="0" baseline="0" dirty="0">
              <a:ln>
                <a:noFill/>
              </a:ln>
              <a:solidFill>
                <a:srgbClr val="92D050"/>
              </a:solidFill>
              <a:effectLst/>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57575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638800"/>
          </a:xfrm>
        </p:spPr>
        <p:txBody>
          <a:bodyPr/>
          <a:lstStyle/>
          <a:p>
            <a:pPr marL="311150" lvl="1" indent="-311150">
              <a:spcBef>
                <a:spcPts val="0"/>
              </a:spcBef>
              <a:buFont typeface="Arial" panose="020B0604020202020204" pitchFamily="34" charset="0"/>
              <a:buChar char="•"/>
            </a:pPr>
            <a:r>
              <a:rPr lang="en-AU" sz="2000" b="1" dirty="0">
                <a:solidFill>
                  <a:srgbClr val="990033"/>
                </a:solidFill>
              </a:rPr>
              <a:t>Ensuring tangible outcomes from, and sustainable commitment to, our VCs and </a:t>
            </a:r>
            <a:r>
              <a:rPr lang="en-AU" sz="2000" b="1" dirty="0" smtClean="0">
                <a:solidFill>
                  <a:srgbClr val="990033"/>
                </a:solidFill>
              </a:rPr>
              <a:t>WGs</a:t>
            </a:r>
          </a:p>
          <a:p>
            <a:pPr marL="0" lvl="1" indent="0">
              <a:spcBef>
                <a:spcPts val="0"/>
              </a:spcBef>
              <a:buNone/>
            </a:pPr>
            <a:endParaRPr lang="en-AU" sz="900" dirty="0">
              <a:solidFill>
                <a:srgbClr val="990033"/>
              </a:solidFill>
            </a:endParaRPr>
          </a:p>
          <a:p>
            <a:pPr marL="311150" lvl="1" indent="-311150">
              <a:spcBef>
                <a:spcPts val="0"/>
              </a:spcBef>
              <a:buFont typeface="Arial" panose="020B0604020202020204" pitchFamily="34" charset="0"/>
              <a:buChar char="•"/>
            </a:pPr>
            <a:r>
              <a:rPr lang="en-AU" sz="2000" b="1" dirty="0">
                <a:solidFill>
                  <a:srgbClr val="990033"/>
                </a:solidFill>
              </a:rPr>
              <a:t>Maximizing the value of VC and WG output for CEOS objectives (</a:t>
            </a:r>
            <a:r>
              <a:rPr lang="en-AU" sz="2000" b="1" i="1" dirty="0">
                <a:solidFill>
                  <a:srgbClr val="990033"/>
                </a:solidFill>
              </a:rPr>
              <a:t>e.g.</a:t>
            </a:r>
            <a:r>
              <a:rPr lang="en-AU" sz="2000" b="1" dirty="0">
                <a:solidFill>
                  <a:srgbClr val="990033"/>
                </a:solidFill>
              </a:rPr>
              <a:t>, ECVs and SDGs) and for individual CEOS Agency </a:t>
            </a:r>
            <a:r>
              <a:rPr lang="en-AU" sz="2000" b="1" dirty="0" smtClean="0">
                <a:solidFill>
                  <a:srgbClr val="990033"/>
                </a:solidFill>
              </a:rPr>
              <a:t>objectives</a:t>
            </a:r>
          </a:p>
          <a:p>
            <a:pPr marL="0" lvl="1" indent="0">
              <a:spcBef>
                <a:spcPts val="0"/>
              </a:spcBef>
              <a:buNone/>
            </a:pPr>
            <a:endParaRPr lang="en-AU" sz="900" dirty="0"/>
          </a:p>
          <a:p>
            <a:pPr marL="311150" lvl="1" indent="-311150">
              <a:spcBef>
                <a:spcPts val="0"/>
              </a:spcBef>
              <a:buFont typeface="Arial" panose="020B0604020202020204" pitchFamily="34" charset="0"/>
              <a:buChar char="•"/>
            </a:pPr>
            <a:r>
              <a:rPr lang="en-AU" sz="2000" dirty="0">
                <a:solidFill>
                  <a:schemeClr val="tx1">
                    <a:lumMod val="65000"/>
                    <a:lumOff val="35000"/>
                  </a:schemeClr>
                </a:solidFill>
              </a:rPr>
              <a:t>Ensuring the necessary support for our existing thematic teams to flourish and to </a:t>
            </a:r>
            <a:r>
              <a:rPr lang="en-AU" sz="2000" dirty="0" smtClean="0">
                <a:solidFill>
                  <a:schemeClr val="tx1">
                    <a:lumMod val="65000"/>
                    <a:lumOff val="35000"/>
                  </a:schemeClr>
                </a:solidFill>
              </a:rPr>
              <a:t>deliver</a:t>
            </a:r>
          </a:p>
          <a:p>
            <a:pPr marL="0" lvl="1" indent="0">
              <a:spcBef>
                <a:spcPts val="0"/>
              </a:spcBef>
              <a:buNone/>
            </a:pPr>
            <a:endParaRPr lang="en-AU" sz="900" dirty="0"/>
          </a:p>
          <a:p>
            <a:pPr marL="311150" lvl="1" indent="-311150">
              <a:spcBef>
                <a:spcPts val="0"/>
              </a:spcBef>
              <a:buFont typeface="Arial" panose="020B0604020202020204" pitchFamily="34" charset="0"/>
              <a:buChar char="•"/>
            </a:pPr>
            <a:r>
              <a:rPr lang="en-AU" sz="2000" b="1" dirty="0">
                <a:solidFill>
                  <a:srgbClr val="990033"/>
                </a:solidFill>
              </a:rPr>
              <a:t>Clearer </a:t>
            </a:r>
            <a:r>
              <a:rPr lang="en-US" sz="2000" b="1" dirty="0">
                <a:solidFill>
                  <a:srgbClr val="990033"/>
                </a:solidFill>
              </a:rPr>
              <a:t>overall CEOS observing system assessment and desired observing strategies</a:t>
            </a:r>
            <a:r>
              <a:rPr lang="en-GB" sz="2000" b="1" dirty="0">
                <a:solidFill>
                  <a:srgbClr val="990033"/>
                </a:solidFill>
              </a:rPr>
              <a:t> </a:t>
            </a:r>
            <a:r>
              <a:rPr lang="mr-IN" sz="2000" b="1" dirty="0">
                <a:solidFill>
                  <a:srgbClr val="990033"/>
                </a:solidFill>
              </a:rPr>
              <a:t>–</a:t>
            </a:r>
            <a:r>
              <a:rPr lang="en-GB" sz="2000" b="1" dirty="0">
                <a:solidFill>
                  <a:srgbClr val="990033"/>
                </a:solidFill>
              </a:rPr>
              <a:t> and known contribution from each CEOS </a:t>
            </a:r>
            <a:r>
              <a:rPr lang="en-GB" sz="2000" b="1" dirty="0" smtClean="0">
                <a:solidFill>
                  <a:srgbClr val="990033"/>
                </a:solidFill>
              </a:rPr>
              <a:t>Entity</a:t>
            </a:r>
          </a:p>
          <a:p>
            <a:pPr marL="0" lvl="1" indent="0">
              <a:spcBef>
                <a:spcPts val="0"/>
              </a:spcBef>
              <a:buNone/>
            </a:pPr>
            <a:endParaRPr lang="en-GB" sz="900" dirty="0"/>
          </a:p>
          <a:p>
            <a:pPr marL="311150" lvl="1" indent="-311150">
              <a:spcBef>
                <a:spcPts val="0"/>
              </a:spcBef>
              <a:buFont typeface="Arial" panose="020B0604020202020204" pitchFamily="34" charset="0"/>
              <a:buChar char="•"/>
            </a:pPr>
            <a:r>
              <a:rPr lang="en-GB" sz="2000" dirty="0">
                <a:solidFill>
                  <a:schemeClr val="tx1">
                    <a:lumMod val="65000"/>
                    <a:lumOff val="35000"/>
                  </a:schemeClr>
                </a:solidFill>
              </a:rPr>
              <a:t>AHTs to reflect and report on group trajectory and lifecycle, taking into account the outlook and evolution of long-term sustained operations and expectations levied on CEOS and Member Agency participation.</a:t>
            </a:r>
            <a:endParaRPr lang="en-US" sz="2000" dirty="0">
              <a:solidFill>
                <a:schemeClr val="tx1">
                  <a:lumMod val="65000"/>
                  <a:lumOff val="35000"/>
                </a:schemeClr>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4" name="Content Placeholder 3"/>
          <p:cNvSpPr>
            <a:spLocks noGrp="1"/>
          </p:cNvSpPr>
          <p:nvPr>
            <p:ph sz="quarter" idx="11"/>
          </p:nvPr>
        </p:nvSpPr>
        <p:spPr>
          <a:xfrm>
            <a:off x="1828800" y="0"/>
            <a:ext cx="5791200" cy="1066800"/>
          </a:xfrm>
        </p:spPr>
        <p:txBody>
          <a:bodyPr/>
          <a:lstStyle/>
          <a:p>
            <a:pPr lvl="0">
              <a:spcBef>
                <a:spcPts val="0"/>
              </a:spcBef>
              <a:buSzTx/>
              <a:defRPr/>
            </a:pPr>
            <a:r>
              <a:rPr lang="en-US" sz="2400" i="1" dirty="0"/>
              <a:t>Strategic Directions and Partnerships for CEOS Discussion Paper</a:t>
            </a:r>
          </a:p>
          <a:p>
            <a:pPr lvl="0">
              <a:spcBef>
                <a:spcPts val="0"/>
              </a:spcBef>
              <a:buSzTx/>
              <a:defRPr/>
            </a:pPr>
            <a:r>
              <a:rPr lang="en-US" sz="2000" i="1" dirty="0"/>
              <a:t>21 March 2018</a:t>
            </a:r>
          </a:p>
        </p:txBody>
      </p:sp>
      <p:sp>
        <p:nvSpPr>
          <p:cNvPr id="5" name="TextBox 4"/>
          <p:cNvSpPr txBox="1"/>
          <p:nvPr/>
        </p:nvSpPr>
        <p:spPr>
          <a:xfrm rot="19097076">
            <a:off x="739731" y="3427787"/>
            <a:ext cx="6178934" cy="461663"/>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dirty="0" smtClean="0">
                <a:solidFill>
                  <a:srgbClr val="92D050"/>
                </a:solidFill>
                <a:latin typeface="Aharoni" panose="02010803020104030203" pitchFamily="2" charset="-79"/>
                <a:cs typeface="Aharoni" panose="02010803020104030203" pitchFamily="2" charset="-79"/>
              </a:rPr>
              <a:t>Presented at SIT-33, 2018 CEOS Plenary, and SIT-34</a:t>
            </a:r>
            <a:endParaRPr kumimoji="0" lang="en-US" sz="2400" b="0" i="0" u="none" strike="noStrike" cap="none" spc="0" normalizeH="0" baseline="0" dirty="0">
              <a:ln>
                <a:noFill/>
              </a:ln>
              <a:solidFill>
                <a:srgbClr val="92D050"/>
              </a:solidFill>
              <a:effectLst/>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38644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76200" y="1219199"/>
            <a:ext cx="8991600" cy="5597485"/>
          </a:xfrm>
        </p:spPr>
        <p:txBody>
          <a:bodyPr/>
          <a:lstStyle/>
          <a:p>
            <a:pPr marL="457200" indent="-457200">
              <a:lnSpc>
                <a:spcPct val="90000"/>
              </a:lnSpc>
              <a:spcBef>
                <a:spcPts val="300"/>
              </a:spcBef>
              <a:buFont typeface="+mj-lt"/>
              <a:buAutoNum type="arabicPeriod"/>
            </a:pPr>
            <a:r>
              <a:rPr lang="en-US" sz="2000" b="1" i="1" dirty="0" smtClean="0">
                <a:solidFill>
                  <a:schemeClr val="tx1">
                    <a:lumMod val="65000"/>
                    <a:lumOff val="35000"/>
                  </a:schemeClr>
                </a:solidFill>
              </a:rPr>
              <a:t>Propose for discussion and consideration:   </a:t>
            </a:r>
            <a:r>
              <a:rPr lang="en-US" sz="2000" b="1" dirty="0" smtClean="0">
                <a:solidFill>
                  <a:schemeClr val="tx1">
                    <a:lumMod val="65000"/>
                    <a:lumOff val="35000"/>
                  </a:schemeClr>
                </a:solidFill>
              </a:rPr>
              <a:t>a restructure of the CEOS Virtual Constellations:</a:t>
            </a:r>
            <a:endParaRPr lang="en-US" sz="2000" b="1" dirty="0">
              <a:solidFill>
                <a:schemeClr val="tx1">
                  <a:lumMod val="65000"/>
                  <a:lumOff val="35000"/>
                </a:schemeClr>
              </a:solidFill>
            </a:endParaRPr>
          </a:p>
          <a:p>
            <a:pPr lvl="1">
              <a:lnSpc>
                <a:spcPct val="90000"/>
              </a:lnSpc>
              <a:spcBef>
                <a:spcPts val="300"/>
              </a:spcBef>
              <a:buFont typeface="Wingdings" pitchFamily="2" charset="2"/>
              <a:buChar char="§"/>
            </a:pPr>
            <a:r>
              <a:rPr lang="en-US" sz="1400" dirty="0">
                <a:solidFill>
                  <a:schemeClr val="tx1">
                    <a:lumMod val="65000"/>
                    <a:lumOff val="35000"/>
                  </a:schemeClr>
                </a:solidFill>
              </a:rPr>
              <a:t>Merge the four current ocean-related VCs into a single Ocean VC focused on creating an integrated and coordinated multi-variable picture of oceans.</a:t>
            </a:r>
          </a:p>
          <a:p>
            <a:pPr lvl="1">
              <a:lnSpc>
                <a:spcPct val="90000"/>
              </a:lnSpc>
              <a:spcBef>
                <a:spcPts val="300"/>
              </a:spcBef>
              <a:buFont typeface="Wingdings" pitchFamily="2" charset="2"/>
              <a:buChar char="§"/>
            </a:pPr>
            <a:r>
              <a:rPr lang="en-US" sz="1400" dirty="0">
                <a:solidFill>
                  <a:schemeClr val="tx1">
                    <a:lumMod val="65000"/>
                    <a:lumOff val="35000"/>
                  </a:schemeClr>
                </a:solidFill>
              </a:rPr>
              <a:t>Merge AC-VC and P-VC into an Atmosphere VC.</a:t>
            </a:r>
          </a:p>
          <a:p>
            <a:pPr lvl="1">
              <a:lnSpc>
                <a:spcPct val="90000"/>
              </a:lnSpc>
              <a:spcBef>
                <a:spcPts val="300"/>
              </a:spcBef>
              <a:buFont typeface="Wingdings" pitchFamily="2" charset="2"/>
              <a:buChar char="§"/>
            </a:pPr>
            <a:r>
              <a:rPr lang="en-US" sz="1400" dirty="0">
                <a:solidFill>
                  <a:schemeClr val="tx1">
                    <a:lumMod val="65000"/>
                    <a:lumOff val="35000"/>
                  </a:schemeClr>
                </a:solidFill>
              </a:rPr>
              <a:t>LSI-VC already follows this model, looking at a “family” of variables for integrated picture of the land, and is </a:t>
            </a:r>
            <a:r>
              <a:rPr lang="en-US" sz="1400" dirty="0" smtClean="0">
                <a:solidFill>
                  <a:schemeClr val="tx1">
                    <a:lumMod val="65000"/>
                    <a:lumOff val="35000"/>
                  </a:schemeClr>
                </a:solidFill>
              </a:rPr>
              <a:t>proposed </a:t>
            </a:r>
            <a:r>
              <a:rPr lang="en-US" sz="1400" dirty="0">
                <a:solidFill>
                  <a:schemeClr val="tx1">
                    <a:lumMod val="65000"/>
                    <a:lumOff val="35000"/>
                  </a:schemeClr>
                </a:solidFill>
              </a:rPr>
              <a:t>to become the Land VC</a:t>
            </a:r>
            <a:r>
              <a:rPr lang="en-US" sz="1400" dirty="0" smtClean="0">
                <a:solidFill>
                  <a:schemeClr val="tx1">
                    <a:lumMod val="65000"/>
                    <a:lumOff val="35000"/>
                  </a:schemeClr>
                </a:solidFill>
              </a:rPr>
              <a:t>.</a:t>
            </a:r>
          </a:p>
          <a:p>
            <a:pPr marL="0" indent="0">
              <a:lnSpc>
                <a:spcPct val="90000"/>
              </a:lnSpc>
              <a:spcBef>
                <a:spcPts val="300"/>
              </a:spcBef>
              <a:buNone/>
            </a:pPr>
            <a:endParaRPr lang="en-US" sz="800" dirty="0"/>
          </a:p>
          <a:p>
            <a:pPr marL="457200" indent="-457200">
              <a:lnSpc>
                <a:spcPct val="90000"/>
              </a:lnSpc>
              <a:spcBef>
                <a:spcPts val="300"/>
              </a:spcBef>
              <a:buAutoNum type="arabicPeriod" startAt="2"/>
            </a:pPr>
            <a:r>
              <a:rPr lang="en-US" sz="2000" b="1" i="1" dirty="0" smtClean="0">
                <a:solidFill>
                  <a:srgbClr val="990033"/>
                </a:solidFill>
              </a:rPr>
              <a:t>Propose</a:t>
            </a:r>
            <a:r>
              <a:rPr lang="en-US" sz="2000" b="1" dirty="0" smtClean="0">
                <a:solidFill>
                  <a:srgbClr val="990033"/>
                </a:solidFill>
              </a:rPr>
              <a:t> a VC leadership rotation cycle.</a:t>
            </a:r>
          </a:p>
          <a:p>
            <a:pPr marL="0" indent="0">
              <a:lnSpc>
                <a:spcPct val="90000"/>
              </a:lnSpc>
              <a:spcBef>
                <a:spcPts val="300"/>
              </a:spcBef>
              <a:buNone/>
            </a:pPr>
            <a:endParaRPr lang="en-US" sz="800" dirty="0" smtClean="0"/>
          </a:p>
          <a:p>
            <a:pPr marL="457200" indent="-457200">
              <a:lnSpc>
                <a:spcPct val="90000"/>
              </a:lnSpc>
              <a:spcBef>
                <a:spcPts val="300"/>
              </a:spcBef>
              <a:buFont typeface="+mj-lt"/>
              <a:buAutoNum type="arabicPeriod" startAt="3"/>
            </a:pPr>
            <a:r>
              <a:rPr lang="en-US" sz="2000" b="1" i="1" dirty="0" smtClean="0">
                <a:solidFill>
                  <a:schemeClr val="tx1">
                    <a:lumMod val="65000"/>
                    <a:lumOff val="35000"/>
                  </a:schemeClr>
                </a:solidFill>
              </a:rPr>
              <a:t>Propose</a:t>
            </a:r>
            <a:r>
              <a:rPr lang="en-US" sz="2000" dirty="0" smtClean="0">
                <a:solidFill>
                  <a:schemeClr val="tx1">
                    <a:lumMod val="65000"/>
                    <a:lumOff val="35000"/>
                  </a:schemeClr>
                </a:solidFill>
              </a:rPr>
              <a:t> </a:t>
            </a:r>
            <a:r>
              <a:rPr lang="en-US" sz="2000" dirty="0">
                <a:solidFill>
                  <a:schemeClr val="tx1">
                    <a:lumMod val="65000"/>
                    <a:lumOff val="35000"/>
                  </a:schemeClr>
                </a:solidFill>
              </a:rPr>
              <a:t>a two-year initiation cycle for standing up new AHTs.  The two-year initial cycle will allow for defining the objective, evaluating the merit and value of the objectives, and determining the appropriate path forward for continued support within CEOS. All other aspects of the AHT reporting process will remain, including annual reporting at </a:t>
            </a:r>
            <a:r>
              <a:rPr lang="en-US" sz="2000" dirty="0" smtClean="0">
                <a:solidFill>
                  <a:schemeClr val="tx1">
                    <a:lumMod val="65000"/>
                    <a:lumOff val="35000"/>
                  </a:schemeClr>
                </a:solidFill>
              </a:rPr>
              <a:t>Plenary.</a:t>
            </a:r>
          </a:p>
          <a:p>
            <a:pPr marL="0" indent="0">
              <a:lnSpc>
                <a:spcPct val="90000"/>
              </a:lnSpc>
              <a:spcBef>
                <a:spcPts val="300"/>
              </a:spcBef>
              <a:buNone/>
            </a:pPr>
            <a:endParaRPr lang="en-US" sz="800" dirty="0" smtClean="0">
              <a:solidFill>
                <a:schemeClr val="tx1">
                  <a:lumMod val="65000"/>
                  <a:lumOff val="35000"/>
                </a:schemeClr>
              </a:solidFill>
            </a:endParaRPr>
          </a:p>
          <a:p>
            <a:pPr marL="457200" indent="-457200">
              <a:lnSpc>
                <a:spcPct val="90000"/>
              </a:lnSpc>
              <a:spcBef>
                <a:spcPts val="300"/>
              </a:spcBef>
              <a:buFont typeface="+mj-lt"/>
              <a:buAutoNum type="arabicPeriod" startAt="4"/>
            </a:pPr>
            <a:r>
              <a:rPr lang="en-US" sz="2000" b="1" i="1" dirty="0" smtClean="0">
                <a:solidFill>
                  <a:schemeClr val="tx1">
                    <a:lumMod val="65000"/>
                    <a:lumOff val="35000"/>
                  </a:schemeClr>
                </a:solidFill>
              </a:rPr>
              <a:t>Propose</a:t>
            </a:r>
            <a:r>
              <a:rPr lang="en-US" sz="2000" i="1" dirty="0" smtClean="0">
                <a:solidFill>
                  <a:schemeClr val="tx1">
                    <a:lumMod val="65000"/>
                    <a:lumOff val="35000"/>
                  </a:schemeClr>
                </a:solidFill>
              </a:rPr>
              <a:t> for discussion and consideration</a:t>
            </a:r>
            <a:r>
              <a:rPr lang="en-US" sz="2000" dirty="0" smtClean="0">
                <a:solidFill>
                  <a:schemeClr val="tx1">
                    <a:lumMod val="65000"/>
                    <a:lumOff val="35000"/>
                  </a:schemeClr>
                </a:solidFill>
              </a:rPr>
              <a:t>:  Establish </a:t>
            </a:r>
            <a:r>
              <a:rPr lang="en-US" sz="2000" dirty="0">
                <a:solidFill>
                  <a:schemeClr val="tx1">
                    <a:lumMod val="65000"/>
                    <a:lumOff val="35000"/>
                  </a:schemeClr>
                </a:solidFill>
              </a:rPr>
              <a:t>a new Working Group focused on </a:t>
            </a:r>
            <a:r>
              <a:rPr lang="en-US" sz="2000" i="1" dirty="0">
                <a:solidFill>
                  <a:schemeClr val="tx1">
                    <a:lumMod val="65000"/>
                    <a:lumOff val="35000"/>
                  </a:schemeClr>
                </a:solidFill>
              </a:rPr>
              <a:t>Information Provision</a:t>
            </a:r>
            <a:r>
              <a:rPr lang="en-US" sz="2000" dirty="0">
                <a:solidFill>
                  <a:schemeClr val="tx1">
                    <a:lumMod val="65000"/>
                    <a:lumOff val="35000"/>
                  </a:schemeClr>
                </a:solidFill>
              </a:rPr>
              <a:t>, to coordinate all activities related to user outreach and applications (</a:t>
            </a:r>
            <a:r>
              <a:rPr lang="en-US" sz="2000" i="1" dirty="0">
                <a:solidFill>
                  <a:schemeClr val="tx1">
                    <a:lumMod val="65000"/>
                    <a:lumOff val="35000"/>
                  </a:schemeClr>
                </a:solidFill>
              </a:rPr>
              <a:t>e.g.,</a:t>
            </a:r>
            <a:r>
              <a:rPr lang="en-US" sz="2000" dirty="0">
                <a:solidFill>
                  <a:schemeClr val="tx1">
                    <a:lumMod val="65000"/>
                    <a:lumOff val="35000"/>
                  </a:schemeClr>
                </a:solidFill>
              </a:rPr>
              <a:t> forests, agriculture, freshwater, land degradation, urban, biodiversity, and more in the future</a:t>
            </a:r>
            <a:r>
              <a:rPr lang="en-US" sz="2000" dirty="0" smtClean="0">
                <a:solidFill>
                  <a:schemeClr val="tx1">
                    <a:lumMod val="65000"/>
                    <a:lumOff val="35000"/>
                  </a:schemeClr>
                </a:solidFill>
              </a:rPr>
              <a:t>).</a:t>
            </a:r>
            <a:endParaRPr lang="en-US" sz="2000" dirty="0">
              <a:solidFill>
                <a:schemeClr val="tx1">
                  <a:lumMod val="65000"/>
                  <a:lumOff val="35000"/>
                </a:schemeClr>
              </a:solidFill>
            </a:endParaRPr>
          </a:p>
          <a:p>
            <a:pPr marL="0" indent="0">
              <a:lnSpc>
                <a:spcPct val="90000"/>
              </a:lnSpc>
              <a:spcBef>
                <a:spcPts val="300"/>
              </a:spcBef>
              <a:buNone/>
            </a:pPr>
            <a:endParaRPr lang="en-US" sz="2000" dirty="0"/>
          </a:p>
          <a:p>
            <a:pPr>
              <a:lnSpc>
                <a:spcPct val="90000"/>
              </a:lnSpc>
              <a:spcBef>
                <a:spcPts val="300"/>
              </a:spcBef>
              <a:buFont typeface="Wingdings" pitchFamily="2" charset="2"/>
              <a:buChar char="§"/>
            </a:pPr>
            <a:endParaRPr lang="en-US" sz="2000" dirty="0"/>
          </a:p>
        </p:txBody>
      </p:sp>
      <p:sp>
        <p:nvSpPr>
          <p:cNvPr id="4" name="Content Placeholder 3"/>
          <p:cNvSpPr>
            <a:spLocks noGrp="1"/>
          </p:cNvSpPr>
          <p:nvPr>
            <p:ph sz="quarter" idx="11"/>
          </p:nvPr>
        </p:nvSpPr>
        <p:spPr>
          <a:xfrm>
            <a:off x="1828800" y="76200"/>
            <a:ext cx="5791200" cy="1143000"/>
          </a:xfrm>
        </p:spPr>
        <p:txBody>
          <a:bodyPr/>
          <a:lstStyle/>
          <a:p>
            <a:r>
              <a:rPr lang="en-US" sz="2000" i="1" dirty="0" smtClean="0"/>
              <a:t>Concept Paper for Restructuring CEOS Virtual Constellations and Creation of New Working Group – March 2019</a:t>
            </a:r>
            <a:endParaRPr lang="en-US" sz="2000" i="1" dirty="0"/>
          </a:p>
        </p:txBody>
      </p:sp>
      <p:sp>
        <p:nvSpPr>
          <p:cNvPr id="6" name="TextBox 5"/>
          <p:cNvSpPr txBox="1"/>
          <p:nvPr/>
        </p:nvSpPr>
        <p:spPr>
          <a:xfrm>
            <a:off x="3390900" y="2057400"/>
            <a:ext cx="2667000" cy="381000"/>
          </a:xfrm>
          <a:prstGeom prst="rect">
            <a:avLst/>
          </a:prstGeom>
          <a:solidFill>
            <a:schemeClr val="tx2">
              <a:lumMod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CCFF66"/>
                </a:solidFill>
                <a:effectLst/>
                <a:uFillTx/>
              </a:rPr>
              <a:t>To be discussed in 5.8</a:t>
            </a:r>
            <a:endParaRPr kumimoji="0" lang="en-US" sz="1800" b="1" i="0" u="none" strike="noStrike" cap="none" spc="0" normalizeH="0" baseline="0" dirty="0">
              <a:ln>
                <a:noFill/>
              </a:ln>
              <a:solidFill>
                <a:srgbClr val="CCFF66"/>
              </a:solidFill>
              <a:effectLst/>
              <a:uFillTx/>
            </a:endParaRPr>
          </a:p>
        </p:txBody>
      </p:sp>
      <p:sp>
        <p:nvSpPr>
          <p:cNvPr id="7" name="TextBox 6"/>
          <p:cNvSpPr txBox="1"/>
          <p:nvPr/>
        </p:nvSpPr>
        <p:spPr>
          <a:xfrm>
            <a:off x="3238500" y="4154730"/>
            <a:ext cx="2667000" cy="381000"/>
          </a:xfrm>
          <a:prstGeom prst="rect">
            <a:avLst/>
          </a:prstGeom>
          <a:solidFill>
            <a:schemeClr val="tx2">
              <a:lumMod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CCFF66"/>
                </a:solidFill>
                <a:effectLst/>
                <a:uFillTx/>
              </a:rPr>
              <a:t>To be discussed in 5.9</a:t>
            </a:r>
            <a:endParaRPr kumimoji="0" lang="en-US" sz="1800" b="1" i="0" u="none" strike="noStrike" cap="none" spc="0" normalizeH="0" baseline="0" dirty="0">
              <a:ln>
                <a:noFill/>
              </a:ln>
              <a:solidFill>
                <a:srgbClr val="CCFF66"/>
              </a:solidFill>
              <a:effectLst/>
              <a:uFillTx/>
            </a:endParaRPr>
          </a:p>
        </p:txBody>
      </p:sp>
      <p:sp>
        <p:nvSpPr>
          <p:cNvPr id="8" name="TextBox 7"/>
          <p:cNvSpPr txBox="1"/>
          <p:nvPr/>
        </p:nvSpPr>
        <p:spPr>
          <a:xfrm>
            <a:off x="2590800" y="5486400"/>
            <a:ext cx="2667000" cy="381000"/>
          </a:xfrm>
          <a:prstGeom prst="rect">
            <a:avLst/>
          </a:prstGeom>
          <a:solidFill>
            <a:schemeClr val="tx2">
              <a:lumMod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CCFF66"/>
                </a:solidFill>
                <a:effectLst/>
                <a:uFillTx/>
              </a:rPr>
              <a:t>To be discussed in 5.8</a:t>
            </a:r>
            <a:endParaRPr kumimoji="0" lang="en-US" sz="1800" b="1" i="0" u="none" strike="noStrike" cap="none" spc="0" normalizeH="0" baseline="0" dirty="0">
              <a:ln>
                <a:noFill/>
              </a:ln>
              <a:solidFill>
                <a:srgbClr val="CCFF66"/>
              </a:solidFill>
              <a:effectLst/>
              <a:uFillTx/>
            </a:endParaRPr>
          </a:p>
        </p:txBody>
      </p:sp>
      <p:sp>
        <p:nvSpPr>
          <p:cNvPr id="9" name="TextBox 8"/>
          <p:cNvSpPr txBox="1"/>
          <p:nvPr/>
        </p:nvSpPr>
        <p:spPr>
          <a:xfrm rot="19097076">
            <a:off x="1542033" y="3427787"/>
            <a:ext cx="4574327" cy="461663"/>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dirty="0" smtClean="0">
                <a:solidFill>
                  <a:srgbClr val="92D050"/>
                </a:solidFill>
                <a:latin typeface="Aharoni" panose="02010803020104030203" pitchFamily="2" charset="-79"/>
                <a:cs typeface="Aharoni" panose="02010803020104030203" pitchFamily="2" charset="-79"/>
              </a:rPr>
              <a:t>Presented at SIT-34 and 2019 SIT TW</a:t>
            </a:r>
            <a:endParaRPr kumimoji="0" lang="en-US" sz="2400" b="0" i="0" u="none" strike="noStrike" cap="none" spc="0" normalizeH="0" baseline="0" dirty="0">
              <a:ln>
                <a:noFill/>
              </a:ln>
              <a:solidFill>
                <a:srgbClr val="92D050"/>
              </a:solidFill>
              <a:effectLst/>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226132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4294967295"/>
          </p:nvPr>
        </p:nvSpPr>
        <p:spPr>
          <a:xfrm>
            <a:off x="167148" y="762000"/>
            <a:ext cx="8686800" cy="3048000"/>
          </a:xfrm>
          <a:prstGeom prst="rect">
            <a:avLst/>
          </a:prstGeom>
        </p:spPr>
        <p:txBody>
          <a:bodyPr/>
          <a:lstStyle/>
          <a:p>
            <a:pPr marL="0" indent="0">
              <a:buNone/>
            </a:pPr>
            <a:r>
              <a:rPr lang="en-US" sz="3600" dirty="0" smtClean="0">
                <a:solidFill>
                  <a:srgbClr val="92D050"/>
                </a:solidFill>
              </a:rPr>
              <a:t>Productivity, Activities, and Accomplishments for 2019</a:t>
            </a:r>
            <a:endParaRPr lang="en-US" sz="2800" dirty="0" smtClean="0">
              <a:solidFill>
                <a:srgbClr val="92D050"/>
              </a:solidFill>
            </a:endParaRPr>
          </a:p>
        </p:txBody>
      </p:sp>
      <p:pic>
        <p:nvPicPr>
          <p:cNvPr id="6" name="Picture 5"/>
          <p:cNvPicPr>
            <a:picLocks noChangeAspect="1"/>
          </p:cNvPicPr>
          <p:nvPr/>
        </p:nvPicPr>
        <p:blipFill>
          <a:blip r:embed="rId3"/>
          <a:stretch>
            <a:fillRect/>
          </a:stretch>
        </p:blipFill>
        <p:spPr>
          <a:xfrm>
            <a:off x="3886200" y="3858483"/>
            <a:ext cx="4131468" cy="2722434"/>
          </a:xfrm>
          <a:prstGeom prst="rect">
            <a:avLst/>
          </a:prstGeom>
        </p:spPr>
      </p:pic>
      <p:pic>
        <p:nvPicPr>
          <p:cNvPr id="7" name="Picture 6"/>
          <p:cNvPicPr>
            <a:picLocks noChangeAspect="1"/>
          </p:cNvPicPr>
          <p:nvPr/>
        </p:nvPicPr>
        <p:blipFill>
          <a:blip r:embed="rId4"/>
          <a:stretch>
            <a:fillRect/>
          </a:stretch>
        </p:blipFill>
        <p:spPr>
          <a:xfrm>
            <a:off x="405082" y="2060152"/>
            <a:ext cx="3481118" cy="3548180"/>
          </a:xfrm>
          <a:prstGeom prst="rect">
            <a:avLst/>
          </a:prstGeom>
        </p:spPr>
      </p:pic>
    </p:spTree>
    <p:extLst>
      <p:ext uri="{BB962C8B-B14F-4D97-AF65-F5344CB8AC3E}">
        <p14:creationId xmlns:p14="http://schemas.microsoft.com/office/powerpoint/2010/main" val="258460473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76200" y="1219200"/>
            <a:ext cx="8991600" cy="5410200"/>
          </a:xfrm>
        </p:spPr>
        <p:txBody>
          <a:bodyPr/>
          <a:lstStyle/>
          <a:p>
            <a:r>
              <a:rPr lang="en-US" b="1" dirty="0">
                <a:solidFill>
                  <a:schemeClr val="tx2">
                    <a:lumMod val="75000"/>
                  </a:schemeClr>
                </a:solidFill>
              </a:rPr>
              <a:t>SIT </a:t>
            </a:r>
            <a:r>
              <a:rPr lang="en-US" b="1" dirty="0" smtClean="0">
                <a:solidFill>
                  <a:schemeClr val="tx2">
                    <a:lumMod val="75000"/>
                  </a:schemeClr>
                </a:solidFill>
              </a:rPr>
              <a:t>Chair-VC/WG/AHT Tag-ups (15 = 100%)</a:t>
            </a:r>
          </a:p>
          <a:p>
            <a:pPr lvl="1"/>
            <a:r>
              <a:rPr lang="en-US" dirty="0" smtClean="0">
                <a:solidFill>
                  <a:schemeClr val="tx2">
                    <a:lumMod val="75000"/>
                  </a:schemeClr>
                </a:solidFill>
              </a:rPr>
              <a:t>February/March 2019</a:t>
            </a:r>
          </a:p>
          <a:p>
            <a:pPr marL="457200" lvl="1" indent="0">
              <a:buNone/>
            </a:pPr>
            <a:endParaRPr lang="en-US" sz="1050" dirty="0" smtClean="0">
              <a:solidFill>
                <a:schemeClr val="tx2">
                  <a:lumMod val="75000"/>
                </a:schemeClr>
              </a:solidFill>
            </a:endParaRPr>
          </a:p>
          <a:p>
            <a:r>
              <a:rPr lang="en-US" b="1" dirty="0" smtClean="0">
                <a:solidFill>
                  <a:schemeClr val="tx2">
                    <a:lumMod val="75000"/>
                  </a:schemeClr>
                </a:solidFill>
              </a:rPr>
              <a:t>SIT-34</a:t>
            </a:r>
          </a:p>
          <a:p>
            <a:pPr lvl="1"/>
            <a:r>
              <a:rPr lang="en-US" dirty="0" smtClean="0">
                <a:solidFill>
                  <a:schemeClr val="tx2">
                    <a:lumMod val="75000"/>
                  </a:schemeClr>
                </a:solidFill>
              </a:rPr>
              <a:t>April 2019</a:t>
            </a:r>
          </a:p>
          <a:p>
            <a:pPr marL="457200" lvl="1" indent="0">
              <a:buNone/>
            </a:pPr>
            <a:endParaRPr lang="en-US" sz="1050" dirty="0" smtClean="0">
              <a:solidFill>
                <a:schemeClr val="tx2">
                  <a:lumMod val="75000"/>
                </a:schemeClr>
              </a:solidFill>
            </a:endParaRPr>
          </a:p>
          <a:p>
            <a:r>
              <a:rPr lang="en-US" b="1" dirty="0" smtClean="0">
                <a:solidFill>
                  <a:schemeClr val="tx2">
                    <a:lumMod val="75000"/>
                  </a:schemeClr>
                </a:solidFill>
              </a:rPr>
              <a:t>SIT Chair-VC/WG/AHT Tag-ups (17* = 100%)</a:t>
            </a:r>
          </a:p>
          <a:p>
            <a:pPr lvl="1"/>
            <a:r>
              <a:rPr lang="en-US" dirty="0" smtClean="0">
                <a:solidFill>
                  <a:schemeClr val="tx2">
                    <a:lumMod val="75000"/>
                  </a:schemeClr>
                </a:solidFill>
              </a:rPr>
              <a:t>July/August 2019</a:t>
            </a:r>
          </a:p>
          <a:p>
            <a:pPr marL="457200" lvl="1" indent="0">
              <a:buNone/>
            </a:pPr>
            <a:endParaRPr lang="en-US" sz="1050" dirty="0" smtClean="0">
              <a:solidFill>
                <a:schemeClr val="tx2">
                  <a:lumMod val="75000"/>
                </a:schemeClr>
              </a:solidFill>
            </a:endParaRPr>
          </a:p>
          <a:p>
            <a:r>
              <a:rPr lang="en-US" b="1" dirty="0" smtClean="0">
                <a:solidFill>
                  <a:schemeClr val="tx2">
                    <a:lumMod val="75000"/>
                  </a:schemeClr>
                </a:solidFill>
              </a:rPr>
              <a:t>2019 SIT Technical Workshop and VC/WG/AHT Working Day</a:t>
            </a:r>
          </a:p>
          <a:p>
            <a:pPr lvl="1"/>
            <a:r>
              <a:rPr lang="en-US" dirty="0" smtClean="0">
                <a:solidFill>
                  <a:schemeClr val="tx2">
                    <a:lumMod val="75000"/>
                  </a:schemeClr>
                </a:solidFill>
              </a:rPr>
              <a:t>September 2019</a:t>
            </a:r>
            <a:endParaRPr lang="en-US" sz="1100" dirty="0" smtClean="0">
              <a:solidFill>
                <a:schemeClr val="tx2">
                  <a:lumMod val="75000"/>
                </a:schemeClr>
              </a:solidFill>
            </a:endParaRPr>
          </a:p>
          <a:p>
            <a:pPr marL="0" indent="0">
              <a:buNone/>
            </a:pPr>
            <a:endParaRPr lang="en-US" sz="1100" dirty="0" smtClean="0">
              <a:solidFill>
                <a:schemeClr val="tx2">
                  <a:lumMod val="75000"/>
                </a:schemeClr>
              </a:solidFill>
            </a:endParaRPr>
          </a:p>
          <a:p>
            <a:pPr marL="0" indent="0">
              <a:buNone/>
            </a:pPr>
            <a:r>
              <a:rPr lang="en-US" sz="1600" dirty="0" smtClean="0">
                <a:solidFill>
                  <a:schemeClr val="tx2">
                    <a:lumMod val="75000"/>
                  </a:schemeClr>
                </a:solidFill>
              </a:rPr>
              <a:t>						         *Plus COVERAGE and SEO</a:t>
            </a:r>
            <a:endParaRPr lang="en-US" sz="1600" dirty="0">
              <a:solidFill>
                <a:schemeClr val="tx2">
                  <a:lumMod val="75000"/>
                </a:schemeClr>
              </a:solidFill>
            </a:endParaRPr>
          </a:p>
        </p:txBody>
      </p:sp>
      <p:sp>
        <p:nvSpPr>
          <p:cNvPr id="4" name="Content Placeholder 3"/>
          <p:cNvSpPr>
            <a:spLocks noGrp="1"/>
          </p:cNvSpPr>
          <p:nvPr>
            <p:ph sz="quarter" idx="11"/>
          </p:nvPr>
        </p:nvSpPr>
        <p:spPr>
          <a:xfrm>
            <a:off x="1981200" y="152400"/>
            <a:ext cx="5562600" cy="685800"/>
          </a:xfrm>
        </p:spPr>
        <p:txBody>
          <a:bodyPr/>
          <a:lstStyle/>
          <a:p>
            <a:r>
              <a:rPr lang="en-US" sz="3600" dirty="0" smtClean="0"/>
              <a:t>Year in Review</a:t>
            </a:r>
            <a:endParaRPr lang="en-US" sz="3600" dirty="0"/>
          </a:p>
        </p:txBody>
      </p:sp>
    </p:spTree>
    <p:extLst>
      <p:ext uri="{BB962C8B-B14F-4D97-AF65-F5344CB8AC3E}">
        <p14:creationId xmlns:p14="http://schemas.microsoft.com/office/powerpoint/2010/main" val="82433410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lvl="0" indent="0">
              <a:buNone/>
            </a:pPr>
            <a:r>
              <a:rPr lang="en-AU" sz="2400" b="1" dirty="0"/>
              <a:t>Critical assessment results </a:t>
            </a:r>
            <a:r>
              <a:rPr lang="en-AU" sz="2400" dirty="0"/>
              <a:t>of the Virtual Constellations (VCs), </a:t>
            </a:r>
            <a:r>
              <a:rPr lang="en-AU" sz="2400" b="0" dirty="0"/>
              <a:t>including:</a:t>
            </a:r>
          </a:p>
          <a:p>
            <a:pPr lvl="0"/>
            <a:r>
              <a:rPr lang="en-AU" sz="2000" b="0" dirty="0"/>
              <a:t>Ongoing activities, tangible outputs, Constellation management, continuity, and VC proposals around leadership rotation </a:t>
            </a:r>
            <a:r>
              <a:rPr lang="en-AU" sz="2000" b="0" dirty="0" smtClean="0"/>
              <a:t>                                   </a:t>
            </a:r>
            <a:r>
              <a:rPr lang="en-AU" sz="2000" b="1" dirty="0" smtClean="0"/>
              <a:t>(</a:t>
            </a:r>
            <a:r>
              <a:rPr lang="en-AU" sz="2000" b="1" i="1" dirty="0"/>
              <a:t>Plenary Action CEOS-32-12</a:t>
            </a:r>
            <a:r>
              <a:rPr lang="en-AU" sz="2000" b="1" dirty="0"/>
              <a:t>).   </a:t>
            </a:r>
          </a:p>
          <a:p>
            <a:pPr lvl="0"/>
            <a:r>
              <a:rPr lang="en-AU" sz="2000" b="0" dirty="0"/>
              <a:t>The </a:t>
            </a:r>
            <a:r>
              <a:rPr lang="en-AU" sz="2000" b="0" dirty="0" smtClean="0"/>
              <a:t>results may </a:t>
            </a:r>
            <a:r>
              <a:rPr lang="en-AU" sz="2000" b="0" dirty="0"/>
              <a:t>lead to recommended changes to how CEOS structures its VC activities, engagement of CEOS through the VCs with partners such as GEO and CGMS, and how to evolve and take the next step towards greater interoperability between datasets from multiple satellites and agencies. </a:t>
            </a:r>
          </a:p>
          <a:p>
            <a:pPr lvl="0"/>
            <a:r>
              <a:rPr lang="en-AU" sz="2000" b="0" dirty="0"/>
              <a:t>Identify areas of concern for further attention, action, and follow-up at SIT Technical Workshop and CEOS Plenary 2019, and into the next CEOS SIT Chair Term.</a:t>
            </a:r>
            <a:endParaRPr lang="en-US" sz="2000" b="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a:p>
        </p:txBody>
      </p:sp>
      <p:sp>
        <p:nvSpPr>
          <p:cNvPr id="4" name="Content Placeholder 3"/>
          <p:cNvSpPr>
            <a:spLocks noGrp="1"/>
          </p:cNvSpPr>
          <p:nvPr>
            <p:ph sz="quarter" idx="11"/>
          </p:nvPr>
        </p:nvSpPr>
        <p:spPr>
          <a:xfrm>
            <a:off x="1981200" y="76199"/>
            <a:ext cx="5867400" cy="955715"/>
          </a:xfrm>
        </p:spPr>
        <p:txBody>
          <a:bodyPr/>
          <a:lstStyle/>
          <a:p>
            <a:pPr lvl="0">
              <a:spcBef>
                <a:spcPts val="0"/>
              </a:spcBef>
              <a:buSzTx/>
              <a:defRPr/>
            </a:pPr>
            <a:r>
              <a:rPr lang="en-US" dirty="0"/>
              <a:t>SIT-34 Objective</a:t>
            </a:r>
          </a:p>
          <a:p>
            <a:pPr lvl="0">
              <a:spcBef>
                <a:spcPts val="0"/>
              </a:spcBef>
              <a:buSzTx/>
              <a:defRPr/>
            </a:pPr>
            <a:r>
              <a:rPr lang="en-US" i="1" dirty="0"/>
              <a:t>Virtual Constellations</a:t>
            </a:r>
          </a:p>
        </p:txBody>
      </p:sp>
    </p:spTree>
    <p:extLst>
      <p:ext uri="{BB962C8B-B14F-4D97-AF65-F5344CB8AC3E}">
        <p14:creationId xmlns:p14="http://schemas.microsoft.com/office/powerpoint/2010/main" val="105670267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10478</TotalTime>
  <Words>4067</Words>
  <Application>Microsoft Office PowerPoint</Application>
  <PresentationFormat>On-screen Show (4:3)</PresentationFormat>
  <Paragraphs>426</Paragraphs>
  <Slides>37</Slides>
  <Notes>36</Notes>
  <HiddenSlides>1</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37</vt:i4>
      </vt:variant>
    </vt:vector>
  </HeadingPairs>
  <TitlesOfParts>
    <vt:vector size="55" baseType="lpstr">
      <vt:lpstr>Aharoni</vt:lpstr>
      <vt:lpstr>Arial</vt:lpstr>
      <vt:lpstr>Arial Bold</vt:lpstr>
      <vt:lpstr>Arial Narrow</vt:lpstr>
      <vt:lpstr>Avenir Roman</vt:lpstr>
      <vt:lpstr>Calibri</vt:lpstr>
      <vt:lpstr>Calibri Light</vt:lpstr>
      <vt:lpstr>Candara</vt:lpstr>
      <vt:lpstr>Courier New</vt:lpstr>
      <vt:lpstr>Droid Serif</vt:lpstr>
      <vt:lpstr>Helvetica</vt:lpstr>
      <vt:lpstr>Helvetica Neue</vt:lpstr>
      <vt:lpstr>Noto Sans Symbols</vt:lpstr>
      <vt:lpstr>Proxima Nova Regular</vt:lpstr>
      <vt:lpstr>Tahoma</vt:lpstr>
      <vt:lpstr>Times New Roman</vt:lpstr>
      <vt:lpstr>Wingdings</vt:lpstr>
      <vt:lpstr>Default</vt:lpstr>
      <vt:lpstr>Virtual Constellations Report from the SIT Chair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GEO-LEO Pilot Recent example – Hagabis flooding - Japan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214</cp:revision>
  <cp:lastPrinted>2019-10-10T12:05:04Z</cp:lastPrinted>
  <dcterms:modified xsi:type="dcterms:W3CDTF">2019-10-16T01:40:53Z</dcterms:modified>
</cp:coreProperties>
</file>