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9" r:id="rId3"/>
    <p:sldId id="260" r:id="rId4"/>
    <p:sldId id="272" r:id="rId5"/>
    <p:sldId id="262" r:id="rId6"/>
    <p:sldId id="263" r:id="rId7"/>
    <p:sldId id="264" r:id="rId8"/>
    <p:sldId id="267" r:id="rId9"/>
    <p:sldId id="268" r:id="rId10"/>
    <p:sldId id="269" r:id="rId11"/>
    <p:sldId id="270" r:id="rId12"/>
    <p:sldId id="271" r:id="rId13"/>
    <p:sldId id="266"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4" autoAdjust="0"/>
    <p:restoredTop sz="94694"/>
  </p:normalViewPr>
  <p:slideViewPr>
    <p:cSldViewPr>
      <p:cViewPr varScale="1">
        <p:scale>
          <a:sx n="74" d="100"/>
          <a:sy n="74" d="100"/>
        </p:scale>
        <p:origin x="63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80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efficient: travelling LEO </a:t>
            </a:r>
            <a:r>
              <a:rPr lang="en-US" dirty="0" err="1" smtClean="0"/>
              <a:t>std</a:t>
            </a:r>
            <a:endParaRPr lang="en-GB" dirty="0"/>
          </a:p>
        </p:txBody>
      </p:sp>
    </p:spTree>
    <p:extLst>
      <p:ext uri="{BB962C8B-B14F-4D97-AF65-F5344CB8AC3E}">
        <p14:creationId xmlns:p14="http://schemas.microsoft.com/office/powerpoint/2010/main" val="1572947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24945"/>
            <a:ext cx="8292611" cy="15898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2800" b="1" dirty="0" smtClean="0">
                <a:solidFill>
                  <a:srgbClr val="FFFFFF"/>
                </a:solidFill>
                <a:latin typeface="+mj-lt"/>
              </a:rPr>
              <a:t>AC-VC Air Quality Constellation </a:t>
            </a:r>
            <a:br>
              <a:rPr lang="en-US" sz="2800" b="1" dirty="0" smtClean="0">
                <a:solidFill>
                  <a:srgbClr val="FFFFFF"/>
                </a:solidFill>
                <a:latin typeface="+mj-lt"/>
              </a:rPr>
            </a:br>
            <a:r>
              <a:rPr lang="en-US" sz="2800" b="1" dirty="0" smtClean="0">
                <a:solidFill>
                  <a:srgbClr val="FFFFFF"/>
                </a:solidFill>
                <a:latin typeface="+mj-lt"/>
              </a:rPr>
              <a:t>Validation Needs and Recommendations </a:t>
            </a:r>
            <a:br>
              <a:rPr lang="en-US" sz="2800" b="1" dirty="0" smtClean="0">
                <a:solidFill>
                  <a:srgbClr val="FFFFFF"/>
                </a:solidFill>
                <a:latin typeface="+mj-lt"/>
              </a:rPr>
            </a:br>
            <a:r>
              <a:rPr lang="en-US" sz="2800" b="1" dirty="0" smtClean="0">
                <a:solidFill>
                  <a:srgbClr val="FFFFFF"/>
                </a:solidFill>
                <a:latin typeface="+mj-lt"/>
              </a:rPr>
              <a:t>for Implementation</a:t>
            </a:r>
            <a:r>
              <a:rPr lang="en-US" sz="1600" b="0" dirty="0">
                <a:solidFill>
                  <a:schemeClr val="bg1"/>
                </a:solidFill>
              </a:rPr>
              <a:t/>
            </a:r>
            <a:br>
              <a:rPr lang="en-US" sz="1600" b="0" dirty="0">
                <a:solidFill>
                  <a:schemeClr val="bg1"/>
                </a:solidFill>
              </a:rPr>
            </a:br>
            <a:r>
              <a:rPr lang="en-US" sz="1200" b="0" dirty="0" smtClean="0">
                <a:solidFill>
                  <a:schemeClr val="bg1"/>
                </a:solidFill>
              </a:rPr>
              <a:t/>
            </a:r>
            <a:br>
              <a:rPr lang="en-US" sz="1200" b="0" dirty="0" smtClean="0">
                <a:solidFill>
                  <a:schemeClr val="bg1"/>
                </a:solidFill>
              </a:rPr>
            </a:br>
            <a:r>
              <a:rPr lang="en-US" sz="1600" b="0" dirty="0">
                <a:solidFill>
                  <a:schemeClr val="bg1"/>
                </a:solidFill>
              </a:rPr>
              <a:t>Ben Veihelmann (</a:t>
            </a:r>
            <a:r>
              <a:rPr lang="en-US" sz="1600" b="0" dirty="0" smtClean="0">
                <a:solidFill>
                  <a:schemeClr val="bg1"/>
                </a:solidFill>
              </a:rPr>
              <a:t>ESA), Jay </a:t>
            </a:r>
            <a:r>
              <a:rPr lang="en-US" sz="1600" b="0" dirty="0">
                <a:solidFill>
                  <a:schemeClr val="bg1"/>
                </a:solidFill>
              </a:rPr>
              <a:t>Al-</a:t>
            </a:r>
            <a:r>
              <a:rPr lang="en-US" sz="1600" b="0" dirty="0" err="1">
                <a:solidFill>
                  <a:schemeClr val="bg1"/>
                </a:solidFill>
              </a:rPr>
              <a:t>Saadi</a:t>
            </a:r>
            <a:r>
              <a:rPr lang="en-US" sz="1600" b="0" dirty="0">
                <a:solidFill>
                  <a:schemeClr val="bg1"/>
                </a:solidFill>
              </a:rPr>
              <a:t> (</a:t>
            </a:r>
            <a:r>
              <a:rPr lang="en-US" sz="1600" b="0" dirty="0" smtClean="0">
                <a:solidFill>
                  <a:schemeClr val="bg1"/>
                </a:solidFill>
              </a:rPr>
              <a:t>NASA), AC-VC co-chairs</a:t>
            </a:r>
            <a:br>
              <a:rPr lang="en-US" sz="1600" b="0" dirty="0" smtClean="0">
                <a:solidFill>
                  <a:schemeClr val="bg1"/>
                </a:solidFill>
              </a:rPr>
            </a:br>
            <a:r>
              <a:rPr lang="en-US" sz="1600" b="0" dirty="0" smtClean="0">
                <a:solidFill>
                  <a:schemeClr val="bg1"/>
                </a:solidFill>
              </a:rPr>
              <a:t>Dave Crisp</a:t>
            </a:r>
            <a:r>
              <a:rPr lang="en-GB" sz="1600" b="0" dirty="0">
                <a:solidFill>
                  <a:schemeClr val="bg1"/>
                </a:solidFill>
                <a:ea typeface="Arial Bold"/>
                <a:cs typeface="Arial Bold"/>
                <a:sym typeface="Arial Bold"/>
              </a:rPr>
              <a:t> (</a:t>
            </a:r>
            <a:r>
              <a:rPr lang="en-GB" sz="1600" b="0" dirty="0" err="1">
                <a:solidFill>
                  <a:schemeClr val="bg1"/>
                </a:solidFill>
                <a:ea typeface="Arial Bold"/>
                <a:cs typeface="Arial Bold"/>
                <a:sym typeface="Arial Bold"/>
              </a:rPr>
              <a:t>CalTech</a:t>
            </a:r>
            <a:r>
              <a:rPr lang="en-GB" sz="1600" b="0" dirty="0">
                <a:solidFill>
                  <a:schemeClr val="bg1"/>
                </a:solidFill>
                <a:ea typeface="Arial Bold"/>
                <a:cs typeface="Arial Bold"/>
                <a:sym typeface="Arial Bold"/>
              </a:rPr>
              <a:t>/NASA JPL</a:t>
            </a:r>
            <a:r>
              <a:rPr lang="en-GB" sz="1600" b="0" dirty="0" smtClean="0">
                <a:solidFill>
                  <a:schemeClr val="bg1"/>
                </a:solidFill>
                <a:ea typeface="Arial Bold"/>
                <a:cs typeface="Arial Bold"/>
                <a:sym typeface="Arial Bold"/>
              </a:rPr>
              <a:t>)</a:t>
            </a:r>
            <a:r>
              <a:rPr lang="en-US" sz="1600" b="0" dirty="0" smtClean="0">
                <a:solidFill>
                  <a:schemeClr val="bg1"/>
                </a:solidFill>
              </a:rPr>
              <a:t>, AC-VC GHG lead</a:t>
            </a:r>
            <a:br>
              <a:rPr lang="en-US" sz="1600" b="0" dirty="0" smtClean="0">
                <a:solidFill>
                  <a:schemeClr val="bg1"/>
                </a:solidFill>
              </a:rPr>
            </a:br>
            <a:r>
              <a:rPr lang="en-US" sz="1600" b="0" dirty="0" smtClean="0">
                <a:solidFill>
                  <a:schemeClr val="bg1"/>
                </a:solidFill>
              </a:rPr>
              <a:t/>
            </a:r>
            <a:br>
              <a:rPr lang="en-US" sz="1600" b="0" dirty="0" smtClean="0">
                <a:solidFill>
                  <a:schemeClr val="bg1"/>
                </a:solidFill>
              </a:rPr>
            </a:br>
            <a:r>
              <a:rPr lang="en-US" sz="1400" b="0" dirty="0">
                <a:solidFill>
                  <a:srgbClr val="000000"/>
                </a:solidFill>
              </a:rPr>
              <a:t/>
            </a:r>
            <a:br>
              <a:rPr lang="en-US" sz="1400" b="0" dirty="0">
                <a:solidFill>
                  <a:srgbClr val="000000"/>
                </a:solidFill>
              </a:rPr>
            </a:br>
            <a:r>
              <a:rPr lang="en-US" sz="1600" b="0" dirty="0" smtClean="0">
                <a:solidFill>
                  <a:schemeClr val="bg1"/>
                </a:solidFill>
              </a:rPr>
              <a:t/>
            </a:r>
            <a:br>
              <a:rPr lang="en-US" sz="1600" b="0" dirty="0" smtClean="0">
                <a:solidFill>
                  <a:schemeClr val="bg1"/>
                </a:solidFill>
              </a:rPr>
            </a:br>
            <a:r>
              <a:rPr lang="en-US" sz="1600" dirty="0" smtClean="0">
                <a:latin typeface="+mj-lt"/>
              </a:rPr>
              <a:t/>
            </a:r>
            <a:br>
              <a:rPr lang="en-US" sz="1600" dirty="0" smtClean="0">
                <a:latin typeface="+mj-lt"/>
              </a:rPr>
            </a:br>
            <a:endParaRPr sz="4000" b="1" dirty="0">
              <a:solidFill>
                <a:srgbClr val="FFFFFF"/>
              </a:solidFill>
              <a:latin typeface="+mj-lt"/>
            </a:endParaRPr>
          </a:p>
        </p:txBody>
      </p:sp>
      <p:sp>
        <p:nvSpPr>
          <p:cNvPr id="11" name="Shape 11"/>
          <p:cNvSpPr/>
          <p:nvPr/>
        </p:nvSpPr>
        <p:spPr>
          <a:xfrm>
            <a:off x="622789" y="4724400"/>
            <a:ext cx="4810858" cy="18811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smtClean="0">
                <a:solidFill>
                  <a:schemeClr val="bg1"/>
                </a:solidFill>
                <a:latin typeface="+mj-lt"/>
                <a:ea typeface="Arial Bold"/>
                <a:cs typeface="Arial Bold"/>
                <a:sym typeface="Arial Bold"/>
              </a:rPr>
              <a:t>CEOS </a:t>
            </a:r>
            <a:r>
              <a:rPr lang="en-AU" dirty="0">
                <a:solidFill>
                  <a:schemeClr val="bg1"/>
                </a:solidFill>
                <a:latin typeface="+mj-lt"/>
                <a:ea typeface="Arial Bold"/>
                <a:cs typeface="Arial Bold"/>
                <a:sym typeface="Arial Bold"/>
              </a:rPr>
              <a:t>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US" dirty="0" smtClean="0">
                <a:solidFill>
                  <a:schemeClr val="bg1"/>
                </a:solidFill>
                <a:latin typeface="+mj-lt"/>
                <a:ea typeface="Arial Bold"/>
                <a:cs typeface="Arial Bold"/>
                <a:sym typeface="Arial Bold"/>
              </a:rPr>
              <a:t>6.6</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3"/>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915400" cy="4724400"/>
          </a:xfrm>
        </p:spPr>
        <p:txBody>
          <a:bodyPr/>
          <a:lstStyle/>
          <a:p>
            <a:r>
              <a:rPr lang="en-GB" sz="1400" dirty="0">
                <a:solidFill>
                  <a:schemeClr val="tx2"/>
                </a:solidFill>
              </a:rPr>
              <a:t>NASA and ESA investments in </a:t>
            </a:r>
            <a:r>
              <a:rPr lang="en-GB" sz="1400" dirty="0" err="1" smtClean="0">
                <a:solidFill>
                  <a:schemeClr val="tx2"/>
                </a:solidFill>
              </a:rPr>
              <a:t>Pandonia</a:t>
            </a:r>
            <a:r>
              <a:rPr lang="en-GB" sz="1400" dirty="0" smtClean="0">
                <a:solidFill>
                  <a:schemeClr val="tx2"/>
                </a:solidFill>
              </a:rPr>
              <a:t> </a:t>
            </a:r>
            <a:r>
              <a:rPr lang="en-GB" sz="1400" dirty="0">
                <a:solidFill>
                  <a:schemeClr val="tx2"/>
                </a:solidFill>
              </a:rPr>
              <a:t>Global </a:t>
            </a:r>
            <a:r>
              <a:rPr lang="en-GB" sz="1400" dirty="0" smtClean="0">
                <a:solidFill>
                  <a:schemeClr val="tx2"/>
                </a:solidFill>
              </a:rPr>
              <a:t>Network</a:t>
            </a:r>
            <a:endParaRPr lang="en-GB" sz="1400" dirty="0">
              <a:solidFill>
                <a:schemeClr val="tx2"/>
              </a:solidFill>
            </a:endParaRPr>
          </a:p>
          <a:p>
            <a:pPr lvl="1"/>
            <a:r>
              <a:rPr lang="en-GB" sz="1300" dirty="0">
                <a:solidFill>
                  <a:schemeClr val="tx2"/>
                </a:solidFill>
              </a:rPr>
              <a:t>C</a:t>
            </a:r>
            <a:r>
              <a:rPr lang="en-GB" sz="1300" dirty="0" smtClean="0">
                <a:solidFill>
                  <a:schemeClr val="tx2"/>
                </a:solidFill>
              </a:rPr>
              <a:t>onsistently </a:t>
            </a:r>
            <a:r>
              <a:rPr lang="en-GB" sz="1300" dirty="0">
                <a:solidFill>
                  <a:schemeClr val="tx2"/>
                </a:solidFill>
              </a:rPr>
              <a:t>calibrated Pandora UV-Vis spectrometers and standard data </a:t>
            </a:r>
            <a:r>
              <a:rPr lang="en-GB" sz="1300" dirty="0" smtClean="0">
                <a:solidFill>
                  <a:schemeClr val="tx2"/>
                </a:solidFill>
              </a:rPr>
              <a:t>protocols</a:t>
            </a:r>
          </a:p>
          <a:p>
            <a:pPr lvl="1"/>
            <a:r>
              <a:rPr lang="en-GB" sz="1300" dirty="0" smtClean="0">
                <a:solidFill>
                  <a:schemeClr val="tx2"/>
                </a:solidFill>
              </a:rPr>
              <a:t>Provides </a:t>
            </a:r>
            <a:r>
              <a:rPr lang="en-GB" sz="1300" dirty="0">
                <a:solidFill>
                  <a:schemeClr val="tx2"/>
                </a:solidFill>
              </a:rPr>
              <a:t>F</a:t>
            </a:r>
            <a:r>
              <a:rPr lang="en-GB" sz="1300" dirty="0" smtClean="0">
                <a:solidFill>
                  <a:schemeClr val="tx2"/>
                </a:solidFill>
              </a:rPr>
              <a:t>iducial </a:t>
            </a:r>
            <a:r>
              <a:rPr lang="en-GB" sz="1300" dirty="0">
                <a:solidFill>
                  <a:schemeClr val="tx2"/>
                </a:solidFill>
              </a:rPr>
              <a:t>R</a:t>
            </a:r>
            <a:r>
              <a:rPr lang="en-GB" sz="1300" dirty="0" smtClean="0">
                <a:solidFill>
                  <a:schemeClr val="tx2"/>
                </a:solidFill>
              </a:rPr>
              <a:t>eference Measurements </a:t>
            </a:r>
            <a:r>
              <a:rPr lang="en-GB" sz="1300" dirty="0">
                <a:solidFill>
                  <a:schemeClr val="tx2"/>
                </a:solidFill>
              </a:rPr>
              <a:t>for </a:t>
            </a:r>
            <a:r>
              <a:rPr lang="en-GB" sz="1300" dirty="0" smtClean="0">
                <a:solidFill>
                  <a:schemeClr val="tx2"/>
                </a:solidFill>
              </a:rPr>
              <a:t>Geo-AQ </a:t>
            </a:r>
            <a:r>
              <a:rPr lang="en-GB" sz="1300" dirty="0">
                <a:solidFill>
                  <a:schemeClr val="tx2"/>
                </a:solidFill>
              </a:rPr>
              <a:t>C</a:t>
            </a:r>
            <a:r>
              <a:rPr lang="en-GB" sz="1300" dirty="0" smtClean="0">
                <a:solidFill>
                  <a:schemeClr val="tx2"/>
                </a:solidFill>
              </a:rPr>
              <a:t>onstellation Products</a:t>
            </a:r>
            <a:endParaRPr lang="en-GB" sz="1300" dirty="0">
              <a:solidFill>
                <a:schemeClr val="tx2"/>
              </a:solidFill>
            </a:endParaRPr>
          </a:p>
          <a:p>
            <a:pPr lvl="1"/>
            <a:r>
              <a:rPr lang="en-GB" sz="1300" dirty="0">
                <a:solidFill>
                  <a:schemeClr val="tx2"/>
                </a:solidFill>
              </a:rPr>
              <a:t>ESA, NASA, and NIER </a:t>
            </a:r>
            <a:r>
              <a:rPr lang="en-GB" sz="1300" dirty="0" smtClean="0">
                <a:solidFill>
                  <a:schemeClr val="tx2"/>
                </a:solidFill>
              </a:rPr>
              <a:t>deploy </a:t>
            </a:r>
            <a:r>
              <a:rPr lang="en-GB" sz="1300" dirty="0">
                <a:solidFill>
                  <a:schemeClr val="tx2"/>
                </a:solidFill>
              </a:rPr>
              <a:t>instruments, co-located with recommended ancillary measurements, at an increasing number of ground sites within the three GEO domains</a:t>
            </a:r>
          </a:p>
          <a:p>
            <a:pPr lvl="1"/>
            <a:r>
              <a:rPr lang="en-GB" sz="1300" dirty="0" smtClean="0">
                <a:solidFill>
                  <a:schemeClr val="tx2"/>
                </a:solidFill>
              </a:rPr>
              <a:t>Supports </a:t>
            </a:r>
            <a:r>
              <a:rPr lang="en-GB" sz="1300" dirty="0">
                <a:solidFill>
                  <a:schemeClr val="tx2"/>
                </a:solidFill>
              </a:rPr>
              <a:t>Recommendations 1, 2, 4, 6, 7, </a:t>
            </a:r>
            <a:r>
              <a:rPr lang="en-GB" sz="1300" dirty="0" smtClean="0">
                <a:solidFill>
                  <a:schemeClr val="tx2"/>
                </a:solidFill>
              </a:rPr>
              <a:t>8.</a:t>
            </a:r>
            <a:endParaRPr lang="en-GB" sz="1300" dirty="0">
              <a:solidFill>
                <a:schemeClr val="tx2"/>
              </a:solidFill>
            </a:endParaRPr>
          </a:p>
          <a:p>
            <a:pPr>
              <a:spcBef>
                <a:spcPts val="1100"/>
              </a:spcBef>
            </a:pPr>
            <a:r>
              <a:rPr lang="en-GB" sz="1400" dirty="0">
                <a:solidFill>
                  <a:schemeClr val="tx2"/>
                </a:solidFill>
              </a:rPr>
              <a:t>ESA and partner investments in </a:t>
            </a:r>
            <a:r>
              <a:rPr lang="en-GB" sz="1400" dirty="0" smtClean="0">
                <a:solidFill>
                  <a:schemeClr val="tx2"/>
                </a:solidFill>
              </a:rPr>
              <a:t>inter-comparison </a:t>
            </a:r>
            <a:r>
              <a:rPr lang="en-GB" sz="1400" dirty="0">
                <a:solidFill>
                  <a:schemeClr val="tx2"/>
                </a:solidFill>
              </a:rPr>
              <a:t>of </a:t>
            </a:r>
            <a:r>
              <a:rPr lang="en-GB" sz="1400" dirty="0" smtClean="0">
                <a:solidFill>
                  <a:schemeClr val="tx2"/>
                </a:solidFill>
              </a:rPr>
              <a:t>Fiducial </a:t>
            </a:r>
            <a:r>
              <a:rPr lang="en-GB" sz="1400" dirty="0">
                <a:solidFill>
                  <a:schemeClr val="tx2"/>
                </a:solidFill>
              </a:rPr>
              <a:t>R</a:t>
            </a:r>
            <a:r>
              <a:rPr lang="en-GB" sz="1400" dirty="0" smtClean="0">
                <a:solidFill>
                  <a:schemeClr val="tx2"/>
                </a:solidFill>
              </a:rPr>
              <a:t>eference Measurements </a:t>
            </a:r>
            <a:r>
              <a:rPr lang="en-GB" sz="1400" dirty="0">
                <a:solidFill>
                  <a:schemeClr val="tx2"/>
                </a:solidFill>
              </a:rPr>
              <a:t>(CINDI, CINDI-2)</a:t>
            </a:r>
          </a:p>
          <a:p>
            <a:pPr lvl="1"/>
            <a:r>
              <a:rPr lang="en-GB" sz="1300" dirty="0" smtClean="0">
                <a:solidFill>
                  <a:schemeClr val="tx2"/>
                </a:solidFill>
              </a:rPr>
              <a:t>Enhance </a:t>
            </a:r>
            <a:r>
              <a:rPr lang="en-GB" sz="1300" dirty="0">
                <a:solidFill>
                  <a:schemeClr val="tx2"/>
                </a:solidFill>
              </a:rPr>
              <a:t>traceability, accuracy, and </a:t>
            </a:r>
            <a:r>
              <a:rPr lang="en-GB" sz="1300" dirty="0" smtClean="0">
                <a:solidFill>
                  <a:schemeClr val="tx2"/>
                </a:solidFill>
              </a:rPr>
              <a:t>harmonization,</a:t>
            </a:r>
            <a:endParaRPr lang="en-GB" sz="1300" dirty="0">
              <a:solidFill>
                <a:schemeClr val="tx2"/>
              </a:solidFill>
            </a:endParaRPr>
          </a:p>
          <a:p>
            <a:pPr lvl="1"/>
            <a:r>
              <a:rPr lang="en-GB" sz="1300" dirty="0" smtClean="0">
                <a:solidFill>
                  <a:schemeClr val="tx2"/>
                </a:solidFill>
              </a:rPr>
              <a:t>Supports </a:t>
            </a:r>
            <a:r>
              <a:rPr lang="en-GB" sz="1300" dirty="0">
                <a:solidFill>
                  <a:schemeClr val="tx2"/>
                </a:solidFill>
              </a:rPr>
              <a:t>Recommendations 1, 2, 4, 6, 7, </a:t>
            </a:r>
            <a:r>
              <a:rPr lang="en-GB" sz="1300" dirty="0" smtClean="0">
                <a:solidFill>
                  <a:schemeClr val="tx2"/>
                </a:solidFill>
              </a:rPr>
              <a:t>8.</a:t>
            </a:r>
            <a:endParaRPr lang="en-GB" sz="1300" dirty="0">
              <a:solidFill>
                <a:schemeClr val="tx2"/>
              </a:solidFill>
            </a:endParaRPr>
          </a:p>
          <a:p>
            <a:pPr>
              <a:spcBef>
                <a:spcPts val="1100"/>
              </a:spcBef>
            </a:pPr>
            <a:r>
              <a:rPr lang="en-GB" sz="1400" dirty="0">
                <a:solidFill>
                  <a:schemeClr val="tx2"/>
                </a:solidFill>
              </a:rPr>
              <a:t>Development of airborne mapping spectrometers and operations demonstrating cost-effective satellite validation capability </a:t>
            </a:r>
          </a:p>
          <a:p>
            <a:pPr lvl="1"/>
            <a:r>
              <a:rPr lang="en-GB" sz="1300" dirty="0">
                <a:solidFill>
                  <a:schemeClr val="tx2"/>
                </a:solidFill>
              </a:rPr>
              <a:t>Validation-quality measurements have been demonstrated with two NASA instruments in several air quality campaigns (DISCOVER-AQ, KORUS-AQ, LMOS, LISTOS) conducted with international (NIER), national (US EPA, NOAA), and regional (LADCO, NESCAUM, universities) partners</a:t>
            </a:r>
          </a:p>
          <a:p>
            <a:pPr lvl="1"/>
            <a:r>
              <a:rPr lang="en-GB" sz="1300" dirty="0">
                <a:solidFill>
                  <a:schemeClr val="tx2"/>
                </a:solidFill>
              </a:rPr>
              <a:t>Four European instruments (VITO, BIRA-IASB, IUP-Bremen, TNO, TU-Delft, KNMI) have been intercompared in the AROMAPEX campaign</a:t>
            </a:r>
          </a:p>
          <a:p>
            <a:pPr lvl="1"/>
            <a:r>
              <a:rPr lang="en-GB" sz="1300" dirty="0">
                <a:solidFill>
                  <a:schemeClr val="tx2"/>
                </a:solidFill>
              </a:rPr>
              <a:t>Bilateral discussions underway for instrument exchanges between mission organizations</a:t>
            </a:r>
          </a:p>
          <a:p>
            <a:pPr lvl="1"/>
            <a:r>
              <a:rPr lang="en-GB" sz="1300" dirty="0" smtClean="0">
                <a:solidFill>
                  <a:schemeClr val="tx2"/>
                </a:solidFill>
              </a:rPr>
              <a:t>Supports </a:t>
            </a:r>
            <a:r>
              <a:rPr lang="en-GB" sz="1300" dirty="0">
                <a:solidFill>
                  <a:schemeClr val="tx2"/>
                </a:solidFill>
              </a:rPr>
              <a:t>Recommendations 1, 2, 4, 6</a:t>
            </a:r>
          </a:p>
          <a:p>
            <a:pPr>
              <a:spcBef>
                <a:spcPts val="1100"/>
              </a:spcBef>
            </a:pPr>
            <a:r>
              <a:rPr lang="en-GB" sz="1400" dirty="0">
                <a:solidFill>
                  <a:schemeClr val="tx2"/>
                </a:solidFill>
              </a:rPr>
              <a:t>WMO GSICS initiative expanded to include reflective solar backscatter measurements UV-Vis-NIR-SWIR</a:t>
            </a:r>
          </a:p>
          <a:p>
            <a:pPr lvl="1"/>
            <a:r>
              <a:rPr lang="en-GB" sz="1300" dirty="0">
                <a:solidFill>
                  <a:schemeClr val="tx2"/>
                </a:solidFill>
              </a:rPr>
              <a:t>Supports Recommendation 3</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dirty="0"/>
          </a:p>
        </p:txBody>
      </p:sp>
      <p:sp>
        <p:nvSpPr>
          <p:cNvPr id="4" name="Content Placeholder 3"/>
          <p:cNvSpPr>
            <a:spLocks noGrp="1"/>
          </p:cNvSpPr>
          <p:nvPr>
            <p:ph sz="quarter" idx="11"/>
          </p:nvPr>
        </p:nvSpPr>
        <p:spPr>
          <a:xfrm>
            <a:off x="2057400" y="304800"/>
            <a:ext cx="5105400" cy="533400"/>
          </a:xfrm>
        </p:spPr>
        <p:txBody>
          <a:bodyPr anchor="ctr"/>
          <a:lstStyle/>
          <a:p>
            <a:pPr>
              <a:spcBef>
                <a:spcPts val="0"/>
              </a:spcBef>
              <a:buSzTx/>
              <a:defRPr/>
            </a:pPr>
            <a:r>
              <a:rPr lang="en-US" sz="2000" b="1" dirty="0"/>
              <a:t>Ongoing</a:t>
            </a:r>
            <a:r>
              <a:rPr lang="en-US" sz="2000" dirty="0"/>
              <a:t> Activities Relevant to Implementation of the Recommendations</a:t>
            </a:r>
            <a:endParaRPr lang="en-GB" sz="2000" dirty="0"/>
          </a:p>
        </p:txBody>
      </p:sp>
    </p:spTree>
    <p:extLst>
      <p:ext uri="{BB962C8B-B14F-4D97-AF65-F5344CB8AC3E}">
        <p14:creationId xmlns:p14="http://schemas.microsoft.com/office/powerpoint/2010/main" val="168226144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915400" cy="4419600"/>
          </a:xfrm>
        </p:spPr>
        <p:txBody>
          <a:bodyPr/>
          <a:lstStyle/>
          <a:p>
            <a:r>
              <a:rPr lang="en-GB" sz="1600" dirty="0">
                <a:solidFill>
                  <a:schemeClr val="tx2"/>
                </a:solidFill>
              </a:rPr>
              <a:t>Announcements of </a:t>
            </a:r>
            <a:r>
              <a:rPr lang="en-GB" sz="1600" dirty="0" smtClean="0">
                <a:solidFill>
                  <a:schemeClr val="tx2"/>
                </a:solidFill>
              </a:rPr>
              <a:t>Opportunity </a:t>
            </a:r>
            <a:r>
              <a:rPr lang="en-GB" sz="1600" dirty="0">
                <a:solidFill>
                  <a:schemeClr val="tx2"/>
                </a:solidFill>
              </a:rPr>
              <a:t>for validation activities are being planned by the </a:t>
            </a:r>
            <a:r>
              <a:rPr lang="en-GB" sz="1600" dirty="0" smtClean="0">
                <a:solidFill>
                  <a:schemeClr val="tx2"/>
                </a:solidFill>
              </a:rPr>
              <a:t>Geo-AQ </a:t>
            </a:r>
            <a:r>
              <a:rPr lang="en-GB" sz="1600" dirty="0">
                <a:solidFill>
                  <a:schemeClr val="tx2"/>
                </a:solidFill>
              </a:rPr>
              <a:t>mission agencies</a:t>
            </a:r>
          </a:p>
          <a:p>
            <a:pPr lvl="1"/>
            <a:r>
              <a:rPr lang="en-GB" sz="1300" dirty="0">
                <a:solidFill>
                  <a:schemeClr val="tx2"/>
                </a:solidFill>
              </a:rPr>
              <a:t>Korea’s NIER is preparing an AO for GEMS Phase E1 geophysical validation for draft release late 2019</a:t>
            </a:r>
          </a:p>
          <a:p>
            <a:pPr lvl="1"/>
            <a:r>
              <a:rPr lang="en-GB" sz="1300" dirty="0">
                <a:solidFill>
                  <a:schemeClr val="tx2"/>
                </a:solidFill>
              </a:rPr>
              <a:t>ESA AO for Sentinel-4 Phase E1 geophysical validation envisaged about 1.5 years before launch following the S5P approach. In addition EUMETSAT will initiate the required preparation for operational calibration and validation activities which will start in Phase E1 and continue throughout Phase E2</a:t>
            </a:r>
          </a:p>
          <a:p>
            <a:pPr lvl="1"/>
            <a:r>
              <a:rPr lang="en-GB" sz="1300" dirty="0">
                <a:solidFill>
                  <a:schemeClr val="tx2"/>
                </a:solidFill>
              </a:rPr>
              <a:t>NASA AO for an expanded TEMPO science team, including additional validation activities, will be issued after successful TEMPO launch</a:t>
            </a:r>
          </a:p>
          <a:p>
            <a:pPr lvl="1"/>
            <a:r>
              <a:rPr lang="en-GB" sz="1300" dirty="0">
                <a:solidFill>
                  <a:schemeClr val="tx2"/>
                </a:solidFill>
              </a:rPr>
              <a:t>These opportunities can potentially support all </a:t>
            </a:r>
            <a:r>
              <a:rPr lang="en-GB" sz="1300" dirty="0" smtClean="0">
                <a:solidFill>
                  <a:schemeClr val="tx2"/>
                </a:solidFill>
              </a:rPr>
              <a:t>Recommendations</a:t>
            </a:r>
            <a:endParaRPr lang="en-GB" sz="1400" dirty="0" smtClean="0">
              <a:solidFill>
                <a:schemeClr val="tx2"/>
              </a:solidFill>
            </a:endParaRPr>
          </a:p>
          <a:p>
            <a:pPr>
              <a:spcBef>
                <a:spcPts val="1100"/>
              </a:spcBef>
            </a:pPr>
            <a:r>
              <a:rPr lang="en-GB" sz="1600" dirty="0" smtClean="0">
                <a:solidFill>
                  <a:schemeClr val="tx2"/>
                </a:solidFill>
              </a:rPr>
              <a:t>Preliminary </a:t>
            </a:r>
            <a:r>
              <a:rPr lang="en-GB" sz="1600" dirty="0">
                <a:solidFill>
                  <a:schemeClr val="tx2"/>
                </a:solidFill>
              </a:rPr>
              <a:t>discussions are underway for joint, companion, or harmonized science field campaign activities, including ground and airborne measurements, in 2022-23 timeframe </a:t>
            </a:r>
          </a:p>
          <a:p>
            <a:pPr lvl="1"/>
            <a:r>
              <a:rPr lang="en-GB" sz="1300" dirty="0">
                <a:solidFill>
                  <a:schemeClr val="tx2"/>
                </a:solidFill>
              </a:rPr>
              <a:t>In addition to the science objectives, satellite product validation would be a primary focus</a:t>
            </a:r>
          </a:p>
          <a:p>
            <a:pPr lvl="1"/>
            <a:r>
              <a:rPr lang="en-GB" sz="1300" dirty="0">
                <a:solidFill>
                  <a:schemeClr val="tx2"/>
                </a:solidFill>
              </a:rPr>
              <a:t>NASA, NIER, and other partners now beginning to plan a broader follow-on to KORUS-AQ after launches of GEMS and TEMPO</a:t>
            </a:r>
          </a:p>
          <a:p>
            <a:pPr lvl="1"/>
            <a:r>
              <a:rPr lang="en-GB" sz="1300" dirty="0">
                <a:solidFill>
                  <a:schemeClr val="tx2"/>
                </a:solidFill>
              </a:rPr>
              <a:t>Preliminary discussions underway among NASA, DLR, and other organizations within IGAC to also include European activities after launch of Sentinel-4</a:t>
            </a:r>
          </a:p>
          <a:p>
            <a:pPr lvl="1"/>
            <a:r>
              <a:rPr lang="en-GB" sz="1300" dirty="0">
                <a:solidFill>
                  <a:schemeClr val="tx2"/>
                </a:solidFill>
              </a:rPr>
              <a:t>Supports Recommendations 1, 2, 4, 6</a:t>
            </a:r>
          </a:p>
          <a:p>
            <a:pPr>
              <a:spcBef>
                <a:spcPts val="1100"/>
              </a:spcBef>
            </a:pPr>
            <a:endParaRPr lang="en-GB" sz="1400" dirty="0">
              <a:solidFill>
                <a:schemeClr val="tx2"/>
              </a:solidFill>
            </a:endParaRPr>
          </a:p>
          <a:p>
            <a:pPr lvl="1"/>
            <a:endParaRPr lang="en-GB" sz="13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dirty="0"/>
          </a:p>
        </p:txBody>
      </p:sp>
      <p:sp>
        <p:nvSpPr>
          <p:cNvPr id="4" name="Content Placeholder 3"/>
          <p:cNvSpPr>
            <a:spLocks noGrp="1"/>
          </p:cNvSpPr>
          <p:nvPr>
            <p:ph sz="quarter" idx="11"/>
          </p:nvPr>
        </p:nvSpPr>
        <p:spPr>
          <a:xfrm>
            <a:off x="2057400" y="304800"/>
            <a:ext cx="5105400" cy="533400"/>
          </a:xfrm>
        </p:spPr>
        <p:txBody>
          <a:bodyPr anchor="ctr"/>
          <a:lstStyle/>
          <a:p>
            <a:pPr>
              <a:spcBef>
                <a:spcPts val="0"/>
              </a:spcBef>
              <a:buSzTx/>
              <a:defRPr/>
            </a:pPr>
            <a:r>
              <a:rPr lang="en-US" sz="2000" b="1" dirty="0"/>
              <a:t>Planned</a:t>
            </a:r>
            <a:r>
              <a:rPr lang="en-US" sz="2000" dirty="0"/>
              <a:t> Activities Relevant to Implementation of the Recommendations</a:t>
            </a:r>
            <a:endParaRPr lang="en-GB" sz="2000" dirty="0"/>
          </a:p>
        </p:txBody>
      </p:sp>
    </p:spTree>
    <p:extLst>
      <p:ext uri="{BB962C8B-B14F-4D97-AF65-F5344CB8AC3E}">
        <p14:creationId xmlns:p14="http://schemas.microsoft.com/office/powerpoint/2010/main" val="33182769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915400" cy="4419600"/>
          </a:xfrm>
        </p:spPr>
        <p:txBody>
          <a:bodyPr/>
          <a:lstStyle/>
          <a:p>
            <a:r>
              <a:rPr lang="en-GB" sz="1600" dirty="0" smtClean="0">
                <a:solidFill>
                  <a:schemeClr val="tx2"/>
                </a:solidFill>
              </a:rPr>
              <a:t>Support </a:t>
            </a:r>
            <a:r>
              <a:rPr lang="en-GB" sz="1600" dirty="0">
                <a:solidFill>
                  <a:schemeClr val="tx2"/>
                </a:solidFill>
              </a:rPr>
              <a:t>Recommendation 5: Systematically process the Level-2 Constellation Products of the Geo-AQ missions, using one selected common algorithm per Constellation Product. </a:t>
            </a:r>
          </a:p>
          <a:p>
            <a:pPr lvl="1"/>
            <a:r>
              <a:rPr lang="en-GB" sz="1400" dirty="0">
                <a:solidFill>
                  <a:srgbClr val="1F497D"/>
                </a:solidFill>
              </a:rPr>
              <a:t>One option could be to express this as a priority within the Announcements of Opportunity planned by each organization</a:t>
            </a:r>
            <a:endParaRPr lang="en-GB" sz="1600" dirty="0">
              <a:solidFill>
                <a:schemeClr val="tx2"/>
              </a:solidFill>
            </a:endParaRPr>
          </a:p>
          <a:p>
            <a:pPr>
              <a:spcBef>
                <a:spcPts val="1100"/>
              </a:spcBef>
            </a:pPr>
            <a:r>
              <a:rPr lang="en-GB" sz="1600" dirty="0">
                <a:solidFill>
                  <a:schemeClr val="tx2"/>
                </a:solidFill>
              </a:rPr>
              <a:t>Support Recommendation 7: Implement a data centre for storage and exchange of all validation data collected for the Geo-AQ missions, accessible to the entire community involved in the validation of the Geo-AQ mission products, very soon after acquisition.</a:t>
            </a:r>
          </a:p>
          <a:p>
            <a:pPr lvl="1"/>
            <a:r>
              <a:rPr lang="en-GB" sz="1400" dirty="0">
                <a:solidFill>
                  <a:srgbClr val="1F497D"/>
                </a:solidFill>
              </a:rPr>
              <a:t>Demonstrated capability exists, e.g., the NASA Aura Validation Data </a:t>
            </a:r>
            <a:r>
              <a:rPr lang="en-GB" sz="1400" dirty="0" err="1">
                <a:solidFill>
                  <a:srgbClr val="1F497D"/>
                </a:solidFill>
              </a:rPr>
              <a:t>Center</a:t>
            </a:r>
            <a:r>
              <a:rPr lang="en-GB" sz="1400" dirty="0">
                <a:solidFill>
                  <a:srgbClr val="1F497D"/>
                </a:solidFill>
              </a:rPr>
              <a:t> (AVDC), ESA Validation Data Centre (EVDC), and NASA Airborne Science Data for Atmospheric Composition repository</a:t>
            </a:r>
          </a:p>
          <a:p>
            <a:pPr lvl="1"/>
            <a:r>
              <a:rPr lang="en-GB" sz="1400" dirty="0">
                <a:solidFill>
                  <a:srgbClr val="1F497D"/>
                </a:solidFill>
              </a:rPr>
              <a:t>It may be most practical to implement consistent centres in each geographic region, given the intended inclusion of local regulatory monitoring measurements </a:t>
            </a:r>
            <a:endParaRPr lang="en-GB" sz="1600" dirty="0">
              <a:solidFill>
                <a:schemeClr val="tx2"/>
              </a:solidFill>
            </a:endParaRPr>
          </a:p>
          <a:p>
            <a:pPr lvl="1"/>
            <a:r>
              <a:rPr lang="en-GB" sz="1400" dirty="0">
                <a:solidFill>
                  <a:srgbClr val="1F497D"/>
                </a:solidFill>
              </a:rPr>
              <a:t>It would be up to one or more agencies to volunteer to host this activity</a:t>
            </a:r>
          </a:p>
          <a:p>
            <a:pPr>
              <a:spcBef>
                <a:spcPts val="1100"/>
              </a:spcBef>
            </a:pPr>
            <a:r>
              <a:rPr lang="en-GB" sz="1600" dirty="0">
                <a:solidFill>
                  <a:schemeClr val="tx2"/>
                </a:solidFill>
              </a:rPr>
              <a:t>Support Recommendation 8: Implement a coordinating unit for ensuring the consistency of the approach and the metrics used for validating the Geo-AQ mission products and their inter-mission consistency.</a:t>
            </a:r>
          </a:p>
          <a:p>
            <a:pPr lvl="1"/>
            <a:r>
              <a:rPr lang="en-GB" sz="1400" dirty="0">
                <a:solidFill>
                  <a:srgbClr val="1F497D"/>
                </a:solidFill>
              </a:rPr>
              <a:t>Activity should leverage existing mechanisms, e.g. CEOS WG-VC, WMO GSICS, QA4EO framework</a:t>
            </a:r>
            <a:endParaRPr lang="en-GB" sz="1600" dirty="0">
              <a:solidFill>
                <a:schemeClr val="tx2"/>
              </a:solidFill>
            </a:endParaRPr>
          </a:p>
          <a:p>
            <a:pPr>
              <a:spcBef>
                <a:spcPts val="1100"/>
              </a:spcBef>
            </a:pPr>
            <a:r>
              <a:rPr lang="en-GB" sz="1600" dirty="0">
                <a:solidFill>
                  <a:schemeClr val="tx2"/>
                </a:solidFill>
              </a:rPr>
              <a:t>Prioritize continuity of the Ongoing and Planned Activities summarized on previous slides</a:t>
            </a:r>
          </a:p>
          <a:p>
            <a:pPr lvl="1"/>
            <a:endParaRPr lang="en-GB" sz="14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dirty="0"/>
          </a:p>
        </p:txBody>
      </p:sp>
      <p:sp>
        <p:nvSpPr>
          <p:cNvPr id="4" name="Content Placeholder 3"/>
          <p:cNvSpPr>
            <a:spLocks noGrp="1"/>
          </p:cNvSpPr>
          <p:nvPr>
            <p:ph sz="quarter" idx="11"/>
          </p:nvPr>
        </p:nvSpPr>
        <p:spPr>
          <a:xfrm>
            <a:off x="2057400" y="304800"/>
            <a:ext cx="5105400" cy="533400"/>
          </a:xfrm>
        </p:spPr>
        <p:txBody>
          <a:bodyPr anchor="ctr"/>
          <a:lstStyle/>
          <a:p>
            <a:pPr>
              <a:spcBef>
                <a:spcPts val="0"/>
              </a:spcBef>
              <a:buSzTx/>
              <a:defRPr/>
            </a:pPr>
            <a:r>
              <a:rPr lang="en-US" sz="2000" b="1" dirty="0"/>
              <a:t>As-Yet Unplanned </a:t>
            </a:r>
            <a:r>
              <a:rPr lang="en-US" sz="2000" dirty="0"/>
              <a:t>Activities Relevant to Implementation of the Recommendations</a:t>
            </a:r>
            <a:endParaRPr lang="en-GB" sz="2000" dirty="0"/>
          </a:p>
        </p:txBody>
      </p:sp>
    </p:spTree>
    <p:extLst>
      <p:ext uri="{BB962C8B-B14F-4D97-AF65-F5344CB8AC3E}">
        <p14:creationId xmlns:p14="http://schemas.microsoft.com/office/powerpoint/2010/main" val="185773165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1600"/>
              </a:spcBef>
            </a:pPr>
            <a:r>
              <a:rPr lang="en-US" sz="1800" dirty="0"/>
              <a:t>Action VC-03 </a:t>
            </a:r>
            <a:r>
              <a:rPr lang="en-US" sz="1800" dirty="0" smtClean="0"/>
              <a:t>‘</a:t>
            </a:r>
            <a:r>
              <a:rPr lang="en-US" sz="1800" i="1" dirty="0" smtClean="0"/>
              <a:t>Air </a:t>
            </a:r>
            <a:r>
              <a:rPr lang="en-US" sz="1800" i="1" dirty="0"/>
              <a:t>Quality (AQ) Constellation </a:t>
            </a:r>
            <a:r>
              <a:rPr lang="en-US" sz="1800" i="1" dirty="0" smtClean="0"/>
              <a:t>Coordination</a:t>
            </a:r>
            <a:r>
              <a:rPr lang="en-US" sz="1800" dirty="0" smtClean="0"/>
              <a:t>’ addressed:</a:t>
            </a:r>
            <a:endParaRPr lang="en-US" sz="1800" dirty="0"/>
          </a:p>
          <a:p>
            <a:pPr lvl="1"/>
            <a:r>
              <a:rPr lang="en-US" sz="1600" dirty="0" smtClean="0"/>
              <a:t>Whitepaper </a:t>
            </a:r>
            <a:r>
              <a:rPr lang="en-US" sz="1600" dirty="0"/>
              <a:t>‘</a:t>
            </a:r>
            <a:r>
              <a:rPr lang="en-US" sz="1600" i="1" dirty="0"/>
              <a:t>Geostationary Satellite Constellation for Observing Global Air Quality: Geophysical Validation Needs</a:t>
            </a:r>
            <a:r>
              <a:rPr lang="en-US" sz="1600" dirty="0"/>
              <a:t>’ prepared by AC-VC</a:t>
            </a:r>
          </a:p>
          <a:p>
            <a:pPr lvl="1"/>
            <a:r>
              <a:rPr lang="en-US" sz="1600" dirty="0"/>
              <a:t>Delivered to CEOS</a:t>
            </a:r>
          </a:p>
          <a:p>
            <a:pPr lvl="0">
              <a:spcBef>
                <a:spcPts val="1600"/>
              </a:spcBef>
            </a:pPr>
            <a:r>
              <a:rPr lang="en-US" sz="1800" dirty="0" smtClean="0"/>
              <a:t>Plenary invited to</a:t>
            </a:r>
            <a:endParaRPr lang="en-US" sz="1800" dirty="0"/>
          </a:p>
          <a:p>
            <a:pPr lvl="1"/>
            <a:r>
              <a:rPr lang="en-US" sz="1600" dirty="0" smtClean="0"/>
              <a:t>Endorse </a:t>
            </a:r>
            <a:r>
              <a:rPr lang="en-US" sz="1600" dirty="0"/>
              <a:t>the VC-03 white paper</a:t>
            </a:r>
          </a:p>
          <a:p>
            <a:pPr lvl="0">
              <a:spcBef>
                <a:spcPts val="1600"/>
              </a:spcBef>
            </a:pPr>
            <a:r>
              <a:rPr lang="en-US" sz="1800" dirty="0" smtClean="0"/>
              <a:t>SIT </a:t>
            </a:r>
            <a:r>
              <a:rPr lang="en-US" sz="1800" dirty="0"/>
              <a:t>and Executive leadership </a:t>
            </a:r>
            <a:r>
              <a:rPr lang="en-US" sz="1800" dirty="0" smtClean="0"/>
              <a:t>and next </a:t>
            </a:r>
            <a:r>
              <a:rPr lang="en-US" sz="1800" dirty="0"/>
              <a:t>W</a:t>
            </a:r>
            <a:r>
              <a:rPr lang="en-US" sz="1800" dirty="0" smtClean="0"/>
              <a:t>ork </a:t>
            </a:r>
            <a:r>
              <a:rPr lang="en-US" sz="1800" dirty="0"/>
              <a:t>P</a:t>
            </a:r>
            <a:r>
              <a:rPr lang="en-US" sz="1800" dirty="0" smtClean="0"/>
              <a:t>lan</a:t>
            </a:r>
            <a:endParaRPr lang="en-US" sz="1800" dirty="0"/>
          </a:p>
          <a:p>
            <a:pPr lvl="1"/>
            <a:r>
              <a:rPr lang="en-US" sz="1600" dirty="0"/>
              <a:t>Evolve VC-03 Deliverable to </a:t>
            </a:r>
            <a:r>
              <a:rPr lang="en-US" sz="1600" dirty="0" smtClean="0"/>
              <a:t>implementation</a:t>
            </a:r>
          </a:p>
          <a:p>
            <a:pPr lvl="1"/>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smtClean="0"/>
              <a:t>Endorsement and </a:t>
            </a:r>
            <a:r>
              <a:rPr lang="en-US" dirty="0"/>
              <a:t>Way </a:t>
            </a:r>
            <a:r>
              <a:rPr lang="en-US" dirty="0" smtClean="0"/>
              <a:t>Forward</a:t>
            </a:r>
            <a:endParaRPr lang="en-US" dirty="0"/>
          </a:p>
        </p:txBody>
      </p:sp>
    </p:spTree>
    <p:extLst>
      <p:ext uri="{BB962C8B-B14F-4D97-AF65-F5344CB8AC3E}">
        <p14:creationId xmlns:p14="http://schemas.microsoft.com/office/powerpoint/2010/main" val="260377982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r>
              <a:rPr lang="en-US" sz="1800" dirty="0"/>
              <a:t>Background</a:t>
            </a:r>
          </a:p>
          <a:p>
            <a:r>
              <a:rPr lang="en-US" sz="1800" dirty="0"/>
              <a:t>Geo-AQ </a:t>
            </a:r>
            <a:r>
              <a:rPr lang="en-US" sz="1800" dirty="0" smtClean="0"/>
              <a:t>constellation</a:t>
            </a:r>
            <a:endParaRPr lang="en-US" sz="1800" dirty="0"/>
          </a:p>
          <a:p>
            <a:r>
              <a:rPr lang="en-US" sz="1800" dirty="0"/>
              <a:t>Purpose of the </a:t>
            </a:r>
            <a:r>
              <a:rPr lang="en-US" sz="1800" dirty="0" smtClean="0"/>
              <a:t>whitepaper </a:t>
            </a:r>
            <a:r>
              <a:rPr lang="en-US" sz="1800" dirty="0"/>
              <a:t>‘Geo-AQ Validation Needs’</a:t>
            </a:r>
          </a:p>
          <a:p>
            <a:r>
              <a:rPr lang="en-US" sz="1800" dirty="0"/>
              <a:t>Contributors to the </a:t>
            </a:r>
            <a:r>
              <a:rPr lang="en-US" sz="1800" dirty="0" smtClean="0"/>
              <a:t>whitepaper</a:t>
            </a:r>
            <a:endParaRPr lang="en-US" sz="1800" dirty="0"/>
          </a:p>
          <a:p>
            <a:r>
              <a:rPr lang="en-US" sz="1800" dirty="0"/>
              <a:t>Structure / </a:t>
            </a:r>
            <a:r>
              <a:rPr lang="en-US" sz="1800" dirty="0" smtClean="0"/>
              <a:t>table </a:t>
            </a:r>
            <a:r>
              <a:rPr lang="en-US" sz="1800" dirty="0"/>
              <a:t>of </a:t>
            </a:r>
            <a:r>
              <a:rPr lang="en-US" sz="1800" dirty="0" smtClean="0"/>
              <a:t>content</a:t>
            </a:r>
            <a:endParaRPr lang="en-US" sz="1800" dirty="0"/>
          </a:p>
          <a:p>
            <a:r>
              <a:rPr lang="en-US" sz="1800" dirty="0" smtClean="0"/>
              <a:t>Recommendations</a:t>
            </a:r>
          </a:p>
          <a:p>
            <a:r>
              <a:rPr lang="en-US" sz="1800" dirty="0" smtClean="0"/>
              <a:t>Implementation strategy</a:t>
            </a:r>
            <a:endParaRPr lang="en-US" sz="1800" dirty="0"/>
          </a:p>
          <a:p>
            <a:r>
              <a:rPr lang="en-US" sz="1800" dirty="0" smtClean="0"/>
              <a:t>Endorsement and way forward</a:t>
            </a: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Overview</a:t>
            </a:r>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953000"/>
          </a:xfrm>
        </p:spPr>
        <p:txBody>
          <a:bodyPr/>
          <a:lstStyle/>
          <a:p>
            <a:pPr>
              <a:spcBef>
                <a:spcPts val="600"/>
              </a:spcBef>
            </a:pPr>
            <a:r>
              <a:rPr lang="en-US" sz="1600" dirty="0"/>
              <a:t>Several countries and space agencies are currently preparing geostationary satellites with a strong focus on Air Quality (AQ). The ‘</a:t>
            </a:r>
            <a:r>
              <a:rPr lang="en-US" sz="1600" i="1" dirty="0"/>
              <a:t>Geo-AQ Constellation</a:t>
            </a:r>
            <a:r>
              <a:rPr lang="en-US" sz="1600" dirty="0"/>
              <a:t>’ consists of</a:t>
            </a:r>
          </a:p>
          <a:p>
            <a:pPr lvl="1">
              <a:spcBef>
                <a:spcPts val="600"/>
              </a:spcBef>
            </a:pPr>
            <a:r>
              <a:rPr lang="en-US" sz="1400" dirty="0"/>
              <a:t>the Korean Geostationary Environment Spectrometer (GEMS), launch early 2020;</a:t>
            </a:r>
          </a:p>
          <a:p>
            <a:pPr lvl="1">
              <a:spcBef>
                <a:spcPts val="600"/>
              </a:spcBef>
            </a:pPr>
            <a:r>
              <a:rPr lang="en-US" sz="1400" dirty="0"/>
              <a:t>the Copernicus mission ‘Sentinel-4’, launch 2023;</a:t>
            </a:r>
          </a:p>
          <a:p>
            <a:pPr lvl="1">
              <a:spcBef>
                <a:spcPts val="600"/>
              </a:spcBef>
            </a:pPr>
            <a:r>
              <a:rPr lang="en-US" sz="1400" dirty="0"/>
              <a:t>the Tropospheric Emissions: Monitoring of Pollution (TEMPO), launch early 2022;</a:t>
            </a:r>
          </a:p>
          <a:p>
            <a:pPr lvl="1">
              <a:spcBef>
                <a:spcPts val="600"/>
              </a:spcBef>
            </a:pPr>
            <a:r>
              <a:rPr lang="en-US" sz="1400" dirty="0" smtClean="0"/>
              <a:t>complemented </a:t>
            </a:r>
            <a:r>
              <a:rPr lang="en-US" sz="1400" dirty="0"/>
              <a:t>by </a:t>
            </a:r>
            <a:r>
              <a:rPr lang="en-US" sz="1400" dirty="0" smtClean="0"/>
              <a:t>LEO </a:t>
            </a:r>
            <a:r>
              <a:rPr lang="en-US" sz="1400" dirty="0"/>
              <a:t>missions with strong AQ </a:t>
            </a:r>
            <a:r>
              <a:rPr lang="en-US" sz="1400" dirty="0" smtClean="0"/>
              <a:t>capabilities (</a:t>
            </a:r>
            <a:r>
              <a:rPr lang="en-US" sz="1400" dirty="0" err="1" smtClean="0"/>
              <a:t>eg</a:t>
            </a:r>
            <a:r>
              <a:rPr lang="en-US" sz="1400" dirty="0" smtClean="0"/>
              <a:t> OMPS,S5P) serving as travelling standard for </a:t>
            </a:r>
            <a:r>
              <a:rPr lang="en-GB" sz="1400" dirty="0">
                <a:solidFill>
                  <a:schemeClr val="tx2"/>
                </a:solidFill>
              </a:rPr>
              <a:t>inter-calibration </a:t>
            </a:r>
            <a:r>
              <a:rPr lang="en-GB" sz="1400" dirty="0" smtClean="0">
                <a:solidFill>
                  <a:schemeClr val="tx2"/>
                </a:solidFill>
              </a:rPr>
              <a:t>of </a:t>
            </a:r>
            <a:r>
              <a:rPr lang="en-GB" sz="1400" dirty="0">
                <a:solidFill>
                  <a:schemeClr val="tx2"/>
                </a:solidFill>
              </a:rPr>
              <a:t>the </a:t>
            </a:r>
            <a:r>
              <a:rPr lang="en-GB" sz="1400" dirty="0" smtClean="0">
                <a:solidFill>
                  <a:schemeClr val="tx2"/>
                </a:solidFill>
              </a:rPr>
              <a:t>geostationary mission products</a:t>
            </a:r>
            <a:r>
              <a:rPr lang="en-US" sz="1400" dirty="0" smtClean="0"/>
              <a:t>.</a:t>
            </a:r>
          </a:p>
          <a:p>
            <a:pPr lvl="1">
              <a:spcBef>
                <a:spcPts val="600"/>
              </a:spcBef>
            </a:pPr>
            <a:endParaRPr lang="en-US" sz="200" dirty="0" smtClean="0"/>
          </a:p>
          <a:p>
            <a:pPr>
              <a:spcBef>
                <a:spcPts val="600"/>
              </a:spcBef>
            </a:pPr>
            <a:r>
              <a:rPr lang="en-US" sz="1600" dirty="0" smtClean="0"/>
              <a:t>Responding </a:t>
            </a:r>
            <a:r>
              <a:rPr lang="en-US" sz="1600" dirty="0"/>
              <a:t>to the CEOS Work Plan Action VC-3, AC-VC prepared a whitepaper ‘</a:t>
            </a:r>
            <a:r>
              <a:rPr lang="en-US" sz="1600" i="1" dirty="0"/>
              <a:t>Geostationary Satellite Constellation for Observing Global Air Quality: Geophysical Validation Needs</a:t>
            </a:r>
            <a:r>
              <a:rPr lang="en-US" sz="1600" dirty="0"/>
              <a:t>’. Status:</a:t>
            </a:r>
            <a:endParaRPr lang="en-US" sz="1600" b="1" dirty="0"/>
          </a:p>
          <a:p>
            <a:pPr lvl="1">
              <a:spcBef>
                <a:spcPts val="600"/>
              </a:spcBef>
            </a:pPr>
            <a:r>
              <a:rPr lang="en-US" sz="1400" dirty="0"/>
              <a:t>Final review during AC-VC-15, June 2019, Tokyo, Japan</a:t>
            </a:r>
          </a:p>
          <a:p>
            <a:pPr lvl="1">
              <a:spcBef>
                <a:spcPts val="600"/>
              </a:spcBef>
            </a:pPr>
            <a:r>
              <a:rPr lang="en-US" sz="1400" dirty="0" smtClean="0"/>
              <a:t>Version 1.0 presented </a:t>
            </a:r>
            <a:r>
              <a:rPr lang="en-US" sz="1400" dirty="0"/>
              <a:t>at CEOS 2019 SIT Technical Workshop, September 2019, Fairbanks, </a:t>
            </a:r>
            <a:r>
              <a:rPr lang="en-US" sz="1400" dirty="0" smtClean="0"/>
              <a:t>Alaska</a:t>
            </a:r>
          </a:p>
          <a:p>
            <a:pPr lvl="1">
              <a:spcBef>
                <a:spcPts val="600"/>
              </a:spcBef>
            </a:pPr>
            <a:r>
              <a:rPr lang="en-US" sz="1400" dirty="0"/>
              <a:t>Version </a:t>
            </a:r>
            <a:r>
              <a:rPr lang="en-US" sz="1400" dirty="0" smtClean="0"/>
              <a:t>1.1 </a:t>
            </a:r>
            <a:r>
              <a:rPr lang="en-US" sz="1400" dirty="0"/>
              <a:t>addresses </a:t>
            </a:r>
            <a:r>
              <a:rPr lang="en-US" sz="1400" dirty="0" smtClean="0"/>
              <a:t>comments </a:t>
            </a:r>
            <a:r>
              <a:rPr lang="en-US" sz="1400" dirty="0"/>
              <a:t>by </a:t>
            </a:r>
            <a:r>
              <a:rPr lang="en-US" sz="1400" dirty="0" smtClean="0"/>
              <a:t>EC: </a:t>
            </a:r>
            <a:r>
              <a:rPr lang="en-US" sz="1400" dirty="0"/>
              <a:t>multi-view multispectral </a:t>
            </a:r>
            <a:r>
              <a:rPr lang="en-US" sz="1400" dirty="0" err="1"/>
              <a:t>polarimeter</a:t>
            </a:r>
            <a:r>
              <a:rPr lang="en-US" sz="1400" dirty="0"/>
              <a:t> observations added to auxiliary data for validating Geo-AQ products (Introduction, Section 4.2.1); </a:t>
            </a:r>
            <a:r>
              <a:rPr lang="en-US" sz="1400" dirty="0" smtClean="0"/>
              <a:t>    multi-mission </a:t>
            </a:r>
            <a:r>
              <a:rPr lang="en-US" sz="1400" dirty="0"/>
              <a:t>coordination of validation efforts recommended (Introduction, Section </a:t>
            </a:r>
            <a:r>
              <a:rPr lang="en-US" sz="1400" dirty="0" smtClean="0"/>
              <a:t>4.2.1). Missing </a:t>
            </a:r>
            <a:r>
              <a:rPr lang="en-US" sz="1400" dirty="0"/>
              <a:t>author added to the list of </a:t>
            </a:r>
            <a:r>
              <a:rPr lang="en-US" sz="1400" dirty="0" smtClean="0"/>
              <a:t>contributors.</a:t>
            </a:r>
          </a:p>
          <a:p>
            <a:pPr lvl="1">
              <a:spcBef>
                <a:spcPts val="600"/>
              </a:spcBef>
            </a:pPr>
            <a:r>
              <a:rPr lang="en-US" sz="1400" dirty="0" smtClean="0"/>
              <a:t>Ready </a:t>
            </a:r>
            <a:r>
              <a:rPr lang="en-US" sz="1400" dirty="0"/>
              <a:t>for endorsement by CEOS</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Background</a:t>
            </a:r>
          </a:p>
        </p:txBody>
      </p:sp>
    </p:spTree>
    <p:extLst>
      <p:ext uri="{BB962C8B-B14F-4D97-AF65-F5344CB8AC3E}">
        <p14:creationId xmlns:p14="http://schemas.microsoft.com/office/powerpoint/2010/main" val="40732527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r>
              <a:rPr lang="en-US" sz="1800" dirty="0" smtClean="0"/>
              <a:t>bb</a:t>
            </a: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dirty="0"/>
          </a:p>
        </p:txBody>
      </p:sp>
      <p:sp>
        <p:nvSpPr>
          <p:cNvPr id="4" name="Content Placeholder 3"/>
          <p:cNvSpPr>
            <a:spLocks noGrp="1"/>
          </p:cNvSpPr>
          <p:nvPr>
            <p:ph sz="quarter" idx="11"/>
          </p:nvPr>
        </p:nvSpPr>
        <p:spPr>
          <a:xfrm>
            <a:off x="1905000" y="228600"/>
            <a:ext cx="6248400" cy="533400"/>
          </a:xfrm>
        </p:spPr>
        <p:txBody>
          <a:bodyPr anchor="ctr"/>
          <a:lstStyle/>
          <a:p>
            <a:pPr>
              <a:spcBef>
                <a:spcPts val="0"/>
              </a:spcBef>
              <a:buSzTx/>
              <a:defRPr/>
            </a:pPr>
            <a:r>
              <a:rPr lang="en-US" sz="2000" dirty="0"/>
              <a:t>Geostationary Air Quality (</a:t>
            </a:r>
            <a:r>
              <a:rPr lang="en-US" sz="2000" dirty="0" smtClean="0"/>
              <a:t>Geo-AQ) Constellation </a:t>
            </a:r>
          </a:p>
          <a:p>
            <a:pPr>
              <a:spcBef>
                <a:spcPts val="0"/>
              </a:spcBef>
              <a:buSzTx/>
              <a:defRPr/>
            </a:pPr>
            <a:r>
              <a:rPr lang="en-US" sz="2000" dirty="0" smtClean="0"/>
              <a:t>TEMPO + Sentinel-4 + GEMS</a:t>
            </a:r>
            <a:endParaRPr lang="en-US" sz="2000" dirty="0"/>
          </a:p>
        </p:txBody>
      </p:sp>
      <p:pic>
        <p:nvPicPr>
          <p:cNvPr id="5" name="Picture 4">
            <a:extLst>
              <a:ext uri="{FF2B5EF4-FFF2-40B4-BE49-F238E27FC236}">
                <a16:creationId xmlns:a16="http://schemas.microsoft.com/office/drawing/2014/main" id="{9FBFCF10-65B0-BD4B-B7B2-B9B15EFD0E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6"/>
          <a:stretch/>
        </p:blipFill>
        <p:spPr>
          <a:xfrm>
            <a:off x="0" y="990600"/>
            <a:ext cx="9144000" cy="5623249"/>
          </a:xfrm>
          <a:prstGeom prst="rect">
            <a:avLst/>
          </a:prstGeom>
        </p:spPr>
      </p:pic>
      <p:sp>
        <p:nvSpPr>
          <p:cNvPr id="6" name="TextBox 5"/>
          <p:cNvSpPr txBox="1"/>
          <p:nvPr/>
        </p:nvSpPr>
        <p:spPr>
          <a:xfrm>
            <a:off x="445832" y="4419600"/>
            <a:ext cx="629915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rPr>
              <a:t>C</a:t>
            </a:r>
            <a:r>
              <a:rPr lang="en-US" dirty="0" smtClean="0">
                <a:solidFill>
                  <a:schemeClr val="bg1"/>
                </a:solidFill>
              </a:rPr>
              <a:t>omplemented by LEO </a:t>
            </a:r>
            <a:r>
              <a:rPr lang="en-US" dirty="0">
                <a:solidFill>
                  <a:schemeClr val="bg1"/>
                </a:solidFill>
              </a:rPr>
              <a:t>missions with strong AQ </a:t>
            </a:r>
            <a:r>
              <a:rPr lang="en-US" dirty="0" smtClean="0">
                <a:solidFill>
                  <a:schemeClr val="bg1"/>
                </a:solidFill>
              </a:rPr>
              <a:t>capabilities:</a:t>
            </a:r>
            <a:endParaRPr kumimoji="0" lang="en-GB" sz="1800" b="0" i="0" u="none" strike="noStrike" cap="none" spc="0" normalizeH="0" baseline="0" dirty="0">
              <a:ln>
                <a:noFill/>
              </a:ln>
              <a:solidFill>
                <a:schemeClr val="bg1"/>
              </a:solidFill>
              <a:effectLst/>
              <a:uFillTx/>
            </a:endParaRPr>
          </a:p>
        </p:txBody>
      </p:sp>
      <p:sp>
        <p:nvSpPr>
          <p:cNvPr id="7" name="TextBox 6"/>
          <p:cNvSpPr txBox="1"/>
          <p:nvPr/>
        </p:nvSpPr>
        <p:spPr>
          <a:xfrm>
            <a:off x="838200" y="1676400"/>
            <a:ext cx="1913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effectLst>
                  <a:outerShdw blurRad="38100" dist="38100" dir="2700000" algn="tl">
                    <a:srgbClr val="000000">
                      <a:alpha val="43137"/>
                    </a:srgbClr>
                  </a:outerShdw>
                </a:effectLst>
              </a:rPr>
              <a:t>launch early </a:t>
            </a:r>
            <a:r>
              <a:rPr lang="en-US" dirty="0" smtClean="0">
                <a:solidFill>
                  <a:schemeClr val="bg1"/>
                </a:solidFill>
                <a:effectLst>
                  <a:outerShdw blurRad="38100" dist="38100" dir="2700000" algn="tl">
                    <a:srgbClr val="000000">
                      <a:alpha val="43137"/>
                    </a:srgbClr>
                  </a:outerShdw>
                </a:effectLst>
              </a:rPr>
              <a:t>2022</a:t>
            </a:r>
            <a:endParaRPr kumimoji="0" lang="en-GB" sz="1800" b="0" i="0" u="none" strike="noStrike" cap="none" spc="0" normalizeH="0" baseline="0" dirty="0">
              <a:ln>
                <a:noFill/>
              </a:ln>
              <a:solidFill>
                <a:schemeClr val="bg1"/>
              </a:solidFill>
              <a:effectLst>
                <a:outerShdw blurRad="38100" dist="38100" dir="2700000" algn="tl">
                  <a:srgbClr val="000000">
                    <a:alpha val="43137"/>
                  </a:srgbClr>
                </a:outerShdw>
              </a:effectLst>
              <a:uFillTx/>
            </a:endParaRPr>
          </a:p>
        </p:txBody>
      </p:sp>
      <p:sp>
        <p:nvSpPr>
          <p:cNvPr id="8" name="TextBox 7"/>
          <p:cNvSpPr txBox="1"/>
          <p:nvPr/>
        </p:nvSpPr>
        <p:spPr>
          <a:xfrm>
            <a:off x="3886200" y="1395090"/>
            <a:ext cx="13490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effectLst>
                  <a:outerShdw blurRad="38100" dist="38100" dir="2700000" algn="tl">
                    <a:srgbClr val="000000">
                      <a:alpha val="43137"/>
                    </a:srgbClr>
                  </a:outerShdw>
                </a:effectLst>
              </a:rPr>
              <a:t>launch </a:t>
            </a:r>
            <a:r>
              <a:rPr lang="en-US" dirty="0" smtClean="0">
                <a:solidFill>
                  <a:schemeClr val="bg1"/>
                </a:solidFill>
                <a:effectLst>
                  <a:outerShdw blurRad="38100" dist="38100" dir="2700000" algn="tl">
                    <a:srgbClr val="000000">
                      <a:alpha val="43137"/>
                    </a:srgbClr>
                  </a:outerShdw>
                </a:effectLst>
              </a:rPr>
              <a:t>2023</a:t>
            </a:r>
            <a:endParaRPr kumimoji="0" lang="en-GB" sz="1800" b="0" i="0" u="none" strike="noStrike" cap="none" spc="0" normalizeH="0" baseline="0" dirty="0">
              <a:ln>
                <a:noFill/>
              </a:ln>
              <a:solidFill>
                <a:schemeClr val="bg1"/>
              </a:solidFill>
              <a:effectLst>
                <a:outerShdw blurRad="38100" dist="38100" dir="2700000" algn="tl">
                  <a:srgbClr val="000000">
                    <a:alpha val="43137"/>
                  </a:srgbClr>
                </a:outerShdw>
              </a:effectLst>
              <a:uFillTx/>
            </a:endParaRPr>
          </a:p>
        </p:txBody>
      </p:sp>
      <p:sp>
        <p:nvSpPr>
          <p:cNvPr id="9" name="TextBox 8"/>
          <p:cNvSpPr txBox="1"/>
          <p:nvPr/>
        </p:nvSpPr>
        <p:spPr>
          <a:xfrm>
            <a:off x="6681785" y="2045730"/>
            <a:ext cx="13490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effectLst>
                  <a:outerShdw blurRad="38100" dist="38100" dir="2700000" algn="tl">
                    <a:srgbClr val="000000">
                      <a:alpha val="43137"/>
                    </a:srgbClr>
                  </a:outerShdw>
                </a:effectLst>
              </a:rPr>
              <a:t>launch </a:t>
            </a:r>
            <a:r>
              <a:rPr lang="en-US" dirty="0" smtClean="0">
                <a:solidFill>
                  <a:schemeClr val="bg1"/>
                </a:solidFill>
                <a:effectLst>
                  <a:outerShdw blurRad="38100" dist="38100" dir="2700000" algn="tl">
                    <a:srgbClr val="000000">
                      <a:alpha val="43137"/>
                    </a:srgbClr>
                  </a:outerShdw>
                </a:effectLst>
              </a:rPr>
              <a:t>2020</a:t>
            </a:r>
            <a:endParaRPr kumimoji="0" lang="en-GB" sz="1800" b="0" i="0" u="none" strike="noStrike" cap="none" spc="0" normalizeH="0" baseline="0" dirty="0">
              <a:ln>
                <a:noFill/>
              </a:ln>
              <a:solidFill>
                <a:schemeClr val="bg1"/>
              </a:solidFill>
              <a:effectLst>
                <a:outerShdw blurRad="38100" dist="38100" dir="2700000" algn="tl">
                  <a:srgbClr val="000000">
                    <a:alpha val="43137"/>
                  </a:srgbClr>
                </a:outerShdw>
              </a:effectLst>
              <a:uFillTx/>
            </a:endParaRPr>
          </a:p>
        </p:txBody>
      </p:sp>
    </p:spTree>
    <p:extLst>
      <p:ext uri="{BB962C8B-B14F-4D97-AF65-F5344CB8AC3E}">
        <p14:creationId xmlns:p14="http://schemas.microsoft.com/office/powerpoint/2010/main" val="230253606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pPr>
              <a:spcBef>
                <a:spcPts val="600"/>
              </a:spcBef>
            </a:pPr>
            <a:r>
              <a:rPr lang="en-GB" sz="1800" dirty="0"/>
              <a:t>Elaborate the validation needs of the Geo-AQ Constellation: focus on </a:t>
            </a:r>
          </a:p>
          <a:p>
            <a:pPr lvl="1">
              <a:spcBef>
                <a:spcPts val="600"/>
              </a:spcBef>
            </a:pPr>
            <a:r>
              <a:rPr lang="en-GB" sz="1600" dirty="0"/>
              <a:t>new challenges for </a:t>
            </a:r>
            <a:r>
              <a:rPr lang="en-GB" sz="1600" b="1" dirty="0"/>
              <a:t>geostationary</a:t>
            </a:r>
            <a:r>
              <a:rPr lang="en-GB" sz="1600" dirty="0"/>
              <a:t> atmospheric composition missions (new </a:t>
            </a:r>
            <a:r>
              <a:rPr lang="en-GB" sz="1600" dirty="0" smtClean="0"/>
              <a:t>with respect to </a:t>
            </a:r>
            <a:r>
              <a:rPr lang="en-GB" sz="1600" dirty="0"/>
              <a:t>LEO heritage)</a:t>
            </a:r>
          </a:p>
          <a:p>
            <a:pPr lvl="1">
              <a:spcBef>
                <a:spcPts val="600"/>
              </a:spcBef>
            </a:pPr>
            <a:r>
              <a:rPr lang="en-GB" sz="1600" dirty="0"/>
              <a:t>enhancing the success of </a:t>
            </a:r>
            <a:r>
              <a:rPr lang="en-GB" sz="1600" dirty="0" smtClean="0"/>
              <a:t>missions </a:t>
            </a:r>
            <a:r>
              <a:rPr lang="en-GB" sz="1600" dirty="0"/>
              <a:t>when seen as </a:t>
            </a:r>
            <a:r>
              <a:rPr lang="en-GB" sz="1600" dirty="0" smtClean="0"/>
              <a:t>elements </a:t>
            </a:r>
            <a:r>
              <a:rPr lang="en-GB" sz="1600" dirty="0"/>
              <a:t>of a constellation</a:t>
            </a:r>
            <a:endParaRPr lang="en-GB" sz="1800" dirty="0"/>
          </a:p>
          <a:p>
            <a:pPr>
              <a:spcBef>
                <a:spcPts val="600"/>
              </a:spcBef>
            </a:pPr>
            <a:r>
              <a:rPr lang="en-GB" sz="1800" dirty="0"/>
              <a:t>Identify ‘Constellation Products’ </a:t>
            </a:r>
          </a:p>
          <a:p>
            <a:pPr lvl="1">
              <a:spcBef>
                <a:spcPts val="600"/>
              </a:spcBef>
            </a:pPr>
            <a:r>
              <a:rPr lang="en-GB" sz="1600" dirty="0"/>
              <a:t>common to the Geo-AQ missions </a:t>
            </a:r>
          </a:p>
          <a:p>
            <a:pPr lvl="1">
              <a:spcBef>
                <a:spcPts val="600"/>
              </a:spcBef>
            </a:pPr>
            <a:r>
              <a:rPr lang="en-GB" sz="1600" dirty="0"/>
              <a:t>enhanced value by establishing and monitoring inter-mission consistency  </a:t>
            </a:r>
            <a:endParaRPr lang="en-GB" sz="1800" dirty="0"/>
          </a:p>
          <a:p>
            <a:pPr>
              <a:spcBef>
                <a:spcPts val="600"/>
              </a:spcBef>
            </a:pPr>
            <a:r>
              <a:rPr lang="en-GB" sz="1800" dirty="0"/>
              <a:t>Set quantitative inter-mission consistency targets for the Constellation Products</a:t>
            </a:r>
          </a:p>
          <a:p>
            <a:pPr lvl="1">
              <a:spcBef>
                <a:spcPts val="600"/>
              </a:spcBef>
            </a:pPr>
            <a:r>
              <a:rPr lang="en-GB" sz="1600" dirty="0"/>
              <a:t>taking into account individual product performances and the accuracy of validation methods</a:t>
            </a:r>
            <a:endParaRPr lang="en-GB" sz="1800" dirty="0"/>
          </a:p>
          <a:p>
            <a:pPr>
              <a:spcBef>
                <a:spcPts val="600"/>
              </a:spcBef>
            </a:pPr>
            <a:r>
              <a:rPr lang="en-GB" sz="1800" dirty="0"/>
              <a:t>Identify activities needed to assess and establish this consistency</a:t>
            </a:r>
          </a:p>
          <a:p>
            <a:pPr lvl="1">
              <a:spcBef>
                <a:spcPts val="600"/>
              </a:spcBef>
            </a:pPr>
            <a:r>
              <a:rPr lang="en-US" sz="1600" dirty="0"/>
              <a:t>Activities to be performed consistently for each mission</a:t>
            </a:r>
          </a:p>
          <a:p>
            <a:pPr lvl="1">
              <a:spcBef>
                <a:spcPts val="600"/>
              </a:spcBef>
            </a:pPr>
            <a:r>
              <a:rPr lang="en-US" sz="1600" dirty="0"/>
              <a:t>Activities addressing new Geo-AQ challenges and inter-mission consistency </a:t>
            </a:r>
          </a:p>
          <a:p>
            <a:pPr lvl="1">
              <a:spcBef>
                <a:spcPts val="600"/>
              </a:spcBef>
            </a:pPr>
            <a:r>
              <a:rPr lang="en-US" sz="1600" dirty="0"/>
              <a:t>Coordination and continuity</a:t>
            </a:r>
            <a:endParaRPr lang="en-GB" dirty="0"/>
          </a:p>
          <a:p>
            <a:pPr>
              <a:spcBef>
                <a:spcPts val="600"/>
              </a:spcBef>
            </a:pPr>
            <a:r>
              <a:rPr lang="en-GB" sz="1800" dirty="0"/>
              <a:t>Make specific and actionable recommendations</a:t>
            </a:r>
          </a:p>
          <a:p>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Purpose of the ‘</a:t>
            </a:r>
            <a:r>
              <a:rPr lang="en-US" i="1" dirty="0"/>
              <a:t>Geo-AQ Validation Needs’</a:t>
            </a:r>
            <a:r>
              <a:rPr lang="en-US" dirty="0"/>
              <a:t> </a:t>
            </a:r>
            <a:r>
              <a:rPr lang="en-US" dirty="0" smtClean="0"/>
              <a:t>Whitepaper</a:t>
            </a:r>
            <a:endParaRPr lang="en-GB" dirty="0"/>
          </a:p>
        </p:txBody>
      </p:sp>
    </p:spTree>
    <p:extLst>
      <p:ext uri="{BB962C8B-B14F-4D97-AF65-F5344CB8AC3E}">
        <p14:creationId xmlns:p14="http://schemas.microsoft.com/office/powerpoint/2010/main" val="106477165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pPr marL="0" indent="0">
              <a:spcBef>
                <a:spcPts val="1200"/>
              </a:spcBef>
              <a:spcAft>
                <a:spcPts val="1200"/>
              </a:spcAft>
              <a:buNone/>
            </a:pPr>
            <a:r>
              <a:rPr lang="en-US" sz="1800" dirty="0"/>
              <a:t>The Whitepaper has been written by the science teams of the GEMS, Sentinel-4, and TEMPO missions and validation experts including</a:t>
            </a:r>
            <a:endParaRPr lang="en-GB" sz="1800" dirty="0"/>
          </a:p>
          <a:p>
            <a:r>
              <a:rPr lang="it-IT" sz="1400" dirty="0"/>
              <a:t>Al-Saadi, Jay (NASA, USA; AC-VC)</a:t>
            </a:r>
            <a:endParaRPr lang="en-GB" sz="1400" dirty="0"/>
          </a:p>
          <a:p>
            <a:r>
              <a:rPr lang="en-US" sz="1400" dirty="0"/>
              <a:t>Cede, Alexander (</a:t>
            </a:r>
            <a:r>
              <a:rPr lang="en-US" sz="1400" dirty="0" err="1"/>
              <a:t>Luftblick</a:t>
            </a:r>
            <a:r>
              <a:rPr lang="en-US" sz="1400" dirty="0"/>
              <a:t>, </a:t>
            </a:r>
            <a:r>
              <a:rPr lang="en-US" sz="1400" dirty="0" smtClean="0"/>
              <a:t>Austria; </a:t>
            </a:r>
            <a:r>
              <a:rPr lang="en-US" sz="1400" dirty="0"/>
              <a:t>AC-VC)</a:t>
            </a:r>
            <a:endParaRPr lang="en-GB" sz="1400" dirty="0"/>
          </a:p>
          <a:p>
            <a:r>
              <a:rPr lang="it-IT" sz="1400" dirty="0"/>
              <a:t>Chance, Kelly (SAO, USA; AC-VC)</a:t>
            </a:r>
            <a:endParaRPr lang="en-GB" sz="1400" dirty="0"/>
          </a:p>
          <a:p>
            <a:r>
              <a:rPr lang="en-US" sz="1400" dirty="0"/>
              <a:t>Flynn, Lawrence E. (NOAA, USA, AC-VC; GSICS)</a:t>
            </a:r>
            <a:endParaRPr lang="en-GB" sz="1400" dirty="0"/>
          </a:p>
          <a:p>
            <a:r>
              <a:rPr lang="it-IT" sz="1400" dirty="0"/>
              <a:t>Kim, Jhoon (Yonsei University, </a:t>
            </a:r>
            <a:r>
              <a:rPr lang="it-IT" sz="1400" dirty="0" smtClean="0"/>
              <a:t>Republic of Korea</a:t>
            </a:r>
            <a:r>
              <a:rPr lang="it-IT" sz="1400" dirty="0"/>
              <a:t>; AC-VC)</a:t>
            </a:r>
            <a:endParaRPr lang="en-GB" sz="1400" dirty="0"/>
          </a:p>
          <a:p>
            <a:r>
              <a:rPr lang="en-US" sz="1400" dirty="0"/>
              <a:t>Kim, Sang-Woo (Seoul National University, </a:t>
            </a:r>
            <a:r>
              <a:rPr lang="en-US" sz="1400" dirty="0" smtClean="0"/>
              <a:t>Republic of Korea</a:t>
            </a:r>
            <a:r>
              <a:rPr lang="en-US" sz="1400" dirty="0"/>
              <a:t>;</a:t>
            </a:r>
            <a:r>
              <a:rPr lang="en-US" sz="1400" dirty="0" smtClean="0"/>
              <a:t> </a:t>
            </a:r>
            <a:r>
              <a:rPr lang="en-US" sz="1400" dirty="0"/>
              <a:t>AC-VC)</a:t>
            </a:r>
            <a:endParaRPr lang="en-GB" sz="1400" dirty="0"/>
          </a:p>
          <a:p>
            <a:r>
              <a:rPr lang="it-IT" sz="1400" dirty="0"/>
              <a:t>Koopman, Rob (ESA, EU)</a:t>
            </a:r>
            <a:endParaRPr lang="en-GB" sz="1400" dirty="0"/>
          </a:p>
          <a:p>
            <a:r>
              <a:rPr lang="it-IT" sz="1400" dirty="0"/>
              <a:t>Lambert, Jean-Christopher (IASB-BIRA, Belgium; AC-VC; WGCV)</a:t>
            </a:r>
            <a:endParaRPr lang="en-GB" sz="1400" dirty="0"/>
          </a:p>
          <a:p>
            <a:r>
              <a:rPr lang="it-IT" sz="1400" dirty="0"/>
              <a:t>Lindstrot, Rasmus (EUMETSAT, EU</a:t>
            </a:r>
            <a:r>
              <a:rPr lang="it-IT" sz="1400" dirty="0" smtClean="0"/>
              <a:t>)</a:t>
            </a:r>
          </a:p>
          <a:p>
            <a:r>
              <a:rPr lang="it-IT" sz="1400" dirty="0" smtClean="0"/>
              <a:t>Loyola Diego (DLR, Germany; AC-VC)</a:t>
            </a:r>
            <a:endParaRPr lang="en-GB" sz="1400" dirty="0"/>
          </a:p>
          <a:p>
            <a:r>
              <a:rPr lang="it-IT" sz="1400" dirty="0"/>
              <a:t>Munro, Rose (EUMETSAT, EU; AC-VC; GSICS)</a:t>
            </a:r>
            <a:endParaRPr lang="en-GB" sz="1400" dirty="0"/>
          </a:p>
          <a:p>
            <a:r>
              <a:rPr lang="it-IT" sz="1400" dirty="0"/>
              <a:t>Van Roozendael, Michel (IASB-BIRA, Belgium; AC-VC; WGCV)</a:t>
            </a:r>
            <a:endParaRPr lang="en-GB" sz="1400" dirty="0"/>
          </a:p>
          <a:p>
            <a:r>
              <a:rPr lang="it-IT" sz="1400" dirty="0"/>
              <a:t>Veihelmann, Ben (ESA, EU; AC-VC)</a:t>
            </a:r>
            <a:endParaRPr lang="en-GB" sz="1400" dirty="0"/>
          </a:p>
          <a:p>
            <a:r>
              <a:rPr lang="en-GB" sz="1400" dirty="0"/>
              <a:t>Wang</a:t>
            </a:r>
            <a:r>
              <a:rPr lang="en-US" sz="1400" dirty="0"/>
              <a:t>, </a:t>
            </a:r>
            <a:r>
              <a:rPr lang="en-GB" sz="1400" dirty="0"/>
              <a:t>Jun (University of Iowa, USA; AC-VC)</a:t>
            </a:r>
          </a:p>
          <a:p>
            <a:r>
              <a:rPr lang="en-GB" sz="1400" dirty="0"/>
              <a:t>Yoon, </a:t>
            </a:r>
            <a:r>
              <a:rPr lang="en-GB" sz="1400" dirty="0" err="1"/>
              <a:t>Jongmin</a:t>
            </a:r>
            <a:r>
              <a:rPr lang="en-GB" sz="1400" dirty="0"/>
              <a:t> </a:t>
            </a:r>
            <a:r>
              <a:rPr lang="en-GB" sz="1400" dirty="0" smtClean="0"/>
              <a:t>(NIER, Republic of Korea; AC-VC)</a:t>
            </a:r>
            <a:endParaRPr lang="en-GB" sz="1400" dirty="0"/>
          </a:p>
          <a:p>
            <a:pPr marL="0" indent="0">
              <a:buNone/>
            </a:pPr>
            <a:endParaRPr lang="en-US" sz="12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dirty="0"/>
          </a:p>
        </p:txBody>
      </p:sp>
      <p:sp>
        <p:nvSpPr>
          <p:cNvPr id="4" name="Content Placeholder 3"/>
          <p:cNvSpPr>
            <a:spLocks noGrp="1"/>
          </p:cNvSpPr>
          <p:nvPr>
            <p:ph sz="quarter" idx="11"/>
          </p:nvPr>
        </p:nvSpPr>
        <p:spPr>
          <a:xfrm>
            <a:off x="2057400" y="304800"/>
            <a:ext cx="4953000" cy="533400"/>
          </a:xfrm>
        </p:spPr>
        <p:txBody>
          <a:bodyPr/>
          <a:lstStyle/>
          <a:p>
            <a:pPr>
              <a:spcBef>
                <a:spcPts val="0"/>
              </a:spcBef>
              <a:buSzTx/>
              <a:defRPr/>
            </a:pPr>
            <a:r>
              <a:rPr lang="en-US" dirty="0"/>
              <a:t>Contributors to the </a:t>
            </a:r>
            <a:r>
              <a:rPr lang="en-US" dirty="0" smtClean="0"/>
              <a:t>Whitepaper</a:t>
            </a:r>
            <a:endParaRPr lang="en-GB" dirty="0"/>
          </a:p>
        </p:txBody>
      </p:sp>
    </p:spTree>
    <p:extLst>
      <p:ext uri="{BB962C8B-B14F-4D97-AF65-F5344CB8AC3E}">
        <p14:creationId xmlns:p14="http://schemas.microsoft.com/office/powerpoint/2010/main" val="135598411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800" dirty="0"/>
              <a:t>Executive Summary (1/2 page)</a:t>
            </a:r>
          </a:p>
          <a:p>
            <a:pPr>
              <a:spcBef>
                <a:spcPts val="600"/>
              </a:spcBef>
              <a:spcAft>
                <a:spcPts val="600"/>
              </a:spcAft>
            </a:pPr>
            <a:r>
              <a:rPr lang="en-US" sz="1800" dirty="0"/>
              <a:t>Summary of all Recommendations (1 page)</a:t>
            </a:r>
          </a:p>
          <a:p>
            <a:pPr>
              <a:spcBef>
                <a:spcPts val="600"/>
              </a:spcBef>
              <a:spcAft>
                <a:spcPts val="600"/>
              </a:spcAft>
            </a:pPr>
            <a:r>
              <a:rPr lang="en-US" sz="1800" dirty="0"/>
              <a:t>Geo-AQ Missions and Related LEO Missions</a:t>
            </a:r>
          </a:p>
          <a:p>
            <a:pPr>
              <a:spcBef>
                <a:spcPts val="600"/>
              </a:spcBef>
              <a:spcAft>
                <a:spcPts val="600"/>
              </a:spcAft>
            </a:pPr>
            <a:r>
              <a:rPr lang="en-US" sz="1800" dirty="0"/>
              <a:t>Product Consistency Across the Constellation</a:t>
            </a:r>
          </a:p>
          <a:p>
            <a:pPr>
              <a:spcBef>
                <a:spcPts val="600"/>
              </a:spcBef>
              <a:spcAft>
                <a:spcPts val="600"/>
              </a:spcAft>
            </a:pPr>
            <a:r>
              <a:rPr lang="en-US" sz="1800" dirty="0"/>
              <a:t>Validation Needs</a:t>
            </a:r>
          </a:p>
          <a:p>
            <a:pPr lvl="1">
              <a:spcBef>
                <a:spcPts val="600"/>
              </a:spcBef>
              <a:spcAft>
                <a:spcPts val="600"/>
              </a:spcAft>
            </a:pPr>
            <a:r>
              <a:rPr lang="en-US" sz="1600" dirty="0"/>
              <a:t>Activities That Need to be Performed Consistently for Each Mission</a:t>
            </a:r>
          </a:p>
          <a:p>
            <a:pPr lvl="1">
              <a:spcBef>
                <a:spcPts val="600"/>
              </a:spcBef>
              <a:spcAft>
                <a:spcPts val="600"/>
              </a:spcAft>
            </a:pPr>
            <a:r>
              <a:rPr lang="en-US" sz="1600" dirty="0"/>
              <a:t>Recommendations for Activities Addressing New Geo-AQ Challenges and Inter-mission Consistency </a:t>
            </a:r>
          </a:p>
          <a:p>
            <a:pPr lvl="1">
              <a:spcBef>
                <a:spcPts val="600"/>
              </a:spcBef>
              <a:spcAft>
                <a:spcPts val="600"/>
              </a:spcAft>
            </a:pPr>
            <a:r>
              <a:rPr lang="en-US" sz="1600" dirty="0"/>
              <a:t>Coordination and Continuity</a:t>
            </a:r>
            <a:endParaRPr lang="en-US" sz="1800" dirty="0"/>
          </a:p>
          <a:p>
            <a:pPr>
              <a:spcBef>
                <a:spcPts val="600"/>
              </a:spcBef>
              <a:spcAft>
                <a:spcPts val="600"/>
              </a:spcAft>
            </a:pPr>
            <a:r>
              <a:rPr lang="en-US" sz="1800" dirty="0"/>
              <a:t>Reference Documents, List of Acronyms, Contributors, Annex: Geophysical Validation Infrastructure</a:t>
            </a:r>
          </a:p>
          <a:p>
            <a:pPr algn="l" rtl="0">
              <a:spcBef>
                <a:spcPts val="600"/>
              </a:spcBef>
              <a:spcAft>
                <a:spcPts val="600"/>
              </a:spcAft>
            </a:pPr>
            <a:r>
              <a:rPr lang="en-US" sz="1800" dirty="0"/>
              <a:t>40 pages without Annexes </a:t>
            </a:r>
            <a:endParaRPr lang="en-GB"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Structure / Table of Content of the </a:t>
            </a:r>
            <a:r>
              <a:rPr lang="en-US" dirty="0" smtClean="0"/>
              <a:t>Whitepaper</a:t>
            </a:r>
            <a:endParaRPr lang="en-GB" dirty="0"/>
          </a:p>
        </p:txBody>
      </p:sp>
    </p:spTree>
    <p:extLst>
      <p:ext uri="{BB962C8B-B14F-4D97-AF65-F5344CB8AC3E}">
        <p14:creationId xmlns:p14="http://schemas.microsoft.com/office/powerpoint/2010/main" val="17957724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763000" cy="4724400"/>
          </a:xfrm>
        </p:spPr>
        <p:txBody>
          <a:bodyPr/>
          <a:lstStyle/>
          <a:p>
            <a:pPr lvl="0">
              <a:spcBef>
                <a:spcPts val="600"/>
              </a:spcBef>
              <a:buFont typeface="+mj-lt"/>
              <a:buAutoNum type="arabicPeriod"/>
            </a:pPr>
            <a:r>
              <a:rPr lang="en-GB" sz="1600" dirty="0">
                <a:solidFill>
                  <a:schemeClr val="tx2"/>
                </a:solidFill>
              </a:rPr>
              <a:t>Consistently perform intensive campaigns dedicated to the validation of the capability of the Geo-AQ missions to observe the diurnal cycle of the target </a:t>
            </a:r>
            <a:r>
              <a:rPr lang="en-GB" sz="1600" dirty="0" smtClean="0">
                <a:solidFill>
                  <a:schemeClr val="tx2"/>
                </a:solidFill>
              </a:rPr>
              <a:t>species.</a:t>
            </a:r>
            <a:endParaRPr lang="en-US" sz="1600" dirty="0">
              <a:solidFill>
                <a:schemeClr val="tx2"/>
              </a:solidFill>
            </a:endParaRPr>
          </a:p>
          <a:p>
            <a:pPr lvl="0">
              <a:spcBef>
                <a:spcPts val="600"/>
              </a:spcBef>
              <a:buFont typeface="+mj-lt"/>
              <a:buAutoNum type="arabicPeriod"/>
            </a:pPr>
            <a:r>
              <a:rPr lang="en-GB" sz="1600" dirty="0">
                <a:solidFill>
                  <a:schemeClr val="tx2"/>
                </a:solidFill>
              </a:rPr>
              <a:t>Conduct joint validation campaigns with exchange of reference airborne and ground-based instruments.</a:t>
            </a:r>
            <a:endParaRPr lang="en-US" sz="1600" dirty="0">
              <a:solidFill>
                <a:schemeClr val="tx2"/>
              </a:solidFill>
            </a:endParaRPr>
          </a:p>
          <a:p>
            <a:pPr lvl="0">
              <a:spcBef>
                <a:spcPts val="600"/>
              </a:spcBef>
              <a:buFont typeface="+mj-lt"/>
              <a:buAutoNum type="arabicPeriod"/>
            </a:pPr>
            <a:r>
              <a:rPr lang="en-GB" sz="1600" dirty="0">
                <a:solidFill>
                  <a:schemeClr val="tx2"/>
                </a:solidFill>
              </a:rPr>
              <a:t>Further develop and </a:t>
            </a:r>
            <a:r>
              <a:rPr lang="en-GB" sz="1600" dirty="0" smtClean="0">
                <a:solidFill>
                  <a:schemeClr val="tx2"/>
                </a:solidFill>
              </a:rPr>
              <a:t>apply </a:t>
            </a:r>
            <a:r>
              <a:rPr lang="en-GB" sz="1600" dirty="0">
                <a:solidFill>
                  <a:schemeClr val="tx2"/>
                </a:solidFill>
              </a:rPr>
              <a:t>approaches to the radiometric inter-calibration of the Geo-AQ </a:t>
            </a:r>
            <a:r>
              <a:rPr lang="en-GB" sz="1600" dirty="0" smtClean="0">
                <a:solidFill>
                  <a:schemeClr val="tx2"/>
                </a:solidFill>
              </a:rPr>
              <a:t>missions. </a:t>
            </a:r>
            <a:endParaRPr lang="en-US" sz="1600" dirty="0">
              <a:solidFill>
                <a:schemeClr val="tx2"/>
              </a:solidFill>
            </a:endParaRPr>
          </a:p>
          <a:p>
            <a:pPr lvl="0">
              <a:spcBef>
                <a:spcPts val="600"/>
              </a:spcBef>
              <a:buFont typeface="+mj-lt"/>
              <a:buAutoNum type="arabicPeriod"/>
            </a:pPr>
            <a:r>
              <a:rPr lang="en-GB" sz="1600" dirty="0">
                <a:solidFill>
                  <a:schemeClr val="tx2"/>
                </a:solidFill>
              </a:rPr>
              <a:t>Further develop and </a:t>
            </a:r>
            <a:r>
              <a:rPr lang="en-GB" sz="1600" dirty="0" smtClean="0">
                <a:solidFill>
                  <a:schemeClr val="tx2"/>
                </a:solidFill>
              </a:rPr>
              <a:t>apply </a:t>
            </a:r>
            <a:r>
              <a:rPr lang="en-GB" sz="1600" dirty="0">
                <a:solidFill>
                  <a:schemeClr val="tx2"/>
                </a:solidFill>
              </a:rPr>
              <a:t>approaches to the inter-calibration of the Level-2 products of the Geo-AQ </a:t>
            </a:r>
            <a:r>
              <a:rPr lang="en-GB" sz="1600" dirty="0" smtClean="0">
                <a:solidFill>
                  <a:schemeClr val="tx2"/>
                </a:solidFill>
              </a:rPr>
              <a:t>missions. </a:t>
            </a:r>
            <a:endParaRPr lang="en-US" sz="1600" dirty="0">
              <a:solidFill>
                <a:schemeClr val="tx2"/>
              </a:solidFill>
            </a:endParaRPr>
          </a:p>
          <a:p>
            <a:pPr lvl="0">
              <a:spcBef>
                <a:spcPts val="600"/>
              </a:spcBef>
              <a:buFont typeface="+mj-lt"/>
              <a:buAutoNum type="arabicPeriod"/>
            </a:pPr>
            <a:r>
              <a:rPr lang="en-GB" sz="1600" dirty="0">
                <a:solidFill>
                  <a:schemeClr val="tx2"/>
                </a:solidFill>
              </a:rPr>
              <a:t>Systematically process the Level-2 Constellation Products of the Geo-AQ missions, using one selected common algorithm per Constellation Product. </a:t>
            </a:r>
            <a:endParaRPr lang="en-US" sz="1600" dirty="0">
              <a:solidFill>
                <a:schemeClr val="tx2"/>
              </a:solidFill>
            </a:endParaRPr>
          </a:p>
          <a:p>
            <a:pPr lvl="0">
              <a:spcBef>
                <a:spcPts val="600"/>
              </a:spcBef>
              <a:buFont typeface="+mj-lt"/>
              <a:buAutoNum type="arabicPeriod"/>
            </a:pPr>
            <a:r>
              <a:rPr lang="en-GB" sz="1600" dirty="0">
                <a:solidFill>
                  <a:schemeClr val="tx2"/>
                </a:solidFill>
              </a:rPr>
              <a:t>Further pursue the harmonization of the reference data used for validation and inter-mission consistency verification of Level-2 products.</a:t>
            </a:r>
            <a:endParaRPr lang="en-US" sz="1600" dirty="0">
              <a:solidFill>
                <a:schemeClr val="tx2"/>
              </a:solidFill>
            </a:endParaRPr>
          </a:p>
          <a:p>
            <a:pPr lvl="0">
              <a:spcBef>
                <a:spcPts val="600"/>
              </a:spcBef>
              <a:buFont typeface="+mj-lt"/>
              <a:buAutoNum type="arabicPeriod"/>
            </a:pPr>
            <a:r>
              <a:rPr lang="en-GB" sz="1600" dirty="0">
                <a:solidFill>
                  <a:schemeClr val="tx2"/>
                </a:solidFill>
              </a:rPr>
              <a:t>Implement a data centre for storage and exchange of all validation data collected for the Geo-AQ missions, accessible to the entire community involved in the </a:t>
            </a:r>
            <a:r>
              <a:rPr lang="en-GB" sz="1600" dirty="0" smtClean="0">
                <a:solidFill>
                  <a:schemeClr val="tx2"/>
                </a:solidFill>
              </a:rPr>
              <a:t>validation.</a:t>
            </a:r>
            <a:endParaRPr lang="en-US" sz="1600" dirty="0">
              <a:solidFill>
                <a:schemeClr val="tx2"/>
              </a:solidFill>
            </a:endParaRPr>
          </a:p>
          <a:p>
            <a:pPr lvl="0">
              <a:spcBef>
                <a:spcPts val="600"/>
              </a:spcBef>
              <a:buFont typeface="+mj-lt"/>
              <a:buAutoNum type="arabicPeriod"/>
            </a:pPr>
            <a:r>
              <a:rPr lang="en-GB" sz="1600" dirty="0">
                <a:solidFill>
                  <a:schemeClr val="tx2"/>
                </a:solidFill>
              </a:rPr>
              <a:t>Implement a coordinating unit for ensuring the consistency of the approach and the metrics used for validating the Geo-AQ mission products and their inter-mission consistency.</a:t>
            </a:r>
            <a:endParaRPr lang="en-US" sz="16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Recommendations formulated in the Whitepaper</a:t>
            </a:r>
            <a:endParaRPr lang="en-GB" dirty="0"/>
          </a:p>
        </p:txBody>
      </p:sp>
    </p:spTree>
    <p:extLst>
      <p:ext uri="{BB962C8B-B14F-4D97-AF65-F5344CB8AC3E}">
        <p14:creationId xmlns:p14="http://schemas.microsoft.com/office/powerpoint/2010/main" val="115251903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447800"/>
            <a:ext cx="8610600" cy="4724400"/>
          </a:xfrm>
        </p:spPr>
        <p:txBody>
          <a:bodyPr/>
          <a:lstStyle/>
          <a:p>
            <a:pPr>
              <a:spcBef>
                <a:spcPts val="1100"/>
              </a:spcBef>
              <a:buFont typeface="Arial" panose="020B0604020202020204" pitchFamily="34" charset="0"/>
              <a:buChar char="•"/>
            </a:pPr>
            <a:r>
              <a:rPr lang="en-GB" sz="1800" dirty="0" smtClean="0">
                <a:solidFill>
                  <a:schemeClr val="tx2"/>
                </a:solidFill>
              </a:rPr>
              <a:t>Recommendation </a:t>
            </a:r>
            <a:r>
              <a:rPr lang="en-GB" sz="1800" dirty="0">
                <a:solidFill>
                  <a:schemeClr val="tx2"/>
                </a:solidFill>
              </a:rPr>
              <a:t>1 </a:t>
            </a:r>
            <a:r>
              <a:rPr lang="en-GB" sz="1800" dirty="0" smtClean="0">
                <a:solidFill>
                  <a:schemeClr val="tx2"/>
                </a:solidFill>
              </a:rPr>
              <a:t>expresses </a:t>
            </a:r>
            <a:r>
              <a:rPr lang="en-GB" sz="1800" dirty="0">
                <a:solidFill>
                  <a:schemeClr val="tx2"/>
                </a:solidFill>
              </a:rPr>
              <a:t>best practices </a:t>
            </a:r>
            <a:r>
              <a:rPr lang="en-GB" sz="1800" dirty="0" smtClean="0">
                <a:solidFill>
                  <a:schemeClr val="tx2"/>
                </a:solidFill>
              </a:rPr>
              <a:t>for </a:t>
            </a:r>
            <a:r>
              <a:rPr lang="en-GB" sz="1800" dirty="0">
                <a:solidFill>
                  <a:schemeClr val="tx2"/>
                </a:solidFill>
              </a:rPr>
              <a:t>consistent validation of the individual </a:t>
            </a:r>
            <a:r>
              <a:rPr lang="en-GB" sz="1800" dirty="0" smtClean="0">
                <a:solidFill>
                  <a:schemeClr val="tx2"/>
                </a:solidFill>
              </a:rPr>
              <a:t>missions.</a:t>
            </a:r>
            <a:endParaRPr lang="en-GB" sz="1800" dirty="0">
              <a:solidFill>
                <a:schemeClr val="tx2"/>
              </a:solidFill>
            </a:endParaRPr>
          </a:p>
          <a:p>
            <a:pPr>
              <a:spcBef>
                <a:spcPts val="1100"/>
              </a:spcBef>
              <a:buFont typeface="Arial" panose="020B0604020202020204" pitchFamily="34" charset="0"/>
              <a:buChar char="•"/>
            </a:pPr>
            <a:r>
              <a:rPr lang="en-GB" sz="1800" dirty="0">
                <a:solidFill>
                  <a:schemeClr val="tx2"/>
                </a:solidFill>
              </a:rPr>
              <a:t>R</a:t>
            </a:r>
            <a:r>
              <a:rPr lang="en-GB" sz="1800" dirty="0" smtClean="0">
                <a:solidFill>
                  <a:schemeClr val="tx2"/>
                </a:solidFill>
              </a:rPr>
              <a:t>emaining </a:t>
            </a:r>
            <a:r>
              <a:rPr lang="en-GB" sz="1800" dirty="0">
                <a:solidFill>
                  <a:schemeClr val="tx2"/>
                </a:solidFill>
              </a:rPr>
              <a:t>recommendations </a:t>
            </a:r>
            <a:r>
              <a:rPr lang="en-GB" sz="1800" dirty="0" smtClean="0">
                <a:solidFill>
                  <a:schemeClr val="tx2"/>
                </a:solidFill>
              </a:rPr>
              <a:t>aim at </a:t>
            </a:r>
            <a:r>
              <a:rPr lang="en-GB" sz="1800" dirty="0">
                <a:solidFill>
                  <a:schemeClr val="tx2"/>
                </a:solidFill>
              </a:rPr>
              <a:t>an integrated constellation </a:t>
            </a:r>
            <a:r>
              <a:rPr lang="en-GB" sz="1800" dirty="0" smtClean="0">
                <a:solidFill>
                  <a:schemeClr val="tx2"/>
                </a:solidFill>
              </a:rPr>
              <a:t>and continuity.</a:t>
            </a:r>
            <a:endParaRPr lang="en-GB" sz="1800" dirty="0">
              <a:solidFill>
                <a:schemeClr val="tx2"/>
              </a:solidFill>
            </a:endParaRPr>
          </a:p>
          <a:p>
            <a:pPr>
              <a:spcBef>
                <a:spcPts val="1100"/>
              </a:spcBef>
              <a:buFont typeface="Arial" panose="020B0604020202020204" pitchFamily="34" charset="0"/>
              <a:buChar char="•"/>
            </a:pPr>
            <a:r>
              <a:rPr lang="en-GB" sz="1800" dirty="0">
                <a:solidFill>
                  <a:schemeClr val="tx2"/>
                </a:solidFill>
              </a:rPr>
              <a:t>The strategy is cost efficient by </a:t>
            </a:r>
            <a:endParaRPr lang="en-GB" sz="1800" dirty="0" smtClean="0">
              <a:solidFill>
                <a:schemeClr val="tx2"/>
              </a:solidFill>
            </a:endParaRPr>
          </a:p>
          <a:p>
            <a:pPr lvl="1">
              <a:spcBef>
                <a:spcPts val="1100"/>
              </a:spcBef>
            </a:pPr>
            <a:r>
              <a:rPr lang="en-GB" sz="1600" dirty="0">
                <a:solidFill>
                  <a:schemeClr val="tx2"/>
                </a:solidFill>
              </a:rPr>
              <a:t>building on </a:t>
            </a:r>
            <a:r>
              <a:rPr lang="en-GB" sz="1600" dirty="0" smtClean="0">
                <a:solidFill>
                  <a:schemeClr val="tx2"/>
                </a:solidFill>
              </a:rPr>
              <a:t>core </a:t>
            </a:r>
            <a:r>
              <a:rPr lang="en-GB" sz="1600" dirty="0">
                <a:solidFill>
                  <a:schemeClr val="tx2"/>
                </a:solidFill>
              </a:rPr>
              <a:t>validation activities of each individual mission </a:t>
            </a:r>
            <a:r>
              <a:rPr lang="en-GB" sz="1600" dirty="0" smtClean="0">
                <a:solidFill>
                  <a:schemeClr val="tx2"/>
                </a:solidFill>
              </a:rPr>
              <a:t>needed </a:t>
            </a:r>
            <a:r>
              <a:rPr lang="en-GB" sz="1600" dirty="0">
                <a:solidFill>
                  <a:schemeClr val="tx2"/>
                </a:solidFill>
              </a:rPr>
              <a:t>anyway, irrespectively of the </a:t>
            </a:r>
            <a:r>
              <a:rPr lang="en-GB" sz="1600" dirty="0" smtClean="0">
                <a:solidFill>
                  <a:schemeClr val="tx2"/>
                </a:solidFill>
              </a:rPr>
              <a:t>constellation.</a:t>
            </a:r>
            <a:endParaRPr lang="en-GB" sz="1600" dirty="0">
              <a:solidFill>
                <a:schemeClr val="tx2"/>
              </a:solidFill>
            </a:endParaRPr>
          </a:p>
          <a:p>
            <a:pPr lvl="1">
              <a:spcBef>
                <a:spcPts val="1100"/>
              </a:spcBef>
            </a:pPr>
            <a:r>
              <a:rPr lang="en-GB" sz="1600" dirty="0" smtClean="0">
                <a:solidFill>
                  <a:schemeClr val="tx2"/>
                </a:solidFill>
              </a:rPr>
              <a:t>identifying </a:t>
            </a:r>
            <a:r>
              <a:rPr lang="en-GB" sz="1600" dirty="0">
                <a:solidFill>
                  <a:schemeClr val="tx2"/>
                </a:solidFill>
              </a:rPr>
              <a:t>and leveraging existing activities when </a:t>
            </a:r>
            <a:r>
              <a:rPr lang="en-GB" sz="1600" dirty="0" smtClean="0">
                <a:solidFill>
                  <a:schemeClr val="tx2"/>
                </a:solidFill>
              </a:rPr>
              <a:t>possible</a:t>
            </a:r>
            <a:r>
              <a:rPr lang="en-GB" sz="1600" dirty="0">
                <a:solidFill>
                  <a:schemeClr val="tx2"/>
                </a:solidFill>
              </a:rPr>
              <a:t>,</a:t>
            </a:r>
            <a:endParaRPr lang="en-GB" sz="1600" dirty="0" smtClean="0">
              <a:solidFill>
                <a:schemeClr val="tx2"/>
              </a:solidFill>
            </a:endParaRPr>
          </a:p>
          <a:p>
            <a:pPr lvl="1">
              <a:spcBef>
                <a:spcPts val="1100"/>
              </a:spcBef>
            </a:pPr>
            <a:r>
              <a:rPr lang="en-US" sz="1600" dirty="0">
                <a:solidFill>
                  <a:schemeClr val="tx2"/>
                </a:solidFill>
              </a:rPr>
              <a:t>e</a:t>
            </a:r>
            <a:r>
              <a:rPr lang="en-US" sz="1600" dirty="0" smtClean="0">
                <a:solidFill>
                  <a:schemeClr val="tx2"/>
                </a:solidFill>
              </a:rPr>
              <a:t>xploiting existing assets (LEO sensors as travelling standards, networks of inter-calibrated ground based sensors).</a:t>
            </a:r>
            <a:endParaRPr lang="en-GB" sz="1600" dirty="0" smtClean="0">
              <a:solidFill>
                <a:schemeClr val="tx2"/>
              </a:solidFill>
            </a:endParaRPr>
          </a:p>
          <a:p>
            <a:pPr>
              <a:spcBef>
                <a:spcPts val="1100"/>
              </a:spcBef>
              <a:buFont typeface="Arial" panose="020B0604020202020204" pitchFamily="34" charset="0"/>
              <a:buChar char="•"/>
            </a:pPr>
            <a:r>
              <a:rPr lang="en-GB" sz="1800" dirty="0" smtClean="0">
                <a:solidFill>
                  <a:schemeClr val="tx2"/>
                </a:solidFill>
              </a:rPr>
              <a:t>Possible </a:t>
            </a:r>
            <a:r>
              <a:rPr lang="en-GB" sz="1800" dirty="0">
                <a:solidFill>
                  <a:schemeClr val="tx2"/>
                </a:solidFill>
              </a:rPr>
              <a:t>mechanisms </a:t>
            </a:r>
            <a:r>
              <a:rPr lang="en-GB" sz="1800" dirty="0" smtClean="0">
                <a:solidFill>
                  <a:schemeClr val="tx2"/>
                </a:solidFill>
              </a:rPr>
              <a:t>are identified for </a:t>
            </a:r>
            <a:r>
              <a:rPr lang="en-GB" sz="1800" dirty="0">
                <a:solidFill>
                  <a:schemeClr val="tx2"/>
                </a:solidFill>
              </a:rPr>
              <a:t>those activities not yet in progress.</a:t>
            </a:r>
          </a:p>
          <a:p>
            <a:pPr>
              <a:spcBef>
                <a:spcPts val="1100"/>
              </a:spcBef>
              <a:buFont typeface="Arial" panose="020B0604020202020204" pitchFamily="34" charset="0"/>
              <a:buChar char="•"/>
            </a:pPr>
            <a:r>
              <a:rPr lang="en-GB" sz="1800" dirty="0">
                <a:solidFill>
                  <a:schemeClr val="tx2"/>
                </a:solidFill>
              </a:rPr>
              <a:t>I</a:t>
            </a:r>
            <a:r>
              <a:rPr lang="en-GB" sz="1800" dirty="0" smtClean="0">
                <a:solidFill>
                  <a:schemeClr val="tx2"/>
                </a:solidFill>
              </a:rPr>
              <a:t>mplementation should begin immediately</a:t>
            </a:r>
            <a:r>
              <a:rPr lang="en-GB" sz="1800" dirty="0">
                <a:solidFill>
                  <a:schemeClr val="tx2"/>
                </a:solidFill>
              </a:rPr>
              <a:t>, given the planned launch of the GEMS mission in early </a:t>
            </a:r>
            <a:r>
              <a:rPr lang="en-GB" sz="1800" dirty="0" smtClean="0">
                <a:solidFill>
                  <a:schemeClr val="tx2"/>
                </a:solidFill>
              </a:rPr>
              <a:t>2020.</a:t>
            </a:r>
            <a:endParaRPr lang="en-GB" sz="18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Implementation Strategy for Recommendations Formulated in the Whitepaper</a:t>
            </a:r>
            <a:endParaRPr lang="en-GB" dirty="0"/>
          </a:p>
        </p:txBody>
      </p:sp>
    </p:spTree>
    <p:extLst>
      <p:ext uri="{BB962C8B-B14F-4D97-AF65-F5344CB8AC3E}">
        <p14:creationId xmlns:p14="http://schemas.microsoft.com/office/powerpoint/2010/main" val="4579454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9388</TotalTime>
  <Words>1666</Words>
  <Application>Microsoft Office PowerPoint</Application>
  <PresentationFormat>On-screen Show (4:3)</PresentationFormat>
  <Paragraphs>152</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Bold</vt:lpstr>
      <vt:lpstr>Avenir Roman</vt:lpstr>
      <vt:lpstr>Calibri</vt:lpstr>
      <vt:lpstr>Courier New</vt:lpstr>
      <vt:lpstr>Droid Serif</vt:lpstr>
      <vt:lpstr>Helvetica</vt:lpstr>
      <vt:lpstr>Proxima Nova Regular</vt:lpstr>
      <vt:lpstr>Wingdings</vt:lpstr>
      <vt:lpstr>Default</vt:lpstr>
      <vt:lpstr>AC-VC Air Quality Constellation  Validation Needs and Recommendations  for Implementation  Ben Veihelmann (ESA), Jay Al-Saadi (NASA), AC-VC co-chairs Dave Crisp (CalTech/NASA JPL), AC-VC GHG lead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Ben Veihelmann</cp:lastModifiedBy>
  <cp:revision>183</cp:revision>
  <dcterms:modified xsi:type="dcterms:W3CDTF">2019-10-03T16:49:49Z</dcterms:modified>
</cp:coreProperties>
</file>